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3" r:id="rId1"/>
  </p:sldMasterIdLst>
  <p:notesMasterIdLst>
    <p:notesMasterId r:id="rId33"/>
  </p:notesMasterIdLst>
  <p:handoutMasterIdLst>
    <p:handoutMasterId r:id="rId34"/>
  </p:handoutMasterIdLst>
  <p:sldIdLst>
    <p:sldId id="257" r:id="rId2"/>
    <p:sldId id="261" r:id="rId3"/>
    <p:sldId id="262" r:id="rId4"/>
    <p:sldId id="263" r:id="rId5"/>
    <p:sldId id="290" r:id="rId6"/>
    <p:sldId id="264" r:id="rId7"/>
    <p:sldId id="265" r:id="rId8"/>
    <p:sldId id="267" r:id="rId9"/>
    <p:sldId id="268" r:id="rId10"/>
    <p:sldId id="269" r:id="rId11"/>
    <p:sldId id="271" r:id="rId12"/>
    <p:sldId id="270" r:id="rId13"/>
    <p:sldId id="272" r:id="rId14"/>
    <p:sldId id="273" r:id="rId15"/>
    <p:sldId id="274" r:id="rId16"/>
    <p:sldId id="276" r:id="rId17"/>
    <p:sldId id="266" r:id="rId18"/>
    <p:sldId id="277" r:id="rId19"/>
    <p:sldId id="275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6" r:id="rId28"/>
    <p:sldId id="287" r:id="rId29"/>
    <p:sldId id="285" r:id="rId30"/>
    <p:sldId id="289" r:id="rId31"/>
    <p:sldId id="288" r:id="rId32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4617"/>
    <a:srgbClr val="344529"/>
    <a:srgbClr val="2B3922"/>
    <a:srgbClr val="2E3722"/>
    <a:srgbClr val="FCF7F1"/>
    <a:srgbClr val="B8D233"/>
    <a:srgbClr val="5CC6D6"/>
    <a:srgbClr val="F8D22F"/>
    <a:srgbClr val="F03F2B"/>
    <a:srgbClr val="3488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4" d="100"/>
          <a:sy n="124" d="100"/>
        </p:scale>
        <p:origin x="495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6B5C320A-F5C8-4FD6-86FF-35D2EBF085B6}" type="datetime1">
              <a:rPr lang="ru-RU" smtClean="0"/>
              <a:t>13.09.2021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5" name="Номер слайда 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7ACF5E7-ACB0-497B-A8C6-F2E617B463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533960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15C702C7-E599-40D9-B30E-0392896973B5}" type="datetime1">
              <a:rPr lang="ru-RU" smtClean="0"/>
              <a:t>13.09.2021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"/>
              <a:t>Щелкните, чтобы изменить стили текста образца слайда</a:t>
            </a:r>
            <a:endParaRPr lang="en-US"/>
          </a:p>
          <a:p>
            <a:pPr lvl="1" rtl="0"/>
            <a:r>
              <a:rPr lang="ru"/>
              <a:t>Второй уровень</a:t>
            </a:r>
          </a:p>
          <a:p>
            <a:pPr lvl="2" rtl="0"/>
            <a:r>
              <a:rPr lang="ru"/>
              <a:t>Третий уровень</a:t>
            </a:r>
          </a:p>
          <a:p>
            <a:pPr lvl="3" rtl="0"/>
            <a:r>
              <a:rPr lang="ru"/>
              <a:t>Четвертый уровень</a:t>
            </a:r>
          </a:p>
          <a:p>
            <a:pPr lvl="4" rtl="0"/>
            <a:r>
              <a:rPr lang="ru"/>
              <a:t>Пятый уровень</a:t>
            </a:r>
            <a:endParaRPr lang="en-US"/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37A705E3-E620-489D-9973-6221209A4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581830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0A90FD3-1104-4C0E-BD19-C04AAB04E560}" type="slidenum">
              <a:rPr lang="de-DE" altLang="ru-RU" smtClean="0">
                <a:solidFill>
                  <a:prstClr val="black"/>
                </a:solidFill>
              </a:rPr>
              <a:pPr/>
              <a:t>30</a:t>
            </a:fld>
            <a:endParaRPr lang="de-DE" altLang="ru-RU">
              <a:solidFill>
                <a:prstClr val="black"/>
              </a:solidFill>
            </a:endParaRPr>
          </a:p>
        </p:txBody>
      </p:sp>
      <p:sp>
        <p:nvSpPr>
          <p:cNvPr id="144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7588" cy="34305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183" y="4343144"/>
            <a:ext cx="5029635" cy="4115019"/>
          </a:xfrm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kumimoji="0" lang="ru-RU" altLang="ru-RU" noProof="1"/>
          </a:p>
        </p:txBody>
      </p:sp>
    </p:spTree>
    <p:extLst>
      <p:ext uri="{BB962C8B-B14F-4D97-AF65-F5344CB8AC3E}">
        <p14:creationId xmlns:p14="http://schemas.microsoft.com/office/powerpoint/2010/main" val="41239368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 useBgFill="1">
        <p:nvSpPr>
          <p:cNvPr id="10" name="Прямоугольник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Прямоугольник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Прямоугольник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Прямая соединительная линия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 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 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rtlCol="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Подзаголовок 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20" name="Дата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 rtlCol="0"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fld id="{6506E9A3-1561-45B7-908B-DACC52528ABB}" type="datetime1">
              <a:rPr lang="ru-RU" smtClean="0"/>
              <a:t>13.09.2021</a:t>
            </a:fld>
            <a:endParaRPr lang="en-US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 rtlCol="0"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770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E92B999-6CB2-48D4-8AF6-3D1A5D13436B}" type="datetime1">
              <a:rPr lang="ru-RU" smtClean="0"/>
              <a:t>13.09.2021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329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 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 rtlCol="0"/>
          <a:lstStyle/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52C98DB-1092-48C4-AD4E-BD3E9D2E2345}" type="datetime1">
              <a:rPr lang="ru-RU" smtClean="0"/>
              <a:t>13.09.2021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073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29C2F20-7994-4D1E-A01C-96ECBA4612EB}" type="datetime1">
              <a:rPr lang="ru-RU" smtClean="0"/>
              <a:t>13.09.2021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708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 useBgFill="1">
        <p:nvSpPr>
          <p:cNvPr id="23" name="Прямоугольник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Прямоугольник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Прямоугольник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rtlCol="0"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Прямая соединительная линия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rtlCol="0"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 rtlCol="0"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 rtl="0"/>
            <a:fld id="{7B2CE4EA-3B49-4A00-ADF3-7C7272A626C1}" type="datetime1">
              <a:rPr lang="ru-RU" smtClean="0"/>
              <a:t>13.09.2021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 rtlCol="0"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071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 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A16848F-27AD-43B9-904C-1CF05D24EB3C}" type="datetime1">
              <a:rPr lang="ru-RU" smtClean="0"/>
              <a:t>13.09.2021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672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rtlCol="0"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rtlCol="0"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3090412-2DE5-405A-816E-F08FB54EB168}" type="datetime1">
              <a:rPr lang="ru-RU" smtClean="0"/>
              <a:t>13.09.2021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9" name="Номер слайда 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960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4C2D7CB-4DC1-4BB7-BF00-4C36160857E0}" type="datetime1">
              <a:rPr lang="ru-RU" smtClean="0"/>
              <a:t>13.09.2021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5" name="Номер слайда 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413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060D38F-E364-4ED4-9BF4-D7F00FFBE76A}" type="datetime1">
              <a:rPr lang="ru-RU" smtClean="0"/>
              <a:t>13.09.2021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4" name="Номер слайда 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247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rtlCol="0"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 rtlCol="0"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 rtlCol="0"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F183FEFD-AB08-4CB5-AE4D-2F6B12D8E3B0}" type="datetime1">
              <a:rPr lang="ru-RU" smtClean="0"/>
              <a:t>13.09.2021</a:t>
            </a:fld>
            <a:endParaRPr lang="en-US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endParaRPr lang="en-US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602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Рисунок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 rtlCol="0"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rtl="0"/>
            <a:fld id="{EBEA1583-5CEF-4E36-A7FC-D34B7E954D76}" type="datetime1">
              <a:rPr lang="ru-RU" smtClean="0"/>
              <a:t>13.09.2021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 rtlCol="0"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 rtl="0"/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rtlCol="0"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 rtlCol="0"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678223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Прямоугольник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Прямоугольник 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" dirty="0"/>
              <a:t>Стиль образца заголовка</a:t>
            </a: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"/>
              <a:t>Щелкните, чтобы изменить стили текста образца слайда</a:t>
            </a:r>
          </a:p>
          <a:p>
            <a:pPr lvl="1" rtl="0"/>
            <a:r>
              <a:rPr lang="ru"/>
              <a:t>Второй уровень</a:t>
            </a:r>
          </a:p>
          <a:p>
            <a:pPr lvl="2" rtl="0"/>
            <a:r>
              <a:rPr lang="ru"/>
              <a:t>Третий уровень</a:t>
            </a:r>
          </a:p>
          <a:p>
            <a:pPr lvl="3" rtl="0"/>
            <a:r>
              <a:rPr lang="ru"/>
              <a:t>Четвертый уровень</a:t>
            </a:r>
          </a:p>
          <a:p>
            <a:pPr lvl="4" rtl="0"/>
            <a:r>
              <a:rPr lang="ru"/>
              <a:t>Пятый уровень</a:t>
            </a:r>
            <a:endParaRPr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068A786-B8BF-4988-ACBA-DD9B5BC8D522}" type="datetime1">
              <a:rPr lang="ru-RU" smtClean="0"/>
              <a:t>13.09.2021</a:t>
            </a:fld>
            <a:endParaRPr lang="en-US" dirty="0"/>
          </a:p>
        </p:txBody>
      </p:sp>
      <p:sp>
        <p:nvSpPr>
          <p:cNvPr id="5" name="Нижний колонтитул 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577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65" r:id="rId5"/>
    <p:sldLayoutId id="2147483671" r:id="rId6"/>
    <p:sldLayoutId id="2147483672" r:id="rId7"/>
    <p:sldLayoutId id="2147483662" r:id="rId8"/>
    <p:sldLayoutId id="2147483663" r:id="rId9"/>
    <p:sldLayoutId id="2147483664" r:id="rId10"/>
    <p:sldLayoutId id="2147483666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imetoast.com/timelines/ed81465d-9ebf-4ebf-bf29-45dc770be491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Крупный план логотипа&#10;&#10;Автоматически созданное описание">
            <a:extLst>
              <a:ext uri="{FF2B5EF4-FFF2-40B4-BE49-F238E27FC236}">
                <a16:creationId xmlns:a16="http://schemas.microsoft.com/office/drawing/2014/main" id="{8045422F-7258-40AC-BD2E-2469AA4489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/>
          <a:stretch/>
        </p:blipFill>
        <p:spPr>
          <a:xfrm>
            <a:off x="21" y="10"/>
            <a:ext cx="12191979" cy="6857990"/>
          </a:xfrm>
          <a:prstGeom prst="rect">
            <a:avLst/>
          </a:prstGeom>
        </p:spPr>
      </p:pic>
      <p:sp>
        <p:nvSpPr>
          <p:cNvPr id="82" name="Прямоугольник 81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5067" y="1808532"/>
            <a:ext cx="5452527" cy="3240936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84" name="Прямоугольник 83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61010" y="1975104"/>
            <a:ext cx="5120640" cy="2907792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33793" y="2355458"/>
            <a:ext cx="4947857" cy="1630907"/>
          </a:xfrm>
        </p:spPr>
        <p:txBody>
          <a:bodyPr rtlCol="0">
            <a:normAutofit fontScale="90000"/>
          </a:bodyPr>
          <a:lstStyle/>
          <a:p>
            <a:r>
              <a:rPr lang="ru-RU" sz="4400" dirty="0"/>
              <a:t>Системы искусственного интеллекта</a:t>
            </a:r>
            <a:endParaRPr lang="ru" sz="44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8722DDC-8EEE-4A06-8DFE-B44871EAA2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33793" y="3995988"/>
            <a:ext cx="4775075" cy="559656"/>
          </a:xfrm>
        </p:spPr>
        <p:txBody>
          <a:bodyPr rtlCol="0">
            <a:normAutofit/>
          </a:bodyPr>
          <a:lstStyle/>
          <a:p>
            <a:pPr rtl="0">
              <a:spcAft>
                <a:spcPts val="600"/>
              </a:spcAft>
            </a:pPr>
            <a:r>
              <a:rPr lang="ru-RU" dirty="0" err="1">
                <a:solidFill>
                  <a:schemeClr val="tx1"/>
                </a:solidFill>
              </a:rPr>
              <a:t>Москат</a:t>
            </a:r>
            <a:r>
              <a:rPr lang="ru-RU" dirty="0">
                <a:solidFill>
                  <a:schemeClr val="tx1"/>
                </a:solidFill>
              </a:rPr>
              <a:t> Н.А.</a:t>
            </a:r>
            <a:endParaRPr lang="ru" dirty="0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5195443-06FF-4DD3-9B57-AB0CEB53C0C6}"/>
              </a:ext>
            </a:extLst>
          </p:cNvPr>
          <p:cNvSpPr txBox="1"/>
          <p:nvPr/>
        </p:nvSpPr>
        <p:spPr>
          <a:xfrm>
            <a:off x="424070" y="5883965"/>
            <a:ext cx="26504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Лекция1</a:t>
            </a:r>
          </a:p>
        </p:txBody>
      </p:sp>
    </p:spTree>
    <p:extLst>
      <p:ext uri="{BB962C8B-B14F-4D97-AF65-F5344CB8AC3E}">
        <p14:creationId xmlns:p14="http://schemas.microsoft.com/office/powerpoint/2010/main" val="25842807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>
            <a:extLst>
              <a:ext uri="{FF2B5EF4-FFF2-40B4-BE49-F238E27FC236}">
                <a16:creationId xmlns:a16="http://schemas.microsoft.com/office/drawing/2014/main" id="{A599C107-4EC9-4B98-A28C-E091632465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29C2F20-7994-4D1E-A01C-96ECBA4612EB}" type="datetime1">
              <a:rPr lang="ru-RU" smtClean="0"/>
              <a:t>13.09.2021</a:t>
            </a:fld>
            <a:endParaRPr lang="en-US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658130C-7B13-49B0-BF62-13EE9D295E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8330" y="329106"/>
            <a:ext cx="4529243" cy="6163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4482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Google Shape;142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84647" y="1769411"/>
            <a:ext cx="3065607" cy="2299205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21"/>
          <p:cNvSpPr/>
          <p:nvPr/>
        </p:nvSpPr>
        <p:spPr>
          <a:xfrm>
            <a:off x="341745" y="314036"/>
            <a:ext cx="6993595" cy="63256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R="0"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sym typeface="Libre Franklin"/>
              </a:rPr>
              <a:t>	Эстафету де </a:t>
            </a:r>
            <a:r>
              <a:rPr lang="ru-RU" sz="2000" dirty="0" err="1">
                <a:sym typeface="Libre Franklin"/>
              </a:rPr>
              <a:t>Вокансона</a:t>
            </a:r>
            <a:r>
              <a:rPr lang="ru-RU" sz="2000" dirty="0">
                <a:sym typeface="Libre Franklin"/>
              </a:rPr>
              <a:t> подхватили швейцарские механики Пьер и Анри </a:t>
            </a:r>
            <a:r>
              <a:rPr lang="ru-RU" sz="2000" dirty="0" err="1">
                <a:sym typeface="Libre Franklin"/>
              </a:rPr>
              <a:t>Дро</a:t>
            </a:r>
            <a:r>
              <a:rPr lang="ru-RU" sz="2000" dirty="0">
                <a:sym typeface="Libre Franklin"/>
              </a:rPr>
              <a:t>, отец и сын. По одной из забавных версий, имя Анри </a:t>
            </a:r>
            <a:r>
              <a:rPr lang="ru-RU" sz="2000" dirty="0" err="1">
                <a:sym typeface="Libre Franklin"/>
              </a:rPr>
              <a:t>Дро</a:t>
            </a:r>
            <a:r>
              <a:rPr lang="ru-RU" sz="2000" dirty="0">
                <a:sym typeface="Libre Franklin"/>
              </a:rPr>
              <a:t> и стало источником появления самого слова «андроид». В действительности же это просто теософский термин, придуманный немецким теологом Альбертом Кельнским еще в XIII веке и образованный от греческого </a:t>
            </a:r>
            <a:r>
              <a:rPr lang="ru-RU" sz="2000" dirty="0" err="1">
                <a:sym typeface="Libre Franklin"/>
              </a:rPr>
              <a:t>andr</a:t>
            </a:r>
            <a:r>
              <a:rPr lang="ru-RU" sz="2000" dirty="0">
                <a:sym typeface="Libre Franklin"/>
              </a:rPr>
              <a:t> - «человек, мужчина» и суффикса -</a:t>
            </a:r>
            <a:r>
              <a:rPr lang="ru-RU" sz="2000" dirty="0" err="1">
                <a:sym typeface="Libre Franklin"/>
              </a:rPr>
              <a:t>eides</a:t>
            </a:r>
            <a:r>
              <a:rPr lang="ru-RU" sz="2000" dirty="0">
                <a:sym typeface="Libre Franklin"/>
              </a:rPr>
              <a:t>, означающего подобие, схожесть. Альпийские кудесники с большим искусством и выдумкой мастерили человекоподобные устройства, способные выполнять разнообразные действия: например, «писца», который мог начертать любой текст до полусотни букв, «музыкантшу», неплохо справлявшуюся с комнатным органом - фисгармонией. Эта кукла, ударяя пальцами по клавишам, могла последовательно исполнить десяток коротких пьес, при этом вертя головой и следя глазами за положением рук.</a:t>
            </a:r>
            <a:endParaRPr sz="2000" dirty="0">
              <a:sym typeface="Libre Franklin"/>
            </a:endParaRPr>
          </a:p>
        </p:txBody>
      </p:sp>
      <p:pic>
        <p:nvPicPr>
          <p:cNvPr id="144" name="Google Shape;144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335340" y="342683"/>
            <a:ext cx="2103146" cy="25763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2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335341" y="3621820"/>
            <a:ext cx="3181927" cy="28000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46BC9C8-8600-4219-81DD-84A61699B1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808" y="1426999"/>
            <a:ext cx="11463131" cy="4128838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4B0D4BC5-09EF-41CC-9A2A-FF3A6E820703}"/>
              </a:ext>
            </a:extLst>
          </p:cNvPr>
          <p:cNvSpPr/>
          <p:nvPr/>
        </p:nvSpPr>
        <p:spPr>
          <a:xfrm>
            <a:off x="649357" y="508409"/>
            <a:ext cx="112643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«Художник», рисующий карапуза в повозке, собаку и портреты людей</a:t>
            </a:r>
          </a:p>
        </p:txBody>
      </p:sp>
    </p:spTree>
    <p:extLst>
      <p:ext uri="{BB962C8B-B14F-4D97-AF65-F5344CB8AC3E}">
        <p14:creationId xmlns:p14="http://schemas.microsoft.com/office/powerpoint/2010/main" val="10731965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D5A01ED-5263-47CC-B894-8B52169ED1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078" y="1509276"/>
            <a:ext cx="11463132" cy="4263517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985AA415-7C08-46B4-8A6B-00685C59C273}"/>
              </a:ext>
            </a:extLst>
          </p:cNvPr>
          <p:cNvSpPr/>
          <p:nvPr/>
        </p:nvSpPr>
        <p:spPr>
          <a:xfrm>
            <a:off x="477078" y="449422"/>
            <a:ext cx="1125109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«Клерк», который мог написать любой «запрограммированный» текст до 40 букв в четырех строках</a:t>
            </a:r>
          </a:p>
        </p:txBody>
      </p:sp>
    </p:spTree>
    <p:extLst>
      <p:ext uri="{BB962C8B-B14F-4D97-AF65-F5344CB8AC3E}">
        <p14:creationId xmlns:p14="http://schemas.microsoft.com/office/powerpoint/2010/main" val="23159328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8510467-D43C-463D-B447-F3DB065DC5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687" y="1953029"/>
            <a:ext cx="11436626" cy="4025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6946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>
            <a:extLst>
              <a:ext uri="{FF2B5EF4-FFF2-40B4-BE49-F238E27FC236}">
                <a16:creationId xmlns:a16="http://schemas.microsoft.com/office/drawing/2014/main" id="{F0690691-EE1C-481B-B7A8-B6DA53D522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2052" y="618774"/>
            <a:ext cx="7739270" cy="5416266"/>
          </a:xfrm>
        </p:spPr>
      </p:pic>
    </p:spTree>
    <p:extLst>
      <p:ext uri="{BB962C8B-B14F-4D97-AF65-F5344CB8AC3E}">
        <p14:creationId xmlns:p14="http://schemas.microsoft.com/office/powerpoint/2010/main" val="1439726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2"/>
          <p:cNvSpPr/>
          <p:nvPr/>
        </p:nvSpPr>
        <p:spPr>
          <a:xfrm>
            <a:off x="489244" y="781623"/>
            <a:ext cx="6705883" cy="4524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>
                <a:sym typeface="Libre Franklin"/>
              </a:rPr>
              <a:t>Точный свод законов, руководящих рациональной частью мышления, был сформулирован Аристотелем (384-322 гг. до н.э.). Однако родоначальником искусственного интеллекта считается средневековый испанский философ, математик и поэт Раймонд </a:t>
            </a:r>
            <a:r>
              <a:rPr lang="ru-RU" sz="2400" dirty="0" err="1">
                <a:sym typeface="Libre Franklin"/>
              </a:rPr>
              <a:t>Луллий</a:t>
            </a:r>
            <a:r>
              <a:rPr lang="ru-RU" sz="2400" dirty="0">
                <a:sym typeface="Libre Franklin"/>
              </a:rPr>
              <a:t>, который еще в XIII веке попытался создать механическую машину для решения различных задач на основе разработанной им всеобщей классификации понятий. </a:t>
            </a:r>
            <a:endParaRPr sz="2400" dirty="0">
              <a:sym typeface="Libre Franklin"/>
            </a:endParaRPr>
          </a:p>
        </p:txBody>
      </p:sp>
      <p:pic>
        <p:nvPicPr>
          <p:cNvPr id="151" name="Google Shape;151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35561" y="332508"/>
            <a:ext cx="2408682" cy="30202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201025" y="3043780"/>
            <a:ext cx="2832016" cy="34419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3"/>
          <p:cNvSpPr/>
          <p:nvPr/>
        </p:nvSpPr>
        <p:spPr>
          <a:xfrm>
            <a:off x="337647" y="1072685"/>
            <a:ext cx="7032972" cy="41549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ru-RU" sz="2400" dirty="0">
                <a:sym typeface="Libre Franklin"/>
              </a:rPr>
              <a:t>В XVIII веке Лейбниц и Декарт независимо друг от друга продолжили эту идею, предложив универсальные языки классификации всех наук. Труды этих ученых можно считать первыми теоретическими работами в области искусственного интеллекта. Теория игр и теория принятия решений, данные о строении мозга, когнитивная психология – все это стало строительным материалом для искусственного интеллекта. </a:t>
            </a:r>
            <a:endParaRPr sz="2400" dirty="0">
              <a:sym typeface="Libre Franklin"/>
            </a:endParaRPr>
          </a:p>
        </p:txBody>
      </p:sp>
      <p:pic>
        <p:nvPicPr>
          <p:cNvPr id="158" name="Google Shape;158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402618" y="654050"/>
            <a:ext cx="2496127" cy="24961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57668" y="3423024"/>
            <a:ext cx="2695575" cy="285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4"/>
          <p:cNvSpPr/>
          <p:nvPr/>
        </p:nvSpPr>
        <p:spPr>
          <a:xfrm>
            <a:off x="337647" y="419833"/>
            <a:ext cx="7032972" cy="56323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R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 err="1">
                <a:sym typeface="Libre Franklin"/>
              </a:rPr>
              <a:t>Cпустя</a:t>
            </a:r>
            <a:r>
              <a:rPr lang="ru-RU" sz="2000" dirty="0">
                <a:sym typeface="Libre Franklin"/>
              </a:rPr>
              <a:t> ещё полтора столетия, в середине XIX в., когда Чарлз Бэббидж предложил проект своей "Аналитической машины", его помощница леди Ада Лавлейс сомневалась в возможности этого.</a:t>
            </a:r>
            <a:endParaRPr sz="2000" dirty="0"/>
          </a:p>
          <a:p>
            <a:pPr marR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sym typeface="Libre Franklin"/>
              </a:rPr>
              <a:t>Бэббидж, без сомнения, является первым автором идеи создания вычислительной машины, которая в наши дни называется компьютером.</a:t>
            </a:r>
            <a:endParaRPr sz="2000" dirty="0"/>
          </a:p>
          <a:p>
            <a:pPr marR="0" lvl="0" indent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ym typeface="Libre Franklin"/>
            </a:endParaRPr>
          </a:p>
          <a:p>
            <a:pPr marR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sym typeface="Libre Franklin"/>
              </a:rPr>
              <a:t> Работа разностной машины была основана на методе конечных разностей. Малая машина была полностью механической и состояла из множества шестерёнок и рычагов. В ней использовалась десятичная система счисления. Она оперировала 18-разрядными числами с точностью до восьмого знака после запятой и обеспечивала скорость вычислений 12 членов последовательности в 1 минуту. Малая разностная машина могла считать значения многочленов 7-й степени.</a:t>
            </a:r>
            <a:endParaRPr sz="2000" dirty="0"/>
          </a:p>
        </p:txBody>
      </p:sp>
      <p:pic>
        <p:nvPicPr>
          <p:cNvPr id="165" name="Google Shape;165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96357" y="282863"/>
            <a:ext cx="2381250" cy="281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700654" y="2417613"/>
            <a:ext cx="3389745" cy="249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2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796357" y="4350327"/>
            <a:ext cx="2125664" cy="23453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BB2F259-8ACF-4380-8DCA-4B217DA4A0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9059" y="428936"/>
            <a:ext cx="3759115" cy="6000127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2CD12CC9-14E4-4B34-AD50-3D0E58B0F425}"/>
              </a:ext>
            </a:extLst>
          </p:cNvPr>
          <p:cNvSpPr/>
          <p:nvPr/>
        </p:nvSpPr>
        <p:spPr>
          <a:xfrm>
            <a:off x="663461" y="593899"/>
            <a:ext cx="73055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«Логическое пианино» </a:t>
            </a:r>
            <a:r>
              <a:rPr lang="ru-RU" sz="2400" dirty="0" err="1"/>
              <a:t>Джевонса</a:t>
            </a:r>
            <a:r>
              <a:rPr lang="ru-RU" sz="24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9694221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4919D0-F177-4BBA-9A0B-DBA69E2ED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536577"/>
            <a:ext cx="10058400" cy="1371600"/>
          </a:xfrm>
        </p:spPr>
        <p:txBody>
          <a:bodyPr rtlCol="0">
            <a:normAutofit/>
          </a:bodyPr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Возникновение искусственного интеллекта</a:t>
            </a:r>
            <a:endParaRPr lang="ru" dirty="0">
              <a:solidFill>
                <a:srgbClr val="FF0000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E4F7541-E124-4CEA-8229-ED9327626A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8244" y="2014194"/>
            <a:ext cx="6586331" cy="4479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431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C221E180-409A-4DEC-B202-F1CED48B31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329" y="331303"/>
            <a:ext cx="11317357" cy="6122505"/>
          </a:xfrm>
        </p:spPr>
        <p:txBody>
          <a:bodyPr>
            <a:noAutofit/>
          </a:bodyPr>
          <a:lstStyle/>
          <a:p>
            <a:r>
              <a:rPr lang="ru-RU" sz="2400" b="1" dirty="0"/>
              <a:t>2) После изобретения компьютеров.</a:t>
            </a:r>
          </a:p>
          <a:p>
            <a:r>
              <a:rPr lang="ru-RU" sz="2400" b="1" dirty="0"/>
              <a:t>2.1) Нейрокибернетический подход.</a:t>
            </a:r>
          </a:p>
          <a:p>
            <a:pPr marL="0" indent="0" algn="ctr">
              <a:buNone/>
            </a:pPr>
            <a:r>
              <a:rPr lang="ru-RU" sz="2400" b="1" dirty="0">
                <a:solidFill>
                  <a:srgbClr val="FF0000"/>
                </a:solidFill>
              </a:rPr>
              <a:t>Единственный объект, способный мыслить, - это мозг. Поэтому любое «мыслящее» устройство должно каким-то образом воспроизводить его структуру.</a:t>
            </a:r>
          </a:p>
          <a:p>
            <a:pPr marL="0" indent="0" algn="just">
              <a:buNone/>
            </a:pPr>
            <a:r>
              <a:rPr lang="ru-RU" sz="2400" dirty="0"/>
              <a:t>	Таким образом, нейрокибернетика ориентирована на программно-аппаратное моделирование структур, подобных структуре мозга. Физиологами давно установлено, что основой человеческого мозга является большое количество (до 10</a:t>
            </a:r>
            <a:r>
              <a:rPr lang="ru-RU" sz="2400" baseline="30000" dirty="0"/>
              <a:t>11</a:t>
            </a:r>
            <a:r>
              <a:rPr lang="ru-RU" sz="2400" dirty="0"/>
              <a:t>) связанных между собой и взаимодействующих нервных клеток - нейронов. Поэтому усилия нейрокибернетики были сосредоточены на создании элементов, аналогичных нейронам, и их объединении в функционирующие системы. Эти системы принято называть </a:t>
            </a:r>
            <a:r>
              <a:rPr lang="ru-RU" sz="2400" b="1" dirty="0"/>
              <a:t>нейронными сетями.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6269349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>
            <a:extLst>
              <a:ext uri="{FF2B5EF4-FFF2-40B4-BE49-F238E27FC236}">
                <a16:creationId xmlns:a16="http://schemas.microsoft.com/office/drawing/2014/main" id="{496D7864-76C5-4BB0-AF25-E8496672FE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8575" y="341507"/>
            <a:ext cx="5181498" cy="5745706"/>
          </a:xfr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421662DF-18F6-45EE-AF07-D5DD6FB9D55E}"/>
              </a:ext>
            </a:extLst>
          </p:cNvPr>
          <p:cNvSpPr/>
          <p:nvPr/>
        </p:nvSpPr>
        <p:spPr>
          <a:xfrm>
            <a:off x="3029294" y="6087212"/>
            <a:ext cx="81195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/>
              <a:t>Фрэнк </a:t>
            </a:r>
            <a:r>
              <a:rPr lang="ru-RU" sz="2400" dirty="0" err="1"/>
              <a:t>Розенблатт</a:t>
            </a:r>
            <a:r>
              <a:rPr lang="ru-RU" sz="2400" dirty="0"/>
              <a:t> с датчиком изображения Mark-1</a:t>
            </a:r>
          </a:p>
        </p:txBody>
      </p:sp>
    </p:spTree>
    <p:extLst>
      <p:ext uri="{BB962C8B-B14F-4D97-AF65-F5344CB8AC3E}">
        <p14:creationId xmlns:p14="http://schemas.microsoft.com/office/powerpoint/2010/main" val="21073340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D49E2E38-BEFF-4BAC-ADF6-E71C2D6D57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0574" y="556591"/>
            <a:ext cx="11396869" cy="5910470"/>
          </a:xfrm>
        </p:spPr>
        <p:txBody>
          <a:bodyPr>
            <a:normAutofit/>
          </a:bodyPr>
          <a:lstStyle/>
          <a:p>
            <a:r>
              <a:rPr lang="ru-RU" sz="2400" b="1" dirty="0"/>
              <a:t>2.2) Логический подход.</a:t>
            </a:r>
          </a:p>
          <a:p>
            <a:r>
              <a:rPr lang="ru-RU" sz="2400" dirty="0"/>
              <a:t>Логический подход основан на выявлении и применении в интеллектуальных системах различных логических и эмпирических приемов (эвристик), которые применяет человек для решения каких-либо задач. </a:t>
            </a:r>
            <a:r>
              <a:rPr lang="ru-RU" sz="2400" b="1" dirty="0"/>
              <a:t>Эвристика</a:t>
            </a:r>
            <a:r>
              <a:rPr lang="ru-RU" sz="2400" dirty="0"/>
              <a:t> – правило теоретически не обоснованное, но позволяющее сократить количество рассматриваемых вариантов в процессе поиска решения некоторой задачи или сделать правдоподобный вывод.</a:t>
            </a:r>
          </a:p>
          <a:p>
            <a:r>
              <a:rPr lang="ru-RU" sz="2400" dirty="0"/>
              <a:t>В </a:t>
            </a:r>
            <a:r>
              <a:rPr lang="ru-RU" sz="2400" b="1" dirty="0"/>
              <a:t>основу этого подхода</a:t>
            </a:r>
            <a:r>
              <a:rPr lang="ru-RU" sz="2400" dirty="0"/>
              <a:t> был положен принцип, противоположный нейрокибернетике.</a:t>
            </a:r>
          </a:p>
          <a:p>
            <a:pPr marL="0" indent="0" algn="ctr">
              <a:buNone/>
            </a:pPr>
            <a:r>
              <a:rPr lang="ru-RU" sz="2400" dirty="0">
                <a:solidFill>
                  <a:srgbClr val="FF0000"/>
                </a:solidFill>
              </a:rPr>
              <a:t>Не имеет значения, как устроено «мыслящее» устройство. Главное, чтобы на заданные входные воздействия оно реагировало так же, как человек (мозг).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35339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>
            <a:extLst>
              <a:ext uri="{FF2B5EF4-FFF2-40B4-BE49-F238E27FC236}">
                <a16:creationId xmlns:a16="http://schemas.microsoft.com/office/drawing/2014/main" id="{5067C12A-4BFF-467D-98DA-B7466461C7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7114" y="452852"/>
            <a:ext cx="7417771" cy="5649985"/>
          </a:xfr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3644DB60-DD45-410F-9214-1CD86375CBD1}"/>
              </a:ext>
            </a:extLst>
          </p:cNvPr>
          <p:cNvSpPr/>
          <p:nvPr/>
        </p:nvSpPr>
        <p:spPr>
          <a:xfrm>
            <a:off x="3751328" y="6102837"/>
            <a:ext cx="55226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/>
              <a:t>Главное окно программы «Элиза»</a:t>
            </a:r>
          </a:p>
        </p:txBody>
      </p:sp>
    </p:spTree>
    <p:extLst>
      <p:ext uri="{BB962C8B-B14F-4D97-AF65-F5344CB8AC3E}">
        <p14:creationId xmlns:p14="http://schemas.microsoft.com/office/powerpoint/2010/main" val="18388509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BB181E93-BA15-4D52-9266-AE95F234DE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835" y="457200"/>
            <a:ext cx="10608365" cy="5495544"/>
          </a:xfrm>
        </p:spPr>
        <p:txBody>
          <a:bodyPr>
            <a:normAutofit/>
          </a:bodyPr>
          <a:lstStyle/>
          <a:p>
            <a:r>
              <a:rPr lang="ru-RU" sz="1800" dirty="0"/>
              <a:t>Почувствовать дух «сеансов психотерапии», проводимых программой, можно по приведенной ниже выдержке из типичного диалога между исследователем, играющим роль пациентки, и «Элизой», играющей роль врача (ее ответы выделены курсивом):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2E82F4A-18DD-4519-A527-F55186F60A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692085"/>
            <a:ext cx="9627704" cy="4534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5848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>
            <a:extLst>
              <a:ext uri="{FF2B5EF4-FFF2-40B4-BE49-F238E27FC236}">
                <a16:creationId xmlns:a16="http://schemas.microsoft.com/office/drawing/2014/main" id="{C95EA5A3-8718-4DE4-8245-475CFDA913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1252" y="357809"/>
            <a:ext cx="5420139" cy="6141535"/>
          </a:xfrm>
        </p:spPr>
      </p:pic>
    </p:spTree>
    <p:extLst>
      <p:ext uri="{BB962C8B-B14F-4D97-AF65-F5344CB8AC3E}">
        <p14:creationId xmlns:p14="http://schemas.microsoft.com/office/powerpoint/2010/main" val="10076249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13AC5F2C-650A-4F41-85D4-5DD1EE9E1C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323" y="457200"/>
            <a:ext cx="11357112" cy="5970104"/>
          </a:xfrm>
        </p:spPr>
        <p:txBody>
          <a:bodyPr>
            <a:noAutofit/>
          </a:bodyPr>
          <a:lstStyle/>
          <a:p>
            <a:pPr algn="just"/>
            <a:r>
              <a:rPr lang="ru-RU" sz="2400" dirty="0"/>
              <a:t>В конце 1978 г. Министерство внешней торговли и промышленности (МВТП) Японии поручило разработать проект интеллектуальных ЭВМ (компьютеров пятого поколения) . Центром по созданию компьютеров V поколения стал специально созданный Токийский институт вычислительной техники нового поколения (</a:t>
            </a:r>
            <a:r>
              <a:rPr lang="ru-RU" sz="2400" dirty="0" err="1"/>
              <a:t>Institute</a:t>
            </a:r>
            <a:r>
              <a:rPr lang="ru-RU" sz="2400" dirty="0"/>
              <a:t> </a:t>
            </a:r>
            <a:r>
              <a:rPr lang="ru-RU" sz="2400" dirty="0" err="1"/>
              <a:t>for</a:t>
            </a:r>
            <a:r>
              <a:rPr lang="ru-RU" sz="2400" dirty="0"/>
              <a:t> </a:t>
            </a:r>
            <a:r>
              <a:rPr lang="ru-RU" sz="2400" dirty="0" err="1"/>
              <a:t>new</a:t>
            </a:r>
            <a:r>
              <a:rPr lang="ru-RU" sz="2400" dirty="0"/>
              <a:t> </a:t>
            </a:r>
            <a:r>
              <a:rPr lang="ru-RU" sz="2400" dirty="0" err="1"/>
              <a:t>generation</a:t>
            </a:r>
            <a:r>
              <a:rPr lang="ru-RU" sz="2400" dirty="0"/>
              <a:t> </a:t>
            </a:r>
            <a:r>
              <a:rPr lang="ru-RU" sz="2400" dirty="0" err="1"/>
              <a:t>COmputer</a:t>
            </a:r>
            <a:r>
              <a:rPr lang="ru-RU" sz="2400" dirty="0"/>
              <a:t> </a:t>
            </a:r>
            <a:r>
              <a:rPr lang="ru-RU" sz="2400" dirty="0" err="1"/>
              <a:t>Technology</a:t>
            </a:r>
            <a:r>
              <a:rPr lang="ru-RU" sz="2400" dirty="0"/>
              <a:t>, ICOT). Отличительными особенностями этих машин должны были стать:</a:t>
            </a:r>
          </a:p>
          <a:p>
            <a:pPr marL="0" indent="0" algn="just">
              <a:buNone/>
            </a:pPr>
            <a:r>
              <a:rPr lang="ru-RU" sz="2400" dirty="0"/>
              <a:t>- восприятие речи, естественного языка, изображений, рисунков и т.д.;</a:t>
            </a:r>
          </a:p>
          <a:p>
            <a:pPr marL="0" indent="0" algn="just">
              <a:buNone/>
            </a:pPr>
            <a:r>
              <a:rPr lang="ru-RU" sz="2400" dirty="0"/>
              <a:t>- синтез речи и графический интерфейс;</a:t>
            </a:r>
          </a:p>
          <a:p>
            <a:pPr marL="0" indent="0" algn="just">
              <a:buNone/>
            </a:pPr>
            <a:r>
              <a:rPr lang="ru-RU" sz="2400" dirty="0"/>
              <a:t>- решение проблем (например, синтез и оптимизация программ);</a:t>
            </a:r>
          </a:p>
          <a:p>
            <a:pPr marL="0" indent="0" algn="just">
              <a:buNone/>
            </a:pPr>
            <a:r>
              <a:rPr lang="ru-RU" sz="2400" dirty="0"/>
              <a:t>- символьный процессор, реализующий </a:t>
            </a:r>
            <a:r>
              <a:rPr lang="ru-RU" sz="2400" u="sng" dirty="0"/>
              <a:t>ПРОЛОГо</a:t>
            </a:r>
            <a:r>
              <a:rPr lang="ru-RU" sz="2400" dirty="0"/>
              <a:t>-подобный язык (HIMIKO).</a:t>
            </a:r>
          </a:p>
        </p:txBody>
      </p:sp>
    </p:spTree>
    <p:extLst>
      <p:ext uri="{BB962C8B-B14F-4D97-AF65-F5344CB8AC3E}">
        <p14:creationId xmlns:p14="http://schemas.microsoft.com/office/powerpoint/2010/main" val="1680568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57E934-2B86-4767-9D7E-528A8872B9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9991" y="245164"/>
            <a:ext cx="10012017" cy="1163675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92D050"/>
                </a:solidFill>
              </a:rPr>
              <a:t>Достоинства и недостатки подходов</a:t>
            </a:r>
            <a:endParaRPr lang="ru-RU" dirty="0">
              <a:solidFill>
                <a:srgbClr val="92D05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95E44BA-447F-47E9-A350-4146212217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835" y="1258957"/>
            <a:ext cx="11304104" cy="5168347"/>
          </a:xfrm>
        </p:spPr>
        <p:txBody>
          <a:bodyPr>
            <a:normAutofit fontScale="92500" lnSpcReduction="10000"/>
          </a:bodyPr>
          <a:lstStyle/>
          <a:p>
            <a:r>
              <a:rPr lang="ru-RU" sz="2400" b="1" dirty="0"/>
              <a:t>Достоинствами логического подхода</a:t>
            </a:r>
            <a:r>
              <a:rPr lang="ru-RU" sz="2400" dirty="0"/>
              <a:t> являются:</a:t>
            </a:r>
          </a:p>
          <a:p>
            <a:pPr marL="0" indent="0">
              <a:buNone/>
            </a:pPr>
            <a:r>
              <a:rPr lang="ru-RU" sz="2400" dirty="0"/>
              <a:t>- возможность относительно легкого понимания работы системы;</a:t>
            </a:r>
          </a:p>
          <a:p>
            <a:pPr marL="0" indent="0">
              <a:buNone/>
            </a:pPr>
            <a:r>
              <a:rPr lang="ru-RU" sz="2400" dirty="0"/>
              <a:t>- легкость отображения процесса рассуждений системы на естественном или формальном языке;</a:t>
            </a:r>
          </a:p>
          <a:p>
            <a:pPr marL="0" indent="0">
              <a:buNone/>
            </a:pPr>
            <a:r>
              <a:rPr lang="ru-RU" sz="2400" dirty="0"/>
              <a:t>- достижимость однозначности поведения системы в одинаковых ситуациях.</a:t>
            </a:r>
          </a:p>
          <a:p>
            <a:r>
              <a:rPr lang="ru-RU" sz="2400" b="1" dirty="0"/>
              <a:t>Недостатками</a:t>
            </a:r>
            <a:r>
              <a:rPr lang="ru-RU" sz="2400" dirty="0"/>
              <a:t> этого подхода являются:</a:t>
            </a:r>
          </a:p>
          <a:p>
            <a:pPr marL="0" indent="0">
              <a:buNone/>
            </a:pPr>
            <a:r>
              <a:rPr lang="ru-RU" sz="2400" dirty="0"/>
              <a:t>- неестественность реализации нечетких знаков (образов);</a:t>
            </a:r>
          </a:p>
          <a:p>
            <a:pPr marL="0" indent="0">
              <a:buNone/>
            </a:pPr>
            <a:r>
              <a:rPr lang="ru-RU" sz="2400" dirty="0"/>
              <a:t>- трудность реализации адекватного поведения в условиях неопределенности (недостаточности знаний, зашумленности данных, не точно поставленной цели и т.п.);</a:t>
            </a:r>
          </a:p>
          <a:p>
            <a:pPr marL="0" indent="0">
              <a:buNone/>
            </a:pPr>
            <a:r>
              <a:rPr lang="ru-RU" sz="2400" dirty="0"/>
              <a:t>- трудность и неэффективность распараллеливания процесса решения задач.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12854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00835B-6683-42FE-8580-E9A3B5B326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438048"/>
            <a:ext cx="10058400" cy="714891"/>
          </a:xfrm>
        </p:spPr>
        <p:txBody>
          <a:bodyPr/>
          <a:lstStyle/>
          <a:p>
            <a:r>
              <a:rPr lang="ru-RU" b="1" dirty="0">
                <a:solidFill>
                  <a:srgbClr val="92D050"/>
                </a:solidFill>
              </a:rPr>
              <a:t>Достоинства и недостатки подходов</a:t>
            </a:r>
            <a:endParaRPr lang="ru-RU" dirty="0">
              <a:solidFill>
                <a:srgbClr val="92D05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92232B6-948C-468B-9A98-5EF9D77A7C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817" y="1258957"/>
            <a:ext cx="11370366" cy="5160995"/>
          </a:xfrm>
        </p:spPr>
        <p:txBody>
          <a:bodyPr/>
          <a:lstStyle/>
          <a:p>
            <a:pPr algn="just"/>
            <a:r>
              <a:rPr lang="ru-RU" sz="2000" b="1" dirty="0"/>
              <a:t>Достоинства нейрокибернетического подхода</a:t>
            </a:r>
            <a:r>
              <a:rPr lang="ru-RU" sz="2000" dirty="0"/>
              <a:t> – это отсутствие недостатков, свойственных логическому подходу:</a:t>
            </a:r>
          </a:p>
          <a:p>
            <a:pPr marL="0" indent="0" algn="just">
              <a:buNone/>
            </a:pPr>
            <a:r>
              <a:rPr lang="ru-RU" sz="2000" dirty="0"/>
              <a:t>- возможность (быть может, иллюзорная), задав базовые весьма простые алгоритмы адаптации и особенности структуры искусственной нейронной сети, получить систему, настраивающуюся на поведение сколь угодно сложное и адекватное решаемой задаче;</a:t>
            </a:r>
          </a:p>
          <a:p>
            <a:pPr marL="0" indent="0" algn="just">
              <a:buNone/>
            </a:pPr>
            <a:r>
              <a:rPr lang="ru-RU" sz="2000" dirty="0"/>
              <a:t>- живучесть сети (в случае аппаратной реализации), т.е. способность сохранять приемлемую эффективность решения задачи при выходе из строя элементов сети, достигаемая за счет избыточности;</a:t>
            </a:r>
          </a:p>
          <a:p>
            <a:pPr marL="0" indent="0" algn="just">
              <a:buNone/>
            </a:pPr>
            <a:r>
              <a:rPr lang="ru-RU" sz="2000" dirty="0"/>
              <a:t>- успешная работа в условиях неполной или зашумленной информации (при программной реализации), достигаемая также за счет избыточности.</a:t>
            </a:r>
          </a:p>
          <a:p>
            <a:pPr algn="just"/>
            <a:r>
              <a:rPr lang="ru-RU" sz="2000" b="1" dirty="0"/>
              <a:t>Недостатки нейрокибернетического подхода</a:t>
            </a:r>
            <a:r>
              <a:rPr lang="ru-RU" sz="2000" dirty="0"/>
              <a:t> – это отсутствие достоинств логического подхода.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15783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4380396-6DBA-43C5-AB13-60D1529E1C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061" y="928895"/>
            <a:ext cx="11449878" cy="5666419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D4E6F776-DDF0-4180-86AE-8248A4069D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083" y="381957"/>
            <a:ext cx="11507856" cy="863748"/>
          </a:xfrm>
        </p:spPr>
        <p:txBody>
          <a:bodyPr>
            <a:normAutofit lnSpcReduction="10000"/>
          </a:bodyPr>
          <a:lstStyle/>
          <a:p>
            <a:r>
              <a:rPr lang="en-US" sz="2400" dirty="0">
                <a:hlinkClick r:id="rId3"/>
              </a:rPr>
              <a:t>https://www.timetoast.com/timelines/ed81465d-9ebf-4ebf-bf29-45dc770be491</a:t>
            </a:r>
            <a:endParaRPr lang="ru-RU" sz="2400" dirty="0"/>
          </a:p>
          <a:p>
            <a:endParaRPr lang="ru-RU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CFA5409-864C-4C9A-9E49-9A45923B5B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29C2F20-7994-4D1E-A01C-96ECBA4612EB}" type="datetime1">
              <a:rPr lang="ru-RU" smtClean="0"/>
              <a:t>13.09.2021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4685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E5D9B5-10E0-4BF1-ABA5-4D7D5D5FC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417307"/>
            <a:ext cx="10058400" cy="1371600"/>
          </a:xfrm>
        </p:spPr>
        <p:txBody>
          <a:bodyPr/>
          <a:lstStyle/>
          <a:p>
            <a:r>
              <a:rPr lang="ru-RU" b="1" dirty="0">
                <a:solidFill>
                  <a:srgbClr val="92D050"/>
                </a:solidFill>
              </a:rPr>
              <a:t>Основные понятия 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1886776-3D92-4EFC-AD59-1E4E764907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2122" y="1788907"/>
            <a:ext cx="10383078" cy="4163837"/>
          </a:xfrm>
        </p:spPr>
        <p:txBody>
          <a:bodyPr>
            <a:normAutofit/>
          </a:bodyPr>
          <a:lstStyle/>
          <a:p>
            <a:r>
              <a:rPr lang="ru-RU" sz="2400" b="1" i="1" dirty="0"/>
              <a:t>Интеллект</a:t>
            </a:r>
            <a:r>
              <a:rPr lang="ru-RU" sz="2400" i="1" dirty="0"/>
              <a:t> — способность воспринимать информацию и сохранять её в качестве знания для построения адаптивного поведения в среде или контексте</a:t>
            </a:r>
          </a:p>
          <a:p>
            <a:pPr marL="0" indent="0">
              <a:buNone/>
            </a:pPr>
            <a:r>
              <a:rPr lang="ru-RU" sz="2400" i="1" dirty="0">
                <a:solidFill>
                  <a:srgbClr val="0070C0"/>
                </a:solidFill>
              </a:rPr>
              <a:t>Наличие интеллекта не предполагает наличие сознания</a:t>
            </a:r>
            <a:r>
              <a:rPr lang="ru-RU" sz="2400" dirty="0">
                <a:solidFill>
                  <a:srgbClr val="0070C0"/>
                </a:solidFill>
              </a:rPr>
              <a:t>.</a:t>
            </a:r>
          </a:p>
          <a:p>
            <a:pPr marL="0" indent="0">
              <a:buNone/>
            </a:pPr>
            <a:r>
              <a:rPr lang="ru-RU" sz="2400" b="1" dirty="0"/>
              <a:t>Искусственный</a:t>
            </a:r>
            <a:r>
              <a:rPr lang="ru-RU" sz="2400" dirty="0"/>
              <a:t> </a:t>
            </a:r>
            <a:r>
              <a:rPr lang="ru-RU" sz="2400" b="1" dirty="0"/>
              <a:t>интеллект</a:t>
            </a:r>
            <a:r>
              <a:rPr lang="ru-RU" sz="2400" dirty="0"/>
              <a:t> </a:t>
            </a:r>
            <a:r>
              <a:rPr lang="ru-RU" sz="2400" b="1" dirty="0"/>
              <a:t>–</a:t>
            </a:r>
            <a:r>
              <a:rPr lang="ru-RU" sz="2400" dirty="0"/>
              <a:t> </a:t>
            </a:r>
            <a:r>
              <a:rPr lang="ru-RU" sz="2400" b="1" dirty="0"/>
              <a:t>это</a:t>
            </a:r>
            <a:r>
              <a:rPr lang="ru-RU" sz="2400" dirty="0"/>
              <a:t> </a:t>
            </a:r>
            <a:r>
              <a:rPr lang="ru-RU" sz="2400" b="1" dirty="0"/>
              <a:t>способность</a:t>
            </a:r>
            <a:r>
              <a:rPr lang="ru-RU" sz="2400" dirty="0"/>
              <a:t> </a:t>
            </a:r>
            <a:r>
              <a:rPr lang="ru-RU" sz="2400" b="1" dirty="0"/>
              <a:t>машины</a:t>
            </a:r>
            <a:r>
              <a:rPr lang="ru-RU" sz="2400" dirty="0"/>
              <a:t> </a:t>
            </a:r>
            <a:r>
              <a:rPr lang="ru-RU" sz="2400" b="1" dirty="0"/>
              <a:t>имитировать</a:t>
            </a:r>
            <a:r>
              <a:rPr lang="ru-RU" sz="2400" dirty="0"/>
              <a:t> </a:t>
            </a:r>
            <a:r>
              <a:rPr lang="ru-RU" sz="2400" b="1" dirty="0"/>
              <a:t>человеческое</a:t>
            </a:r>
            <a:r>
              <a:rPr lang="ru-RU" sz="2400" dirty="0"/>
              <a:t> </a:t>
            </a:r>
            <a:r>
              <a:rPr lang="ru-RU" sz="2400" b="1" dirty="0"/>
              <a:t>мышление.</a:t>
            </a:r>
            <a:r>
              <a:rPr lang="ru-RU" sz="2400" dirty="0"/>
              <a:t> Так называют современную технологию, с помощью которой электронные устройства, программы и роботы могут решать различные задачи по заданным алгоритмам.</a:t>
            </a:r>
            <a:endParaRPr lang="ru-RU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602389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1" name="WordArt 3"/>
          <p:cNvSpPr>
            <a:spLocks noChangeArrowheads="1" noChangeShapeType="1" noTextEdit="1"/>
          </p:cNvSpPr>
          <p:nvPr/>
        </p:nvSpPr>
        <p:spPr bwMode="gray">
          <a:xfrm>
            <a:off x="3105150" y="1585914"/>
            <a:ext cx="1322388" cy="21669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ru-RU" sz="3600" kern="10" dirty="0">
                <a:ln w="28575">
                  <a:solidFill>
                    <a:srgbClr val="FFFF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C0C0C0"/>
                    </a:gs>
                    <a:gs pos="100000">
                      <a:srgbClr val="484848"/>
                    </a:gs>
                  </a:gsLst>
                  <a:lin ang="5400000" scaled="1"/>
                </a:gradFill>
                <a:effectLst>
                  <a:outerShdw dist="63500" dir="2212194" algn="ctr" rotWithShape="0">
                    <a:srgbClr val="808080">
                      <a:alpha val="50000"/>
                    </a:srgbClr>
                  </a:outerShdw>
                </a:effectLst>
                <a:latin typeface="Arial Black"/>
                <a:cs typeface="Arial" charset="0"/>
              </a:rPr>
              <a:t>?</a:t>
            </a:r>
          </a:p>
        </p:txBody>
      </p:sp>
      <p:sp>
        <p:nvSpPr>
          <p:cNvPr id="143362" name="WordArt 8"/>
          <p:cNvSpPr>
            <a:spLocks noChangeArrowheads="1" noChangeShapeType="1" noTextEdit="1"/>
          </p:cNvSpPr>
          <p:nvPr/>
        </p:nvSpPr>
        <p:spPr bwMode="gray">
          <a:xfrm>
            <a:off x="2287589" y="2536826"/>
            <a:ext cx="1004887" cy="1647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ru-RU" sz="3600" kern="10" dirty="0">
                <a:ln w="28575">
                  <a:solidFill>
                    <a:srgbClr val="FFFF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FF"/>
                    </a:gs>
                    <a:gs pos="100000">
                      <a:srgbClr val="B4B4B4"/>
                    </a:gs>
                  </a:gsLst>
                  <a:lin ang="5400000" scaled="1"/>
                </a:gradFill>
                <a:effectLst>
                  <a:outerShdw dist="63500" dir="2212194" algn="ctr" rotWithShape="0">
                    <a:srgbClr val="808080">
                      <a:alpha val="50000"/>
                    </a:srgbClr>
                  </a:outerShdw>
                </a:effectLst>
                <a:latin typeface="Arial Black"/>
                <a:cs typeface="Arial" charset="0"/>
              </a:rPr>
              <a:t>?</a:t>
            </a:r>
          </a:p>
        </p:txBody>
      </p:sp>
      <p:sp>
        <p:nvSpPr>
          <p:cNvPr id="143363" name="WordArt 9"/>
          <p:cNvSpPr>
            <a:spLocks noChangeArrowheads="1" noChangeShapeType="1" noTextEdit="1"/>
          </p:cNvSpPr>
          <p:nvPr/>
        </p:nvSpPr>
        <p:spPr bwMode="gray">
          <a:xfrm>
            <a:off x="3724276" y="2484439"/>
            <a:ext cx="1546225" cy="25352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ru-RU" sz="3600" kern="10" dirty="0">
                <a:ln w="28575">
                  <a:solidFill>
                    <a:srgbClr val="FFFF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1C4FF"/>
                    </a:gs>
                    <a:gs pos="100000">
                      <a:srgbClr val="2A79FF"/>
                    </a:gs>
                  </a:gsLst>
                  <a:lin ang="5400000" scaled="1"/>
                </a:gradFill>
                <a:effectLst>
                  <a:outerShdw dist="63500" dir="2212194" algn="ctr" rotWithShape="0">
                    <a:srgbClr val="808080">
                      <a:alpha val="50000"/>
                    </a:srgbClr>
                  </a:outerShdw>
                </a:effectLst>
                <a:latin typeface="Arial Black"/>
                <a:cs typeface="Arial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55659519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WordArt 3">
            <a:extLst>
              <a:ext uri="{FF2B5EF4-FFF2-40B4-BE49-F238E27FC236}">
                <a16:creationId xmlns:a16="http://schemas.microsoft.com/office/drawing/2014/main" id="{5B5475B5-CD1E-4B70-B566-332869AEFFBC}"/>
              </a:ext>
            </a:extLst>
          </p:cNvPr>
          <p:cNvSpPr>
            <a:spLocks noChangeArrowheads="1" noChangeShapeType="1" noTextEdit="1"/>
          </p:cNvSpPr>
          <p:nvPr/>
        </p:nvSpPr>
        <p:spPr bwMode="gray">
          <a:xfrm>
            <a:off x="9545706" y="2781644"/>
            <a:ext cx="1322388" cy="21669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ru-RU" sz="3600" kern="10" dirty="0">
                <a:ln w="28575">
                  <a:solidFill>
                    <a:srgbClr val="FFFF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C0C0C0"/>
                    </a:gs>
                    <a:gs pos="100000">
                      <a:srgbClr val="484848"/>
                    </a:gs>
                  </a:gsLst>
                  <a:lin ang="5400000" scaled="1"/>
                </a:gradFill>
                <a:effectLst>
                  <a:outerShdw dist="63500" dir="2212194" algn="ctr" rotWithShape="0">
                    <a:srgbClr val="808080">
                      <a:alpha val="50000"/>
                    </a:srgbClr>
                  </a:outerShdw>
                </a:effectLst>
                <a:latin typeface="Arial Black"/>
                <a:cs typeface="Arial" charset="0"/>
              </a:rPr>
              <a:t>?</a:t>
            </a:r>
          </a:p>
        </p:txBody>
      </p:sp>
      <p:sp>
        <p:nvSpPr>
          <p:cNvPr id="6" name="WordArt 8">
            <a:extLst>
              <a:ext uri="{FF2B5EF4-FFF2-40B4-BE49-F238E27FC236}">
                <a16:creationId xmlns:a16="http://schemas.microsoft.com/office/drawing/2014/main" id="{9493A419-D199-4161-8FDA-8789426C7D49}"/>
              </a:ext>
            </a:extLst>
          </p:cNvPr>
          <p:cNvSpPr>
            <a:spLocks noChangeArrowheads="1" noChangeShapeType="1" noTextEdit="1"/>
          </p:cNvSpPr>
          <p:nvPr/>
        </p:nvSpPr>
        <p:spPr bwMode="gray">
          <a:xfrm>
            <a:off x="8728145" y="3732556"/>
            <a:ext cx="1004887" cy="1647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ru-RU" sz="3600" kern="10" dirty="0">
                <a:ln w="28575">
                  <a:solidFill>
                    <a:srgbClr val="FFFF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FF"/>
                    </a:gs>
                    <a:gs pos="100000">
                      <a:srgbClr val="B4B4B4"/>
                    </a:gs>
                  </a:gsLst>
                  <a:lin ang="5400000" scaled="1"/>
                </a:gradFill>
                <a:effectLst>
                  <a:outerShdw dist="63500" dir="2212194" algn="ctr" rotWithShape="0">
                    <a:srgbClr val="808080">
                      <a:alpha val="50000"/>
                    </a:srgbClr>
                  </a:outerShdw>
                </a:effectLst>
                <a:latin typeface="Arial Black"/>
                <a:cs typeface="Arial" charset="0"/>
              </a:rPr>
              <a:t>?</a:t>
            </a:r>
          </a:p>
        </p:txBody>
      </p:sp>
      <p:sp>
        <p:nvSpPr>
          <p:cNvPr id="7" name="WordArt 9">
            <a:extLst>
              <a:ext uri="{FF2B5EF4-FFF2-40B4-BE49-F238E27FC236}">
                <a16:creationId xmlns:a16="http://schemas.microsoft.com/office/drawing/2014/main" id="{C16D683B-3AF8-401B-85E7-795C2E0672C3}"/>
              </a:ext>
            </a:extLst>
          </p:cNvPr>
          <p:cNvSpPr>
            <a:spLocks noChangeArrowheads="1" noChangeShapeType="1" noTextEdit="1"/>
          </p:cNvSpPr>
          <p:nvPr/>
        </p:nvSpPr>
        <p:spPr bwMode="gray">
          <a:xfrm>
            <a:off x="10164832" y="3680169"/>
            <a:ext cx="1546225" cy="25352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ru-RU" sz="3600" kern="10" dirty="0">
                <a:ln w="28575">
                  <a:solidFill>
                    <a:srgbClr val="FFFF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1C4FF"/>
                    </a:gs>
                    <a:gs pos="100000">
                      <a:srgbClr val="2A79FF"/>
                    </a:gs>
                  </a:gsLst>
                  <a:lin ang="5400000" scaled="1"/>
                </a:gradFill>
                <a:effectLst>
                  <a:outerShdw dist="63500" dir="2212194" algn="ctr" rotWithShape="0">
                    <a:srgbClr val="808080">
                      <a:alpha val="50000"/>
                    </a:srgbClr>
                  </a:outerShdw>
                </a:effectLst>
                <a:latin typeface="Arial Black"/>
                <a:cs typeface="Arial" charset="0"/>
              </a:rPr>
              <a:t>?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B6F31B-3349-42D6-AB60-D5A1D24B57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694" y="461860"/>
            <a:ext cx="10058400" cy="1371600"/>
          </a:xfrm>
        </p:spPr>
        <p:txBody>
          <a:bodyPr/>
          <a:lstStyle/>
          <a:p>
            <a:r>
              <a:rPr lang="ru-RU" b="1" dirty="0">
                <a:solidFill>
                  <a:srgbClr val="92D050"/>
                </a:solidFill>
              </a:rPr>
              <a:t>Вопросы для самопроверки</a:t>
            </a:r>
            <a:endParaRPr lang="ru-RU" dirty="0">
              <a:solidFill>
                <a:srgbClr val="92D05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A5387C4-30DA-4439-B79E-6C3BFA6F42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943" y="1577009"/>
            <a:ext cx="10644257" cy="4375735"/>
          </a:xfrm>
        </p:spPr>
        <p:txBody>
          <a:bodyPr>
            <a:normAutofit lnSpcReduction="10000"/>
          </a:bodyPr>
          <a:lstStyle/>
          <a:p>
            <a:endParaRPr lang="ru-RU" dirty="0"/>
          </a:p>
          <a:p>
            <a:pPr marL="0" indent="0">
              <a:buNone/>
            </a:pPr>
            <a:r>
              <a:rPr lang="ru-RU" sz="2400" dirty="0"/>
              <a:t>1. Дайте определение понятиям: «интеллект», «искусственный интеллект», «алгоритм».</a:t>
            </a:r>
          </a:p>
          <a:p>
            <a:pPr marL="0" indent="0">
              <a:buNone/>
            </a:pPr>
            <a:r>
              <a:rPr lang="ru-RU" sz="2400" dirty="0"/>
              <a:t>2. Назовите основное отличие «интеллектуальных» задач от «неинтеллектуальных».</a:t>
            </a:r>
          </a:p>
          <a:p>
            <a:pPr marL="0" indent="0">
              <a:buNone/>
            </a:pPr>
            <a:r>
              <a:rPr lang="ru-RU" sz="2400" dirty="0"/>
              <a:t>3. Назовите основные идеи, на которых базируются нейрокибернетический и логический подходы к созданию систем искусственного интеллекта.</a:t>
            </a:r>
          </a:p>
          <a:p>
            <a:pPr marL="0" indent="0">
              <a:buNone/>
            </a:pPr>
            <a:r>
              <a:rPr lang="ru-RU" sz="2400" dirty="0"/>
              <a:t>4. Перечислите достоинства и недостатки нейрокибернетического и логического подходов.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46254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229321-78DE-4DF2-8E04-52BC761E3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318052"/>
            <a:ext cx="10310192" cy="1510611"/>
          </a:xfrm>
        </p:spPr>
        <p:txBody>
          <a:bodyPr/>
          <a:lstStyle/>
          <a:p>
            <a:r>
              <a:rPr lang="ru-RU" b="1" dirty="0">
                <a:solidFill>
                  <a:srgbClr val="92D050"/>
                </a:solidFill>
              </a:rPr>
              <a:t>Основные понятия ИИ</a:t>
            </a: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12818759-7A1F-4CA0-9EFB-860B41942AE6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583096" y="1727996"/>
            <a:ext cx="11012556" cy="434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ru-RU" altLang="ru-RU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	</a:t>
            </a:r>
            <a:r>
              <a:rPr lang="ru-RU" altLang="ru-RU" sz="2400" dirty="0"/>
              <a:t>Автор термина «Искусственный Интеллект»</a:t>
            </a:r>
          </a:p>
          <a:p>
            <a:pPr marL="0" marR="0" lvl="0" indent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lang="ru-RU" altLang="ru-RU" sz="2400" dirty="0"/>
              <a:t>	</a:t>
            </a:r>
            <a:r>
              <a:rPr lang="ru-RU" altLang="ru-RU" sz="2400" b="1" dirty="0"/>
              <a:t>Джон Маккарти</a:t>
            </a:r>
            <a:r>
              <a:rPr lang="ru-RU" altLang="ru-RU" sz="2400" dirty="0"/>
              <a:t> - известный разработкой языка Лисп и основоположник функционального программирования.</a:t>
            </a:r>
          </a:p>
          <a:p>
            <a:pPr marL="0" indent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ru-RU" altLang="ru-RU" sz="2400" b="1" dirty="0">
                <a:latin typeface="Arial" panose="020B0604020202020204" pitchFamily="34" charset="0"/>
              </a:rPr>
              <a:t>	</a:t>
            </a:r>
            <a:r>
              <a:rPr lang="ru-RU" altLang="ru-RU" sz="2400" b="1" dirty="0"/>
              <a:t>Artificial </a:t>
            </a:r>
            <a:r>
              <a:rPr lang="ru-RU" altLang="ru-RU" sz="2400" b="1" dirty="0" err="1"/>
              <a:t>intelligence</a:t>
            </a:r>
            <a:r>
              <a:rPr lang="ru-RU" altLang="ru-RU" sz="2400" b="1" dirty="0"/>
              <a:t> </a:t>
            </a:r>
            <a:r>
              <a:rPr lang="ru-RU" altLang="ru-RU" sz="2400" dirty="0"/>
              <a:t>(англ.) , </a:t>
            </a:r>
            <a:r>
              <a:rPr lang="ru-RU" altLang="ru-RU" sz="2400" dirty="0" err="1"/>
              <a:t>аббр</a:t>
            </a:r>
            <a:r>
              <a:rPr lang="ru-RU" altLang="ru-RU" sz="2400" dirty="0"/>
              <a:t>. </a:t>
            </a:r>
            <a:r>
              <a:rPr lang="en-US" altLang="ru-RU" sz="2400" b="1" dirty="0"/>
              <a:t>AI</a:t>
            </a:r>
            <a:r>
              <a:rPr lang="en-US" altLang="ru-RU" sz="2400" dirty="0"/>
              <a:t>, </a:t>
            </a:r>
            <a:r>
              <a:rPr lang="ru-RU" altLang="ru-RU" sz="2400" dirty="0"/>
              <a:t>переводится, как искусственный интеллект. Однако специалисты, использующие эту аббревиатуру, ведут речь об AI </a:t>
            </a:r>
            <a:r>
              <a:rPr lang="ru-RU" altLang="ru-RU" sz="2400" dirty="0" err="1"/>
              <a:t>Effect</a:t>
            </a:r>
            <a:r>
              <a:rPr lang="ru-RU" altLang="ru-RU" sz="2400" dirty="0"/>
              <a:t>, эффекте, который создаёт </a:t>
            </a:r>
            <a:r>
              <a:rPr lang="ru-RU" altLang="ru-RU" sz="2400" dirty="0" err="1"/>
              <a:t>эволюционизирующий</a:t>
            </a:r>
            <a:r>
              <a:rPr lang="ru-RU" altLang="ru-RU" sz="2400" dirty="0"/>
              <a:t> ИИ. Как только ИИ учится делать что-то новое, сразу же поднимается волна споров о том, что новое умение, ещё не свидетельство наличия мышления у машины (системы).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18434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8471F4-93E8-4967-A28A-B0AEB3A8FC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92D050"/>
                </a:solidFill>
              </a:rPr>
              <a:t>Основные понятия ИИ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F26B40E-8610-4F2E-B6D4-87B9D3E03C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400" dirty="0"/>
              <a:t>Под </a:t>
            </a:r>
            <a:r>
              <a:rPr lang="ru-RU" sz="2400" b="1" dirty="0"/>
              <a:t>алгоритмом</a:t>
            </a:r>
            <a:r>
              <a:rPr lang="ru-RU" sz="2400" dirty="0"/>
              <a:t> понимают набор инструкций (операций), описывающих порядок действий исполнителя для получения результата решения задачи за конечное время. Термин «алгоритм» происходит от имени персидского математика Аль-Хорезми, который еще в IX веке предложил простейшие арифметические алгоритмы. В математике и кибернетике класс задач определенного типа считается решенным, когда для ее решения установлен алгоритм.</a:t>
            </a:r>
          </a:p>
        </p:txBody>
      </p:sp>
    </p:spTree>
    <p:extLst>
      <p:ext uri="{BB962C8B-B14F-4D97-AF65-F5344CB8AC3E}">
        <p14:creationId xmlns:p14="http://schemas.microsoft.com/office/powerpoint/2010/main" val="23428126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>
            <a:extLst>
              <a:ext uri="{FF2B5EF4-FFF2-40B4-BE49-F238E27FC236}">
                <a16:creationId xmlns:a16="http://schemas.microsoft.com/office/drawing/2014/main" id="{28A384C6-97A9-47A9-B953-904A892130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29C2F20-7994-4D1E-A01C-96ECBA4612EB}" type="datetime1">
              <a:rPr lang="ru-RU" smtClean="0"/>
              <a:t>13.09.2021</a:t>
            </a:fld>
            <a:endParaRPr lang="en-US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080F4C3-8B62-45C1-8FCE-CE5E5EB803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4953" y="323851"/>
            <a:ext cx="8454886" cy="6169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5907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9890F5-1070-4A15-BEF6-5B932FFD7C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817" y="219075"/>
            <a:ext cx="11463131" cy="1371600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92D050"/>
                </a:solidFill>
              </a:rPr>
              <a:t>CAPTCHA - англ. Completely Automated Public Turing test to tell Computers and Humans Apart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962B55AF-CBA6-4533-80EE-5E8090EAD3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0817" y="1590675"/>
            <a:ext cx="11370366" cy="4882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713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9"/>
          <p:cNvSpPr/>
          <p:nvPr/>
        </p:nvSpPr>
        <p:spPr>
          <a:xfrm>
            <a:off x="435765" y="377596"/>
            <a:ext cx="11320469" cy="6132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ru-RU" sz="4000" b="1" dirty="0">
                <a:solidFill>
                  <a:srgbClr val="92D050"/>
                </a:solidFill>
                <a:latin typeface="+mj-lt"/>
              </a:rPr>
              <a:t>История развития и подходы к созданию систем искусственного интеллекта</a:t>
            </a:r>
            <a:endParaRPr lang="en-US" sz="4000" b="1" dirty="0">
              <a:solidFill>
                <a:srgbClr val="92D050"/>
              </a:solidFill>
              <a:latin typeface="+mj-lt"/>
              <a:sym typeface="Times New Roman"/>
            </a:endParaRPr>
          </a:p>
        </p:txBody>
      </p:sp>
      <p:sp>
        <p:nvSpPr>
          <p:cNvPr id="128" name="Google Shape;128;p19"/>
          <p:cNvSpPr/>
          <p:nvPr/>
        </p:nvSpPr>
        <p:spPr>
          <a:xfrm>
            <a:off x="384313" y="1630017"/>
            <a:ext cx="6745357" cy="4850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/>
              <a:t>1) До изобретения компьютеров.</a:t>
            </a:r>
            <a:endParaRPr lang="ru-RU" sz="2400" b="1" dirty="0">
              <a:sym typeface="Libre Franklin"/>
            </a:endParaRPr>
          </a:p>
          <a:p>
            <a:pPr marR="0"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sym typeface="Libre Franklin"/>
              </a:rPr>
              <a:t>Идея создания искусственного подобия человека витала в воздухе еще в древнейшие времена. Так, в Древнем Египте была создана «оживающая» механическая статуя бога Амона. Древние египтяне и римляне испытывали благоговейный ужас перед культовыми статуями, которые жестикулировали и изрекали пророчества (разумеется, не без помощи жрецов). У Гомера в «Илиаде» бог Гефест ковал человекоподобные существа-автоматы.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id="129" name="Google Shape;129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29670" y="1630017"/>
            <a:ext cx="4678015" cy="4754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>
            <a:extLst>
              <a:ext uri="{FF2B5EF4-FFF2-40B4-BE49-F238E27FC236}">
                <a16:creationId xmlns:a16="http://schemas.microsoft.com/office/drawing/2014/main" id="{C363469F-B202-4D01-BE23-6692F5F221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32452" y="350001"/>
            <a:ext cx="9727096" cy="6157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80611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авонVTI">
  <a:themeElements>
    <a:clrScheme name="FIVE">
      <a:dk1>
        <a:sysClr val="windowText" lastClr="000000"/>
      </a:dk1>
      <a:lt1>
        <a:sysClr val="window" lastClr="FFFFFF"/>
      </a:lt1>
      <a:dk2>
        <a:srgbClr val="505046"/>
      </a:dk2>
      <a:lt2>
        <a:srgbClr val="F5F6F4"/>
      </a:lt2>
      <a:accent1>
        <a:srgbClr val="57903F"/>
      </a:accent1>
      <a:accent2>
        <a:srgbClr val="F03F2B"/>
      </a:accent2>
      <a:accent3>
        <a:srgbClr val="3488A0"/>
      </a:accent3>
      <a:accent4>
        <a:srgbClr val="F8D22F"/>
      </a:accent4>
      <a:accent5>
        <a:srgbClr val="5CC6D6"/>
      </a:accent5>
      <a:accent6>
        <a:srgbClr val="B8D233"/>
      </a:accent6>
      <a:hlink>
        <a:srgbClr val="00B0F0"/>
      </a:hlink>
      <a:folHlink>
        <a:srgbClr val="B2B2B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1798989_TF78438558" id="{9E57F44F-DA93-4254-91DF-B1426C3EFFA1}" vid="{65451059-DDF1-4B5B-9523-2E5E61368425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{E6833B32-35B9-4C60-99DE-E5DA8FAED734}tf78438558_win32</Template>
  <TotalTime>0</TotalTime>
  <Words>1345</Words>
  <Application>Microsoft Office PowerPoint</Application>
  <PresentationFormat>Широкоэкранный</PresentationFormat>
  <Paragraphs>77</Paragraphs>
  <Slides>31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8" baseType="lpstr">
      <vt:lpstr>Arial</vt:lpstr>
      <vt:lpstr>Arial Black</vt:lpstr>
      <vt:lpstr>Calibri</vt:lpstr>
      <vt:lpstr>Century Gothic</vt:lpstr>
      <vt:lpstr>Garamond</vt:lpstr>
      <vt:lpstr>Libre Franklin</vt:lpstr>
      <vt:lpstr>СавонVTI</vt:lpstr>
      <vt:lpstr>Системы искусственного интеллекта</vt:lpstr>
      <vt:lpstr>Возникновение искусственного интеллекта</vt:lpstr>
      <vt:lpstr>Основные понятия ИИ</vt:lpstr>
      <vt:lpstr>Основные понятия ИИ</vt:lpstr>
      <vt:lpstr>Основные понятия ИИ</vt:lpstr>
      <vt:lpstr>Презентация PowerPoint</vt:lpstr>
      <vt:lpstr>CAPTCHA - англ. Completely Automated Public Turing test to tell Computers and Humans Apart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Достоинства и недостатки подходов</vt:lpstr>
      <vt:lpstr>Достоинства и недостатки подходов</vt:lpstr>
      <vt:lpstr>Презентация PowerPoint</vt:lpstr>
      <vt:lpstr>Презентация PowerPoint</vt:lpstr>
      <vt:lpstr>Вопросы для самопроверки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2021-09-13T14:26:29Z</dcterms:created>
  <dcterms:modified xsi:type="dcterms:W3CDTF">2021-09-13T17:48:49Z</dcterms:modified>
</cp:coreProperties>
</file>