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2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263" r:id="rId13"/>
    <p:sldId id="271" r:id="rId14"/>
    <p:sldId id="291" r:id="rId15"/>
    <p:sldId id="260" r:id="rId16"/>
    <p:sldId id="290" r:id="rId17"/>
    <p:sldId id="272" r:id="rId18"/>
    <p:sldId id="293" r:id="rId19"/>
    <p:sldId id="292" r:id="rId20"/>
    <p:sldId id="294" r:id="rId21"/>
    <p:sldId id="295" r:id="rId22"/>
    <p:sldId id="289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28.09.2021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28.09.2021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90FD3-1104-4C0E-BD19-C04AAB04E560}" type="slidenum">
              <a:rPr lang="de-DE" altLang="ru-RU" smtClean="0">
                <a:solidFill>
                  <a:prstClr val="black"/>
                </a:solidFill>
              </a:rPr>
              <a:pPr/>
              <a:t>22</a:t>
            </a:fld>
            <a:endParaRPr lang="de-DE" altLang="ru-RU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noProof="1"/>
          </a:p>
        </p:txBody>
      </p:sp>
    </p:spTree>
    <p:extLst>
      <p:ext uri="{BB962C8B-B14F-4D97-AF65-F5344CB8AC3E}">
        <p14:creationId xmlns:p14="http://schemas.microsoft.com/office/powerpoint/2010/main" val="412393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28.09.2021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28.09.2021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28.09.2021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28.09.2021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28.09.2021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28.09.2021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28.09.2021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28.09.2021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28.09.2021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28.09.2021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28.09.2021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947857" cy="1630907"/>
          </a:xfrm>
        </p:spPr>
        <p:txBody>
          <a:bodyPr rtlCol="0">
            <a:normAutofit fontScale="90000"/>
          </a:bodyPr>
          <a:lstStyle/>
          <a:p>
            <a:r>
              <a:rPr lang="ru-RU" sz="4400" dirty="0"/>
              <a:t>Системы искусственного интеллекта</a:t>
            </a:r>
            <a:endParaRPr lang="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Москат Н.А.</a:t>
            </a:r>
            <a:endParaRPr lang="ru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A0C19-335E-4689-8277-249B42E3D8B4}"/>
              </a:ext>
            </a:extLst>
          </p:cNvPr>
          <p:cNvSpPr txBox="1"/>
          <p:nvPr/>
        </p:nvSpPr>
        <p:spPr>
          <a:xfrm>
            <a:off x="424070" y="5883965"/>
            <a:ext cx="265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Лекция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558382"/>
            <a:ext cx="7670655" cy="54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7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530" y="92041"/>
            <a:ext cx="10058400" cy="1371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Классическое обучение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275" y="1159275"/>
            <a:ext cx="7424910" cy="52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3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C8F13-961C-4EB2-BB07-8241E786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4652"/>
            <a:ext cx="10058400" cy="13716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2D050"/>
                </a:solidFill>
              </a:rPr>
              <a:t>Классификация нейронных сетей</a:t>
            </a:r>
            <a:br>
              <a:rPr lang="ru-RU" b="1" dirty="0">
                <a:solidFill>
                  <a:srgbClr val="92D050"/>
                </a:solidFill>
              </a:rPr>
            </a:b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0D2CA6-40EE-43B5-9F06-B227C817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C9F855FB-B1B4-40CA-A354-20C193F96A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69096" y="3069466"/>
            <a:ext cx="987287" cy="9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8D310E3D-81E2-4532-A4FF-EB252C5BC9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7E19B6-7C66-4E75-957C-42C4AB39A35B}"/>
              </a:ext>
            </a:extLst>
          </p:cNvPr>
          <p:cNvSpPr/>
          <p:nvPr/>
        </p:nvSpPr>
        <p:spPr>
          <a:xfrm>
            <a:off x="1258957" y="1603513"/>
            <a:ext cx="9488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+mj-lt"/>
              </a:rPr>
              <a:t>По характеру обучения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нейронные сети, использующие обучение с учителем;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нейронные </a:t>
            </a:r>
            <a:r>
              <a:rPr lang="ru-RU" sz="2000" dirty="0"/>
              <a:t>сети, использующие обучение без учителя.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17D7A0-5546-40F1-80E5-89A7C88B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252" y="3390831"/>
            <a:ext cx="4339670" cy="307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5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23364"/>
            <a:ext cx="10058400" cy="13716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92D050"/>
                </a:solidFill>
              </a:rPr>
              <a:t>Итерационное обучение,</a:t>
            </a:r>
            <a:br>
              <a:rPr lang="ru-RU" sz="3100" b="1" dirty="0">
                <a:solidFill>
                  <a:srgbClr val="92D050"/>
                </a:solidFill>
              </a:rPr>
            </a:br>
            <a:r>
              <a:rPr lang="ru-RU" sz="1800" b="1" dirty="0">
                <a:solidFill>
                  <a:srgbClr val="92D050"/>
                </a:solidFill>
              </a:rPr>
              <a:t>или обучение с УЧИТЕЛЕМ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290" name="Picture 194" descr="ÐÐ°ÑÑÐ¸Ð½ÐºÐ¸ Ð¿Ð¾ Ð·Ð°Ð¿ÑÐ¾ÑÑ Ð³ÑÑÑÑÐ½ÑÐ¹ ÑÐºÐ¾Ð»ÑÐ½Ð¸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87" y="4149080"/>
            <a:ext cx="2551885" cy="19139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ÐÐ°ÑÑÐ¸Ð½ÐºÐ¸ Ð¿Ð¾ Ð·Ð°Ð¿ÑÐ¾ÑÑ ÑÐºÐ¾Ð»ÑÐ½Ð¸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21739"/>
            <a:ext cx="1900437" cy="11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ÐÐ°ÑÑÐ¸Ð½ÐºÐ¸ Ð¿Ð¾ Ð·Ð°Ð¿ÑÐ¾ÑÑ ÑÐºÐ¾Ð»ÑÐ½Ð¸Ðº ÐºÐ½Ð¸Ð³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15" y="1581776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ÐÐ°ÑÑÐ¸Ð½ÐºÐ¸ Ð¿Ð¾ Ð·Ð°Ð¿ÑÐ¾ÑÑ Ð±ÑÐºÐ²Ð° Ð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619159"/>
            <a:ext cx="648072" cy="86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09" y="1522904"/>
            <a:ext cx="1584176" cy="208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2144" y="1935450"/>
            <a:ext cx="26196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/>
              <a:t>А</a:t>
            </a:r>
            <a:r>
              <a:rPr lang="ru-RU" sz="8800" dirty="0">
                <a:sym typeface="Symbol"/>
              </a:rPr>
              <a:t>О</a:t>
            </a:r>
            <a:endParaRPr lang="ru-RU" sz="88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534720" y="2798180"/>
            <a:ext cx="697185" cy="583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704786" y="2617688"/>
            <a:ext cx="697185" cy="583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10"/>
          <p:cNvSpPr/>
          <p:nvPr/>
        </p:nvSpPr>
        <p:spPr>
          <a:xfrm rot="10800000">
            <a:off x="7529665" y="3933519"/>
            <a:ext cx="1080120" cy="17281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16200000">
            <a:off x="2704315" y="3894181"/>
            <a:ext cx="1598794" cy="1728192"/>
          </a:xfrm>
          <a:prstGeom prst="bentArrow">
            <a:avLst>
              <a:gd name="adj1" fmla="val 16334"/>
              <a:gd name="adj2" fmla="val 2528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0551" y="3491716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Обучение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30543" y="3465971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 после обучения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96201" y="3382000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Расчет ошибки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5325" y="6165304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Корректировка</a:t>
            </a:r>
          </a:p>
        </p:txBody>
      </p:sp>
    </p:spTree>
    <p:extLst>
      <p:ext uri="{BB962C8B-B14F-4D97-AF65-F5344CB8AC3E}">
        <p14:creationId xmlns:p14="http://schemas.microsoft.com/office/powerpoint/2010/main" val="556090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A6139-F0AA-4E62-992E-8C36972F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32B1A07-8933-4221-A661-ED8DB3119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2" y="1192695"/>
            <a:ext cx="10248815" cy="425895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CE0AD04C-4F4C-4F14-8CDA-E1DB97FF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3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496" y="92187"/>
            <a:ext cx="10058400" cy="13716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92D050"/>
                </a:solidFill>
              </a:rPr>
              <a:t>Алгоритм обратного распространения ошибки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288" name="Picture 192" descr="ÐÐ°ÑÑÐ¸Ð½ÐºÐ¸ Ð¿Ð¾ Ð·Ð°Ð¿ÑÐ¾ÑÑ ÐÐ»Ð³Ð¾ÑÐ¸ÑÐ¼ Ð¾Ð±ÑÐ°ÑÐ½Ð¾Ð³Ð¾ ÑÐ°ÑÐ¿ÑÐ¾ÑÑÑÐ°Ð½ÐµÐ½Ð¸Ñ Ð¾ÑÐ¸Ð±ÐºÐ¸ Ð°Ð½Ð¸Ð¼Ð°ÑÐ¸Ñ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27" y="1386314"/>
            <a:ext cx="5256584" cy="36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181627" y="2191578"/>
            <a:ext cx="4208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>
              <a:defRPr/>
            </a:pPr>
            <a:r>
              <a:rPr lang="ru-RU" b="1" dirty="0"/>
              <a:t>Основной принцип обучения: </a:t>
            </a:r>
            <a:r>
              <a:rPr lang="ru-RU" dirty="0"/>
              <a:t>если сеть дает неправильный ответ, то веса корректируют так, чтобы уменьшить ошибку. </a:t>
            </a:r>
            <a:endParaRPr 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5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7A1AA-D093-4507-942A-2462EFF5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100" b="1" dirty="0">
                <a:solidFill>
                  <a:srgbClr val="92D050"/>
                </a:solidFill>
              </a:rPr>
              <a:t>Обучение без учителя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3B96A9-E8D0-4554-9A38-BBEDDCD39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Обучение без учителя</a:t>
            </a:r>
            <a:r>
              <a:rPr lang="ru-RU" sz="2000" dirty="0"/>
              <a:t> (самообучение, спонтанное обучение, </a:t>
            </a:r>
            <a:r>
              <a:rPr lang="ru-RU" sz="2000" dirty="0">
                <a:hlinkClick r:id="rId2" tooltip="Английский язык"/>
              </a:rPr>
              <a:t>англ.</a:t>
            </a:r>
            <a:r>
              <a:rPr lang="ru-RU" sz="2000" dirty="0"/>
              <a:t> </a:t>
            </a:r>
            <a:r>
              <a:rPr lang="ru-RU" sz="2000" i="1" dirty="0" err="1"/>
              <a:t>Unsupervised</a:t>
            </a:r>
            <a:r>
              <a:rPr lang="ru-RU" sz="2000" i="1" dirty="0"/>
              <a:t> </a:t>
            </a:r>
            <a:r>
              <a:rPr lang="ru-RU" sz="2000" i="1" dirty="0" err="1"/>
              <a:t>learning</a:t>
            </a:r>
            <a:r>
              <a:rPr lang="ru-RU" sz="2000" dirty="0"/>
              <a:t>) — один из способов машинного обучения, при котором испытуемая система спонтанно обучается выполнять поставленную задачу без вмешательства со стороны экспериментатора. </a:t>
            </a: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D090EE-5D8D-42AD-A71B-64761723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72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6160" y="404664"/>
            <a:ext cx="2767660" cy="563562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Сети для специальных задач: кластеризация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4680" y="633703"/>
            <a:ext cx="3642344" cy="79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100" b="1" dirty="0">
                <a:solidFill>
                  <a:srgbClr val="92D050"/>
                </a:solidFill>
                <a:latin typeface="+mj-lt"/>
              </a:rPr>
              <a:t>Кластеризация,</a:t>
            </a:r>
          </a:p>
          <a:p>
            <a:r>
              <a:rPr lang="ru-RU" dirty="0"/>
              <a:t>или «разложи все по кучкам»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58" y="1603614"/>
            <a:ext cx="2666892" cy="1634547"/>
          </a:xfrm>
          <a:prstGeom prst="rect">
            <a:avLst/>
          </a:prstGeom>
          <a:noFill/>
          <a:ln w="317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4370272"/>
            <a:ext cx="2718293" cy="1636477"/>
          </a:xfrm>
          <a:prstGeom prst="rect">
            <a:avLst/>
          </a:prstGeom>
          <a:noFill/>
          <a:ln w="444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descr="ÐÐ°ÑÑÐ¸Ð½ÐºÐ¸ Ð¿Ð¾ Ð·Ð°Ð¿ÑÐ¾ÑÑ Ð¿Ð¾ÑÐ¾Ð¶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74" y="1480968"/>
            <a:ext cx="2575507" cy="1717005"/>
          </a:xfrm>
          <a:prstGeom prst="rect">
            <a:avLst/>
          </a:prstGeom>
          <a:noFill/>
          <a:ln w="41275">
            <a:solidFill>
              <a:srgbClr val="3B614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34" y="4472432"/>
            <a:ext cx="2399147" cy="1635878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ÐÐ°ÑÑÐ¸Ð½ÐºÐ¸ Ð¿Ð¾ Ð·Ð°Ð¿ÑÐ¾ÑÑ ÑÐ¾ÑÐ¾ÐºÐ¾Ð»Ð»Ð°Ð¶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65" y="3161840"/>
            <a:ext cx="2277275" cy="14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Арка 4"/>
          <p:cNvSpPr/>
          <p:nvPr/>
        </p:nvSpPr>
        <p:spPr>
          <a:xfrm>
            <a:off x="4648621" y="2420888"/>
            <a:ext cx="3087990" cy="2991844"/>
          </a:xfrm>
          <a:prstGeom prst="blockArc">
            <a:avLst>
              <a:gd name="adj1" fmla="val 21094633"/>
              <a:gd name="adj2" fmla="val 21047399"/>
              <a:gd name="adj3" fmla="val 3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7024" y="4542180"/>
            <a:ext cx="2642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/>
              <a:t>Несгруппированные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объекты</a:t>
            </a:r>
          </a:p>
        </p:txBody>
      </p:sp>
    </p:spTree>
    <p:extLst>
      <p:ext uri="{BB962C8B-B14F-4D97-AF65-F5344CB8AC3E}">
        <p14:creationId xmlns:p14="http://schemas.microsoft.com/office/powerpoint/2010/main" val="1629286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E85CA89-2CA4-47AF-B67E-385694644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43" y="592629"/>
            <a:ext cx="8220332" cy="4622448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5024F395-939F-4459-8D87-CE0BC8DC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484730-B320-4E8D-9112-EE4E7F391473}"/>
              </a:ext>
            </a:extLst>
          </p:cNvPr>
          <p:cNvSpPr/>
          <p:nvPr/>
        </p:nvSpPr>
        <p:spPr>
          <a:xfrm>
            <a:off x="2134924" y="5440392"/>
            <a:ext cx="6982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Кластеризация данных на основе общих признаков</a:t>
            </a:r>
          </a:p>
        </p:txBody>
      </p:sp>
    </p:spTree>
    <p:extLst>
      <p:ext uri="{BB962C8B-B14F-4D97-AF65-F5344CB8AC3E}">
        <p14:creationId xmlns:p14="http://schemas.microsoft.com/office/powerpoint/2010/main" val="632785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5" y="396726"/>
            <a:ext cx="9439855" cy="11430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92D050"/>
                </a:solidFill>
              </a:rPr>
              <a:t>Самообучающиеся нейронные </a:t>
            </a:r>
            <a:br>
              <a:rPr lang="ru-RU" sz="3100" b="1" dirty="0">
                <a:solidFill>
                  <a:srgbClr val="92D050"/>
                </a:solidFill>
              </a:rPr>
            </a:br>
            <a:r>
              <a:rPr lang="ru-RU" sz="3100" b="1" dirty="0">
                <a:solidFill>
                  <a:srgbClr val="92D050"/>
                </a:solidFill>
              </a:rPr>
              <a:t>сети</a:t>
            </a:r>
            <a:r>
              <a:rPr lang="ru-RU" sz="2400" dirty="0"/>
              <a:t>: сеть </a:t>
            </a:r>
            <a:r>
              <a:rPr lang="ru-RU" sz="2400" dirty="0" err="1"/>
              <a:t>Кохонена</a:t>
            </a:r>
            <a:endParaRPr lang="ru-RU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gray">
          <a:xfrm>
            <a:off x="7536160" y="599525"/>
            <a:ext cx="276766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dirty="0"/>
              <a:t>Сети для специальных задач: кластеризация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95600" y="5445224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Сеть обучается самостоятельно, настраивая собственные веса под закономерности в данных по специальной формуле.</a:t>
            </a:r>
          </a:p>
        </p:txBody>
      </p:sp>
      <p:pic>
        <p:nvPicPr>
          <p:cNvPr id="18436" name="Picture 4" descr="ÐÐ°ÑÑÐ¸Ð½ÐºÐ¸ Ð¿Ð¾ Ð·Ð°Ð¿ÑÐ¾ÑÑ ÑÐµÑÑ ÐºÐ¾ÑÐ¾Ð½Ðµ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5" y="1412887"/>
            <a:ext cx="4364215" cy="363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7" y="1412888"/>
            <a:ext cx="5416624" cy="3633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96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6577"/>
            <a:ext cx="10058400" cy="1371600"/>
          </a:xfrm>
        </p:spPr>
        <p:txBody>
          <a:bodyPr rtlCol="0"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Нейронные сети. Основные понятия</a:t>
            </a:r>
            <a:endParaRPr lang="ru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1881BD-1CD1-4568-A5C6-F60B5682A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91" y="1578998"/>
            <a:ext cx="7116417" cy="47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98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16752-C61B-4ADE-978B-E9C26B82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92D050"/>
                </a:solidFill>
              </a:rPr>
              <a:t>Классификация нейронных сетей по типу настройки весов делит их на: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6F7B6-5F76-447B-80C4-7F8A1D37C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сети </a:t>
            </a:r>
            <a:r>
              <a:rPr lang="ru-RU" sz="2000" dirty="0"/>
              <a:t>с фиксированными связями – весовые коэффициенты нейронной сети выбираются сразу, исходя из условий задачи;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сети </a:t>
            </a:r>
            <a:r>
              <a:rPr lang="ru-RU" sz="2000" dirty="0"/>
              <a:t>с динамическими связями – для них в процессе обучения происходит настройка синаптических весов. 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7BB49-7197-4DF6-AEEB-3F4F92F8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1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8A57E-D28A-4924-B6EF-1D635991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92D050"/>
                </a:solidFill>
              </a:rPr>
              <a:t>Классификация нейронных сетей по типу входной информации делит их на: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81DA5-D14F-4716-8747-F63B5DE1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000" dirty="0"/>
              <a:t>аналоговые – входная информация представлена в форме действительных чисел;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двоичные – вся входная информация в таких сетях представляется в виде нулей и единиц. 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8DBC15-BCE7-42DB-BCAC-4D7B4D84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87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WordArt 3"/>
          <p:cNvSpPr>
            <a:spLocks noChangeArrowheads="1" noChangeShapeType="1" noTextEdit="1"/>
          </p:cNvSpPr>
          <p:nvPr/>
        </p:nvSpPr>
        <p:spPr bwMode="gray">
          <a:xfrm>
            <a:off x="3105150" y="1585914"/>
            <a:ext cx="1322388" cy="216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484848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2" name="WordArt 8"/>
          <p:cNvSpPr>
            <a:spLocks noChangeArrowheads="1" noChangeShapeType="1" noTextEdit="1"/>
          </p:cNvSpPr>
          <p:nvPr/>
        </p:nvSpPr>
        <p:spPr bwMode="gray">
          <a:xfrm>
            <a:off x="2287589" y="2536826"/>
            <a:ext cx="1004887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B4B4B4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3" name="WordArt 9"/>
          <p:cNvSpPr>
            <a:spLocks noChangeArrowheads="1" noChangeShapeType="1" noTextEdit="1"/>
          </p:cNvSpPr>
          <p:nvPr/>
        </p:nvSpPr>
        <p:spPr bwMode="gray">
          <a:xfrm>
            <a:off x="3724276" y="2484439"/>
            <a:ext cx="1546225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1C4FF"/>
                    </a:gs>
                    <a:gs pos="100000">
                      <a:srgbClr val="2A79FF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659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92D050"/>
                </a:solidFill>
              </a:rPr>
              <a:t>Машинное </a:t>
            </a:r>
            <a:r>
              <a:rPr lang="ru-RU" b="1" dirty="0">
                <a:solidFill>
                  <a:srgbClr val="92D050"/>
                </a:solidFill>
              </a:rPr>
              <a:t>обучение</a:t>
            </a:r>
            <a:r>
              <a:rPr lang="ru-RU" b="1" dirty="0" smtClean="0">
                <a:solidFill>
                  <a:srgbClr val="92D050"/>
                </a:solidFill>
              </a:rPr>
              <a:t>. Понятие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Машинное </a:t>
            </a:r>
            <a:r>
              <a:rPr lang="ru-RU" sz="2000" dirty="0"/>
              <a:t>обучение (англ. </a:t>
            </a:r>
            <a:r>
              <a:rPr lang="ru-RU" sz="2000" dirty="0" err="1"/>
              <a:t>machine</a:t>
            </a:r>
            <a:r>
              <a:rPr lang="ru-RU" sz="2000" dirty="0"/>
              <a:t> </a:t>
            </a:r>
            <a:r>
              <a:rPr lang="ru-RU" sz="2000" dirty="0" err="1"/>
              <a:t>learning</a:t>
            </a:r>
            <a:r>
              <a:rPr lang="ru-RU" sz="2000" dirty="0"/>
              <a:t>, ML) — класс методов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искусственного интеллекта, характерной чертой которых является не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прямое решение задачи, а обучение в процессе применения решений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множества сходных задач.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6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Цели машинного обучения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222" y="2199175"/>
            <a:ext cx="4384703" cy="3956645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7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Элементы машинного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647" y="2014194"/>
            <a:ext cx="10310553" cy="39385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Как </a:t>
            </a:r>
            <a:r>
              <a:rPr lang="ru-RU" sz="2000" dirty="0"/>
              <a:t>правило, цель машинного обучения — предсказать результат по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имеющимся данным. Чем качественнее и полнее входные данные, тем легче </a:t>
            </a:r>
            <a:r>
              <a:rPr lang="ru-RU" sz="2000" dirty="0" smtClean="0"/>
              <a:t>машине </a:t>
            </a:r>
            <a:r>
              <a:rPr lang="ru-RU" sz="2000" dirty="0"/>
              <a:t>найти какие-либо закономерности и тем более точным является </a:t>
            </a:r>
            <a:r>
              <a:rPr lang="ru-RU" sz="2000" dirty="0" smtClean="0"/>
              <a:t>результат</a:t>
            </a:r>
            <a:r>
              <a:rPr lang="ru-RU" sz="2000" dirty="0"/>
              <a:t>.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2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Для реализации машинного обучения необходимы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3243" y="1540368"/>
            <a:ext cx="2593191" cy="3849687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99309" y="2086494"/>
            <a:ext cx="3954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Данные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Признаки </a:t>
            </a:r>
            <a:r>
              <a:rPr lang="en-US" sz="2000" dirty="0"/>
              <a:t>(features</a:t>
            </a:r>
            <a:r>
              <a:rPr lang="en-US" sz="2000" dirty="0" smtClean="0"/>
              <a:t>)</a:t>
            </a:r>
            <a:r>
              <a:rPr lang="ru-RU" sz="2000" dirty="0" smtClean="0"/>
              <a:t> – </a:t>
            </a:r>
            <a:r>
              <a:rPr lang="ru-RU" sz="2000" dirty="0" err="1" smtClean="0"/>
              <a:t>фичи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Алгоритм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1" y="3102157"/>
            <a:ext cx="3942830" cy="29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2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593" y="346283"/>
            <a:ext cx="11443854" cy="1371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Машинное обучение и искусственный интеллект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9157" y="3600809"/>
            <a:ext cx="4618290" cy="2866742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32262" y="1571106"/>
            <a:ext cx="69993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j-lt"/>
              </a:rPr>
              <a:t>Искусственный интеллект </a:t>
            </a:r>
            <a:r>
              <a:rPr lang="ru-RU" sz="1400" dirty="0" smtClean="0">
                <a:latin typeface="+mj-lt"/>
              </a:rPr>
              <a:t>— </a:t>
            </a:r>
            <a:r>
              <a:rPr lang="ru-RU" sz="1400" dirty="0">
                <a:latin typeface="+mj-lt"/>
              </a:rPr>
              <a:t>область науки и инжиниринга, 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занимающаяся созданием машин и компьютерных программ, обладающих </a:t>
            </a:r>
            <a:r>
              <a:rPr lang="ru-RU" sz="1400" dirty="0" smtClean="0">
                <a:latin typeface="+mj-lt"/>
              </a:rPr>
              <a:t>интеллектом.</a:t>
            </a:r>
          </a:p>
          <a:p>
            <a:pPr algn="just"/>
            <a:r>
              <a:rPr lang="ru-RU" sz="1400" b="1" dirty="0">
                <a:latin typeface="+mj-lt"/>
              </a:rPr>
              <a:t>Машинное обучение </a:t>
            </a:r>
            <a:r>
              <a:rPr lang="ru-RU" sz="1400" dirty="0">
                <a:latin typeface="+mj-lt"/>
              </a:rPr>
              <a:t>— 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один из разделов искусственного интеллекта, </a:t>
            </a:r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класс методов искусственного интеллекта, характерной чертой которых </a:t>
            </a:r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является не прямое решение задачи, а обучение в процессе применения </a:t>
            </a:r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решений множества сходных </a:t>
            </a:r>
            <a:r>
              <a:rPr lang="ru-RU" sz="1400" dirty="0" smtClean="0">
                <a:latin typeface="+mj-lt"/>
              </a:rPr>
              <a:t>задач</a:t>
            </a:r>
          </a:p>
          <a:p>
            <a:pPr algn="just"/>
            <a:r>
              <a:rPr lang="ru-RU" sz="1400" b="1" dirty="0" err="1">
                <a:latin typeface="+mj-lt"/>
              </a:rPr>
              <a:t>Нейросети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— </a:t>
            </a:r>
            <a:r>
              <a:rPr lang="ru-RU" sz="1400" dirty="0">
                <a:latin typeface="+mj-lt"/>
              </a:rPr>
              <a:t>вид машинного обучения. Это математическая </a:t>
            </a:r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модель, а также её программное или аппаратное </a:t>
            </a:r>
            <a:r>
              <a:rPr lang="ru-RU" sz="1400" dirty="0" smtClean="0">
                <a:latin typeface="+mj-lt"/>
              </a:rPr>
              <a:t>воплощение, построенная по </a:t>
            </a:r>
            <a:r>
              <a:rPr lang="ru-RU" sz="1400" dirty="0">
                <a:latin typeface="+mj-lt"/>
              </a:rPr>
              <a:t>принципу организации и функционирования </a:t>
            </a:r>
            <a:r>
              <a:rPr lang="ru-RU" sz="1400" dirty="0" smtClean="0">
                <a:latin typeface="+mj-lt"/>
              </a:rPr>
              <a:t>биологических нейронных сетей.</a:t>
            </a:r>
          </a:p>
          <a:p>
            <a:pPr algn="just"/>
            <a:r>
              <a:rPr lang="ru-RU" sz="1400" b="1" dirty="0">
                <a:latin typeface="+mj-lt"/>
              </a:rPr>
              <a:t>Глубокое обучение </a:t>
            </a:r>
            <a:r>
              <a:rPr lang="ru-RU" sz="1400" dirty="0">
                <a:latin typeface="+mj-lt"/>
              </a:rPr>
              <a:t>— архитектура </a:t>
            </a:r>
            <a:r>
              <a:rPr lang="ru-RU" sz="1400" dirty="0" err="1">
                <a:latin typeface="+mj-lt"/>
              </a:rPr>
              <a:t>нейросетей</a:t>
            </a:r>
            <a:r>
              <a:rPr lang="ru-RU" sz="1400" dirty="0">
                <a:latin typeface="+mj-lt"/>
              </a:rPr>
              <a:t>, один из подходов к их 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построению и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305984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18" y="1130532"/>
            <a:ext cx="9245699" cy="39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" y="0"/>
            <a:ext cx="10728960" cy="1371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Классификация машинного обучения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28.09.2021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575" y="970364"/>
            <a:ext cx="5910349" cy="55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5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{E6833B32-35B9-4C60-99DE-E5DA8FAED734}tf78438558_win32</Template>
  <TotalTime>0</TotalTime>
  <Words>272</Words>
  <Application>Microsoft Office PowerPoint</Application>
  <PresentationFormat>Широкоэкранный</PresentationFormat>
  <Paragraphs>71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Century Gothic</vt:lpstr>
      <vt:lpstr>Garamond</vt:lpstr>
      <vt:lpstr>Symbol</vt:lpstr>
      <vt:lpstr>Times New Roman</vt:lpstr>
      <vt:lpstr>Wingdings</vt:lpstr>
      <vt:lpstr>СавонVTI</vt:lpstr>
      <vt:lpstr>Системы искусственного интеллекта</vt:lpstr>
      <vt:lpstr>Нейронные сети. Основные понятия</vt:lpstr>
      <vt:lpstr>Машинное обучение. Понятие</vt:lpstr>
      <vt:lpstr>Цели машинного обучения</vt:lpstr>
      <vt:lpstr>Элементы машинного обучения</vt:lpstr>
      <vt:lpstr>Для реализации машинного обучения необходимы</vt:lpstr>
      <vt:lpstr>Машинное обучение и искусственный интеллект</vt:lpstr>
      <vt:lpstr>Презентация PowerPoint</vt:lpstr>
      <vt:lpstr>Классификация машинного обучения</vt:lpstr>
      <vt:lpstr>Презентация PowerPoint</vt:lpstr>
      <vt:lpstr>Классическое обучение</vt:lpstr>
      <vt:lpstr>Классификация нейронных сетей </vt:lpstr>
      <vt:lpstr>Итерационное обучение, или обучение с УЧИТЕЛЕМ</vt:lpstr>
      <vt:lpstr>Презентация PowerPoint</vt:lpstr>
      <vt:lpstr>Алгоритм обратного распространения ошибки</vt:lpstr>
      <vt:lpstr>Обучение без учителя </vt:lpstr>
      <vt:lpstr>Сети для специальных задач: кластеризация </vt:lpstr>
      <vt:lpstr>Презентация PowerPoint</vt:lpstr>
      <vt:lpstr>Самообучающиеся нейронные  сети: сеть Кохонена</vt:lpstr>
      <vt:lpstr>Классификация нейронных сетей по типу настройки весов делит их на: </vt:lpstr>
      <vt:lpstr>Классификация нейронных сетей по типу входной информации делит их на: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2021-09-23T14:26:32Z</dcterms:created>
  <dcterms:modified xsi:type="dcterms:W3CDTF">2021-09-28T10:30:56Z</dcterms:modified>
</cp:coreProperties>
</file>