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63" r:id="rId4"/>
    <p:sldId id="264" r:id="rId5"/>
    <p:sldId id="268" r:id="rId6"/>
    <p:sldId id="265" r:id="rId7"/>
    <p:sldId id="267" r:id="rId8"/>
    <p:sldId id="269" r:id="rId9"/>
    <p:sldId id="270" r:id="rId10"/>
    <p:sldId id="271" r:id="rId11"/>
    <p:sldId id="272" r:id="rId12"/>
    <p:sldId id="274" r:id="rId13"/>
    <p:sldId id="273" r:id="rId14"/>
    <p:sldId id="278" r:id="rId15"/>
    <p:sldId id="275" r:id="rId16"/>
    <p:sldId id="290" r:id="rId17"/>
    <p:sldId id="276" r:id="rId18"/>
    <p:sldId id="277" r:id="rId19"/>
    <p:sldId id="279" r:id="rId20"/>
    <p:sldId id="289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24.09.2021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20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24.09.2021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24.09.2021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24.09.2021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24.09.2021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24.09.2021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24.09.2021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24.09.2021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947857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/>
              <a:t>Системы искусственного интеллекта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Москат Н.А.</a:t>
            </a:r>
            <a:endParaRPr lang="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A0C19-335E-4689-8277-249B42E3D8B4}"/>
              </a:ext>
            </a:extLst>
          </p:cNvPr>
          <p:cNvSpPr txBox="1"/>
          <p:nvPr/>
        </p:nvSpPr>
        <p:spPr>
          <a:xfrm>
            <a:off x="424070" y="5883965"/>
            <a:ext cx="265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Лекция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7CECB5-E5DE-4DA4-88D4-BF7709BF1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8880"/>
            <a:ext cx="10058400" cy="24941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E2925C4-E280-4CD6-984F-CAD12DC4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428" y="6080213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4250EB-1874-4B75-BE81-5F64C0BF3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57" y="3163853"/>
            <a:ext cx="2838450" cy="6191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C2552-3EDB-4C3C-AB95-5D0EE565C67F}"/>
              </a:ext>
            </a:extLst>
          </p:cNvPr>
          <p:cNvSpPr/>
          <p:nvPr/>
        </p:nvSpPr>
        <p:spPr>
          <a:xfrm>
            <a:off x="483476" y="3983759"/>
            <a:ext cx="11326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041F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𝑛𝑒𝑡</a:t>
            </a:r>
            <a:r>
              <a:rPr lang="ru-RU" sz="1100" dirty="0">
                <a:solidFill>
                  <a:srgbClr val="11041F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𝑗 </a:t>
            </a:r>
            <a:r>
              <a:rPr lang="ru-RU" dirty="0">
                <a:solidFill>
                  <a:srgbClr val="1104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результат комбинирования всех входных сигналов для нейрона j (комбинированный ввод нейрона). </a:t>
            </a:r>
            <a:endParaRPr lang="ru-RU" dirty="0" smtClean="0">
              <a:solidFill>
                <a:srgbClr val="11041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04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dirty="0">
                <a:solidFill>
                  <a:srgbClr val="1104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количество элементов, передающих свои выходные сигналы на вход сигнала j. </a:t>
            </a:r>
            <a:endParaRPr lang="ru-RU" dirty="0" smtClean="0">
              <a:solidFill>
                <a:srgbClr val="11041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04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041F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𝑤</a:t>
            </a:r>
            <a:r>
              <a:rPr lang="ru-RU" sz="1100" dirty="0">
                <a:solidFill>
                  <a:srgbClr val="11041F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𝑖𝑗</a:t>
            </a:r>
            <a:r>
              <a:rPr lang="ru-RU" dirty="0">
                <a:solidFill>
                  <a:srgbClr val="1104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вес связи, соединяющей нейрон i с нейроном j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1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7075-DDE2-4F89-88BC-448948E7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86" y="409923"/>
            <a:ext cx="9948041" cy="907531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Комбинирование входных сигналов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65712D-ABEA-441B-AC41-11DC2509B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48" y="1782796"/>
            <a:ext cx="3525079" cy="352507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19B6322-2F5F-492C-AA84-83A758D0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4877" y="6056061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B53139-F0C8-424D-AD21-0290AC23C82C}"/>
              </a:ext>
            </a:extLst>
          </p:cNvPr>
          <p:cNvSpPr/>
          <p:nvPr/>
        </p:nvSpPr>
        <p:spPr>
          <a:xfrm>
            <a:off x="472966" y="2168554"/>
            <a:ext cx="65009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Допустим, есть 3 нейрона, которые передают информацию </a:t>
            </a:r>
            <a:r>
              <a:rPr lang="ru-RU" dirty="0" smtClean="0"/>
              <a:t>следующему нейрону. </a:t>
            </a:r>
          </a:p>
          <a:p>
            <a:r>
              <a:rPr lang="ru-RU" dirty="0" smtClean="0"/>
              <a:t>Тогда </a:t>
            </a:r>
            <a:r>
              <a:rPr lang="ru-RU" dirty="0"/>
              <a:t>у нас есть 3 веса, соответствующие каждому из </a:t>
            </a:r>
            <a:r>
              <a:rPr lang="ru-RU" dirty="0" smtClean="0"/>
              <a:t>данных </a:t>
            </a:r>
            <a:r>
              <a:rPr lang="ru-RU" dirty="0"/>
              <a:t>нейронов. </a:t>
            </a:r>
            <a:endParaRPr lang="ru-RU" dirty="0" smtClean="0"/>
          </a:p>
          <a:p>
            <a:r>
              <a:rPr lang="ru-RU" dirty="0" smtClean="0"/>
              <a:t>У  нейрона с </a:t>
            </a:r>
            <a:r>
              <a:rPr lang="ru-RU" dirty="0" err="1" smtClean="0"/>
              <a:t>бОльшим</a:t>
            </a:r>
            <a:r>
              <a:rPr lang="ru-RU" dirty="0" smtClean="0"/>
              <a:t> весом, информация </a:t>
            </a:r>
            <a:r>
              <a:rPr lang="ru-RU" dirty="0"/>
              <a:t>и будет доминирующей в следующем нейроне (пример — смешение цветов).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овокупность </a:t>
            </a:r>
            <a:r>
              <a:rPr lang="ru-RU" dirty="0"/>
              <a:t>весов нейронной сети или матрица весов — это своеобразный мозг всей системы. </a:t>
            </a:r>
            <a:endParaRPr lang="ru-RU" dirty="0" smtClean="0"/>
          </a:p>
          <a:p>
            <a:r>
              <a:rPr lang="ru-RU" dirty="0" smtClean="0"/>
              <a:t>Именно </a:t>
            </a:r>
            <a:r>
              <a:rPr lang="ru-RU" dirty="0"/>
              <a:t>благодаря </a:t>
            </a:r>
            <a:r>
              <a:rPr lang="ru-RU" dirty="0" smtClean="0"/>
              <a:t>весам</a:t>
            </a:r>
            <a:r>
              <a:rPr lang="ru-RU" dirty="0"/>
              <a:t>, входная информация обрабатывается и превращается в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428667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D28068-AD01-46DA-92F4-DE84BB6BD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67" y="559867"/>
            <a:ext cx="4346714" cy="434671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35E3606-DBA3-4E13-AAF7-AEAC8D12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BAA55E-09BF-48AC-B4CC-EA95CD54F7C7}"/>
              </a:ext>
            </a:extLst>
          </p:cNvPr>
          <p:cNvSpPr/>
          <p:nvPr/>
        </p:nvSpPr>
        <p:spPr>
          <a:xfrm>
            <a:off x="430923" y="788277"/>
            <a:ext cx="6926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данном примере изображена часть нейронной сети, где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буквами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обозначены входные нейроны,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— скрытый нейрон,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w — веса.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формулы видно, что входная информация — это сумма всех входных данных, умноженных на соответствующие им веса. </a:t>
            </a:r>
            <a:endParaRPr lang="ru-RU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адим 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вход 1 и 0. Пусть w1=0.4 и w2 = 0.7 Входные данные нейрона Н1 будут следующими ….???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5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A0D3CA8-059E-4130-8F79-9289534A7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79" y="405766"/>
            <a:ext cx="6649572" cy="378482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4296203-803E-4E64-A51D-F20B5D7C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106" y="611912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0102A-3EA7-4062-8469-CD435154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83" y="4262949"/>
            <a:ext cx="6294577" cy="19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9AC11C-DDA7-4C76-B143-2056B2D8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" y="620110"/>
            <a:ext cx="10568152" cy="5332634"/>
          </a:xfrm>
        </p:spPr>
        <p:txBody>
          <a:bodyPr/>
          <a:lstStyle/>
          <a:p>
            <a:r>
              <a:rPr lang="ru-RU" sz="1800" b="1" dirty="0"/>
              <a:t>Смещение</a:t>
            </a:r>
            <a:r>
              <a:rPr lang="ru-RU" sz="1800" dirty="0"/>
              <a:t> – это дополнительный вход для нейрона, который всегда равен 1 и, следовательно, имеет собственный вес соединения. Это гарантирует, что даже когда все входы будут равны нулю, нейрон будет активен.</a:t>
            </a:r>
          </a:p>
          <a:p>
            <a:r>
              <a:rPr lang="ru-RU" sz="1800" b="1" dirty="0"/>
              <a:t>Функция активации</a:t>
            </a:r>
            <a:r>
              <a:rPr lang="ru-RU" sz="1800" dirty="0"/>
              <a:t> используется для того, чтобы ввести нелинейность в нейронную сеть. Она определяет выходное значение нейрона, которое будет зависеть от суммарного значения входов и порогового значения.</a:t>
            </a:r>
          </a:p>
          <a:p>
            <a:r>
              <a:rPr lang="ru-RU" sz="1800" dirty="0"/>
              <a:t>Также эта функция определяет, какие нейроны нужно активировать, и, следовательно, какая информация будет передана следующему слою. Благодаря функции активации глубокие сети могут обучаться.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90D6C-6027-421B-9B93-836CF78D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A196B-9B61-4F00-BE61-CE2CBA43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386" y="389219"/>
            <a:ext cx="10058400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Функция активации элемента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60728-25D5-451A-A86F-3AC511B0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6918" y="608759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95AAED8-3D64-4B5B-A706-70BD98165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7255" y="2139295"/>
            <a:ext cx="106995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Функция активации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определяет активацию нейрона, то есть вероятность выполнения того или иного действия, суждения и т.д. Важно помнить, что от того какие функции активации используются, зависит значения в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нейронаx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C6388F-725F-4503-88EC-5D98836A5FB2}"/>
              </a:ext>
            </a:extLst>
          </p:cNvPr>
          <p:cNvSpPr/>
          <p:nvPr/>
        </p:nvSpPr>
        <p:spPr>
          <a:xfrm>
            <a:off x="651641" y="3441101"/>
            <a:ext cx="10352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Линейная</a:t>
            </a:r>
            <a:r>
              <a:rPr lang="ru-RU" dirty="0" smtClean="0"/>
              <a:t>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/>
              <a:t>Сигмоид</a:t>
            </a:r>
            <a:r>
              <a:rPr lang="ru-RU" dirty="0"/>
              <a:t> (Логистическая)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Гиперболический </a:t>
            </a:r>
            <a:r>
              <a:rPr lang="ru-RU" dirty="0"/>
              <a:t>тангенс.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Главные </a:t>
            </a:r>
            <a:r>
              <a:rPr lang="ru-RU" dirty="0"/>
              <a:t>их отличия — это диапазон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139125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31F02C5-2FCA-4091-8867-C0FC8BE9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6408" y="609181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437EB-6CB9-4912-BF79-2C888B52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59" y="533078"/>
            <a:ext cx="9521209" cy="55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179E3-51EA-49E9-B911-3A8A9ED6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  <a:r>
              <a:rPr lang="ru-RU" dirty="0"/>
              <a:t>. Исключающее или(</a:t>
            </a:r>
            <a:r>
              <a:rPr lang="en-US" dirty="0"/>
              <a:t>XOR)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628A75-73AC-434A-A7B8-E0DF329E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600" y="2087767"/>
            <a:ext cx="9150799" cy="258933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4398B1B-4493-4FAA-9221-6ACDC49D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8449" y="609810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F9FFC7-7EC0-4182-ACA9-DAE0621DA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20" y="1503979"/>
            <a:ext cx="5792369" cy="346339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3D1836D-D350-4E5D-81AC-23BF7017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7939" y="610861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5623B2-59E5-4090-9A2F-753E0190FF5E}"/>
              </a:ext>
            </a:extLst>
          </p:cNvPr>
          <p:cNvSpPr/>
          <p:nvPr/>
        </p:nvSpPr>
        <p:spPr>
          <a:xfrm>
            <a:off x="2170615" y="5113333"/>
            <a:ext cx="8949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041F"/>
                </a:solidFill>
                <a:latin typeface="Times New Roman" panose="02020603050405020304" pitchFamily="18" charset="0"/>
              </a:rPr>
              <a:t>Подадим на вход нейрона 1 – единицу, а на вход нейрона 2 – ноль.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49B37E-1571-408F-853A-6FAD07D34806}"/>
              </a:ext>
            </a:extLst>
          </p:cNvPr>
          <p:cNvSpPr/>
          <p:nvPr/>
        </p:nvSpPr>
        <p:spPr>
          <a:xfrm>
            <a:off x="521109" y="434685"/>
            <a:ext cx="994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Пороговая функция.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Это простая кусочно-линейная функция. Если входное значение меньше порогового, то значение функции активации равно минимальному допустимому, иначе – максимально допустимому.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5FF61DB-F6FF-46B0-8D83-FF87B4BB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8960" y="6102956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CD84D7-FC10-4836-B251-A4158D5C5325}"/>
              </a:ext>
            </a:extLst>
          </p:cNvPr>
          <p:cNvSpPr/>
          <p:nvPr/>
        </p:nvSpPr>
        <p:spPr>
          <a:xfrm>
            <a:off x="367863" y="4011383"/>
            <a:ext cx="11474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041F"/>
                </a:solidFill>
              </a:rPr>
              <a:t>Комбинированный ввод элемента 5</a:t>
            </a:r>
            <a:r>
              <a:rPr lang="ru-RU" dirty="0" smtClean="0">
                <a:solidFill>
                  <a:srgbClr val="11041F"/>
                </a:solidFill>
              </a:rPr>
              <a:t>: net5 </a:t>
            </a:r>
            <a:r>
              <a:rPr lang="ru-RU" dirty="0">
                <a:solidFill>
                  <a:srgbClr val="11041F"/>
                </a:solidFill>
              </a:rPr>
              <a:t>= 1 * (-1) + 0 * (-1) + 1 * 1.5 = 0.5. </a:t>
            </a:r>
          </a:p>
          <a:p>
            <a:r>
              <a:rPr lang="ru-RU" dirty="0">
                <a:solidFill>
                  <a:srgbClr val="11041F"/>
                </a:solidFill>
              </a:rPr>
              <a:t>Активность элемента 5: 1 (0.5 &gt; 0). </a:t>
            </a:r>
          </a:p>
          <a:p>
            <a:r>
              <a:rPr lang="ru-RU" dirty="0">
                <a:solidFill>
                  <a:srgbClr val="11041F"/>
                </a:solidFill>
              </a:rPr>
              <a:t>Комбинированный ввод элемента 6: net6 = 1 * (-1) + 0 * (-1) + 1 * 0.5 = -0.5. </a:t>
            </a:r>
          </a:p>
          <a:p>
            <a:r>
              <a:rPr lang="ru-RU" dirty="0">
                <a:solidFill>
                  <a:srgbClr val="11041F"/>
                </a:solidFill>
              </a:rPr>
              <a:t>Активность элемента 6: 0. </a:t>
            </a:r>
          </a:p>
          <a:p>
            <a:r>
              <a:rPr lang="ru-RU" dirty="0"/>
              <a:t>Комбинированный ввод элемента 7: net7 = 1 * (1) + 0 * (-1) + 1 * (-0.5) = 0.5. </a:t>
            </a:r>
          </a:p>
          <a:p>
            <a:r>
              <a:rPr lang="ru-RU" dirty="0"/>
              <a:t>Активность элемента 7, а в то же время и выходное значение сети равно 1. Что и требовалось доказать.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DBCC10-94B8-4295-9D36-1B1F0E56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69" y="439259"/>
            <a:ext cx="5974222" cy="3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6577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Нейронные сети. Основные понятия</a:t>
            </a:r>
            <a:endParaRPr lang="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881BD-1CD1-4568-A5C6-F60B5682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1" y="1578998"/>
            <a:ext cx="7116417" cy="47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3105150" y="1585914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2287589" y="2536826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3724276" y="2484439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C8F13-961C-4EB2-BB07-8241E786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4652"/>
            <a:ext cx="10058400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2D050"/>
                </a:solidFill>
              </a:rPr>
              <a:t>Как работает наш мозг</a:t>
            </a:r>
            <a:br>
              <a:rPr lang="ru-RU" b="1" dirty="0">
                <a:solidFill>
                  <a:srgbClr val="92D050"/>
                </a:solidFill>
              </a:rPr>
            </a:b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D2CA6-40EE-43B5-9F06-B227C817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9F855FB-B1B4-40CA-A354-20C193F96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9096" y="3069466"/>
            <a:ext cx="987287" cy="9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8D310E3D-81E2-4532-A4FF-EB252C5BC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644BEA-1FD7-431E-84A5-D4EC2679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65" y="1272543"/>
            <a:ext cx="2660618" cy="35832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AD1FB5-D8B9-432F-9AEA-FACA3F49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57" y="1272543"/>
            <a:ext cx="4204008" cy="36439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1FB0D5-3D79-4560-BA4E-9E44A1E5D8DB}"/>
              </a:ext>
            </a:extLst>
          </p:cNvPr>
          <p:cNvSpPr/>
          <p:nvPr/>
        </p:nvSpPr>
        <p:spPr>
          <a:xfrm>
            <a:off x="808383" y="5148606"/>
            <a:ext cx="412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Миллиард миллиардов операций в секунду (1000 петафлопс), потребляющий при этом 20 Ватт энергии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8592F4-B0B8-4EF3-BAF0-4EECD15F79A4}"/>
              </a:ext>
            </a:extLst>
          </p:cNvPr>
          <p:cNvSpPr/>
          <p:nvPr/>
        </p:nvSpPr>
        <p:spPr>
          <a:xfrm>
            <a:off x="6639338" y="5026020"/>
            <a:ext cx="5552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Китайский суперкомпьютер под названием «Tianhe-2» выполняет 33860 триллионов операций в секунду (33.86 петафлопс) и потребляющий при этом 17600000 Ватт (17.6 Мегаватт)</a:t>
            </a:r>
          </a:p>
        </p:txBody>
      </p:sp>
    </p:spTree>
    <p:extLst>
      <p:ext uri="{BB962C8B-B14F-4D97-AF65-F5344CB8AC3E}">
        <p14:creationId xmlns:p14="http://schemas.microsoft.com/office/powerpoint/2010/main" val="285515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2ADE2-AFDF-48B7-9241-6FC4312B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85" y="122789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Как работает наш мозг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B558F-7A39-4405-AD3C-F4A6B814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D255-A2C8-44B2-B466-E61BA4FD8121}"/>
              </a:ext>
            </a:extLst>
          </p:cNvPr>
          <p:cNvSpPr/>
          <p:nvPr/>
        </p:nvSpPr>
        <p:spPr>
          <a:xfrm>
            <a:off x="410817" y="1102900"/>
            <a:ext cx="113571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Механизм работы частей мозга обычно моделируется с помощью концепции нейронов и нейронных сетей. Предполагается, что мозг содержит примерно 100 миллиардов нейронов.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Нейроны взаимодействуют друг с другом с помощью специальных каналов, позволяющих им обмениваться информацией.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Сигналы отдельных нейронов взвешиваются и комбинируются друг с другом перед тем, как активировать другие нейроны.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Обработка передаваемых сообщений, комбинирование и активация других нейронов повторяется в различных слоях мозга.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Каждый нейрон применяет функцию, или преобразование, к взвешенным входным сигналам перед тем, как проверить, достигнут ли порог его активации. </a:t>
            </a:r>
            <a:r>
              <a:rPr lang="ru-RU" i="1" dirty="0"/>
              <a:t>Преобразование входного сигнала может быть линейным или нелинейным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Мышление</a:t>
            </a:r>
            <a:r>
              <a:rPr lang="ru-RU" dirty="0"/>
              <a:t> (или </a:t>
            </a:r>
            <a:r>
              <a:rPr lang="ru-RU" b="1" dirty="0"/>
              <a:t>обработка информации</a:t>
            </a:r>
            <a:r>
              <a:rPr lang="ru-RU" dirty="0"/>
              <a:t>) и полученные в результате его инструкции, передаваемые нашим мышцам и другим органам являются результатом преобразования и передачи входных сигналов между нейронами из различных слоёв нейронной сети. Но нейронные сети в мозгу могут меняться и обновляться, включая изменения алгоритма взвешивания сигналов, передаваемых между нейронами. Это связано с обучением и накоплением опыта.</a:t>
            </a:r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1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1D579-0B1B-4A06-87E9-908FB0EB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человеческого нейрона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C3F6D0-37A0-4B39-A7E5-DE02E2400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429" y="1835874"/>
            <a:ext cx="4053839" cy="419916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5FD857A-F3AB-4DCD-8E3C-C396DEB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FAA3FF-E683-4446-BCE0-1875514D26D6}"/>
              </a:ext>
            </a:extLst>
          </p:cNvPr>
          <p:cNvSpPr/>
          <p:nvPr/>
        </p:nvSpPr>
        <p:spPr>
          <a:xfrm>
            <a:off x="409903" y="1869709"/>
            <a:ext cx="67528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Нейронная сеть — это последовательность нейронов, соединенных между собой синапсами. </a:t>
            </a:r>
          </a:p>
          <a:p>
            <a:r>
              <a:rPr lang="ru-RU" b="1" dirty="0"/>
              <a:t>Нейрон</a:t>
            </a:r>
            <a:r>
              <a:rPr lang="ru-RU" dirty="0"/>
              <a:t> – базовая единица нейронной сети.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каждого нейрона есть определённое количество входов, куда поступают сигналы, которые суммируются с учётом значимости (веса) каждого входа. </a:t>
            </a:r>
            <a:endParaRPr lang="ru-RU" dirty="0" smtClean="0"/>
          </a:p>
          <a:p>
            <a:r>
              <a:rPr lang="ru-RU" dirty="0" smtClean="0"/>
              <a:t>Далее </a:t>
            </a:r>
            <a:r>
              <a:rPr lang="ru-RU" dirty="0"/>
              <a:t>сигналы поступают на входы других нейронов. Вес каждого такого «узла» может быть как положительным, так и отрицательным. </a:t>
            </a:r>
            <a:endParaRPr lang="ru-RU" dirty="0" smtClean="0"/>
          </a:p>
          <a:p>
            <a:r>
              <a:rPr lang="ru-RU" i="1" dirty="0" smtClean="0"/>
              <a:t>Например</a:t>
            </a:r>
            <a:r>
              <a:rPr lang="ru-RU" dirty="0"/>
              <a:t>, если у нейрона есть четыре входа, то у него есть и четыре весовых значения, которые можно регулировать независимо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220829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D70248-002F-440A-ABF2-EB75F6F1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96" y="3178351"/>
            <a:ext cx="4088489" cy="34919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A6FE-3989-4CD4-B86F-010EAB31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641" y="38020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Искусственные Нейронные Сети (ИНС)</a:t>
            </a:r>
            <a:br>
              <a:rPr lang="ru-RU" b="1" dirty="0">
                <a:solidFill>
                  <a:srgbClr val="92D050"/>
                </a:solidFill>
              </a:rPr>
            </a:b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CD8CB-D1BF-4F77-984B-CD670065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1271753"/>
            <a:ext cx="11233273" cy="468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	Искусственные Нейронные Сети — это математические модели, созданные по аналогии с биологическими нейронными сетями. ИНС способны моделировать и обрабатывать нелинейные отношения между входными и выходными сигналами. Адаптивное взвешивание сигналов между искусственными нейронами достигается благодаря обучающемуся алгоритму, считывающему наблюдаемые данные и пытающемуся улучшить результаты их обработки.</a:t>
            </a:r>
          </a:p>
          <a:p>
            <a:pPr marL="0" indent="0" algn="just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улучшения работы ИНС применяются различные </a:t>
            </a:r>
            <a:r>
              <a:rPr lang="ru-RU" sz="1800" dirty="0" smtClean="0"/>
              <a:t>техники </a:t>
            </a:r>
            <a:r>
              <a:rPr lang="ru-RU" sz="1800" dirty="0"/>
              <a:t>оптимизации. </a:t>
            </a:r>
          </a:p>
          <a:p>
            <a:pPr marL="0" indent="0" algn="just">
              <a:buNone/>
            </a:pPr>
            <a:r>
              <a:rPr lang="ru-RU" sz="1800" b="1" i="1" dirty="0" smtClean="0"/>
              <a:t>Оптимизация </a:t>
            </a:r>
            <a:r>
              <a:rPr lang="ru-RU" sz="1800" b="1" i="1" dirty="0"/>
              <a:t>считается успешной</a:t>
            </a:r>
            <a:r>
              <a:rPr lang="ru-RU" sz="1800" dirty="0"/>
              <a:t>, если ИНС </a:t>
            </a:r>
            <a:r>
              <a:rPr lang="ru-RU" sz="1800" dirty="0" smtClean="0"/>
              <a:t>может </a:t>
            </a:r>
            <a:r>
              <a:rPr lang="ru-RU" sz="1800" dirty="0"/>
              <a:t>решать </a:t>
            </a:r>
            <a:r>
              <a:rPr lang="ru-RU" sz="1800" dirty="0" smtClean="0"/>
              <a:t>поставленную </a:t>
            </a:r>
          </a:p>
          <a:p>
            <a:pPr marL="0" indent="0" algn="just">
              <a:buNone/>
            </a:pPr>
            <a:r>
              <a:rPr lang="ru-RU" sz="1800" dirty="0" smtClean="0"/>
              <a:t>задачу за время, не превышающее установленные рамки.</a:t>
            </a:r>
          </a:p>
          <a:p>
            <a:pPr marL="0" indent="0" algn="just">
              <a:buNone/>
            </a:pPr>
            <a:r>
              <a:rPr lang="ru-RU" sz="1800" dirty="0" smtClean="0"/>
              <a:t>ИНС </a:t>
            </a:r>
            <a:r>
              <a:rPr lang="ru-RU" sz="1800" dirty="0"/>
              <a:t>моделируется с использованием нескольких слоёв нейронов.</a:t>
            </a:r>
          </a:p>
          <a:p>
            <a:pPr marL="0" indent="0" algn="just">
              <a:buNone/>
            </a:pPr>
            <a:r>
              <a:rPr lang="ru-RU" sz="1800" dirty="0"/>
              <a:t> Структура этих слоёв называется </a:t>
            </a:r>
            <a:r>
              <a:rPr lang="ru-RU" sz="1800" b="1" i="1" dirty="0"/>
              <a:t>архитектурой модели</a:t>
            </a:r>
            <a:r>
              <a:rPr lang="ru-RU" sz="1800" dirty="0"/>
              <a:t>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4E613-2E1E-4B40-A1B5-38432433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2CBF6FD-704A-48C3-ADC9-5CA01DFB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D439A5-2ACE-4448-A5E8-7578AE715967}"/>
              </a:ext>
            </a:extLst>
          </p:cNvPr>
          <p:cNvSpPr/>
          <p:nvPr/>
        </p:nvSpPr>
        <p:spPr>
          <a:xfrm>
            <a:off x="494331" y="742123"/>
            <a:ext cx="1082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Нейроны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- это элементарная вычислительная единица, является упрощённой моделью естественного нейрона. Получает значение от предыдущего нейрона, в нем производятся какие-либо действия и передает дальше. Они делятся на три основных типа: входной (синий), скрытый (красный) и выходной (зеленый).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770D64-8C23-4256-81BB-CFEB1217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5" y="2142531"/>
            <a:ext cx="4100365" cy="4313583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532E76E5-7D9F-4DEA-A7C2-50D2E4A6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1" y="2319071"/>
            <a:ext cx="715617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Входные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(получают данные на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вход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 виде суммы значений от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других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нейронов)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Скрытые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(обычно в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этих нейронах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производят определённые преобразования информации, также могут получать информацию от нейронов не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входных)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Выходные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(получают значения в виде вероятности того или иного действия).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/>
              <a:t>Вес</a:t>
            </a:r>
            <a:r>
              <a:rPr lang="ru-RU" dirty="0"/>
              <a:t> представляет силу связи между нейронами. </a:t>
            </a:r>
            <a:r>
              <a:rPr lang="ru-RU" sz="1600" i="1" dirty="0"/>
              <a:t>Например,</a:t>
            </a:r>
            <a:r>
              <a:rPr lang="ru-RU" sz="1600" dirty="0"/>
              <a:t> если вес соединения узлов 1 и 3 больше, чем узлов 2 и 3, это значит, что нейрон 1 оказывает на нейрон 3 большее влияние. Нулевой вес означает, что изменения входа не повлияют на выход. Отрицательный вес показывает, что увеличение входа уменьшит выход. Вес определяет влияние ввода на вывод.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118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CFFB4F-BF13-464D-96D2-A82A7A482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10" y="642594"/>
            <a:ext cx="6200775" cy="260032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10B53C2-BF20-4C4B-A12B-3CDB6A8B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5387" y="6108613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ECEF94-0C4E-4AD3-8611-430D8E26FE51}"/>
              </a:ext>
            </a:extLst>
          </p:cNvPr>
          <p:cNvSpPr/>
          <p:nvPr/>
        </p:nvSpPr>
        <p:spPr>
          <a:xfrm>
            <a:off x="451945" y="3358533"/>
            <a:ext cx="10300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04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последовательность действий одного нейрона: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Прием сигналов от предыдущих элементов сети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Комбинирование </a:t>
            </a:r>
            <a:r>
              <a:rPr lang="ru-RU" dirty="0"/>
              <a:t>входных сигналов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Вычисление </a:t>
            </a:r>
            <a:r>
              <a:rPr lang="ru-RU" dirty="0"/>
              <a:t>выходного сигнала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Передача </a:t>
            </a:r>
            <a:r>
              <a:rPr lang="ru-RU" dirty="0"/>
              <a:t>выходного сигнала следующим элементам нейронной сети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7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99773-2A1E-4084-A69C-E9F2CB10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92D050"/>
                </a:solidFill>
              </a:rPr>
              <a:t>Комбинирование входных сигналов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1379C-42CE-4B08-A888-969221D8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860331"/>
            <a:ext cx="10137228" cy="409241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Каждую связь в сети нейронов можно полностью охарактеризовать при помощи трех факторов: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первый </a:t>
            </a:r>
            <a:r>
              <a:rPr lang="ru-RU" sz="1800" dirty="0"/>
              <a:t>– элемент, </a:t>
            </a:r>
            <a:r>
              <a:rPr lang="ru-RU" sz="1800" b="1" dirty="0"/>
              <a:t>от которого </a:t>
            </a:r>
            <a:r>
              <a:rPr lang="ru-RU" sz="1800" dirty="0"/>
              <a:t>исходит связь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/>
              <a:t>второй – элемент, </a:t>
            </a:r>
            <a:r>
              <a:rPr lang="ru-RU" sz="1800" b="1" dirty="0"/>
              <a:t>к </a:t>
            </a:r>
            <a:r>
              <a:rPr lang="ru-RU" sz="1800" b="1" dirty="0" smtClean="0"/>
              <a:t>которому </a:t>
            </a:r>
            <a:r>
              <a:rPr lang="ru-RU" sz="1800" dirty="0"/>
              <a:t>связь направлена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третий </a:t>
            </a:r>
            <a:r>
              <a:rPr lang="ru-RU" sz="1800" dirty="0"/>
              <a:t>– </a:t>
            </a:r>
            <a:r>
              <a:rPr lang="ru-RU" sz="1800" b="1" dirty="0"/>
              <a:t>вес</a:t>
            </a:r>
            <a:r>
              <a:rPr lang="ru-RU" sz="1800" dirty="0"/>
              <a:t> связи.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4C17D-3821-41E1-A92F-5DDF635B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6407" y="6041670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24.09.2021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{E6833B32-35B9-4C60-99DE-E5DA8FAED734}tf78438558_win32</Template>
  <TotalTime>0</TotalTime>
  <Words>1169</Words>
  <Application>Microsoft Office PowerPoint</Application>
  <PresentationFormat>Широкоэкранный</PresentationFormat>
  <Paragraphs>98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Century Gothic</vt:lpstr>
      <vt:lpstr>Garamond</vt:lpstr>
      <vt:lpstr>Times New Roman</vt:lpstr>
      <vt:lpstr>Wingdings</vt:lpstr>
      <vt:lpstr>СавонVTI</vt:lpstr>
      <vt:lpstr>Системы искусственного интеллекта</vt:lpstr>
      <vt:lpstr>Нейронные сети. Основные понятия</vt:lpstr>
      <vt:lpstr>Как работает наш мозг </vt:lpstr>
      <vt:lpstr>Как работает наш мозг</vt:lpstr>
      <vt:lpstr>Структура человеческого нейрона</vt:lpstr>
      <vt:lpstr>Искусственные Нейронные Сети (ИНС) </vt:lpstr>
      <vt:lpstr>Презентация PowerPoint</vt:lpstr>
      <vt:lpstr>Презентация PowerPoint</vt:lpstr>
      <vt:lpstr>Комбинирование входных сигналов</vt:lpstr>
      <vt:lpstr>Презентация PowerPoint</vt:lpstr>
      <vt:lpstr>Комбинирование входных сигналов</vt:lpstr>
      <vt:lpstr>Презентация PowerPoint</vt:lpstr>
      <vt:lpstr>Презентация PowerPoint</vt:lpstr>
      <vt:lpstr>Презентация PowerPoint</vt:lpstr>
      <vt:lpstr>Функция активации элемента</vt:lpstr>
      <vt:lpstr>Презентация PowerPoint</vt:lpstr>
      <vt:lpstr>Hello World. Исключающее или(XOR)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2021-09-23T14:26:32Z</dcterms:created>
  <dcterms:modified xsi:type="dcterms:W3CDTF">2021-09-24T09:50:13Z</dcterms:modified>
</cp:coreProperties>
</file>