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removePersonalInfoOnSave="1" saveSubsetFonts="1">
  <p:sldMasterIdLst>
    <p:sldMasterId id="2147483709" r:id="rId1"/>
  </p:sldMasterIdLst>
  <p:notesMasterIdLst>
    <p:notesMasterId r:id="rId47"/>
  </p:notesMasterIdLst>
  <p:handoutMasterIdLst>
    <p:handoutMasterId r:id="rId48"/>
  </p:handoutMasterIdLst>
  <p:sldIdLst>
    <p:sldId id="504" r:id="rId2"/>
    <p:sldId id="503" r:id="rId3"/>
    <p:sldId id="564" r:id="rId4"/>
    <p:sldId id="584" r:id="rId5"/>
    <p:sldId id="628" r:id="rId6"/>
    <p:sldId id="630" r:id="rId7"/>
    <p:sldId id="631" r:id="rId8"/>
    <p:sldId id="633" r:id="rId9"/>
    <p:sldId id="634" r:id="rId10"/>
    <p:sldId id="635" r:id="rId11"/>
    <p:sldId id="636" r:id="rId12"/>
    <p:sldId id="637" r:id="rId13"/>
    <p:sldId id="638" r:id="rId14"/>
    <p:sldId id="639" r:id="rId15"/>
    <p:sldId id="640" r:id="rId16"/>
    <p:sldId id="641" r:id="rId17"/>
    <p:sldId id="642" r:id="rId18"/>
    <p:sldId id="643" r:id="rId19"/>
    <p:sldId id="583" r:id="rId20"/>
    <p:sldId id="576" r:id="rId21"/>
    <p:sldId id="644" r:id="rId22"/>
    <p:sldId id="645" r:id="rId23"/>
    <p:sldId id="646" r:id="rId24"/>
    <p:sldId id="652" r:id="rId25"/>
    <p:sldId id="647" r:id="rId26"/>
    <p:sldId id="654" r:id="rId27"/>
    <p:sldId id="648" r:id="rId28"/>
    <p:sldId id="650" r:id="rId29"/>
    <p:sldId id="651" r:id="rId30"/>
    <p:sldId id="649" r:id="rId31"/>
    <p:sldId id="653" r:id="rId32"/>
    <p:sldId id="656" r:id="rId33"/>
    <p:sldId id="655" r:id="rId34"/>
    <p:sldId id="657" r:id="rId35"/>
    <p:sldId id="658" r:id="rId36"/>
    <p:sldId id="659" r:id="rId37"/>
    <p:sldId id="660" r:id="rId38"/>
    <p:sldId id="661" r:id="rId39"/>
    <p:sldId id="662" r:id="rId40"/>
    <p:sldId id="663" r:id="rId41"/>
    <p:sldId id="664" r:id="rId42"/>
    <p:sldId id="665" r:id="rId43"/>
    <p:sldId id="666" r:id="rId44"/>
    <p:sldId id="501" r:id="rId45"/>
    <p:sldId id="627" r:id="rId46"/>
  </p:sldIdLst>
  <p:sldSz cx="9144000" cy="6858000" type="screen4x3"/>
  <p:notesSz cx="6797675" cy="9929813"/>
  <p:custShowLst>
    <p:custShow name="Произвольный показ 1" id="0">
      <p:sldLst/>
    </p:custShow>
  </p:custShow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Заголовок" id="{77BB0DE3-7558-4AA7-8DFA-9D084CF7D8FF}">
          <p14:sldIdLst>
            <p14:sldId id="504"/>
            <p14:sldId id="503"/>
          </p14:sldIdLst>
        </p14:section>
        <p14:section name="Завершенные и абстрактные методы и классы" id="{A1F8E4F7-E60B-4105-8D22-4CB1985262C2}">
          <p14:sldIdLst>
            <p14:sldId id="564"/>
            <p14:sldId id="584"/>
            <p14:sldId id="628"/>
            <p14:sldId id="630"/>
            <p14:sldId id="631"/>
            <p14:sldId id="633"/>
            <p14:sldId id="634"/>
            <p14:sldId id="635"/>
            <p14:sldId id="636"/>
            <p14:sldId id="637"/>
            <p14:sldId id="638"/>
            <p14:sldId id="639"/>
            <p14:sldId id="640"/>
            <p14:sldId id="641"/>
            <p14:sldId id="642"/>
            <p14:sldId id="643"/>
            <p14:sldId id="583"/>
            <p14:sldId id="576"/>
            <p14:sldId id="644"/>
            <p14:sldId id="645"/>
            <p14:sldId id="646"/>
            <p14:sldId id="652"/>
            <p14:sldId id="647"/>
            <p14:sldId id="654"/>
            <p14:sldId id="648"/>
            <p14:sldId id="650"/>
            <p14:sldId id="651"/>
            <p14:sldId id="649"/>
            <p14:sldId id="653"/>
            <p14:sldId id="656"/>
            <p14:sldId id="655"/>
            <p14:sldId id="657"/>
            <p14:sldId id="658"/>
            <p14:sldId id="659"/>
            <p14:sldId id="660"/>
            <p14:sldId id="661"/>
            <p14:sldId id="662"/>
            <p14:sldId id="663"/>
            <p14:sldId id="664"/>
            <p14:sldId id="665"/>
            <p14:sldId id="666"/>
          </p14:sldIdLst>
        </p14:section>
        <p14:section name="Заключение" id="{B79E3B43-F626-4933-A635-101AE2A5A2D6}">
          <p14:sldIdLst>
            <p14:sldId id="501"/>
            <p14:sldId id="62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FFFFCC"/>
    <a:srgbClr val="0066CC"/>
    <a:srgbClr val="FFFF99"/>
    <a:srgbClr val="FFE38B"/>
    <a:srgbClr val="004874"/>
    <a:srgbClr val="00558A"/>
    <a:srgbClr val="649600"/>
    <a:srgbClr val="231E2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77" autoAdjust="0"/>
    <p:restoredTop sz="94678" autoAdjust="0"/>
  </p:normalViewPr>
  <p:slideViewPr>
    <p:cSldViewPr>
      <p:cViewPr varScale="1">
        <p:scale>
          <a:sx n="69" d="100"/>
          <a:sy n="69" d="100"/>
        </p:scale>
        <p:origin x="1392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4784F12-1A39-47BB-B614-ED4EEF851464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86168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76300" y="723900"/>
            <a:ext cx="5046663" cy="3784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6938" y="4749800"/>
            <a:ext cx="5003800" cy="4429125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0225"/>
            <a:ext cx="2913063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ru-RU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20225"/>
            <a:ext cx="2913062" cy="4826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D28B2BEF-3865-4C73-ADB8-4DE43D290DD9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3196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61963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2392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87475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49438" algn="l" defTabSz="933450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1285852" y="206269"/>
            <a:ext cx="7750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800" b="1" dirty="0" smtClean="0">
                <a:solidFill>
                  <a:schemeClr val="bg2"/>
                </a:solidFill>
              </a:rPr>
              <a:t>Ростовский государственный университет</a:t>
            </a:r>
            <a:r>
              <a:rPr lang="ru-RU" sz="1800" b="1" baseline="0" dirty="0" smtClean="0">
                <a:solidFill>
                  <a:schemeClr val="bg2"/>
                </a:solidFill>
              </a:rPr>
              <a:t> путей сообщения</a:t>
            </a:r>
            <a:endParaRPr lang="ru-RU" sz="1800" b="1" dirty="0">
              <a:solidFill>
                <a:schemeClr val="bg2"/>
              </a:solidFill>
            </a:endParaRPr>
          </a:p>
        </p:txBody>
      </p:sp>
      <p:sp>
        <p:nvSpPr>
          <p:cNvPr id="10" name="Rectangle 21"/>
          <p:cNvSpPr>
            <a:spLocks noChangeArrowheads="1"/>
          </p:cNvSpPr>
          <p:nvPr userDrawn="1"/>
        </p:nvSpPr>
        <p:spPr bwMode="auto">
          <a:xfrm>
            <a:off x="0" y="2276840"/>
            <a:ext cx="9144000" cy="2880418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1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50825" y="2410834"/>
            <a:ext cx="8642350" cy="2602404"/>
          </a:xfrm>
        </p:spPr>
        <p:txBody>
          <a:bodyPr/>
          <a:lstStyle>
            <a:lvl1pPr algn="ctr">
              <a:lnSpc>
                <a:spcPct val="80000"/>
              </a:lnSpc>
              <a:defRPr sz="3600">
                <a:solidFill>
                  <a:srgbClr val="FFFFFF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071934" y="6084729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Ростов-на-Дону</a:t>
            </a:r>
          </a:p>
          <a:p>
            <a:pPr algn="r"/>
            <a:r>
              <a:rPr lang="ru-RU" sz="1400" b="1" dirty="0" smtClean="0">
                <a:solidFill>
                  <a:schemeClr val="bg2"/>
                </a:solidFill>
              </a:rPr>
              <a:t>2020</a:t>
            </a:r>
            <a:endParaRPr lang="ru-RU" sz="1400" b="1" dirty="0">
              <a:solidFill>
                <a:schemeClr val="bg2"/>
              </a:solidFill>
            </a:endParaRPr>
          </a:p>
        </p:txBody>
      </p:sp>
      <p:sp>
        <p:nvSpPr>
          <p:cNvPr id="13" name="TextBox 12"/>
          <p:cNvSpPr txBox="1"/>
          <p:nvPr userDrawn="1"/>
        </p:nvSpPr>
        <p:spPr>
          <a:xfrm>
            <a:off x="251400" y="6093370"/>
            <a:ext cx="478634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en-US" sz="1400" b="1" dirty="0" smtClean="0">
                <a:solidFill>
                  <a:schemeClr val="bg2"/>
                </a:solidFill>
              </a:rPr>
              <a:t>©</a:t>
            </a:r>
            <a:r>
              <a:rPr lang="ru-RU" sz="1400" b="1" dirty="0" smtClean="0">
                <a:solidFill>
                  <a:schemeClr val="bg2"/>
                </a:solidFill>
              </a:rPr>
              <a:t> Составление,</a:t>
            </a:r>
          </a:p>
          <a:p>
            <a:pPr algn="l"/>
            <a:r>
              <a:rPr lang="ru-RU" sz="1400" b="1" dirty="0" err="1" smtClean="0">
                <a:solidFill>
                  <a:schemeClr val="bg2"/>
                </a:solidFill>
              </a:rPr>
              <a:t>О.В</a:t>
            </a:r>
            <a:r>
              <a:rPr lang="ru-RU" sz="1400" b="1" dirty="0" smtClean="0">
                <a:solidFill>
                  <a:schemeClr val="bg2"/>
                </a:solidFill>
              </a:rPr>
              <a:t>. Игнатьева, 2020</a:t>
            </a:r>
          </a:p>
        </p:txBody>
      </p:sp>
      <p:sp>
        <p:nvSpPr>
          <p:cNvPr id="14" name="TextBox 13"/>
          <p:cNvSpPr txBox="1"/>
          <p:nvPr userDrawn="1"/>
        </p:nvSpPr>
        <p:spPr>
          <a:xfrm>
            <a:off x="179390" y="1052670"/>
            <a:ext cx="85725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70000"/>
              </a:lnSpc>
            </a:pPr>
            <a:r>
              <a:rPr kumimoji="1" lang="ru-RU" sz="4000" b="1" dirty="0" smtClean="0">
                <a:solidFill>
                  <a:schemeClr val="bg2"/>
                </a:solidFill>
              </a:rPr>
              <a:t>Алгоритмизация и</a:t>
            </a:r>
            <a:r>
              <a:rPr kumimoji="1" lang="ru-RU" sz="4000" b="1" baseline="0" dirty="0" smtClean="0">
                <a:solidFill>
                  <a:schemeClr val="bg2"/>
                </a:solidFill>
              </a:rPr>
              <a:t> программирование</a:t>
            </a:r>
            <a:endParaRPr lang="ru-RU" sz="4000" b="1" dirty="0">
              <a:solidFill>
                <a:schemeClr val="bg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380" y="56735"/>
            <a:ext cx="1066800" cy="923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B4D918-1932-454F-BA40-2D14F45A9CD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65925" y="0"/>
            <a:ext cx="2193925" cy="61166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79388" y="0"/>
            <a:ext cx="6434137" cy="61166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43CD0A-A0A5-4ED5-96F1-7AF8F7D179E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5920905-2FFB-46D5-B93E-923DF41E83F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Заголовок и объект над текс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8780462" cy="216376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388" y="3952875"/>
            <a:ext cx="8780462" cy="21637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2446F6DC-3BBA-49C9-9E31-BDF93CB16B4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388" y="0"/>
            <a:ext cx="8780462" cy="13668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>
          <a:xfrm>
            <a:off x="6975475" y="6308725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7DFC7074-6208-49F2-AA03-DAADFE8AB80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вершающ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81" name="Rectangle 21"/>
          <p:cNvSpPr>
            <a:spLocks noChangeArrowheads="1"/>
          </p:cNvSpPr>
          <p:nvPr userDrawn="1"/>
        </p:nvSpPr>
        <p:spPr bwMode="auto">
          <a:xfrm>
            <a:off x="0" y="2285991"/>
            <a:ext cx="9144000" cy="22860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71379" name="Rectangle 19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250825" y="2319078"/>
            <a:ext cx="8642350" cy="2209800"/>
          </a:xfrm>
        </p:spPr>
        <p:txBody>
          <a:bodyPr/>
          <a:lstStyle>
            <a:lvl1pPr>
              <a:defRPr sz="5000">
                <a:solidFill>
                  <a:schemeClr val="bg2"/>
                </a:solidFill>
              </a:defRPr>
            </a:lvl1pPr>
          </a:lstStyle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  <p:sp>
        <p:nvSpPr>
          <p:cNvPr id="9" name="Rectangle 49"/>
          <p:cNvSpPr>
            <a:spLocks noChangeArrowheads="1"/>
          </p:cNvSpPr>
          <p:nvPr userDrawn="1"/>
        </p:nvSpPr>
        <p:spPr bwMode="auto">
          <a:xfrm>
            <a:off x="0" y="1440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10" name="Rectangle 50"/>
          <p:cNvSpPr>
            <a:spLocks noChangeArrowheads="1"/>
          </p:cNvSpPr>
          <p:nvPr userDrawn="1"/>
        </p:nvSpPr>
        <p:spPr bwMode="auto">
          <a:xfrm>
            <a:off x="0" y="5418000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D0C155-5BE4-44CE-9B63-AB04ED25E2B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740B98-5C72-4E1A-B260-F2F2247790F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79388" y="1636713"/>
            <a:ext cx="4313237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36713"/>
            <a:ext cx="4314825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4A9AAE3-1962-4A4D-9E70-FA6B3AE1A49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D7B959-25BC-456A-98C6-6BEB5DA38C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90640AE-8009-4111-B871-FC2F4F0523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85CAE32-0C0C-4D4D-B893-CFBBBB03391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56691F0-4560-40F3-B6D5-545F2A952B8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CF6566F-3DDA-4108-BA64-E18591A5AE1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85" name="Rectangle 49"/>
          <p:cNvSpPr>
            <a:spLocks noChangeArrowheads="1"/>
          </p:cNvSpPr>
          <p:nvPr userDrawn="1"/>
        </p:nvSpPr>
        <p:spPr bwMode="auto">
          <a:xfrm>
            <a:off x="0" y="1366838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5475" y="6308725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/>
            </a:lvl1pPr>
          </a:lstStyle>
          <a:p>
            <a:fld id="{BF75EC13-ECAC-4107-97A3-20E6D43D96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70350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0"/>
            <a:ext cx="8780462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270351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636713"/>
            <a:ext cx="8780462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270386" name="Rectangle 50"/>
          <p:cNvSpPr>
            <a:spLocks noChangeArrowheads="1"/>
          </p:cNvSpPr>
          <p:nvPr userDrawn="1"/>
        </p:nvSpPr>
        <p:spPr bwMode="auto">
          <a:xfrm>
            <a:off x="0" y="6297613"/>
            <a:ext cx="9140825" cy="90487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>
            <a:softEdge rad="31750"/>
          </a:effectLst>
        </p:spPr>
        <p:txBody>
          <a:bodyPr wrap="none" anchor="ctr"/>
          <a:lstStyle/>
          <a:p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  <p:sldLayoutId id="2147483722" r:id="rId13"/>
    <p:sldLayoutId id="2147483723" r:id="rId14"/>
    <p:sldLayoutId id="2147483724" r:id="rId1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itchFamily="2" charset="2"/>
        <a:buChar char="l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Шаблоны классов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Часть 1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Rectangle 19"/>
          <p:cNvSpPr txBox="1">
            <a:spLocks noChangeArrowheads="1"/>
          </p:cNvSpPr>
          <p:nvPr/>
        </p:nvSpPr>
        <p:spPr bwMode="auto">
          <a:xfrm>
            <a:off x="4499990" y="5401510"/>
            <a:ext cx="4321175" cy="6918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r"/>
            <a:r>
              <a:rPr lang="ru-RU" sz="2800" kern="0" dirty="0" smtClean="0">
                <a:solidFill>
                  <a:schemeClr val="bg2"/>
                </a:solidFill>
              </a:rPr>
              <a:t>Лекция 8</a:t>
            </a:r>
            <a:r>
              <a:rPr lang="ru-RU" sz="2800" kern="0" baseline="0" dirty="0" smtClean="0">
                <a:solidFill>
                  <a:schemeClr val="bg2"/>
                </a:solidFill>
              </a:rPr>
              <a:t> </a:t>
            </a:r>
            <a:endParaRPr lang="ru-RU" sz="2800" kern="0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8834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Синтаксис шаблона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964612" cy="4752660"/>
          </a:xfrm>
        </p:spPr>
        <p:txBody>
          <a:bodyPr/>
          <a:lstStyle/>
          <a:p>
            <a:r>
              <a:rPr lang="ru-RU" sz="2800" dirty="0"/>
              <a:t>С</a:t>
            </a:r>
            <a:r>
              <a:rPr lang="ru-RU" sz="2800" dirty="0" smtClean="0"/>
              <a:t>имвол </a:t>
            </a:r>
            <a:r>
              <a:rPr lang="ru-RU" sz="2800" b="1" dirty="0"/>
              <a:t>T</a:t>
            </a:r>
            <a:r>
              <a:rPr lang="ru-RU" sz="2800" dirty="0"/>
              <a:t> обозначает </a:t>
            </a:r>
            <a:r>
              <a:rPr lang="ru-RU" sz="2800" dirty="0" smtClean="0"/>
              <a:t>некоторый </a:t>
            </a:r>
            <a:r>
              <a:rPr lang="ru-RU" sz="2800" dirty="0"/>
              <a:t>тип данных, который может быть любым базовым типом (</a:t>
            </a:r>
            <a:r>
              <a:rPr lang="ru-RU" sz="2800" b="1" dirty="0" err="1"/>
              <a:t>int</a:t>
            </a:r>
            <a:r>
              <a:rPr lang="ru-RU" sz="2800" b="1" dirty="0"/>
              <a:t>, </a:t>
            </a:r>
            <a:r>
              <a:rPr lang="ru-RU" sz="2800" b="1" dirty="0" err="1"/>
              <a:t>double</a:t>
            </a:r>
            <a:r>
              <a:rPr lang="ru-RU" sz="2800" dirty="0"/>
              <a:t>, и т. д.) или </a:t>
            </a:r>
            <a:r>
              <a:rPr lang="ru-RU" sz="2800" dirty="0" smtClean="0"/>
              <a:t>определенным пользователем (структура, класс).</a:t>
            </a:r>
          </a:p>
          <a:p>
            <a:pPr marL="0" indent="0">
              <a:buNone/>
            </a:pPr>
            <a:endParaRPr lang="ru-RU" sz="2800" dirty="0"/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53812856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90" y="1916790"/>
            <a:ext cx="8964610" cy="158422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Синтаксис шаблона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964612" cy="4752660"/>
          </a:xfrm>
        </p:spPr>
        <p:txBody>
          <a:bodyPr/>
          <a:lstStyle/>
          <a:p>
            <a:r>
              <a:rPr lang="ru-RU" sz="2400" b="1" dirty="0" smtClean="0"/>
              <a:t>Примеры определения  шаблона:</a:t>
            </a:r>
          </a:p>
          <a:p>
            <a:pPr marL="0" indent="0" algn="ctr">
              <a:buNone/>
            </a:pPr>
            <a:r>
              <a:rPr lang="ru-RU" sz="2400" b="1" dirty="0" err="1"/>
              <a:t>template</a:t>
            </a:r>
            <a:r>
              <a:rPr lang="ru-RU" sz="2400" b="1" dirty="0"/>
              <a:t> &lt;</a:t>
            </a:r>
            <a:r>
              <a:rPr lang="ru-RU" sz="2400" b="1" dirty="0" err="1"/>
              <a:t>class</a:t>
            </a:r>
            <a:r>
              <a:rPr lang="ru-RU" sz="2400" b="1" dirty="0"/>
              <a:t> T</a:t>
            </a:r>
            <a:r>
              <a:rPr lang="ru-RU" sz="2400" b="1" dirty="0" smtClean="0"/>
              <a:t>&gt;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ru-RU" sz="2400" b="1" dirty="0" err="1"/>
              <a:t>template</a:t>
            </a:r>
            <a:r>
              <a:rPr lang="ru-RU" sz="2400" b="1" dirty="0"/>
              <a:t> &lt;</a:t>
            </a:r>
            <a:r>
              <a:rPr lang="ru-RU" sz="2400" b="1" dirty="0" err="1"/>
              <a:t>typename</a:t>
            </a:r>
            <a:r>
              <a:rPr lang="ru-RU" sz="2400" b="1" dirty="0"/>
              <a:t> T</a:t>
            </a:r>
            <a:r>
              <a:rPr lang="ru-RU" sz="2400" b="1" dirty="0" smtClean="0"/>
              <a:t>&gt;</a:t>
            </a:r>
            <a:endParaRPr lang="en-US" sz="2400" b="1" dirty="0" smtClean="0"/>
          </a:p>
          <a:p>
            <a:pPr marL="0" indent="0" algn="ctr">
              <a:buNone/>
            </a:pPr>
            <a:r>
              <a:rPr lang="en-US" sz="2400" b="1" dirty="0"/>
              <a:t>template &lt;</a:t>
            </a:r>
            <a:r>
              <a:rPr lang="en-US" sz="2400" b="1" dirty="0" err="1"/>
              <a:t>typename</a:t>
            </a:r>
            <a:r>
              <a:rPr lang="en-US" sz="2400" b="1" dirty="0"/>
              <a:t> </a:t>
            </a:r>
            <a:r>
              <a:rPr lang="en-US" sz="2400" b="1" dirty="0" err="1"/>
              <a:t>T1</a:t>
            </a:r>
            <a:r>
              <a:rPr lang="en-US" sz="2400" b="1" dirty="0"/>
              <a:t>, </a:t>
            </a:r>
            <a:r>
              <a:rPr lang="en-US" sz="2400" b="1" dirty="0" err="1"/>
              <a:t>typename</a:t>
            </a:r>
            <a:r>
              <a:rPr lang="en-US" sz="2400" b="1" dirty="0"/>
              <a:t> </a:t>
            </a:r>
            <a:r>
              <a:rPr lang="en-US" sz="2400" b="1" dirty="0" err="1"/>
              <a:t>T2</a:t>
            </a:r>
            <a:r>
              <a:rPr lang="en-US" sz="2400" b="1" dirty="0"/>
              <a:t>&gt;</a:t>
            </a:r>
            <a:endParaRPr lang="en-US" sz="2400" b="1" dirty="0">
              <a:solidFill>
                <a:srgbClr val="0033CC"/>
              </a:solidFill>
            </a:endParaRPr>
          </a:p>
          <a:p>
            <a:endParaRPr lang="en-US" sz="2400" dirty="0" smtClean="0"/>
          </a:p>
          <a:p>
            <a:r>
              <a:rPr lang="ru-RU" sz="2400" dirty="0" smtClean="0"/>
              <a:t>Ключевое </a:t>
            </a:r>
            <a:r>
              <a:rPr lang="ru-RU" sz="2400" dirty="0"/>
              <a:t>слово </a:t>
            </a:r>
            <a:r>
              <a:rPr lang="ru-RU" sz="2400" b="1" dirty="0" err="1">
                <a:solidFill>
                  <a:srgbClr val="C00000"/>
                </a:solidFill>
              </a:rPr>
              <a:t>typename</a:t>
            </a:r>
            <a:r>
              <a:rPr lang="ru-RU" sz="2400" dirty="0"/>
              <a:t> говорит о том, что в шаблоне будет использоваться встроенный тип данных, такой как</a:t>
            </a:r>
            <a:r>
              <a:rPr lang="ru-RU" sz="2400" b="1" dirty="0"/>
              <a:t>: </a:t>
            </a:r>
            <a:r>
              <a:rPr lang="ru-RU" sz="2400" b="1" dirty="0" err="1"/>
              <a:t>int</a:t>
            </a:r>
            <a:r>
              <a:rPr lang="ru-RU" sz="2400" b="1" dirty="0"/>
              <a:t>, </a:t>
            </a:r>
            <a:r>
              <a:rPr lang="ru-RU" sz="2400" b="1" dirty="0" err="1"/>
              <a:t>double</a:t>
            </a:r>
            <a:r>
              <a:rPr lang="ru-RU" sz="2400" b="1" dirty="0"/>
              <a:t>, </a:t>
            </a:r>
            <a:r>
              <a:rPr lang="ru-RU" sz="2400" b="1" dirty="0" err="1"/>
              <a:t>float</a:t>
            </a:r>
            <a:r>
              <a:rPr lang="ru-RU" sz="2400" b="1" dirty="0"/>
              <a:t>, </a:t>
            </a:r>
            <a:r>
              <a:rPr lang="ru-RU" sz="2400" b="1" dirty="0" err="1"/>
              <a:t>char</a:t>
            </a:r>
            <a:r>
              <a:rPr lang="ru-RU" sz="2400" dirty="0"/>
              <a:t> и т. д. А ключевое слово </a:t>
            </a:r>
            <a:r>
              <a:rPr lang="ru-RU" sz="2400" b="1" dirty="0" err="1">
                <a:solidFill>
                  <a:srgbClr val="C00000"/>
                </a:solidFill>
              </a:rPr>
              <a:t>class</a:t>
            </a:r>
            <a:r>
              <a:rPr lang="ru-RU" sz="2400" b="1" dirty="0"/>
              <a:t> </a:t>
            </a:r>
            <a:r>
              <a:rPr lang="ru-RU" sz="2400" dirty="0"/>
              <a:t>сообщает компилятору, что в шаблоне </a:t>
            </a:r>
            <a:r>
              <a:rPr lang="ru-RU" sz="2400" dirty="0" smtClean="0"/>
              <a:t>в </a:t>
            </a:r>
            <a:r>
              <a:rPr lang="ru-RU" sz="2400" dirty="0"/>
              <a:t>качестве параметра будут использоваться пользовательские типы данных, то есть классы.</a:t>
            </a: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74552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11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Синтаксис шаблона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964612" cy="4752660"/>
          </a:xfrm>
        </p:spPr>
        <p:txBody>
          <a:bodyPr/>
          <a:lstStyle/>
          <a:p>
            <a:endParaRPr lang="en-US" sz="2800" b="1" dirty="0" smtClean="0"/>
          </a:p>
          <a:p>
            <a:endParaRPr lang="en-US" sz="2800" b="1" dirty="0"/>
          </a:p>
          <a:p>
            <a:endParaRPr lang="en-US" sz="2800" b="1" dirty="0" smtClean="0"/>
          </a:p>
          <a:p>
            <a:r>
              <a:rPr lang="ru-RU" sz="2800" b="1" dirty="0" smtClean="0"/>
              <a:t>Шаблоны </a:t>
            </a:r>
            <a:r>
              <a:rPr lang="ru-RU" sz="2800" b="1" dirty="0"/>
              <a:t>бывают двух типов:</a:t>
            </a:r>
            <a:endParaRPr lang="ru-RU" sz="2800" dirty="0"/>
          </a:p>
          <a:p>
            <a:pPr lvl="1"/>
            <a:r>
              <a:rPr lang="ru-RU" dirty="0"/>
              <a:t>• </a:t>
            </a:r>
            <a:r>
              <a:rPr lang="ru-RU" b="1" dirty="0"/>
              <a:t>Шаблоны функции</a:t>
            </a:r>
            <a:r>
              <a:rPr lang="ru-RU" dirty="0"/>
              <a:t> (</a:t>
            </a:r>
            <a:r>
              <a:rPr lang="ru-RU" b="1" dirty="0" err="1"/>
              <a:t>Function</a:t>
            </a:r>
            <a:r>
              <a:rPr lang="ru-RU" b="1" dirty="0"/>
              <a:t> </a:t>
            </a:r>
            <a:r>
              <a:rPr lang="ru-RU" b="1" dirty="0" err="1"/>
              <a:t>Templates</a:t>
            </a:r>
            <a:r>
              <a:rPr lang="ru-RU" b="1" dirty="0"/>
              <a:t>)</a:t>
            </a:r>
            <a:endParaRPr lang="ru-RU" dirty="0"/>
          </a:p>
          <a:p>
            <a:pPr lvl="1"/>
            <a:r>
              <a:rPr lang="ru-RU" b="1" dirty="0"/>
              <a:t>• Шаблоны класса (</a:t>
            </a:r>
            <a:r>
              <a:rPr lang="ru-RU" b="1" dirty="0" err="1"/>
              <a:t>Class</a:t>
            </a:r>
            <a:r>
              <a:rPr lang="ru-RU" b="1" dirty="0"/>
              <a:t> </a:t>
            </a:r>
            <a:r>
              <a:rPr lang="ru-RU" b="1" dirty="0" err="1"/>
              <a:t>Templates</a:t>
            </a:r>
            <a:r>
              <a:rPr lang="ru-RU" b="1" dirty="0"/>
              <a:t>)</a:t>
            </a:r>
            <a:endParaRPr lang="ru-RU" dirty="0"/>
          </a:p>
          <a:p>
            <a:endParaRPr lang="ru-RU" sz="2800" dirty="0"/>
          </a:p>
          <a:p>
            <a:endParaRPr lang="ru-RU" sz="2800" dirty="0" smtClean="0"/>
          </a:p>
        </p:txBody>
      </p:sp>
    </p:spTree>
    <p:extLst>
      <p:ext uri="{BB962C8B-B14F-4D97-AF65-F5344CB8AC3E}">
        <p14:creationId xmlns:p14="http://schemas.microsoft.com/office/powerpoint/2010/main" val="2182178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90" y="1916790"/>
            <a:ext cx="8964610" cy="15842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12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Синтаксис шаблона функции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964612" cy="4752660"/>
          </a:xfrm>
        </p:spPr>
        <p:txBody>
          <a:bodyPr/>
          <a:lstStyle/>
          <a:p>
            <a:r>
              <a:rPr lang="ru-RU" sz="2400" b="1" dirty="0" smtClean="0"/>
              <a:t>Определение шаблона функции:</a:t>
            </a:r>
          </a:p>
          <a:p>
            <a:pPr marL="0" indent="0">
              <a:buNone/>
            </a:pPr>
            <a:r>
              <a:rPr lang="en-US" sz="2400" b="1" dirty="0" smtClean="0">
                <a:solidFill>
                  <a:srgbClr val="0033CC"/>
                </a:solidFill>
              </a:rPr>
              <a:t>template&lt;</a:t>
            </a:r>
            <a:r>
              <a:rPr lang="ru-RU" sz="2400" b="1" dirty="0" smtClean="0">
                <a:solidFill>
                  <a:srgbClr val="0033CC"/>
                </a:solidFill>
              </a:rPr>
              <a:t>список </a:t>
            </a:r>
            <a:r>
              <a:rPr lang="ru-RU" sz="2400" b="1" dirty="0" err="1" smtClean="0">
                <a:solidFill>
                  <a:srgbClr val="0033CC"/>
                </a:solidFill>
              </a:rPr>
              <a:t>формальн</a:t>
            </a:r>
            <a:r>
              <a:rPr lang="en-US" sz="2400" b="1" dirty="0">
                <a:solidFill>
                  <a:srgbClr val="0033CC"/>
                </a:solidFill>
              </a:rPr>
              <a:t>.</a:t>
            </a:r>
            <a:r>
              <a:rPr lang="ru-RU" sz="2400" b="1" dirty="0" smtClean="0">
                <a:solidFill>
                  <a:srgbClr val="0033CC"/>
                </a:solidFill>
              </a:rPr>
              <a:t> типов параметров функции</a:t>
            </a:r>
            <a:r>
              <a:rPr lang="en-US" sz="2400" b="1" dirty="0" smtClean="0">
                <a:solidFill>
                  <a:srgbClr val="0033CC"/>
                </a:solidFill>
              </a:rPr>
              <a:t>&gt;</a:t>
            </a:r>
            <a:endParaRPr lang="ru-RU" sz="2400" b="1" dirty="0" smtClean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ru-RU" sz="2400" b="1" dirty="0" smtClean="0">
                <a:solidFill>
                  <a:srgbClr val="0033CC"/>
                </a:solidFill>
              </a:rPr>
              <a:t>Заголовок функции</a:t>
            </a:r>
          </a:p>
          <a:p>
            <a:pPr marL="0" indent="0">
              <a:buNone/>
            </a:pPr>
            <a:r>
              <a:rPr lang="en-US" sz="2400" b="1" dirty="0">
                <a:solidFill>
                  <a:srgbClr val="0033CC"/>
                </a:solidFill>
              </a:rPr>
              <a:t>{</a:t>
            </a:r>
            <a:r>
              <a:rPr lang="ru-RU" sz="2400" b="1" dirty="0" smtClean="0">
                <a:solidFill>
                  <a:srgbClr val="0033CC"/>
                </a:solidFill>
              </a:rPr>
              <a:t>Тело функции</a:t>
            </a:r>
            <a:r>
              <a:rPr lang="en-US" sz="2400" b="1" dirty="0" smtClean="0">
                <a:solidFill>
                  <a:srgbClr val="0033CC"/>
                </a:solidFill>
              </a:rPr>
              <a:t>}</a:t>
            </a:r>
          </a:p>
          <a:p>
            <a:pPr marL="0" indent="0" algn="ctr">
              <a:buNone/>
            </a:pPr>
            <a:endParaRPr lang="en-US" sz="2400" b="1" dirty="0">
              <a:solidFill>
                <a:srgbClr val="0033CC"/>
              </a:solidFill>
            </a:endParaRPr>
          </a:p>
          <a:p>
            <a:pPr marL="0" indent="0" algn="just">
              <a:buNone/>
            </a:pPr>
            <a:r>
              <a:rPr lang="ru-RU" sz="2400" dirty="0"/>
              <a:t>г</a:t>
            </a:r>
            <a:r>
              <a:rPr lang="ru-RU" sz="2400" dirty="0" smtClean="0"/>
              <a:t>де каждый формальный тип параметра сопровождается словом </a:t>
            </a:r>
            <a:r>
              <a:rPr lang="en-US" sz="2400" b="1" dirty="0" smtClean="0">
                <a:solidFill>
                  <a:srgbClr val="0033CC"/>
                </a:solidFill>
              </a:rPr>
              <a:t>class</a:t>
            </a:r>
            <a:r>
              <a:rPr lang="en-US" sz="2400" dirty="0" smtClean="0"/>
              <a:t> </a:t>
            </a:r>
            <a:r>
              <a:rPr lang="ru-RU" sz="2400" dirty="0" smtClean="0"/>
              <a:t>или </a:t>
            </a:r>
            <a:r>
              <a:rPr lang="en-US" sz="2400" b="1" dirty="0" err="1" smtClean="0">
                <a:solidFill>
                  <a:srgbClr val="0033CC"/>
                </a:solidFill>
              </a:rPr>
              <a:t>typename</a:t>
            </a:r>
            <a:r>
              <a:rPr lang="en-US" sz="2400" dirty="0" smtClean="0"/>
              <a:t>. </a:t>
            </a:r>
          </a:p>
          <a:p>
            <a:pPr marL="0" indent="0" algn="just">
              <a:buNone/>
            </a:pPr>
            <a:r>
              <a:rPr lang="ru-RU" sz="2400" dirty="0" smtClean="0"/>
              <a:t>Формальные типы параметров – это встроенные типы или определённые пользователем. Они могут быть использованы для задания типов аргументов функции, возвращаемого значения, локальных переменных. </a:t>
            </a:r>
            <a:endParaRPr lang="ru-RU" sz="2400" dirty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818200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13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err="1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Пример1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шаблоны функций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9464" y="3157765"/>
            <a:ext cx="3496456" cy="3727715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#include &lt;</a:t>
            </a:r>
            <a:r>
              <a:rPr lang="en-US" sz="2000" b="1" dirty="0" err="1"/>
              <a:t>iostream</a:t>
            </a:r>
            <a:r>
              <a:rPr lang="en-US" sz="20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#include &lt;</a:t>
            </a:r>
            <a:r>
              <a:rPr lang="en-US" sz="2000" b="1" dirty="0" err="1"/>
              <a:t>windows.h</a:t>
            </a:r>
            <a:r>
              <a:rPr lang="en-US" sz="2000" b="1" dirty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using namespace </a:t>
            </a:r>
            <a:r>
              <a:rPr lang="en-US" sz="2000" b="1" dirty="0" err="1"/>
              <a:t>std</a:t>
            </a:r>
            <a:r>
              <a:rPr lang="en-US" sz="20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int square ( </a:t>
            </a:r>
            <a:r>
              <a:rPr lang="en-US" sz="2000" b="1" dirty="0">
                <a:solidFill>
                  <a:srgbClr val="C00000"/>
                </a:solidFill>
              </a:rPr>
              <a:t>int x)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{ return x*x;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long square ( </a:t>
            </a:r>
            <a:r>
              <a:rPr lang="en-US" sz="2000" b="1" dirty="0">
                <a:solidFill>
                  <a:srgbClr val="C00000"/>
                </a:solidFill>
              </a:rPr>
              <a:t>long x)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{ return x*x;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float square ( </a:t>
            </a:r>
            <a:r>
              <a:rPr lang="en-US" sz="2000" b="1" dirty="0">
                <a:solidFill>
                  <a:srgbClr val="C00000"/>
                </a:solidFill>
              </a:rPr>
              <a:t>float x)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{ return x*x;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double square ( </a:t>
            </a:r>
            <a:r>
              <a:rPr lang="en-US" sz="2000" b="1" dirty="0">
                <a:solidFill>
                  <a:srgbClr val="C00000"/>
                </a:solidFill>
              </a:rPr>
              <a:t>double x)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{ return x*x; </a:t>
            </a:r>
            <a:r>
              <a:rPr lang="en-US" sz="2000" b="1" dirty="0" smtClean="0"/>
              <a:t>}</a:t>
            </a:r>
            <a:endParaRPr lang="en-US" sz="2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400" y="1412720"/>
            <a:ext cx="4176580" cy="170816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100" dirty="0" smtClean="0"/>
              <a:t>Создадим шаблон функции для решения примера вычисления квадрата некоторого числа.</a:t>
            </a:r>
          </a:p>
          <a:p>
            <a:r>
              <a:rPr lang="ru-RU" sz="2100" dirty="0" smtClean="0">
                <a:solidFill>
                  <a:srgbClr val="C00000"/>
                </a:solidFill>
              </a:rPr>
              <a:t>Решение с помощью перегрузки функции:</a:t>
            </a:r>
            <a:endParaRPr lang="ru-RU" sz="21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92100" y="1556740"/>
            <a:ext cx="3835322" cy="73866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100" dirty="0" smtClean="0">
                <a:solidFill>
                  <a:srgbClr val="C00000"/>
                </a:solidFill>
              </a:rPr>
              <a:t>Решение с помощью шаблона функции:</a:t>
            </a:r>
            <a:endParaRPr lang="ru-RU" sz="2100" dirty="0">
              <a:solidFill>
                <a:srgbClr val="C00000"/>
              </a:solidFill>
            </a:endParaRPr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81" y="0"/>
            <a:ext cx="3259242" cy="1412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5292100" y="2348850"/>
            <a:ext cx="3835322" cy="45091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 smtClean="0"/>
              <a:t>#include &lt;</a:t>
            </a:r>
            <a:r>
              <a:rPr lang="en-US" sz="2000" b="1" dirty="0" err="1" smtClean="0"/>
              <a:t>iostream</a:t>
            </a:r>
            <a:r>
              <a:rPr lang="en-US" sz="2000" b="1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using namespace </a:t>
            </a:r>
            <a:r>
              <a:rPr lang="en-US" sz="2000" b="1" dirty="0" err="1" smtClean="0"/>
              <a:t>std</a:t>
            </a:r>
            <a:r>
              <a:rPr lang="en-US" sz="2000" b="1" dirty="0"/>
              <a:t>; </a:t>
            </a: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template </a:t>
            </a:r>
            <a:r>
              <a:rPr lang="en-US" sz="2000" b="1" dirty="0">
                <a:solidFill>
                  <a:srgbClr val="C00000"/>
                </a:solidFill>
              </a:rPr>
              <a:t>&lt;</a:t>
            </a:r>
            <a:r>
              <a:rPr lang="en-US" sz="2000" b="1" dirty="0" err="1">
                <a:solidFill>
                  <a:srgbClr val="C00000"/>
                </a:solidFill>
              </a:rPr>
              <a:t>typename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T</a:t>
            </a:r>
            <a:r>
              <a:rPr lang="en-US" sz="2000" b="1" dirty="0">
                <a:solidFill>
                  <a:srgbClr val="C00000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</a:rPr>
              <a:t>T 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square</a:t>
            </a:r>
            <a:r>
              <a:rPr lang="en-US" sz="2000" b="1" dirty="0">
                <a:solidFill>
                  <a:srgbClr val="C00000"/>
                </a:solidFill>
              </a:rPr>
              <a:t>( T </a:t>
            </a: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r>
              <a:rPr lang="en-US" sz="2000" b="1" dirty="0" smtClean="0">
                <a:solidFill>
                  <a:srgbClr val="C00000"/>
                </a:solidFill>
              </a:rPr>
              <a:t>x</a:t>
            </a:r>
            <a:r>
              <a:rPr lang="en-US" sz="2000" b="1" dirty="0">
                <a:solidFill>
                  <a:srgbClr val="C00000"/>
                </a:solidFill>
              </a:rPr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</a:rPr>
              <a:t>{ return x*x; 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{</a:t>
            </a:r>
            <a:r>
              <a:rPr lang="ru-RU" sz="2000" b="1" dirty="0" smtClean="0"/>
              <a:t>   </a:t>
            </a:r>
            <a:r>
              <a:rPr lang="en-US" sz="2000" b="1" dirty="0" smtClean="0"/>
              <a:t>int </a:t>
            </a:r>
            <a:r>
              <a:rPr lang="en-US" sz="2000" b="1" dirty="0"/>
              <a:t>x1 = </a:t>
            </a:r>
            <a:r>
              <a:rPr lang="en-US" sz="2000" b="1" dirty="0" smtClean="0"/>
              <a:t>2;</a:t>
            </a:r>
            <a:r>
              <a:rPr lang="ru-RU" sz="2000" b="1" dirty="0" smtClean="0"/>
              <a:t>  </a:t>
            </a:r>
            <a:r>
              <a:rPr lang="en-US" sz="2000" b="1" dirty="0" smtClean="0"/>
              <a:t>long </a:t>
            </a:r>
            <a:r>
              <a:rPr lang="en-US" sz="2000" b="1" dirty="0" err="1"/>
              <a:t>x2</a:t>
            </a:r>
            <a:r>
              <a:rPr lang="en-US" sz="2000" b="1" dirty="0"/>
              <a:t> = </a:t>
            </a:r>
            <a:r>
              <a:rPr lang="en-US" sz="2000" b="1" dirty="0" smtClean="0"/>
              <a:t>3;</a:t>
            </a: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float </a:t>
            </a:r>
            <a:r>
              <a:rPr lang="en-US" sz="2000" b="1" dirty="0" err="1"/>
              <a:t>x3</a:t>
            </a:r>
            <a:r>
              <a:rPr lang="en-US" sz="2000" b="1" dirty="0"/>
              <a:t> = </a:t>
            </a:r>
            <a:r>
              <a:rPr lang="en-US" sz="2000" b="1" dirty="0" smtClean="0"/>
              <a:t>4.2;</a:t>
            </a:r>
            <a:r>
              <a:rPr lang="ru-RU" sz="2000" b="1" dirty="0" smtClean="0"/>
              <a:t> </a:t>
            </a:r>
            <a:r>
              <a:rPr lang="en-US" sz="2000" b="1" dirty="0" smtClean="0"/>
              <a:t>double </a:t>
            </a:r>
            <a:r>
              <a:rPr lang="en-US" sz="2000" b="1" dirty="0" err="1"/>
              <a:t>x4</a:t>
            </a:r>
            <a:r>
              <a:rPr lang="en-US" sz="2000" b="1" dirty="0"/>
              <a:t> = 7.5;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cout</a:t>
            </a:r>
            <a:r>
              <a:rPr lang="en-US" sz="2000" b="1" dirty="0"/>
              <a:t>&lt;&lt;</a:t>
            </a:r>
            <a:r>
              <a:rPr lang="en-US" sz="2000" b="1" dirty="0">
                <a:solidFill>
                  <a:srgbClr val="C00000"/>
                </a:solidFill>
              </a:rPr>
              <a:t>square(</a:t>
            </a:r>
            <a:r>
              <a:rPr lang="en-US" sz="2000" b="1" dirty="0" err="1">
                <a:solidFill>
                  <a:srgbClr val="C00000"/>
                </a:solidFill>
              </a:rPr>
              <a:t>x1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  <a:r>
              <a:rPr lang="en-US" sz="2000" b="1" dirty="0"/>
              <a:t>&lt;&lt;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cout</a:t>
            </a:r>
            <a:r>
              <a:rPr lang="en-US" sz="2000" b="1" dirty="0"/>
              <a:t>&lt;&lt;</a:t>
            </a:r>
            <a:r>
              <a:rPr lang="en-US" sz="2000" b="1" dirty="0">
                <a:solidFill>
                  <a:srgbClr val="C00000"/>
                </a:solidFill>
              </a:rPr>
              <a:t>square(</a:t>
            </a:r>
            <a:r>
              <a:rPr lang="en-US" sz="2000" b="1" dirty="0" err="1">
                <a:solidFill>
                  <a:srgbClr val="C00000"/>
                </a:solidFill>
              </a:rPr>
              <a:t>x2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  <a:r>
              <a:rPr lang="en-US" sz="2000" b="1" dirty="0"/>
              <a:t>&lt;&lt;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cout</a:t>
            </a:r>
            <a:r>
              <a:rPr lang="en-US" sz="2000" b="1" dirty="0"/>
              <a:t>&lt;&lt;</a:t>
            </a:r>
            <a:r>
              <a:rPr lang="en-US" sz="2000" b="1" dirty="0">
                <a:solidFill>
                  <a:srgbClr val="C00000"/>
                </a:solidFill>
              </a:rPr>
              <a:t>square(</a:t>
            </a:r>
            <a:r>
              <a:rPr lang="en-US" sz="2000" b="1" dirty="0" err="1">
                <a:solidFill>
                  <a:srgbClr val="C00000"/>
                </a:solidFill>
              </a:rPr>
              <a:t>x3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  <a:r>
              <a:rPr lang="en-US" sz="2000" b="1" dirty="0"/>
              <a:t>&lt;&lt;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cout</a:t>
            </a:r>
            <a:r>
              <a:rPr lang="en-US" sz="2000" b="1" dirty="0"/>
              <a:t>&lt;&lt;</a:t>
            </a:r>
            <a:r>
              <a:rPr lang="en-US" sz="2000" b="1" dirty="0">
                <a:solidFill>
                  <a:srgbClr val="C00000"/>
                </a:solidFill>
              </a:rPr>
              <a:t>square(</a:t>
            </a:r>
            <a:r>
              <a:rPr lang="en-US" sz="2000" b="1" dirty="0" err="1">
                <a:solidFill>
                  <a:srgbClr val="C00000"/>
                </a:solidFill>
              </a:rPr>
              <a:t>x4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  <a:r>
              <a:rPr lang="en-US" sz="2000" b="1" dirty="0"/>
              <a:t>&lt;&lt;</a:t>
            </a:r>
            <a:r>
              <a:rPr lang="en-US" sz="2000" b="1" dirty="0" err="1"/>
              <a:t>endl</a:t>
            </a:r>
            <a:r>
              <a:rPr lang="en-US" sz="2000" b="1" dirty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}</a:t>
            </a:r>
          </a:p>
        </p:txBody>
      </p:sp>
      <p:sp>
        <p:nvSpPr>
          <p:cNvPr id="3" name="Стрелка вправо 2"/>
          <p:cNvSpPr/>
          <p:nvPr/>
        </p:nvSpPr>
        <p:spPr>
          <a:xfrm rot="19665855">
            <a:off x="4067930" y="3861060"/>
            <a:ext cx="1224170" cy="1368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52293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animBg="1"/>
      <p:bldP spid="2" grpId="0" animBg="1"/>
      <p:bldP spid="6" grpId="0" animBg="1"/>
      <p:bldP spid="8" grpId="0" build="p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функций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7DB27-8090-4060-8DB5-1A8FF6800D87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79390" y="1628750"/>
            <a:ext cx="3835322" cy="450915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2000" b="1" dirty="0" smtClean="0"/>
              <a:t>#include &lt;</a:t>
            </a:r>
            <a:r>
              <a:rPr lang="en-US" sz="2000" b="1" dirty="0" err="1" smtClean="0"/>
              <a:t>iostream</a:t>
            </a:r>
            <a:r>
              <a:rPr lang="en-US" sz="2000" b="1" dirty="0" smtClean="0"/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using namespace </a:t>
            </a:r>
            <a:r>
              <a:rPr lang="en-US" sz="2000" b="1" dirty="0" err="1" smtClean="0"/>
              <a:t>std</a:t>
            </a:r>
            <a:r>
              <a:rPr lang="en-US" sz="2000" b="1" dirty="0"/>
              <a:t>; </a:t>
            </a: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endParaRPr lang="ru-RU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>
                <a:solidFill>
                  <a:srgbClr val="C00000"/>
                </a:solidFill>
              </a:rPr>
              <a:t>template </a:t>
            </a:r>
            <a:r>
              <a:rPr lang="en-US" sz="2000" b="1" dirty="0">
                <a:solidFill>
                  <a:srgbClr val="C00000"/>
                </a:solidFill>
              </a:rPr>
              <a:t>&lt;</a:t>
            </a:r>
            <a:r>
              <a:rPr lang="en-US" sz="2000" b="1" dirty="0" err="1">
                <a:solidFill>
                  <a:srgbClr val="C00000"/>
                </a:solidFill>
              </a:rPr>
              <a:t>typename</a:t>
            </a:r>
            <a:r>
              <a:rPr lang="en-US" sz="2000" b="1" dirty="0">
                <a:solidFill>
                  <a:srgbClr val="C00000"/>
                </a:solidFill>
              </a:rPr>
              <a:t> 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T</a:t>
            </a:r>
            <a:r>
              <a:rPr lang="en-US" sz="2000" b="1" dirty="0">
                <a:solidFill>
                  <a:srgbClr val="C00000"/>
                </a:solidFill>
              </a:rPr>
              <a:t>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</a:rPr>
              <a:t>T </a:t>
            </a:r>
            <a:r>
              <a:rPr lang="ru-RU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 smtClean="0">
                <a:solidFill>
                  <a:srgbClr val="C00000"/>
                </a:solidFill>
              </a:rPr>
              <a:t>square</a:t>
            </a:r>
            <a:r>
              <a:rPr lang="en-US" sz="2000" b="1" dirty="0">
                <a:solidFill>
                  <a:srgbClr val="C00000"/>
                </a:solidFill>
              </a:rPr>
              <a:t>( T </a:t>
            </a:r>
            <a:r>
              <a:rPr lang="ru-RU" sz="2000" b="1" dirty="0" smtClean="0">
                <a:solidFill>
                  <a:srgbClr val="C00000"/>
                </a:solidFill>
              </a:rPr>
              <a:t>  </a:t>
            </a:r>
            <a:r>
              <a:rPr lang="en-US" sz="2000" b="1" dirty="0" smtClean="0">
                <a:solidFill>
                  <a:srgbClr val="C00000"/>
                </a:solidFill>
              </a:rPr>
              <a:t>x</a:t>
            </a:r>
            <a:r>
              <a:rPr lang="en-US" sz="2000" b="1" dirty="0">
                <a:solidFill>
                  <a:srgbClr val="C00000"/>
                </a:solidFill>
              </a:rPr>
              <a:t>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>
                <a:solidFill>
                  <a:srgbClr val="C00000"/>
                </a:solidFill>
              </a:rPr>
              <a:t>{ return x*x; }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{</a:t>
            </a:r>
            <a:r>
              <a:rPr lang="ru-RU" sz="2000" b="1" dirty="0" smtClean="0"/>
              <a:t>   </a:t>
            </a:r>
            <a:r>
              <a:rPr lang="en-US" sz="2000" b="1" dirty="0" smtClean="0"/>
              <a:t>int </a:t>
            </a:r>
            <a:r>
              <a:rPr lang="en-US" sz="2000" b="1" dirty="0"/>
              <a:t>x1 = </a:t>
            </a:r>
            <a:r>
              <a:rPr lang="en-US" sz="2000" b="1" dirty="0" smtClean="0"/>
              <a:t>2;</a:t>
            </a:r>
            <a:r>
              <a:rPr lang="ru-RU" sz="2000" b="1" dirty="0" smtClean="0"/>
              <a:t>  </a:t>
            </a:r>
            <a:r>
              <a:rPr lang="en-US" sz="2000" b="1" dirty="0" smtClean="0"/>
              <a:t>long </a:t>
            </a:r>
            <a:r>
              <a:rPr lang="en-US" sz="2000" b="1" dirty="0" err="1"/>
              <a:t>x2</a:t>
            </a:r>
            <a:r>
              <a:rPr lang="en-US" sz="2000" b="1" dirty="0"/>
              <a:t> = </a:t>
            </a:r>
            <a:r>
              <a:rPr lang="en-US" sz="2000" b="1" dirty="0" smtClean="0"/>
              <a:t>3;</a:t>
            </a: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float </a:t>
            </a:r>
            <a:r>
              <a:rPr lang="en-US" sz="2000" b="1" dirty="0" err="1"/>
              <a:t>x3</a:t>
            </a:r>
            <a:r>
              <a:rPr lang="en-US" sz="2000" b="1" dirty="0"/>
              <a:t> = </a:t>
            </a:r>
            <a:r>
              <a:rPr lang="en-US" sz="2000" b="1" dirty="0" smtClean="0"/>
              <a:t>4.2;</a:t>
            </a:r>
            <a:r>
              <a:rPr lang="ru-RU" sz="2000" b="1" dirty="0" smtClean="0"/>
              <a:t> </a:t>
            </a:r>
            <a:r>
              <a:rPr lang="en-US" sz="2000" b="1" dirty="0" smtClean="0"/>
              <a:t>double </a:t>
            </a:r>
            <a:r>
              <a:rPr lang="en-US" sz="2000" b="1" dirty="0" err="1"/>
              <a:t>x4</a:t>
            </a:r>
            <a:r>
              <a:rPr lang="en-US" sz="2000" b="1" dirty="0"/>
              <a:t> = 7.5;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cout</a:t>
            </a:r>
            <a:r>
              <a:rPr lang="en-US" sz="2000" b="1" dirty="0"/>
              <a:t>&lt;&lt;</a:t>
            </a:r>
            <a:r>
              <a:rPr lang="en-US" sz="2000" b="1" dirty="0">
                <a:solidFill>
                  <a:srgbClr val="C00000"/>
                </a:solidFill>
              </a:rPr>
              <a:t>square(</a:t>
            </a:r>
            <a:r>
              <a:rPr lang="en-US" sz="2000" b="1" dirty="0" err="1">
                <a:solidFill>
                  <a:srgbClr val="C00000"/>
                </a:solidFill>
              </a:rPr>
              <a:t>x1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  <a:r>
              <a:rPr lang="en-US" sz="2000" b="1" dirty="0"/>
              <a:t>&lt;&lt;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cout</a:t>
            </a:r>
            <a:r>
              <a:rPr lang="en-US" sz="2000" b="1" dirty="0"/>
              <a:t>&lt;&lt;</a:t>
            </a:r>
            <a:r>
              <a:rPr lang="en-US" sz="2000" b="1" dirty="0">
                <a:solidFill>
                  <a:srgbClr val="C00000"/>
                </a:solidFill>
              </a:rPr>
              <a:t>square(</a:t>
            </a:r>
            <a:r>
              <a:rPr lang="en-US" sz="2000" b="1" dirty="0" err="1">
                <a:solidFill>
                  <a:srgbClr val="C00000"/>
                </a:solidFill>
              </a:rPr>
              <a:t>x2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  <a:r>
              <a:rPr lang="en-US" sz="2000" b="1" dirty="0"/>
              <a:t>&lt;&lt;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cout</a:t>
            </a:r>
            <a:r>
              <a:rPr lang="en-US" sz="2000" b="1" dirty="0"/>
              <a:t>&lt;&lt;</a:t>
            </a:r>
            <a:r>
              <a:rPr lang="en-US" sz="2000" b="1" dirty="0">
                <a:solidFill>
                  <a:srgbClr val="C00000"/>
                </a:solidFill>
              </a:rPr>
              <a:t>square(</a:t>
            </a:r>
            <a:r>
              <a:rPr lang="en-US" sz="2000" b="1" dirty="0" err="1">
                <a:solidFill>
                  <a:srgbClr val="C00000"/>
                </a:solidFill>
              </a:rPr>
              <a:t>x3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  <a:r>
              <a:rPr lang="en-US" sz="2000" b="1" dirty="0"/>
              <a:t>&lt;&lt;</a:t>
            </a:r>
            <a:r>
              <a:rPr lang="en-US" sz="2000" b="1" dirty="0" err="1"/>
              <a:t>endl</a:t>
            </a:r>
            <a:r>
              <a:rPr lang="en-US" sz="20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err="1"/>
              <a:t>cout</a:t>
            </a:r>
            <a:r>
              <a:rPr lang="en-US" sz="2000" b="1" dirty="0"/>
              <a:t>&lt;&lt;</a:t>
            </a:r>
            <a:r>
              <a:rPr lang="en-US" sz="2000" b="1" dirty="0">
                <a:solidFill>
                  <a:srgbClr val="C00000"/>
                </a:solidFill>
              </a:rPr>
              <a:t>square(</a:t>
            </a:r>
            <a:r>
              <a:rPr lang="en-US" sz="2000" b="1" dirty="0" err="1">
                <a:solidFill>
                  <a:srgbClr val="C00000"/>
                </a:solidFill>
              </a:rPr>
              <a:t>x4</a:t>
            </a:r>
            <a:r>
              <a:rPr lang="en-US" sz="2000" b="1" dirty="0">
                <a:solidFill>
                  <a:srgbClr val="C00000"/>
                </a:solidFill>
              </a:rPr>
              <a:t>)</a:t>
            </a:r>
            <a:r>
              <a:rPr lang="en-US" sz="2000" b="1" dirty="0"/>
              <a:t>&lt;&lt;</a:t>
            </a:r>
            <a:r>
              <a:rPr lang="en-US" sz="2000" b="1" dirty="0" err="1"/>
              <a:t>endl</a:t>
            </a:r>
            <a:r>
              <a:rPr lang="en-US" sz="2000" b="1" dirty="0"/>
              <a:t>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 smtClean="0"/>
              <a:t>}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283960" y="1412720"/>
            <a:ext cx="4572000" cy="440120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dirty="0"/>
              <a:t>Первая строка кода </a:t>
            </a:r>
            <a:r>
              <a:rPr lang="ru-RU" sz="2000" b="1" dirty="0" err="1"/>
              <a:t>template</a:t>
            </a:r>
            <a:r>
              <a:rPr lang="ru-RU" sz="2000" b="1" dirty="0"/>
              <a:t>&lt; </a:t>
            </a:r>
            <a:r>
              <a:rPr lang="ru-RU" sz="2000" b="1" dirty="0" err="1" smtClean="0"/>
              <a:t>typename</a:t>
            </a:r>
            <a:r>
              <a:rPr lang="ru-RU" sz="2000" b="1" dirty="0" smtClean="0"/>
              <a:t> T </a:t>
            </a:r>
            <a:r>
              <a:rPr lang="ru-RU" sz="2000" b="1" dirty="0"/>
              <a:t>&gt;</a:t>
            </a:r>
            <a:r>
              <a:rPr lang="ru-RU" sz="2000" dirty="0"/>
              <a:t>) говорит компилятору, что это шаблон </a:t>
            </a:r>
            <a:r>
              <a:rPr lang="ru-RU" sz="2000" dirty="0" smtClean="0"/>
              <a:t>функции. </a:t>
            </a:r>
            <a:r>
              <a:rPr lang="ru-RU" sz="2000" dirty="0"/>
              <a:t>Действительное значение (т. е. какой будет тип) </a:t>
            </a:r>
            <a:r>
              <a:rPr lang="ru-RU" sz="2000" b="1" dirty="0" smtClean="0"/>
              <a:t>T </a:t>
            </a:r>
            <a:r>
              <a:rPr lang="ru-RU" sz="2000" dirty="0"/>
              <a:t>будет выведено компилятором зависимости от аргумента, который был передан в функцию. </a:t>
            </a:r>
            <a:endParaRPr lang="ru-RU" sz="2000" dirty="0" smtClean="0"/>
          </a:p>
          <a:p>
            <a:r>
              <a:rPr lang="ru-RU" sz="2000" dirty="0"/>
              <a:t>Например, если мы вызовем функцию </a:t>
            </a:r>
            <a:r>
              <a:rPr lang="ru-RU" sz="2000" dirty="0" smtClean="0"/>
              <a:t>так:    </a:t>
            </a:r>
            <a:r>
              <a:rPr lang="en-US" sz="2000" b="1" dirty="0" smtClean="0">
                <a:solidFill>
                  <a:srgbClr val="C00000"/>
                </a:solidFill>
              </a:rPr>
              <a:t>square(</a:t>
            </a:r>
            <a:r>
              <a:rPr lang="en-US" sz="2000" b="1" dirty="0" err="1" smtClean="0">
                <a:solidFill>
                  <a:srgbClr val="C00000"/>
                </a:solidFill>
              </a:rPr>
              <a:t>x1</a:t>
            </a:r>
            <a:r>
              <a:rPr lang="en-US" sz="2000" b="1" dirty="0" smtClean="0">
                <a:solidFill>
                  <a:srgbClr val="C00000"/>
                </a:solidFill>
              </a:rPr>
              <a:t>)</a:t>
            </a:r>
            <a:endParaRPr lang="ru-RU" sz="2000" b="1" dirty="0" smtClean="0">
              <a:solidFill>
                <a:srgbClr val="C00000"/>
              </a:solidFill>
            </a:endParaRPr>
          </a:p>
          <a:p>
            <a:r>
              <a:rPr lang="ru-RU" sz="2000" dirty="0" smtClean="0"/>
              <a:t>то </a:t>
            </a:r>
            <a:r>
              <a:rPr lang="ru-RU" sz="2000" b="1" dirty="0" smtClean="0"/>
              <a:t>T</a:t>
            </a:r>
            <a:r>
              <a:rPr lang="ru-RU" sz="2000" dirty="0" smtClean="0"/>
              <a:t> </a:t>
            </a:r>
            <a:r>
              <a:rPr lang="ru-RU" sz="2000" dirty="0"/>
              <a:t>будет заменено компилятором на </a:t>
            </a:r>
            <a:r>
              <a:rPr lang="ru-RU" sz="2000" b="1" dirty="0" err="1"/>
              <a:t>int</a:t>
            </a:r>
            <a:r>
              <a:rPr lang="ru-RU" sz="2000" dirty="0"/>
              <a:t>, и компилятор инициирует эту функцию-шаблон так:</a:t>
            </a:r>
          </a:p>
          <a:p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35870" y="5505842"/>
            <a:ext cx="2952410" cy="830997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33CC"/>
                </a:solidFill>
              </a:rPr>
              <a:t>int square ( int x)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33CC"/>
                </a:solidFill>
              </a:rPr>
              <a:t>{ return x*x; }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286897" y="3865628"/>
            <a:ext cx="4572000" cy="1631216"/>
          </a:xfrm>
          <a:prstGeom prst="rect">
            <a:avLst/>
          </a:prstGeom>
          <a:solidFill>
            <a:schemeClr val="accent3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ru-RU" sz="2000" dirty="0"/>
              <a:t>Например, если мы вызовем функцию так:    </a:t>
            </a:r>
            <a:r>
              <a:rPr lang="en-US" sz="2000" b="1" dirty="0" smtClean="0">
                <a:solidFill>
                  <a:srgbClr val="C00000"/>
                </a:solidFill>
              </a:rPr>
              <a:t>square(x</a:t>
            </a:r>
            <a:r>
              <a:rPr lang="ru-RU" sz="2000" b="1" dirty="0" smtClean="0">
                <a:solidFill>
                  <a:srgbClr val="C00000"/>
                </a:solidFill>
              </a:rPr>
              <a:t>2</a:t>
            </a:r>
            <a:r>
              <a:rPr lang="en-US" sz="2000" b="1" dirty="0" smtClean="0">
                <a:solidFill>
                  <a:srgbClr val="C00000"/>
                </a:solidFill>
              </a:rPr>
              <a:t>)</a:t>
            </a:r>
            <a:endParaRPr lang="ru-RU" sz="2000" b="1" dirty="0">
              <a:solidFill>
                <a:srgbClr val="C00000"/>
              </a:solidFill>
            </a:endParaRPr>
          </a:p>
          <a:p>
            <a:r>
              <a:rPr lang="ru-RU" sz="2000" dirty="0"/>
              <a:t>то </a:t>
            </a:r>
            <a:r>
              <a:rPr lang="ru-RU" sz="2000" b="1" dirty="0"/>
              <a:t>T</a:t>
            </a:r>
            <a:r>
              <a:rPr lang="ru-RU" sz="2000" dirty="0"/>
              <a:t> будет заменено компилятором на </a:t>
            </a:r>
            <a:r>
              <a:rPr lang="en-US" sz="2000" b="1" dirty="0" smtClean="0"/>
              <a:t>long</a:t>
            </a:r>
            <a:r>
              <a:rPr lang="ru-RU" sz="2000" dirty="0" smtClean="0"/>
              <a:t>, </a:t>
            </a:r>
            <a:r>
              <a:rPr lang="ru-RU" sz="2000" dirty="0"/>
              <a:t>и компилятор инициирует эту функцию-шаблон так: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890494" y="6027003"/>
            <a:ext cx="325350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400" b="1" dirty="0" smtClean="0">
                <a:solidFill>
                  <a:srgbClr val="0033CC"/>
                </a:solidFill>
              </a:rPr>
              <a:t>long </a:t>
            </a:r>
            <a:r>
              <a:rPr lang="en-US" sz="2400" b="1" dirty="0">
                <a:solidFill>
                  <a:srgbClr val="0033CC"/>
                </a:solidFill>
              </a:rPr>
              <a:t>square ( </a:t>
            </a:r>
            <a:r>
              <a:rPr lang="en-US" sz="2400" b="1" dirty="0" smtClean="0">
                <a:solidFill>
                  <a:srgbClr val="0033CC"/>
                </a:solidFill>
              </a:rPr>
              <a:t>long </a:t>
            </a:r>
            <a:r>
              <a:rPr lang="en-US" sz="2400" b="1" dirty="0">
                <a:solidFill>
                  <a:srgbClr val="0033CC"/>
                </a:solidFill>
              </a:rPr>
              <a:t>x)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400" b="1" dirty="0">
                <a:solidFill>
                  <a:srgbClr val="0033CC"/>
                </a:solidFill>
              </a:rPr>
              <a:t>{ return x*x; }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3779890" y="0"/>
            <a:ext cx="5390395" cy="14465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ru-RU" sz="2200" b="1" dirty="0">
                <a:solidFill>
                  <a:srgbClr val="C00000"/>
                </a:solidFill>
              </a:rPr>
              <a:t>Эти две перезагрузки функции реализуются не программистом вручную, а автоматически, </a:t>
            </a:r>
            <a:r>
              <a:rPr lang="ru-RU" sz="2200" b="1" dirty="0" smtClean="0">
                <a:solidFill>
                  <a:srgbClr val="C00000"/>
                </a:solidFill>
              </a:rPr>
              <a:t>компилятором!!!.</a:t>
            </a:r>
            <a:endParaRPr lang="ru-RU" sz="22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2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build="p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функций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dirty="0" smtClean="0"/>
              <a:t>Теперь </a:t>
            </a:r>
            <a:r>
              <a:rPr lang="ru-RU" sz="2400" dirty="0"/>
              <a:t>не нужно делать </a:t>
            </a:r>
            <a:r>
              <a:rPr lang="ru-RU" sz="2400" dirty="0" smtClean="0"/>
              <a:t>операции </a:t>
            </a:r>
            <a:r>
              <a:rPr lang="ru-RU" sz="2400" dirty="0"/>
              <a:t>по </a:t>
            </a:r>
            <a:r>
              <a:rPr lang="ru-RU" sz="2400" dirty="0" smtClean="0"/>
              <a:t>копированию </a:t>
            </a:r>
            <a:r>
              <a:rPr lang="ru-RU" sz="2400" dirty="0"/>
              <a:t>одного и того же кода, или вручную поддерживать код для различных типов данных, или писать новые перезагрузки для нового типа данных, который будет использоваться позже. </a:t>
            </a:r>
            <a:r>
              <a:rPr lang="ru-RU" sz="2400" b="1" dirty="0">
                <a:solidFill>
                  <a:srgbClr val="C00000"/>
                </a:solidFill>
              </a:rPr>
              <a:t>Вы просто предоставляете шаблон для функции, и все остальное берет на себя компилятор</a:t>
            </a:r>
            <a:r>
              <a:rPr lang="ru-RU" sz="2400" b="1" dirty="0" smtClean="0">
                <a:solidFill>
                  <a:srgbClr val="C00000"/>
                </a:solidFill>
              </a:rPr>
              <a:t>.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7DB27-8090-4060-8DB5-1A8FF6800D87}" type="slidenum">
              <a:rPr lang="ru-RU" smtClean="0"/>
              <a:pPr>
                <a:defRPr/>
              </a:pPr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49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функций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84730"/>
            <a:ext cx="8780462" cy="447992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Достоинства шаблонов: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</a:p>
          <a:p>
            <a:r>
              <a:rPr lang="ru-RU" sz="2400" dirty="0" smtClean="0"/>
              <a:t>Когда вручную</a:t>
            </a:r>
            <a:r>
              <a:rPr lang="ru-RU" sz="2400" dirty="0"/>
              <a:t>, без шаблонов, </a:t>
            </a:r>
            <a:r>
              <a:rPr lang="ru-RU" sz="2400" dirty="0" err="1"/>
              <a:t>задаете</a:t>
            </a:r>
            <a:r>
              <a:rPr lang="ru-RU" sz="2400" dirty="0"/>
              <a:t> N перезагрузок функции (скажем, N=10), то эти N разных перезагрузок будут скомпилированы, слинкованы и упакованы в двоичный исполняемый код. </a:t>
            </a:r>
            <a:endParaRPr lang="ru-RU" sz="2400" dirty="0" smtClean="0"/>
          </a:p>
          <a:p>
            <a:r>
              <a:rPr lang="ru-RU" sz="2400" dirty="0" smtClean="0"/>
              <a:t>Но </a:t>
            </a:r>
            <a:r>
              <a:rPr lang="ru-RU" sz="2400" dirty="0"/>
              <a:t>при использовании шаблонов </a:t>
            </a:r>
            <a:r>
              <a:rPr lang="ru-RU" sz="2400" b="1" dirty="0">
                <a:solidFill>
                  <a:srgbClr val="C00000"/>
                </a:solidFill>
              </a:rPr>
              <a:t>в конечный исполняемый код попадут только требуемые инициации шаблона функции</a:t>
            </a:r>
            <a:r>
              <a:rPr lang="ru-RU" sz="2400" dirty="0"/>
              <a:t> (только те, которые использовались в программе). </a:t>
            </a:r>
            <a:endParaRPr lang="ru-RU" sz="2400" dirty="0" smtClean="0"/>
          </a:p>
          <a:p>
            <a:r>
              <a:rPr lang="ru-RU" sz="2400" dirty="0" smtClean="0"/>
              <a:t>С </a:t>
            </a:r>
            <a:r>
              <a:rPr lang="ru-RU" sz="2400" dirty="0"/>
              <a:t>шаблонами в двоичном коде перезагруженных копий может быть меньше чем N, и больше чем N - но только нужное количество копий, не больше и не меньше!</a:t>
            </a:r>
          </a:p>
          <a:p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7DB27-8090-4060-8DB5-1A8FF6800D87}" type="slidenum">
              <a:rPr lang="ru-RU" smtClean="0"/>
              <a:pPr>
                <a:defRPr/>
              </a:pPr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0843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Шаблоны функций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388" y="1484729"/>
            <a:ext cx="8780462" cy="5281195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Достоинства шаблонов: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</a:p>
          <a:p>
            <a:pPr>
              <a:spcBef>
                <a:spcPts val="0"/>
              </a:spcBef>
            </a:pPr>
            <a:r>
              <a:rPr lang="ru-RU" sz="2400" dirty="0" smtClean="0"/>
              <a:t>При перегрузке </a:t>
            </a:r>
            <a:r>
              <a:rPr lang="ru-RU" sz="2400" dirty="0"/>
              <a:t>компилятор будет компилировать все эти N копий кода - поскольку они присутствуют в </a:t>
            </a:r>
            <a:r>
              <a:rPr lang="ru-RU" sz="2400" dirty="0" smtClean="0"/>
              <a:t>исходном </a:t>
            </a:r>
            <a:r>
              <a:rPr lang="ru-RU" sz="2400" dirty="0"/>
              <a:t>коде. 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Но если подсоединяется </a:t>
            </a:r>
            <a:r>
              <a:rPr lang="ru-RU" sz="2400" b="1" dirty="0">
                <a:solidFill>
                  <a:srgbClr val="C00000"/>
                </a:solidFill>
              </a:rPr>
              <a:t>шаблон </a:t>
            </a:r>
            <a:r>
              <a:rPr lang="ru-RU" sz="2400" b="1" dirty="0" smtClean="0">
                <a:solidFill>
                  <a:srgbClr val="C00000"/>
                </a:solidFill>
              </a:rPr>
              <a:t>функции, то </a:t>
            </a:r>
            <a:r>
              <a:rPr lang="ru-RU" sz="2400" b="1" dirty="0">
                <a:solidFill>
                  <a:srgbClr val="C00000"/>
                </a:solidFill>
              </a:rPr>
              <a:t>компилятор будет компилировать её только для необходимых типов данных</a:t>
            </a:r>
            <a:r>
              <a:rPr lang="ru-RU" sz="2400" dirty="0"/>
              <a:t>. </a:t>
            </a:r>
            <a:endParaRPr lang="ru-RU" sz="2400" dirty="0" smtClean="0"/>
          </a:p>
          <a:p>
            <a:pPr>
              <a:spcBef>
                <a:spcPts val="0"/>
              </a:spcBef>
            </a:pPr>
            <a:r>
              <a:rPr lang="ru-RU" sz="2400" dirty="0" smtClean="0"/>
              <a:t>Таким образом, с шаблонами </a:t>
            </a:r>
            <a:r>
              <a:rPr lang="ru-RU" sz="2400" dirty="0"/>
              <a:t>компиляция будет выполняться быстрее, если количество используемых типов данных меньше чем N.</a:t>
            </a:r>
          </a:p>
          <a:p>
            <a:pPr>
              <a:spcBef>
                <a:spcPts val="0"/>
              </a:spcBef>
            </a:pPr>
            <a:r>
              <a:rPr lang="ru-RU" sz="2400" b="1" dirty="0" smtClean="0">
                <a:solidFill>
                  <a:srgbClr val="0033CC"/>
                </a:solidFill>
              </a:rPr>
              <a:t>С </a:t>
            </a:r>
            <a:r>
              <a:rPr lang="ru-RU" sz="2400" b="1" dirty="0">
                <a:solidFill>
                  <a:srgbClr val="0033CC"/>
                </a:solidFill>
              </a:rPr>
              <a:t>шаблонами компиляция сразу будет происходить только для требуемых типов данных</a:t>
            </a:r>
            <a:r>
              <a:rPr lang="ru-RU" sz="2400" dirty="0"/>
              <a:t>. </a:t>
            </a:r>
            <a:r>
              <a:rPr lang="ru-RU" sz="2400" dirty="0" smtClean="0"/>
              <a:t>Этот процесс называется </a:t>
            </a:r>
            <a:r>
              <a:rPr lang="ru-RU" sz="2400" dirty="0"/>
              <a:t>"</a:t>
            </a:r>
            <a:r>
              <a:rPr lang="ru-RU" sz="2400" b="1" dirty="0">
                <a:solidFill>
                  <a:srgbClr val="C00000"/>
                </a:solidFill>
              </a:rPr>
              <a:t>Компиляцией по запросу</a:t>
            </a:r>
            <a:r>
              <a:rPr lang="ru-RU" sz="2400" dirty="0" smtClean="0"/>
              <a:t>".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400" i="1" dirty="0" smtClean="0"/>
              <a:t>Более подробно про шаблоны функций см. сем 2.</a:t>
            </a:r>
            <a:endParaRPr lang="ru-RU" sz="2400" i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0C7DB27-8090-4060-8DB5-1A8FF6800D87}" type="slidenum">
              <a:rPr lang="ru-RU" smtClean="0"/>
              <a:pPr>
                <a:defRPr/>
              </a:pPr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72521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ШАБЛОНЫ КЛАССОВ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2443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План лекции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r>
              <a:rPr lang="ru-RU" dirty="0" smtClean="0"/>
              <a:t>Понятие шаблона</a:t>
            </a:r>
            <a:endParaRPr lang="ru-RU" dirty="0"/>
          </a:p>
          <a:p>
            <a:r>
              <a:rPr lang="ru-RU" dirty="0" smtClean="0"/>
              <a:t>Шаблоны классов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0C155-5BE4-44CE-9B63-AB04ED25E2B2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40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19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Шаблоны классов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b="1" dirty="0">
                <a:solidFill>
                  <a:srgbClr val="C00000"/>
                </a:solidFill>
              </a:rPr>
              <a:t>Ш</a:t>
            </a:r>
            <a:r>
              <a:rPr lang="ru-RU" b="1" dirty="0" smtClean="0">
                <a:solidFill>
                  <a:srgbClr val="C00000"/>
                </a:solidFill>
              </a:rPr>
              <a:t>аблон </a:t>
            </a:r>
            <a:r>
              <a:rPr lang="ru-RU" b="1" dirty="0">
                <a:solidFill>
                  <a:srgbClr val="C00000"/>
                </a:solidFill>
              </a:rPr>
              <a:t>класса </a:t>
            </a:r>
            <a:r>
              <a:rPr lang="ru-RU" dirty="0" smtClean="0"/>
              <a:t>предназначен для определения некоторого абстрактного типа, </a:t>
            </a:r>
            <a:r>
              <a:rPr lang="ru-RU" dirty="0"/>
              <a:t>поведение которого универсальное, </a:t>
            </a:r>
            <a:r>
              <a:rPr lang="ru-RU" dirty="0" smtClean="0"/>
              <a:t> </a:t>
            </a:r>
            <a:r>
              <a:rPr lang="ru-RU" dirty="0"/>
              <a:t>допускающее повторное и адаптируемое использование</a:t>
            </a:r>
            <a:r>
              <a:rPr lang="ru-RU" sz="2600" dirty="0" smtClean="0"/>
              <a:t>.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2818290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390" y="1916790"/>
            <a:ext cx="8964610" cy="158422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20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Синтаксис шаблона класса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964612" cy="4752660"/>
          </a:xfrm>
        </p:spPr>
        <p:txBody>
          <a:bodyPr>
            <a:normAutofit/>
          </a:bodyPr>
          <a:lstStyle/>
          <a:p>
            <a:r>
              <a:rPr lang="ru-RU" sz="2200" b="1" dirty="0" smtClean="0"/>
              <a:t>Определение шаблона класса:</a:t>
            </a:r>
          </a:p>
          <a:p>
            <a:pPr marL="1440000" indent="0">
              <a:buNone/>
            </a:pPr>
            <a:r>
              <a:rPr lang="en-US" sz="2400" b="1" dirty="0">
                <a:solidFill>
                  <a:srgbClr val="0033CC"/>
                </a:solidFill>
              </a:rPr>
              <a:t>t</a:t>
            </a:r>
            <a:r>
              <a:rPr lang="en-US" sz="2400" b="1" dirty="0" smtClean="0">
                <a:solidFill>
                  <a:srgbClr val="0033CC"/>
                </a:solidFill>
              </a:rPr>
              <a:t>emplate</a:t>
            </a:r>
            <a:r>
              <a:rPr lang="ru-RU" sz="2400" b="1" dirty="0" smtClean="0">
                <a:solidFill>
                  <a:srgbClr val="0033CC"/>
                </a:solidFill>
              </a:rPr>
              <a:t> </a:t>
            </a:r>
            <a:r>
              <a:rPr lang="en-US" sz="2400" b="1" dirty="0" smtClean="0">
                <a:solidFill>
                  <a:srgbClr val="0033CC"/>
                </a:solidFill>
              </a:rPr>
              <a:t>&lt;class T1, ….&gt;</a:t>
            </a:r>
            <a:endParaRPr lang="ru-RU" sz="2400" b="1" dirty="0" smtClean="0">
              <a:solidFill>
                <a:srgbClr val="0033CC"/>
              </a:solidFill>
            </a:endParaRPr>
          </a:p>
          <a:p>
            <a:pPr marL="1440000" indent="0">
              <a:buNone/>
            </a:pPr>
            <a:r>
              <a:rPr lang="en-US" sz="2400" b="1" dirty="0" smtClean="0">
                <a:solidFill>
                  <a:srgbClr val="0033CC"/>
                </a:solidFill>
              </a:rPr>
              <a:t>class</a:t>
            </a:r>
            <a:r>
              <a:rPr lang="ru-RU" sz="2400" b="1" dirty="0" smtClean="0">
                <a:solidFill>
                  <a:srgbClr val="0033CC"/>
                </a:solidFill>
              </a:rPr>
              <a:t> </a:t>
            </a:r>
            <a:r>
              <a:rPr lang="ru-RU" sz="2400" b="1" dirty="0" err="1" smtClean="0">
                <a:solidFill>
                  <a:srgbClr val="0033CC"/>
                </a:solidFill>
              </a:rPr>
              <a:t>ИмяКласса</a:t>
            </a:r>
            <a:endParaRPr lang="ru-RU" sz="2400" b="1" dirty="0" smtClean="0">
              <a:solidFill>
                <a:srgbClr val="0033CC"/>
              </a:solidFill>
            </a:endParaRPr>
          </a:p>
          <a:p>
            <a:pPr marL="1440000" indent="0">
              <a:buNone/>
            </a:pPr>
            <a:r>
              <a:rPr lang="en-US" sz="2400" b="1" dirty="0" smtClean="0">
                <a:solidFill>
                  <a:srgbClr val="0033CC"/>
                </a:solidFill>
              </a:rPr>
              <a:t>{</a:t>
            </a:r>
            <a:r>
              <a:rPr lang="ru-RU" sz="2400" b="1" dirty="0" smtClean="0">
                <a:solidFill>
                  <a:srgbClr val="0033CC"/>
                </a:solidFill>
              </a:rPr>
              <a:t>Определение класса</a:t>
            </a:r>
            <a:r>
              <a:rPr lang="en-US" sz="2400" b="1" dirty="0" smtClean="0">
                <a:solidFill>
                  <a:srgbClr val="0033CC"/>
                </a:solidFill>
              </a:rPr>
              <a:t>};</a:t>
            </a:r>
          </a:p>
          <a:p>
            <a:pPr marL="0" indent="0" algn="ctr">
              <a:buNone/>
            </a:pPr>
            <a:endParaRPr lang="en-US" sz="2200" b="1" dirty="0">
              <a:solidFill>
                <a:srgbClr val="0033CC"/>
              </a:solidFill>
            </a:endParaRPr>
          </a:p>
          <a:p>
            <a:pPr marL="0" indent="0" algn="just">
              <a:buNone/>
            </a:pPr>
            <a:r>
              <a:rPr lang="ru-RU" sz="2200" dirty="0"/>
              <a:t>г</a:t>
            </a:r>
            <a:r>
              <a:rPr lang="ru-RU" sz="2200" dirty="0" smtClean="0"/>
              <a:t>де каждый формальный тип параметра сопровождается словом </a:t>
            </a:r>
            <a:r>
              <a:rPr lang="en-US" sz="2200" b="1" dirty="0" smtClean="0">
                <a:solidFill>
                  <a:srgbClr val="0033CC"/>
                </a:solidFill>
              </a:rPr>
              <a:t>class</a:t>
            </a:r>
            <a:r>
              <a:rPr lang="en-US" sz="2200" dirty="0" smtClean="0"/>
              <a:t> </a:t>
            </a:r>
            <a:r>
              <a:rPr lang="ru-RU" sz="2200" dirty="0" smtClean="0"/>
              <a:t>(или </a:t>
            </a:r>
            <a:r>
              <a:rPr lang="en-US" sz="2200" b="1" dirty="0" err="1" smtClean="0">
                <a:solidFill>
                  <a:srgbClr val="0033CC"/>
                </a:solidFill>
              </a:rPr>
              <a:t>typename</a:t>
            </a:r>
            <a:r>
              <a:rPr lang="ru-RU" sz="2200" b="1" dirty="0" smtClean="0">
                <a:solidFill>
                  <a:srgbClr val="0033CC"/>
                </a:solidFill>
              </a:rPr>
              <a:t>)</a:t>
            </a:r>
            <a:r>
              <a:rPr lang="en-US" sz="2200" dirty="0" smtClean="0"/>
              <a:t>. </a:t>
            </a:r>
          </a:p>
          <a:p>
            <a:pPr marL="0" indent="0" algn="just">
              <a:buNone/>
            </a:pPr>
            <a:r>
              <a:rPr lang="ru-RU" sz="2200" b="1" dirty="0" smtClean="0"/>
              <a:t>Т</a:t>
            </a:r>
            <a:r>
              <a:rPr lang="ru-RU" sz="2200" dirty="0" smtClean="0"/>
              <a:t> - это встроенные типы или определённые пользователем. Они могут быть использованы для задания типов элементов класса. </a:t>
            </a:r>
            <a:endParaRPr lang="en-US" sz="2200" dirty="0" smtClean="0"/>
          </a:p>
          <a:p>
            <a:pPr marL="0" indent="0" algn="just">
              <a:buNone/>
            </a:pPr>
            <a:r>
              <a:rPr lang="ru-RU" sz="2200" dirty="0"/>
              <a:t>Обратите внимание что ключевое слово </a:t>
            </a:r>
            <a:r>
              <a:rPr lang="ru-RU" sz="2200" b="1" dirty="0" err="1"/>
              <a:t>class</a:t>
            </a:r>
            <a:r>
              <a:rPr lang="ru-RU" sz="2200" b="1" dirty="0"/>
              <a:t> </a:t>
            </a:r>
            <a:r>
              <a:rPr lang="ru-RU" sz="2200" dirty="0"/>
              <a:t>используется дважды - сначала для указания спецификации типа шаблона </a:t>
            </a:r>
            <a:r>
              <a:rPr lang="ru-RU" sz="2200" b="1" dirty="0" smtClean="0"/>
              <a:t>T</a:t>
            </a:r>
            <a:r>
              <a:rPr lang="ru-RU" sz="2200" dirty="0" smtClean="0"/>
              <a:t>, </a:t>
            </a:r>
            <a:r>
              <a:rPr lang="ru-RU" sz="2200" dirty="0"/>
              <a:t>и второй раз чтобы указать, что это декларация класса C++.</a:t>
            </a:r>
          </a:p>
          <a:p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4085329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21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Шаблоны классов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26072"/>
            <a:ext cx="4427980" cy="4931928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 b="1" dirty="0"/>
              <a:t>class Item</a:t>
            </a:r>
          </a:p>
          <a:p>
            <a:pPr marL="0" indent="0">
              <a:buNone/>
            </a:pPr>
            <a:r>
              <a:rPr lang="en-US" sz="1800" b="1" dirty="0"/>
              <a:t>{ private:</a:t>
            </a:r>
          </a:p>
          <a:p>
            <a:pPr marL="0" indent="0">
              <a:buNone/>
            </a:pPr>
            <a:r>
              <a:rPr lang="en-US" sz="1800" b="1" dirty="0"/>
              <a:t>    int Data;</a:t>
            </a:r>
          </a:p>
          <a:p>
            <a:pPr marL="0" indent="0">
              <a:buNone/>
            </a:pPr>
            <a:r>
              <a:rPr lang="en-US" sz="1800" b="1" dirty="0"/>
              <a:t>  public:</a:t>
            </a:r>
          </a:p>
          <a:p>
            <a:pPr marL="0" indent="0">
              <a:buNone/>
            </a:pPr>
            <a:r>
              <a:rPr lang="en-US" sz="1800" b="1" dirty="0"/>
              <a:t>    Item() : </a:t>
            </a:r>
            <a:r>
              <a:rPr lang="en-US" sz="1800" b="1" dirty="0" smtClean="0"/>
              <a:t>Data(0) </a:t>
            </a:r>
            <a:r>
              <a:rPr lang="en-US" sz="1800" b="1" dirty="0"/>
              <a:t>{}</a:t>
            </a:r>
          </a:p>
          <a:p>
            <a:pPr marL="0" indent="0">
              <a:buNone/>
            </a:pPr>
            <a:r>
              <a:rPr lang="en-US" sz="1800" b="1" dirty="0"/>
              <a:t>    void </a:t>
            </a:r>
            <a:r>
              <a:rPr lang="en-US" sz="1800" b="1" dirty="0" err="1"/>
              <a:t>SetData</a:t>
            </a:r>
            <a:r>
              <a:rPr lang="en-US" sz="1800" b="1" dirty="0"/>
              <a:t>(</a:t>
            </a:r>
            <a:r>
              <a:rPr lang="en-US" sz="1800" b="1" dirty="0" err="1"/>
              <a:t>int</a:t>
            </a:r>
            <a:r>
              <a:rPr lang="en-US" sz="1800" b="1" dirty="0"/>
              <a:t> </a:t>
            </a:r>
            <a:r>
              <a:rPr lang="en-US" sz="1800" b="1" dirty="0" err="1"/>
              <a:t>nValue</a:t>
            </a:r>
            <a:r>
              <a:rPr lang="en-US" sz="1800" b="1" dirty="0"/>
              <a:t>)</a:t>
            </a:r>
          </a:p>
          <a:p>
            <a:pPr marL="0" indent="0">
              <a:buNone/>
            </a:pPr>
            <a:r>
              <a:rPr lang="en-US" sz="1800" b="1" dirty="0"/>
              <a:t>    { Data = </a:t>
            </a:r>
            <a:r>
              <a:rPr lang="en-US" sz="1800" b="1" dirty="0" err="1"/>
              <a:t>nValue</a:t>
            </a:r>
            <a:r>
              <a:rPr lang="en-US" sz="1800" b="1" dirty="0"/>
              <a:t>; }</a:t>
            </a:r>
          </a:p>
          <a:p>
            <a:pPr marL="0" indent="0">
              <a:buNone/>
            </a:pPr>
            <a:r>
              <a:rPr lang="en-US" sz="1800" b="1" dirty="0"/>
              <a:t>    int </a:t>
            </a:r>
            <a:r>
              <a:rPr lang="en-US" sz="1800" b="1" dirty="0" err="1"/>
              <a:t>GetData</a:t>
            </a:r>
            <a:r>
              <a:rPr lang="en-US" sz="1800" b="1" dirty="0" smtClean="0"/>
              <a:t>() {  </a:t>
            </a:r>
            <a:r>
              <a:rPr lang="en-US" sz="1800" b="1" dirty="0"/>
              <a:t>return Data; }</a:t>
            </a:r>
          </a:p>
          <a:p>
            <a:pPr marL="0" indent="0">
              <a:buNone/>
            </a:pPr>
            <a:r>
              <a:rPr lang="en-US" sz="1800" b="1" dirty="0"/>
              <a:t>    void </a:t>
            </a:r>
            <a:r>
              <a:rPr lang="en-US" sz="1800" b="1" dirty="0" err="1"/>
              <a:t>PrintData</a:t>
            </a:r>
            <a:r>
              <a:rPr lang="en-US" sz="1800" b="1" dirty="0" smtClean="0"/>
              <a:t>() {  </a:t>
            </a:r>
            <a:r>
              <a:rPr lang="en-US" sz="1800" b="1" dirty="0" err="1"/>
              <a:t>cout</a:t>
            </a:r>
            <a:r>
              <a:rPr lang="en-US" sz="1800" b="1" dirty="0"/>
              <a:t> &lt;&lt; Data; }</a:t>
            </a:r>
          </a:p>
          <a:p>
            <a:pPr marL="0" indent="0">
              <a:buNone/>
            </a:pPr>
            <a:r>
              <a:rPr lang="ru-RU" sz="1800" b="1" dirty="0" smtClean="0"/>
              <a:t>};</a:t>
            </a:r>
            <a:endParaRPr lang="ru-RU" sz="1800" b="1" dirty="0"/>
          </a:p>
          <a:p>
            <a:pPr marL="0" indent="0">
              <a:buNone/>
            </a:pPr>
            <a:r>
              <a:rPr lang="en-US" sz="1800" b="1" dirty="0"/>
              <a:t>int main()</a:t>
            </a:r>
          </a:p>
          <a:p>
            <a:pPr marL="0" indent="0">
              <a:buNone/>
            </a:pPr>
            <a:r>
              <a:rPr lang="ru-RU" sz="1800" b="1" dirty="0" smtClean="0"/>
              <a:t>{</a:t>
            </a:r>
            <a:r>
              <a:rPr lang="en-US" sz="1800" b="1" dirty="0" smtClean="0"/>
              <a:t>  Item </a:t>
            </a:r>
            <a:r>
              <a:rPr lang="en-US" sz="1800" b="1" dirty="0"/>
              <a:t>item1;</a:t>
            </a:r>
          </a:p>
          <a:p>
            <a:pPr marL="0" indent="0">
              <a:buNone/>
            </a:pPr>
            <a:r>
              <a:rPr lang="en-US" sz="1800" b="1" dirty="0"/>
              <a:t>    item1.SetData(120);</a:t>
            </a:r>
          </a:p>
          <a:p>
            <a:pPr marL="0" indent="0">
              <a:buNone/>
            </a:pPr>
            <a:r>
              <a:rPr lang="en-US" sz="1800" b="1" dirty="0"/>
              <a:t>    item1.PrintData();</a:t>
            </a:r>
          </a:p>
          <a:p>
            <a:pPr marL="0" indent="0">
              <a:buNone/>
            </a:pPr>
            <a:r>
              <a:rPr lang="ru-RU" sz="1800" b="1" dirty="0" smtClean="0"/>
              <a:t>}</a:t>
            </a:r>
            <a:endParaRPr lang="en-US" sz="18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002742"/>
            <a:ext cx="4427980" cy="92333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Создадим класс </a:t>
            </a:r>
            <a:r>
              <a:rPr lang="en-US" b="1" dirty="0" smtClean="0"/>
              <a:t>Item</a:t>
            </a:r>
            <a:r>
              <a:rPr lang="en-US" dirty="0" smtClean="0"/>
              <a:t> - </a:t>
            </a:r>
            <a:r>
              <a:rPr lang="ru-RU" dirty="0"/>
              <a:t>простой класс, который устанавливает, получает и печатает сохраненное значение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27980" y="964603"/>
            <a:ext cx="469944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Шаблонная </a:t>
            </a:r>
            <a:r>
              <a:rPr lang="ru-RU" b="1" dirty="0">
                <a:solidFill>
                  <a:srgbClr val="C00000"/>
                </a:solidFill>
              </a:rPr>
              <a:t>версия для того же класса в виде шаблона класса </a:t>
            </a:r>
            <a:r>
              <a:rPr lang="ru-RU" b="1" dirty="0" smtClean="0">
                <a:solidFill>
                  <a:srgbClr val="C00000"/>
                </a:solidFill>
              </a:rPr>
              <a:t>будет: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932050" y="1610934"/>
            <a:ext cx="4195372" cy="52470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>
                <a:solidFill>
                  <a:srgbClr val="C00000"/>
                </a:solidFill>
              </a:rPr>
              <a:t>template&lt; class T &gt;</a:t>
            </a:r>
          </a:p>
          <a:p>
            <a:pPr marL="0" indent="0">
              <a:buNone/>
            </a:pPr>
            <a:r>
              <a:rPr lang="en-US" sz="1800" b="1" dirty="0"/>
              <a:t>class Item</a:t>
            </a:r>
          </a:p>
          <a:p>
            <a:pPr marL="0" indent="0">
              <a:buNone/>
            </a:pPr>
            <a:r>
              <a:rPr lang="en-US" sz="1800" b="1" dirty="0"/>
              <a:t>{ private:</a:t>
            </a:r>
          </a:p>
          <a:p>
            <a:pPr marL="0" indent="0">
              <a:buNone/>
            </a:pPr>
            <a:r>
              <a:rPr lang="en-US" sz="1800" b="1" dirty="0"/>
              <a:t>    </a:t>
            </a:r>
            <a:r>
              <a:rPr lang="en-US" sz="1800" b="1" dirty="0">
                <a:solidFill>
                  <a:srgbClr val="C00000"/>
                </a:solidFill>
              </a:rPr>
              <a:t>T</a:t>
            </a:r>
            <a:r>
              <a:rPr lang="en-US" sz="1800" b="1" dirty="0" smtClean="0"/>
              <a:t> </a:t>
            </a:r>
            <a:r>
              <a:rPr lang="en-US" sz="1800" b="1" dirty="0"/>
              <a:t>Data;</a:t>
            </a:r>
          </a:p>
          <a:p>
            <a:pPr marL="0" indent="0">
              <a:buNone/>
            </a:pPr>
            <a:r>
              <a:rPr lang="en-US" sz="1800" b="1" dirty="0"/>
              <a:t>  public:</a:t>
            </a:r>
          </a:p>
          <a:p>
            <a:pPr marL="0" indent="0">
              <a:buNone/>
            </a:pPr>
            <a:r>
              <a:rPr lang="en-US" sz="1800" b="1" dirty="0"/>
              <a:t>    Item() : Data</a:t>
            </a:r>
            <a:r>
              <a:rPr lang="en-US" sz="1800" b="1" dirty="0" smtClean="0"/>
              <a:t>( </a:t>
            </a:r>
            <a:r>
              <a:rPr lang="en-US" sz="1800" b="1" dirty="0" smtClean="0">
                <a:solidFill>
                  <a:srgbClr val="C00000"/>
                </a:solidFill>
              </a:rPr>
              <a:t>T()</a:t>
            </a:r>
            <a:r>
              <a:rPr lang="en-US" sz="1800" b="1" dirty="0" smtClean="0"/>
              <a:t> ) </a:t>
            </a:r>
            <a:r>
              <a:rPr lang="en-US" sz="1800" b="1" dirty="0"/>
              <a:t>{}</a:t>
            </a:r>
          </a:p>
          <a:p>
            <a:pPr marL="0" indent="0">
              <a:buNone/>
            </a:pPr>
            <a:r>
              <a:rPr lang="en-US" sz="1800" b="1" dirty="0"/>
              <a:t>    void </a:t>
            </a:r>
            <a:r>
              <a:rPr lang="en-US" sz="1800" b="1" dirty="0" err="1" smtClean="0"/>
              <a:t>SetData</a:t>
            </a:r>
            <a:r>
              <a:rPr lang="en-US" sz="1800" b="1" dirty="0" smtClean="0"/>
              <a:t>(</a:t>
            </a:r>
            <a:r>
              <a:rPr lang="en-US" sz="1800" b="1" dirty="0">
                <a:solidFill>
                  <a:srgbClr val="C00000"/>
                </a:solidFill>
              </a:rPr>
              <a:t>T</a:t>
            </a:r>
            <a:r>
              <a:rPr lang="en-US" sz="1800" b="1" dirty="0" smtClean="0"/>
              <a:t> </a:t>
            </a:r>
            <a:r>
              <a:rPr lang="en-US" sz="1800" b="1" dirty="0" err="1"/>
              <a:t>nValue</a:t>
            </a:r>
            <a:r>
              <a:rPr lang="en-US" sz="1800" b="1" dirty="0"/>
              <a:t>)</a:t>
            </a:r>
          </a:p>
          <a:p>
            <a:pPr marL="0" indent="0">
              <a:buNone/>
            </a:pPr>
            <a:r>
              <a:rPr lang="en-US" sz="1800" b="1" dirty="0"/>
              <a:t>    { Data = </a:t>
            </a:r>
            <a:r>
              <a:rPr lang="en-US" sz="1800" b="1" dirty="0" err="1"/>
              <a:t>nValue</a:t>
            </a:r>
            <a:r>
              <a:rPr lang="en-US" sz="1800" b="1" dirty="0"/>
              <a:t>; }</a:t>
            </a:r>
          </a:p>
          <a:p>
            <a:pPr marL="0" indent="0">
              <a:buNone/>
            </a:pPr>
            <a:r>
              <a:rPr lang="en-US" sz="1800" b="1" dirty="0"/>
              <a:t>    </a:t>
            </a:r>
            <a:r>
              <a:rPr lang="en-US" sz="1800" b="1" dirty="0" smtClean="0">
                <a:solidFill>
                  <a:srgbClr val="C00000"/>
                </a:solidFill>
              </a:rPr>
              <a:t>T</a:t>
            </a:r>
            <a:r>
              <a:rPr lang="en-US" sz="1800" b="1" dirty="0" smtClean="0"/>
              <a:t> </a:t>
            </a:r>
            <a:r>
              <a:rPr lang="en-US" sz="1800" b="1" dirty="0" err="1"/>
              <a:t>GetData</a:t>
            </a:r>
            <a:r>
              <a:rPr lang="en-US" sz="1800" b="1" dirty="0"/>
              <a:t>() {  return Data; }</a:t>
            </a:r>
          </a:p>
          <a:p>
            <a:pPr marL="0" indent="0">
              <a:buNone/>
            </a:pPr>
            <a:r>
              <a:rPr lang="en-US" sz="1800" b="1" dirty="0"/>
              <a:t>    void </a:t>
            </a:r>
            <a:r>
              <a:rPr lang="en-US" sz="1800" b="1" dirty="0" err="1"/>
              <a:t>PrintData</a:t>
            </a:r>
            <a:r>
              <a:rPr lang="en-US" sz="1800" b="1" dirty="0"/>
              <a:t>() {  </a:t>
            </a:r>
            <a:r>
              <a:rPr lang="en-US" sz="1800" b="1" dirty="0" err="1"/>
              <a:t>cout</a:t>
            </a:r>
            <a:r>
              <a:rPr lang="en-US" sz="1800" b="1" dirty="0"/>
              <a:t> &lt;&lt; Data; }</a:t>
            </a:r>
          </a:p>
          <a:p>
            <a:pPr marL="0" indent="0">
              <a:buNone/>
            </a:pPr>
            <a:r>
              <a:rPr lang="ru-RU" sz="1800" b="1" dirty="0"/>
              <a:t>};</a:t>
            </a:r>
          </a:p>
          <a:p>
            <a:pPr marL="0" indent="0">
              <a:buNone/>
            </a:pPr>
            <a:r>
              <a:rPr lang="en-US" sz="1800" b="1" dirty="0"/>
              <a:t>int main()</a:t>
            </a:r>
          </a:p>
          <a:p>
            <a:pPr marL="0" indent="0">
              <a:buNone/>
            </a:pPr>
            <a:r>
              <a:rPr lang="ru-RU" sz="1800" b="1" dirty="0"/>
              <a:t>{</a:t>
            </a:r>
            <a:r>
              <a:rPr lang="en-US" sz="1800" b="1" dirty="0"/>
              <a:t>  </a:t>
            </a:r>
            <a:r>
              <a:rPr lang="en-US" sz="1800" b="1" dirty="0" smtClean="0"/>
              <a:t>Item</a:t>
            </a:r>
            <a:r>
              <a:rPr lang="en-US" sz="1800" b="1" dirty="0" smtClean="0">
                <a:solidFill>
                  <a:srgbClr val="C00000"/>
                </a:solidFill>
              </a:rPr>
              <a:t>&lt;</a:t>
            </a:r>
            <a:r>
              <a:rPr lang="en-US" sz="1800" b="1" dirty="0" err="1" smtClean="0">
                <a:solidFill>
                  <a:srgbClr val="C00000"/>
                </a:solidFill>
              </a:rPr>
              <a:t>int</a:t>
            </a:r>
            <a:r>
              <a:rPr lang="en-US" sz="1800" b="1" dirty="0" smtClean="0">
                <a:solidFill>
                  <a:srgbClr val="C00000"/>
                </a:solidFill>
              </a:rPr>
              <a:t>&gt;</a:t>
            </a:r>
            <a:r>
              <a:rPr lang="en-US" sz="1800" b="1" dirty="0" smtClean="0"/>
              <a:t> </a:t>
            </a:r>
            <a:r>
              <a:rPr lang="en-US" sz="1800" b="1" dirty="0"/>
              <a:t>item1;</a:t>
            </a:r>
          </a:p>
          <a:p>
            <a:pPr marL="0" indent="0">
              <a:buNone/>
            </a:pPr>
            <a:r>
              <a:rPr lang="en-US" sz="1800" b="1" dirty="0"/>
              <a:t>    item1.SetData(120);</a:t>
            </a:r>
          </a:p>
          <a:p>
            <a:pPr marL="0" indent="0">
              <a:buNone/>
            </a:pPr>
            <a:r>
              <a:rPr lang="en-US" sz="1800" b="1" dirty="0"/>
              <a:t>    item1.PrintData();</a:t>
            </a:r>
          </a:p>
          <a:p>
            <a:pPr marL="0" indent="0">
              <a:buNone/>
            </a:pPr>
            <a:r>
              <a:rPr lang="ru-RU" sz="1800" b="1" dirty="0"/>
              <a:t>}</a:t>
            </a:r>
            <a:endParaRPr lang="en-US" sz="1800" b="1" dirty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en-US" sz="1800" b="1" dirty="0" smtClean="0"/>
          </a:p>
        </p:txBody>
      </p:sp>
      <p:sp>
        <p:nvSpPr>
          <p:cNvPr id="3" name="Стрелка вправо 2"/>
          <p:cNvSpPr/>
          <p:nvPr/>
        </p:nvSpPr>
        <p:spPr>
          <a:xfrm rot="19665855">
            <a:off x="4098926" y="3968326"/>
            <a:ext cx="821977" cy="1368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5"/>
          <p:cNvGrpSpPr/>
          <p:nvPr/>
        </p:nvGrpSpPr>
        <p:grpSpPr>
          <a:xfrm>
            <a:off x="-51576" y="-47379"/>
            <a:ext cx="9195576" cy="5852709"/>
            <a:chOff x="-51576" y="-47379"/>
            <a:chExt cx="9195576" cy="585270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-51576" y="-47379"/>
              <a:ext cx="9195576" cy="83099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txBody>
            <a:bodyPr wrap="square">
              <a:spAutoFit/>
            </a:bodyPr>
            <a:lstStyle/>
            <a:p>
              <a:r>
                <a:rPr lang="ru-RU" sz="1600" dirty="0">
                  <a:solidFill>
                    <a:srgbClr val="000000"/>
                  </a:solidFill>
                  <a:latin typeface="Verdana" panose="020B0604030504040204" pitchFamily="34" charset="0"/>
                  <a:ea typeface="Batang"/>
                  <a:cs typeface="Times New Roman" panose="02020603050405020304" pitchFamily="18" charset="0"/>
                </a:rPr>
                <a:t>В отличие от инициации функции шаблона, где аргументы вызова функции сами по себе помогают компилятору вывести типы аргумента шаблона, с шаблонами класса в</a:t>
              </a:r>
              <a:r>
                <a:rPr lang="ru-RU" sz="1600" dirty="0" smtClean="0">
                  <a:solidFill>
                    <a:srgbClr val="000000"/>
                  </a:solidFill>
                  <a:latin typeface="Verdana" panose="020B0604030504040204" pitchFamily="34" charset="0"/>
                  <a:ea typeface="Batang"/>
                  <a:cs typeface="Times New Roman" panose="02020603050405020304" pitchFamily="18" charset="0"/>
                </a:rPr>
                <a:t>ы </a:t>
              </a:r>
              <a:r>
                <a:rPr lang="ru-RU" sz="1600" dirty="0">
                  <a:solidFill>
                    <a:srgbClr val="000000"/>
                  </a:solidFill>
                  <a:latin typeface="Verdana" panose="020B0604030504040204" pitchFamily="34" charset="0"/>
                  <a:ea typeface="Batang"/>
                  <a:cs typeface="Times New Roman" panose="02020603050405020304" pitchFamily="18" charset="0"/>
                </a:rPr>
                <a:t>должны </a:t>
              </a:r>
              <a:r>
                <a:rPr lang="ru-RU" sz="1600" b="1" dirty="0">
                  <a:solidFill>
                    <a:srgbClr val="000000"/>
                  </a:solidFill>
                  <a:latin typeface="Verdana" panose="020B0604030504040204" pitchFamily="34" charset="0"/>
                  <a:ea typeface="Batang"/>
                  <a:cs typeface="Times New Roman" panose="02020603050405020304" pitchFamily="18" charset="0"/>
                </a:rPr>
                <a:t>явно передать тип шаблона (в угловых скобках</a:t>
              </a:r>
              <a:r>
                <a:rPr lang="ru-RU" sz="1600" b="1" dirty="0" smtClean="0">
                  <a:solidFill>
                    <a:srgbClr val="000000"/>
                  </a:solidFill>
                  <a:latin typeface="Verdana" panose="020B0604030504040204" pitchFamily="34" charset="0"/>
                  <a:ea typeface="Batang"/>
                  <a:cs typeface="Times New Roman" panose="02020603050405020304" pitchFamily="18" charset="0"/>
                </a:rPr>
                <a:t>)!!!</a:t>
              </a:r>
              <a:endParaRPr lang="ru-RU" sz="1600" b="1" dirty="0"/>
            </a:p>
          </p:txBody>
        </p:sp>
        <p:grpSp>
          <p:nvGrpSpPr>
            <p:cNvPr id="15" name="Группа 14"/>
            <p:cNvGrpSpPr/>
            <p:nvPr/>
          </p:nvGrpSpPr>
          <p:grpSpPr>
            <a:xfrm>
              <a:off x="7164360" y="764630"/>
              <a:ext cx="1795490" cy="5040700"/>
              <a:chOff x="7164360" y="764630"/>
              <a:chExt cx="1795490" cy="5040700"/>
            </a:xfrm>
          </p:grpSpPr>
          <p:cxnSp>
            <p:nvCxnSpPr>
              <p:cNvPr id="10" name="Прямая со стрелкой 9"/>
              <p:cNvCxnSpPr/>
              <p:nvPr/>
            </p:nvCxnSpPr>
            <p:spPr>
              <a:xfrm>
                <a:off x="8959850" y="764630"/>
                <a:ext cx="0" cy="504070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 flipH="1">
                <a:off x="7164360" y="5805330"/>
                <a:ext cx="1795490" cy="0"/>
              </a:xfrm>
              <a:prstGeom prst="straightConnector1">
                <a:avLst/>
              </a:prstGeom>
              <a:ln w="3810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188035457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" grpId="0" animBg="1"/>
      <p:bldP spid="6" grpId="0" animBg="1"/>
      <p:bldP spid="8" grpId="0" build="p" animBg="1"/>
      <p:bldP spid="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22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Шаблоны классов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2220000"/>
            <a:ext cx="4283960" cy="336930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Например, использование шаблона для типа </a:t>
            </a:r>
            <a:r>
              <a:rPr lang="en-US" sz="2000" dirty="0" smtClean="0"/>
              <a:t>int </a:t>
            </a:r>
            <a:r>
              <a:rPr lang="ru-RU" sz="2000" dirty="0" smtClean="0"/>
              <a:t>и типа </a:t>
            </a:r>
            <a:r>
              <a:rPr lang="en-US" sz="2000" dirty="0" smtClean="0"/>
              <a:t>float:</a:t>
            </a:r>
            <a:endParaRPr lang="ru-RU" sz="2000" dirty="0" smtClean="0"/>
          </a:p>
          <a:p>
            <a:pPr marL="0" indent="0">
              <a:buNone/>
            </a:pPr>
            <a:r>
              <a:rPr lang="en-US" sz="2000" b="1" dirty="0" smtClean="0"/>
              <a:t>int </a:t>
            </a:r>
            <a:r>
              <a:rPr lang="en-US" sz="2000" b="1" dirty="0"/>
              <a:t>main()</a:t>
            </a:r>
          </a:p>
          <a:p>
            <a:pPr marL="0" indent="0">
              <a:buNone/>
            </a:pPr>
            <a:r>
              <a:rPr lang="ru-RU" sz="2000" b="1" dirty="0" smtClean="0"/>
              <a:t>{</a:t>
            </a:r>
            <a:r>
              <a:rPr lang="en-US" sz="2000" b="1" dirty="0" smtClean="0"/>
              <a:t>  Item</a:t>
            </a:r>
            <a:r>
              <a:rPr lang="en-US" sz="2000" b="1" dirty="0" smtClean="0">
                <a:solidFill>
                  <a:srgbClr val="C00000"/>
                </a:solidFill>
              </a:rPr>
              <a:t>&lt; int &gt; </a:t>
            </a:r>
            <a:r>
              <a:rPr lang="en-US" sz="2000" b="1" dirty="0"/>
              <a:t>item1;</a:t>
            </a:r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b="1" dirty="0" smtClean="0"/>
              <a:t>int n = item1.GetData();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   </a:t>
            </a:r>
            <a:r>
              <a:rPr lang="en-US" sz="2000" b="1" dirty="0"/>
              <a:t>Item</a:t>
            </a:r>
            <a:r>
              <a:rPr lang="en-US" sz="2000" b="1" dirty="0">
                <a:solidFill>
                  <a:srgbClr val="C00000"/>
                </a:solidFill>
              </a:rPr>
              <a:t>&lt; float &gt; </a:t>
            </a:r>
            <a:r>
              <a:rPr lang="en-US" sz="2000" b="1" dirty="0"/>
              <a:t>item2;</a:t>
            </a:r>
            <a:endParaRPr lang="ru-RU" sz="2000" b="1" dirty="0"/>
          </a:p>
          <a:p>
            <a:pPr marL="0" indent="0">
              <a:buNone/>
            </a:pPr>
            <a:r>
              <a:rPr lang="en-US" sz="2000" b="1" dirty="0" smtClean="0"/>
              <a:t>   float </a:t>
            </a:r>
            <a:r>
              <a:rPr lang="en-US" sz="2000" b="1" dirty="0"/>
              <a:t>n = item2.GetData();</a:t>
            </a:r>
          </a:p>
          <a:p>
            <a:pPr marL="0" indent="0">
              <a:buNone/>
            </a:pPr>
            <a:r>
              <a:rPr lang="ru-RU" sz="2000" b="1" dirty="0" smtClean="0"/>
              <a:t>}</a:t>
            </a:r>
            <a:endParaRPr lang="en-US" sz="2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436995"/>
            <a:ext cx="9144000" cy="769441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200" dirty="0" smtClean="0"/>
              <a:t>Для инициации класса шаблона необходимо явно </a:t>
            </a:r>
            <a:r>
              <a:rPr lang="ru-RU" sz="2200" dirty="0"/>
              <a:t>передать тип шаблона (в угловых скобках)</a:t>
            </a:r>
            <a:r>
              <a:rPr lang="ru-RU" sz="2200" dirty="0" smtClean="0">
                <a:solidFill>
                  <a:srgbClr val="C00000"/>
                </a:solidFill>
              </a:rPr>
              <a:t>:</a:t>
            </a:r>
            <a:endParaRPr lang="ru-RU" sz="22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414901" y="2228594"/>
            <a:ext cx="4699442" cy="224676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/>
              <a:t>Важно знать, что нет абсолютно никакой взаимосвязи между двумя инициациями шаблона класса - между </a:t>
            </a:r>
            <a:r>
              <a:rPr lang="ru-RU" sz="2000" b="1" dirty="0" err="1"/>
              <a:t>Item</a:t>
            </a:r>
            <a:r>
              <a:rPr lang="ru-RU" sz="2000" b="1" dirty="0"/>
              <a:t>&lt; </a:t>
            </a:r>
            <a:r>
              <a:rPr lang="ru-RU" sz="2000" b="1" dirty="0" err="1"/>
              <a:t>int</a:t>
            </a:r>
            <a:r>
              <a:rPr lang="ru-RU" sz="2000" b="1" dirty="0"/>
              <a:t> &gt;</a:t>
            </a:r>
            <a:r>
              <a:rPr lang="ru-RU" sz="2000" dirty="0"/>
              <a:t> и </a:t>
            </a:r>
            <a:r>
              <a:rPr lang="ru-RU" sz="2000" b="1" dirty="0" err="1"/>
              <a:t>Item</a:t>
            </a:r>
            <a:r>
              <a:rPr lang="ru-RU" sz="2000" b="1" dirty="0"/>
              <a:t>&lt; </a:t>
            </a:r>
            <a:r>
              <a:rPr lang="ru-RU" sz="2000" b="1" dirty="0" err="1"/>
              <a:t>float</a:t>
            </a:r>
            <a:r>
              <a:rPr lang="ru-RU" sz="2000" dirty="0"/>
              <a:t> &gt;. Для компилятора и линкера это будут две абсолютно разные сущности </a:t>
            </a:r>
            <a:r>
              <a:rPr lang="ru-RU" sz="2000" dirty="0" smtClean="0"/>
              <a:t>– это разные классы</a:t>
            </a:r>
            <a:r>
              <a:rPr lang="ru-RU" sz="2000" dirty="0"/>
              <a:t>: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392610" y="4581161"/>
            <a:ext cx="4716020" cy="1008139"/>
          </a:xfrm>
          <a:prstGeom prst="rect">
            <a:avLst/>
          </a:prstGeom>
          <a:solidFill>
            <a:srgbClr val="FFE38B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>
                <a:solidFill>
                  <a:srgbClr val="C00000"/>
                </a:solidFill>
              </a:rPr>
              <a:t>item1 = item2; </a:t>
            </a:r>
            <a:endParaRPr lang="ru-RU" sz="2000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ru-RU" sz="2000" dirty="0" smtClean="0"/>
              <a:t>// ошибка </a:t>
            </a:r>
            <a:r>
              <a:rPr lang="ru-RU" sz="2000" dirty="0"/>
              <a:t>присвоения друг другу разных </a:t>
            </a:r>
            <a:r>
              <a:rPr lang="ru-RU" sz="2000" dirty="0" smtClean="0"/>
              <a:t>типов</a:t>
            </a:r>
            <a:endParaRPr lang="en-US" sz="2000" b="1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0" y="5642540"/>
            <a:ext cx="9108630" cy="1231106"/>
          </a:xfrm>
          <a:prstGeom prst="rect">
            <a:avLst/>
          </a:prstGeom>
          <a:solidFill>
            <a:schemeClr val="accent3"/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Поскольку оба типа разные, то компилятор не сможет вызвать оператор присваивания по умолчанию. Если бы у </a:t>
            </a:r>
            <a:r>
              <a:rPr lang="ru-RU" b="1" dirty="0"/>
              <a:t>item1</a:t>
            </a:r>
            <a:r>
              <a:rPr lang="ru-RU" dirty="0"/>
              <a:t> и </a:t>
            </a:r>
            <a:r>
              <a:rPr lang="ru-RU" b="1" dirty="0"/>
              <a:t>item2</a:t>
            </a:r>
            <a:r>
              <a:rPr lang="ru-RU" dirty="0"/>
              <a:t> были одинаковые типы (скажем, у обоих тип </a:t>
            </a:r>
            <a:r>
              <a:rPr lang="ru-RU" b="1" dirty="0" err="1"/>
              <a:t>Item</a:t>
            </a:r>
            <a:r>
              <a:rPr lang="ru-RU" b="1" dirty="0"/>
              <a:t>&lt; </a:t>
            </a:r>
            <a:r>
              <a:rPr lang="ru-RU" b="1" dirty="0" err="1"/>
              <a:t>int</a:t>
            </a:r>
            <a:r>
              <a:rPr lang="ru-RU" b="1" dirty="0"/>
              <a:t> &gt;</a:t>
            </a:r>
            <a:r>
              <a:rPr lang="ru-RU" dirty="0"/>
              <a:t>), то компилятор успешно обработает оператор присваивания. </a:t>
            </a:r>
            <a:endParaRPr lang="ru-RU" sz="20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066504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" grpId="0" animBg="1"/>
      <p:bldP spid="6" grpId="0" animBg="1"/>
      <p:bldP spid="8" grpId="0" build="p" animBg="1"/>
      <p:bldP spid="17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23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Шаблоны классов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2499" y="1378536"/>
            <a:ext cx="4283960" cy="5578954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 smtClean="0"/>
              <a:t>Например, пусть имеется класс </a:t>
            </a:r>
            <a:r>
              <a:rPr lang="en-US" sz="2000" b="1" dirty="0" smtClean="0"/>
              <a:t>Book</a:t>
            </a:r>
            <a:r>
              <a:rPr lang="en-US" sz="20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C00000"/>
                </a:solidFill>
              </a:rPr>
              <a:t>class Book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 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string name;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string </a:t>
            </a:r>
            <a:r>
              <a:rPr lang="en-US" sz="1800" b="1" dirty="0" err="1"/>
              <a:t>avtor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int year;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Book():name("III"), </a:t>
            </a:r>
            <a:r>
              <a:rPr lang="en-US" sz="1800" b="1" dirty="0" err="1"/>
              <a:t>avtor</a:t>
            </a:r>
            <a:r>
              <a:rPr lang="en-US" sz="1800" b="1" dirty="0"/>
              <a:t>("VVV"), year(0)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Book(string n, string a, int 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{ name = n; </a:t>
            </a:r>
            <a:r>
              <a:rPr lang="en-US" sz="1800" b="1" dirty="0" err="1"/>
              <a:t>avtor</a:t>
            </a:r>
            <a:r>
              <a:rPr lang="en-US" sz="1800" b="1" dirty="0"/>
              <a:t> = a; year = y;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void Set(string n, string a, int y)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{ name = n; </a:t>
            </a:r>
            <a:r>
              <a:rPr lang="en-US" sz="1800" b="1" dirty="0" err="1"/>
              <a:t>avtor</a:t>
            </a:r>
            <a:r>
              <a:rPr lang="en-US" sz="1800" b="1" dirty="0"/>
              <a:t> = a; year = y;}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friend </a:t>
            </a:r>
            <a:r>
              <a:rPr lang="en-US" sz="1800" b="1" dirty="0" err="1"/>
              <a:t>ostream</a:t>
            </a:r>
            <a:r>
              <a:rPr lang="en-US" sz="1800" b="1" dirty="0"/>
              <a:t>&amp; operator&lt;&lt; (</a:t>
            </a:r>
            <a:r>
              <a:rPr lang="en-US" sz="1800" b="1" dirty="0" err="1"/>
              <a:t>ostream</a:t>
            </a:r>
            <a:r>
              <a:rPr lang="en-US" sz="1800" b="1" dirty="0"/>
              <a:t>&amp; out, </a:t>
            </a:r>
            <a:r>
              <a:rPr lang="en-US" sz="1800" b="1" dirty="0" err="1"/>
              <a:t>const</a:t>
            </a:r>
            <a:r>
              <a:rPr lang="en-US" sz="1800" b="1" dirty="0"/>
              <a:t> Book&amp; b)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 smtClean="0"/>
              <a:t>{</a:t>
            </a:r>
            <a:r>
              <a:rPr lang="en-US" sz="1800" b="1" dirty="0" smtClean="0"/>
              <a:t> out </a:t>
            </a:r>
            <a:r>
              <a:rPr lang="en-US" sz="1800" b="1" dirty="0"/>
              <a:t>&lt;&lt; b.name &lt;&lt; " " &lt;&lt; </a:t>
            </a:r>
            <a:r>
              <a:rPr lang="en-US" sz="1800" b="1" dirty="0" err="1"/>
              <a:t>b.avtor</a:t>
            </a:r>
            <a:r>
              <a:rPr lang="en-US" sz="1800" b="1" dirty="0"/>
              <a:t> &lt;&lt; " " &lt;&lt; </a:t>
            </a:r>
            <a:r>
              <a:rPr lang="en-US" sz="1800" b="1" dirty="0" err="1" smtClean="0"/>
              <a:t>b.year</a:t>
            </a:r>
            <a:r>
              <a:rPr lang="en-US" sz="1800" b="1" dirty="0" smtClean="0"/>
              <a:t>; return </a:t>
            </a:r>
            <a:r>
              <a:rPr lang="en-US" sz="1800" b="1" dirty="0"/>
              <a:t>out;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};</a:t>
            </a:r>
            <a:endParaRPr lang="ru-RU" sz="18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12499" y="978426"/>
            <a:ext cx="9144000" cy="40011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/>
              <a:t>Для инициации класса шаблона можно указать пользовательский класс</a:t>
            </a:r>
            <a:r>
              <a:rPr lang="en-US" sz="2000" dirty="0" smtClean="0">
                <a:solidFill>
                  <a:srgbClr val="C00000"/>
                </a:solidFill>
              </a:rPr>
              <a:t>.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04126" y="1484730"/>
            <a:ext cx="4804503" cy="132343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/>
              <a:t>Создадим объект на основе экземпляра шаблона </a:t>
            </a:r>
            <a:r>
              <a:rPr lang="en-US" sz="2000" b="1" dirty="0" smtClean="0"/>
              <a:t>Item</a:t>
            </a:r>
            <a:r>
              <a:rPr lang="en-US" sz="2000" dirty="0" smtClean="0"/>
              <a:t>, </a:t>
            </a:r>
            <a:r>
              <a:rPr lang="ru-RU" sz="2000" dirty="0" smtClean="0"/>
              <a:t>где в качестве параметра укажем имя класса </a:t>
            </a:r>
            <a:r>
              <a:rPr lang="en-US" sz="2000" b="1" dirty="0" smtClean="0"/>
              <a:t>Book</a:t>
            </a:r>
            <a:r>
              <a:rPr lang="ru-RU" sz="2000" dirty="0" smtClean="0"/>
              <a:t>: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309811" y="2914363"/>
            <a:ext cx="4804503" cy="2818957"/>
          </a:xfrm>
          <a:prstGeom prst="rect">
            <a:avLst/>
          </a:prstGeom>
          <a:solidFill>
            <a:srgbClr val="FFE38B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i</a:t>
            </a:r>
            <a:r>
              <a:rPr lang="en-US" sz="1800" b="1" dirty="0" smtClean="0"/>
              <a:t>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</a:t>
            </a:r>
            <a:r>
              <a:rPr lang="en-US" sz="1800" b="1" dirty="0" smtClean="0"/>
              <a:t> 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 Item&lt;</a:t>
            </a:r>
            <a:r>
              <a:rPr lang="en-US" sz="1800" b="1" dirty="0" smtClean="0">
                <a:solidFill>
                  <a:srgbClr val="C00000"/>
                </a:solidFill>
              </a:rPr>
              <a:t>Book</a:t>
            </a:r>
            <a:r>
              <a:rPr lang="en-US" sz="1800" b="1" dirty="0"/>
              <a:t>&gt; </a:t>
            </a:r>
            <a:r>
              <a:rPr lang="en-US" sz="1800" b="1" dirty="0" err="1"/>
              <a:t>bnew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bnew.PrintData</a:t>
            </a:r>
            <a:r>
              <a:rPr lang="en-US" sz="1800" b="1" dirty="0" smtClean="0"/>
              <a:t>(); </a:t>
            </a:r>
            <a:r>
              <a:rPr lang="en-US" sz="1800" b="1" dirty="0" smtClean="0">
                <a:solidFill>
                  <a:srgbClr val="00B050"/>
                </a:solidFill>
              </a:rPr>
              <a:t>// </a:t>
            </a:r>
            <a:r>
              <a:rPr lang="ru-RU" sz="1800" b="1" dirty="0" smtClean="0">
                <a:solidFill>
                  <a:srgbClr val="00B050"/>
                </a:solidFill>
              </a:rPr>
              <a:t>метод класса </a:t>
            </a:r>
            <a:r>
              <a:rPr lang="en-US" sz="1800" b="1" dirty="0" smtClean="0">
                <a:solidFill>
                  <a:srgbClr val="00B050"/>
                </a:solidFill>
              </a:rPr>
              <a:t>Item</a:t>
            </a:r>
            <a:endParaRPr lang="en-US" sz="1800" b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 </a:t>
            </a:r>
            <a:r>
              <a:rPr lang="ru-RU" sz="1800" b="1" dirty="0" err="1"/>
              <a:t>Book</a:t>
            </a:r>
            <a:r>
              <a:rPr lang="ru-RU" sz="1800" b="1" dirty="0"/>
              <a:t> b("Война и мир", "Толстой", 1865);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bnew.SetData</a:t>
            </a:r>
            <a:r>
              <a:rPr lang="en-US" sz="1800" b="1" dirty="0"/>
              <a:t>(b</a:t>
            </a:r>
            <a:r>
              <a:rPr lang="en-US" sz="1800" b="1" dirty="0" smtClean="0"/>
              <a:t>); </a:t>
            </a:r>
            <a:r>
              <a:rPr lang="en-US" sz="1800" b="1" dirty="0">
                <a:solidFill>
                  <a:srgbClr val="00B050"/>
                </a:solidFill>
              </a:rPr>
              <a:t>// </a:t>
            </a:r>
            <a:r>
              <a:rPr lang="ru-RU" sz="1800" b="1" dirty="0">
                <a:solidFill>
                  <a:srgbClr val="00B050"/>
                </a:solidFill>
              </a:rPr>
              <a:t>метод класса </a:t>
            </a:r>
            <a:r>
              <a:rPr lang="en-US" sz="1800" b="1" dirty="0" smtClean="0">
                <a:solidFill>
                  <a:srgbClr val="00B050"/>
                </a:solidFill>
              </a:rPr>
              <a:t>Item</a:t>
            </a:r>
            <a:endParaRPr lang="en-US" sz="1800" b="1" dirty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err="1"/>
              <a:t>bnew.PrintData</a:t>
            </a:r>
            <a:r>
              <a:rPr lang="en-US" sz="1800" b="1" dirty="0" smtClean="0"/>
              <a:t>(); </a:t>
            </a:r>
            <a:r>
              <a:rPr lang="en-US" sz="1800" b="1" dirty="0">
                <a:solidFill>
                  <a:srgbClr val="00B050"/>
                </a:solidFill>
              </a:rPr>
              <a:t>// </a:t>
            </a:r>
            <a:r>
              <a:rPr lang="ru-RU" sz="1800" b="1" dirty="0">
                <a:solidFill>
                  <a:srgbClr val="00B050"/>
                </a:solidFill>
              </a:rPr>
              <a:t>метод класса </a:t>
            </a:r>
            <a:r>
              <a:rPr lang="en-US" sz="1800" b="1" dirty="0" smtClean="0">
                <a:solidFill>
                  <a:srgbClr val="00B050"/>
                </a:solidFill>
              </a:rPr>
              <a:t>Item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  <a:endParaRPr lang="en-US" sz="1800" b="1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9600" y="5753010"/>
            <a:ext cx="3493553" cy="1104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287948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" grpId="0" animBg="1"/>
      <p:bldP spid="6" grpId="0" animBg="1"/>
      <p:bldP spid="8" grpId="0" build="p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Шаблоны классов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b="1" dirty="0" smtClean="0">
                <a:solidFill>
                  <a:srgbClr val="C00000"/>
                </a:solidFill>
              </a:rPr>
              <a:t>Компиляция шаблона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Компиляция шаблона проходит в два этапа:</a:t>
            </a:r>
          </a:p>
          <a:p>
            <a:r>
              <a:rPr lang="ru-RU" sz="2400" b="1" dirty="0" smtClean="0"/>
              <a:t>Первый этап </a:t>
            </a:r>
            <a:r>
              <a:rPr lang="ru-RU" sz="2400" dirty="0" smtClean="0"/>
              <a:t>- </a:t>
            </a:r>
            <a:r>
              <a:rPr lang="ru-RU" sz="2400" dirty="0"/>
              <a:t>код шаблона </a:t>
            </a:r>
            <a:r>
              <a:rPr lang="ru-RU" sz="2400" dirty="0" smtClean="0"/>
              <a:t>компилируется </a:t>
            </a:r>
            <a:r>
              <a:rPr lang="ru-RU" sz="2400" dirty="0"/>
              <a:t>с базовой проверкой синтаксиса, независимо от того, был ли он вызван / инициирован или </a:t>
            </a:r>
            <a:r>
              <a:rPr lang="ru-RU" sz="2400" dirty="0" smtClean="0"/>
              <a:t>нет.</a:t>
            </a:r>
            <a:endParaRPr lang="ru-RU" sz="2400" dirty="0"/>
          </a:p>
          <a:p>
            <a:r>
              <a:rPr lang="ru-RU" sz="2400" b="1" dirty="0" smtClean="0"/>
              <a:t>Второй этап</a:t>
            </a:r>
            <a:r>
              <a:rPr lang="ru-RU" sz="2400" dirty="0" smtClean="0"/>
              <a:t> – происходит в случае, если </a:t>
            </a:r>
            <a:r>
              <a:rPr lang="ru-RU" sz="2400" dirty="0"/>
              <a:t>действительно </a:t>
            </a:r>
            <a:r>
              <a:rPr lang="ru-RU" sz="2400" dirty="0" smtClean="0"/>
              <a:t>создается объект класса и вызываются методы для </a:t>
            </a:r>
            <a:r>
              <a:rPr lang="ru-RU" sz="2400" dirty="0"/>
              <a:t>частного типа (или типов) - только тогда выполняется специальная обработка </a:t>
            </a:r>
            <a:r>
              <a:rPr lang="ru-RU" sz="2400" dirty="0" smtClean="0"/>
              <a:t>кодов методов. </a:t>
            </a:r>
          </a:p>
          <a:p>
            <a:pPr marL="0" indent="0">
              <a:buNone/>
            </a:pPr>
            <a:r>
              <a:rPr lang="ru-RU" sz="2400" dirty="0" smtClean="0"/>
              <a:t>Только </a:t>
            </a:r>
            <a:r>
              <a:rPr lang="ru-RU" sz="2400" dirty="0"/>
              <a:t>после второй фазы компиляции код компилируется полностью, с использованием того типа, который был </a:t>
            </a:r>
            <a:r>
              <a:rPr lang="ru-RU" sz="2400" dirty="0" smtClean="0"/>
              <a:t>инициирован!!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90304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25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64946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Шаблоны классов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685255"/>
            <a:ext cx="4427980" cy="646331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Создадим шаблон</a:t>
            </a:r>
            <a:r>
              <a:rPr lang="ru-RU" b="1" dirty="0" smtClean="0"/>
              <a:t> </a:t>
            </a:r>
            <a:r>
              <a:rPr lang="ru-RU" dirty="0"/>
              <a:t>класса работы с динамическим массивом 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620610"/>
            <a:ext cx="4427980" cy="625185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solidFill>
                  <a:srgbClr val="C00000"/>
                </a:solidFill>
              </a:rPr>
              <a:t>template </a:t>
            </a:r>
            <a:r>
              <a:rPr lang="en-US" sz="1700" b="1" dirty="0" smtClean="0">
                <a:solidFill>
                  <a:srgbClr val="C00000"/>
                </a:solidFill>
              </a:rPr>
              <a:t>&lt;class </a:t>
            </a:r>
            <a:r>
              <a:rPr lang="en-US" sz="1700" b="1" dirty="0">
                <a:solidFill>
                  <a:srgbClr val="C00000"/>
                </a:solidFill>
              </a:rPr>
              <a:t>T&gt;</a:t>
            </a:r>
            <a:endParaRPr lang="ru-RU" sz="17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solidFill>
                  <a:srgbClr val="C00000"/>
                </a:solidFill>
              </a:rPr>
              <a:t>class Array </a:t>
            </a:r>
            <a:endParaRPr lang="ru-RU" sz="17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 smtClean="0"/>
              <a:t>{</a:t>
            </a:r>
            <a:r>
              <a:rPr lang="ru-RU" sz="1700" dirty="0"/>
              <a:t> </a:t>
            </a:r>
            <a:r>
              <a:rPr lang="ru-RU" sz="1700" b="1" dirty="0" err="1" smtClean="0"/>
              <a:t>private</a:t>
            </a:r>
            <a:r>
              <a:rPr lang="ru-RU" sz="1700" b="1" dirty="0"/>
              <a:t>: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700" b="1" dirty="0"/>
              <a:t>   </a:t>
            </a:r>
            <a:r>
              <a:rPr lang="en-US" sz="1700" b="1" dirty="0" smtClean="0"/>
              <a:t> </a:t>
            </a:r>
            <a:r>
              <a:rPr lang="ru-RU" sz="1700" b="1" dirty="0" smtClean="0"/>
              <a:t>T </a:t>
            </a:r>
            <a:r>
              <a:rPr lang="ru-RU" sz="1700" b="1" dirty="0"/>
              <a:t>*</a:t>
            </a:r>
            <a:r>
              <a:rPr lang="ru-RU" sz="1700" b="1" dirty="0" err="1"/>
              <a:t>ptr</a:t>
            </a:r>
            <a:r>
              <a:rPr lang="ru-RU" sz="1700" b="1" dirty="0"/>
              <a:t>; </a:t>
            </a:r>
            <a:r>
              <a:rPr lang="en-US" sz="1700" dirty="0"/>
              <a:t> </a:t>
            </a:r>
            <a:r>
              <a:rPr lang="en-US" sz="1700" dirty="0" smtClean="0"/>
              <a:t> </a:t>
            </a:r>
            <a:r>
              <a:rPr lang="en-US" sz="1700" b="1" dirty="0" smtClean="0"/>
              <a:t>int </a:t>
            </a:r>
            <a:r>
              <a:rPr lang="en-US" sz="1700" b="1" dirty="0"/>
              <a:t>size; 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public</a:t>
            </a:r>
            <a:r>
              <a:rPr lang="en-US" sz="17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700" b="1" dirty="0">
                <a:solidFill>
                  <a:schemeClr val="accent6">
                    <a:lumMod val="75000"/>
                  </a:schemeClr>
                </a:solidFill>
              </a:rPr>
              <a:t>конструктор по умолчанию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</a:t>
            </a:r>
            <a:r>
              <a:rPr lang="ru-RU" sz="1700" b="1" dirty="0" err="1"/>
              <a:t>Array</a:t>
            </a:r>
            <a:r>
              <a:rPr lang="ru-RU" sz="1700" b="1" dirty="0"/>
              <a:t>(</a:t>
            </a:r>
            <a:r>
              <a:rPr lang="ru-RU" sz="1700" b="1" dirty="0" err="1"/>
              <a:t>int</a:t>
            </a:r>
            <a:r>
              <a:rPr lang="ru-RU" sz="1700" b="1" dirty="0"/>
              <a:t> </a:t>
            </a:r>
            <a:r>
              <a:rPr lang="ru-RU" sz="1700" b="1" dirty="0" err="1"/>
              <a:t>arraySize</a:t>
            </a:r>
            <a:r>
              <a:rPr lang="ru-RU" sz="1700" b="1" dirty="0"/>
              <a:t> = 5)          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</a:t>
            </a:r>
            <a:r>
              <a:rPr lang="ru-RU" sz="1700" b="1" dirty="0" smtClean="0"/>
              <a:t>{ </a:t>
            </a:r>
            <a:r>
              <a:rPr lang="ru-RU" sz="1700" b="1" dirty="0" err="1"/>
              <a:t>size</a:t>
            </a:r>
            <a:r>
              <a:rPr lang="ru-RU" sz="1700" b="1" dirty="0"/>
              <a:t> = </a:t>
            </a:r>
            <a:r>
              <a:rPr lang="ru-RU" sz="1700" b="1" dirty="0" err="1"/>
              <a:t>arraySize</a:t>
            </a:r>
            <a:r>
              <a:rPr lang="ru-RU" sz="1700" b="1" dirty="0"/>
              <a:t>;	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</a:t>
            </a:r>
            <a:r>
              <a:rPr lang="ru-RU" sz="1700" b="1" dirty="0" err="1" smtClean="0"/>
              <a:t>ptr</a:t>
            </a:r>
            <a:r>
              <a:rPr lang="ru-RU" sz="1700" b="1" dirty="0" smtClean="0"/>
              <a:t> </a:t>
            </a:r>
            <a:r>
              <a:rPr lang="ru-RU" sz="1700" b="1" dirty="0"/>
              <a:t>= </a:t>
            </a:r>
            <a:r>
              <a:rPr lang="ru-RU" sz="1700" b="1" dirty="0" err="1"/>
              <a:t>new</a:t>
            </a:r>
            <a:r>
              <a:rPr lang="ru-RU" sz="1700" b="1" dirty="0"/>
              <a:t> T[</a:t>
            </a:r>
            <a:r>
              <a:rPr lang="ru-RU" sz="1700" b="1" dirty="0" err="1"/>
              <a:t>size</a:t>
            </a:r>
            <a:r>
              <a:rPr lang="ru-RU" sz="1700" b="1" dirty="0"/>
              <a:t>];	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for  </a:t>
            </a:r>
            <a:r>
              <a:rPr lang="en-US" sz="1700" b="1" dirty="0"/>
              <a:t>(int </a:t>
            </a:r>
            <a:r>
              <a:rPr lang="en-US" sz="1700" b="1" dirty="0" err="1"/>
              <a:t>i</a:t>
            </a:r>
            <a:r>
              <a:rPr lang="en-US" sz="1700" b="1" dirty="0"/>
              <a:t> = 0;  </a:t>
            </a:r>
            <a:r>
              <a:rPr lang="en-US" sz="1700" b="1" dirty="0" err="1"/>
              <a:t>i</a:t>
            </a:r>
            <a:r>
              <a:rPr lang="en-US" sz="1700" b="1" dirty="0"/>
              <a:t> &lt; size;  </a:t>
            </a:r>
            <a:r>
              <a:rPr lang="en-US" sz="1700" b="1" dirty="0" err="1"/>
              <a:t>i</a:t>
            </a:r>
            <a:r>
              <a:rPr lang="en-US" sz="1700" b="1" dirty="0"/>
              <a:t>++)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     </a:t>
            </a:r>
            <a:r>
              <a:rPr lang="en-US" sz="1700" b="1" dirty="0" err="1"/>
              <a:t>ptr</a:t>
            </a:r>
            <a:r>
              <a:rPr lang="ru-RU" sz="1700" b="1" dirty="0"/>
              <a:t>[</a:t>
            </a:r>
            <a:r>
              <a:rPr lang="en-US" sz="1700" b="1" dirty="0" err="1"/>
              <a:t>i</a:t>
            </a:r>
            <a:r>
              <a:rPr lang="ru-RU" sz="1700" b="1" dirty="0"/>
              <a:t>]  = T();	</a:t>
            </a:r>
            <a:r>
              <a:rPr lang="ru-RU" sz="1700" b="1" dirty="0" smtClean="0"/>
              <a:t>   </a:t>
            </a:r>
            <a:endParaRPr lang="en-US" sz="17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</a:t>
            </a:r>
            <a:r>
              <a:rPr lang="ru-RU" sz="1700" b="1" dirty="0" smtClean="0"/>
              <a:t> }</a:t>
            </a:r>
            <a:endParaRPr lang="en-US" sz="17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700" dirty="0" smtClean="0"/>
              <a:t> 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</a:rPr>
              <a:t>// деструктор</a:t>
            </a:r>
            <a:endParaRPr lang="ru-RU" sz="1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 smtClean="0"/>
              <a:t>   </a:t>
            </a:r>
            <a:r>
              <a:rPr lang="ru-RU" sz="1700" b="1" dirty="0" smtClean="0"/>
              <a:t>~</a:t>
            </a:r>
            <a:r>
              <a:rPr lang="ru-RU" sz="1700" b="1" dirty="0" err="1" smtClean="0"/>
              <a:t>Array</a:t>
            </a:r>
            <a:r>
              <a:rPr lang="ru-RU" sz="1700" b="1" dirty="0" smtClean="0"/>
              <a:t>(</a:t>
            </a:r>
            <a:r>
              <a:rPr lang="en-US" sz="1700" b="1" dirty="0" smtClean="0"/>
              <a:t>) </a:t>
            </a:r>
            <a:r>
              <a:rPr lang="ru-RU" sz="1700" b="1" dirty="0" smtClean="0"/>
              <a:t>{</a:t>
            </a:r>
            <a:r>
              <a:rPr lang="en-US" sz="1700" dirty="0" smtClean="0"/>
              <a:t>   </a:t>
            </a:r>
            <a:r>
              <a:rPr lang="ru-RU" sz="1700" b="1" dirty="0" err="1" smtClean="0"/>
              <a:t>delete</a:t>
            </a:r>
            <a:r>
              <a:rPr lang="ru-RU" sz="1700" b="1" dirty="0" smtClean="0"/>
              <a:t> </a:t>
            </a:r>
            <a:r>
              <a:rPr lang="ru-RU" sz="1700" b="1" dirty="0"/>
              <a:t>[] </a:t>
            </a:r>
            <a:r>
              <a:rPr lang="ru-RU" sz="1700" b="1" dirty="0" err="1"/>
              <a:t>ptr</a:t>
            </a:r>
            <a:r>
              <a:rPr lang="ru-RU" sz="1700" b="1" dirty="0"/>
              <a:t>;	 </a:t>
            </a:r>
            <a:r>
              <a:rPr lang="en-US" sz="1700" b="1" dirty="0" smtClean="0"/>
              <a:t>}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</a:t>
            </a:r>
            <a:r>
              <a:rPr lang="en-US" sz="17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700" b="1" dirty="0">
                <a:solidFill>
                  <a:schemeClr val="accent6">
                    <a:lumMod val="75000"/>
                  </a:schemeClr>
                </a:solidFill>
              </a:rPr>
              <a:t>присваивание массивов</a:t>
            </a:r>
            <a:r>
              <a:rPr lang="en-US" sz="1700" b="1" dirty="0" smtClean="0"/>
              <a:t> </a:t>
            </a:r>
            <a:endParaRPr lang="ru-RU" sz="1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Array </a:t>
            </a:r>
            <a:r>
              <a:rPr lang="en-US" sz="1700" b="1" dirty="0"/>
              <a:t>&amp; operator</a:t>
            </a:r>
            <a:r>
              <a:rPr lang="en-US" sz="1700" b="1" dirty="0" smtClean="0"/>
              <a:t>=(</a:t>
            </a:r>
            <a:r>
              <a:rPr lang="en-US" sz="1700" b="1" dirty="0" err="1" smtClean="0"/>
              <a:t>const</a:t>
            </a:r>
            <a:r>
              <a:rPr lang="en-US" sz="1700" b="1" dirty="0" smtClean="0"/>
              <a:t> Array </a:t>
            </a:r>
            <a:r>
              <a:rPr lang="en-US" sz="1700" b="1" dirty="0"/>
              <a:t>&amp; right</a:t>
            </a:r>
            <a:r>
              <a:rPr lang="en-US" sz="1700" b="1" dirty="0" smtClean="0"/>
              <a:t>)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</a:t>
            </a:r>
            <a:r>
              <a:rPr lang="ru-RU" sz="1700" b="1" dirty="0"/>
              <a:t>{  </a:t>
            </a:r>
            <a:r>
              <a:rPr lang="ru-RU" sz="1700" b="1" dirty="0" err="1"/>
              <a:t>if</a:t>
            </a:r>
            <a:r>
              <a:rPr lang="ru-RU" sz="1700" b="1" dirty="0"/>
              <a:t>   (&amp;</a:t>
            </a:r>
            <a:r>
              <a:rPr lang="ru-RU" sz="1700" b="1" dirty="0" err="1"/>
              <a:t>right</a:t>
            </a:r>
            <a:r>
              <a:rPr lang="ru-RU" sz="1700" b="1" dirty="0"/>
              <a:t>  != </a:t>
            </a:r>
            <a:r>
              <a:rPr lang="ru-RU" sz="1700" b="1" dirty="0" err="1"/>
              <a:t>this</a:t>
            </a:r>
            <a:r>
              <a:rPr lang="ru-RU" sz="1700" b="1" dirty="0"/>
              <a:t>) </a:t>
            </a:r>
            <a:endParaRPr lang="en-US" sz="17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</a:t>
            </a:r>
            <a:r>
              <a:rPr lang="ru-RU" sz="1700" b="1" dirty="0" smtClean="0"/>
              <a:t>{ </a:t>
            </a:r>
            <a:r>
              <a:rPr lang="ru-RU" sz="1700" b="1" dirty="0" err="1"/>
              <a:t>delete</a:t>
            </a:r>
            <a:r>
              <a:rPr lang="ru-RU" sz="1700" b="1" dirty="0"/>
              <a:t>  [] </a:t>
            </a:r>
            <a:r>
              <a:rPr lang="ru-RU" sz="1700" b="1" dirty="0" err="1" smtClean="0"/>
              <a:t>ptr</a:t>
            </a:r>
            <a:r>
              <a:rPr lang="en-US" sz="1700" b="1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 </a:t>
            </a:r>
            <a:r>
              <a:rPr lang="ru-RU" sz="1700" b="1" dirty="0" err="1" smtClean="0"/>
              <a:t>size</a:t>
            </a:r>
            <a:r>
              <a:rPr lang="ru-RU" sz="1700" b="1" dirty="0" smtClean="0"/>
              <a:t> </a:t>
            </a:r>
            <a:r>
              <a:rPr lang="ru-RU" sz="1700" b="1" dirty="0"/>
              <a:t>= </a:t>
            </a:r>
            <a:r>
              <a:rPr lang="ru-RU" sz="1700" b="1" dirty="0" err="1"/>
              <a:t>right.size</a:t>
            </a:r>
            <a:r>
              <a:rPr lang="ru-RU" sz="1700" b="1" dirty="0"/>
              <a:t>;           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 </a:t>
            </a:r>
            <a:r>
              <a:rPr lang="ru-RU" sz="1700" b="1" dirty="0" err="1" smtClean="0"/>
              <a:t>ptr</a:t>
            </a:r>
            <a:r>
              <a:rPr lang="ru-RU" sz="1700" b="1" dirty="0" smtClean="0"/>
              <a:t> </a:t>
            </a:r>
            <a:r>
              <a:rPr lang="ru-RU" sz="1700" b="1" dirty="0"/>
              <a:t>= </a:t>
            </a:r>
            <a:r>
              <a:rPr lang="ru-RU" sz="1700" b="1" dirty="0" err="1"/>
              <a:t>new</a:t>
            </a:r>
            <a:r>
              <a:rPr lang="ru-RU" sz="1700" b="1" dirty="0"/>
              <a:t> T [</a:t>
            </a:r>
            <a:r>
              <a:rPr lang="ru-RU" sz="1700" b="1" dirty="0" err="1"/>
              <a:t>size</a:t>
            </a:r>
            <a:r>
              <a:rPr lang="ru-RU" sz="1700" b="1" dirty="0"/>
              <a:t>];  	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 for   </a:t>
            </a:r>
            <a:r>
              <a:rPr lang="en-US" sz="1700" b="1" dirty="0"/>
              <a:t>(int </a:t>
            </a:r>
            <a:r>
              <a:rPr lang="en-US" sz="1700" b="1" dirty="0" err="1"/>
              <a:t>i</a:t>
            </a:r>
            <a:r>
              <a:rPr lang="en-US" sz="1700" b="1" dirty="0"/>
              <a:t> = 0;  </a:t>
            </a:r>
            <a:r>
              <a:rPr lang="en-US" sz="1700" b="1" dirty="0" err="1"/>
              <a:t>i</a:t>
            </a:r>
            <a:r>
              <a:rPr lang="en-US" sz="1700" b="1" dirty="0"/>
              <a:t> &lt; size;  </a:t>
            </a:r>
            <a:r>
              <a:rPr lang="en-US" sz="1700" b="1" dirty="0" err="1"/>
              <a:t>i</a:t>
            </a:r>
            <a:r>
              <a:rPr lang="en-US" sz="1700" b="1" dirty="0"/>
              <a:t>++)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       </a:t>
            </a:r>
            <a:r>
              <a:rPr lang="ru-RU" sz="1700" b="1" dirty="0" err="1"/>
              <a:t>ptr</a:t>
            </a:r>
            <a:r>
              <a:rPr lang="ru-RU" sz="1700" b="1" dirty="0"/>
              <a:t>[i]  = </a:t>
            </a:r>
            <a:r>
              <a:rPr lang="ru-RU" sz="1700" b="1" dirty="0" err="1"/>
              <a:t>right.ptr</a:t>
            </a:r>
            <a:r>
              <a:rPr lang="ru-RU" sz="1700" b="1" dirty="0"/>
              <a:t>[i];    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}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return *this</a:t>
            </a:r>
            <a:r>
              <a:rPr lang="en-US" sz="1700" b="1" dirty="0" smtClean="0"/>
              <a:t>;</a:t>
            </a:r>
            <a:r>
              <a:rPr lang="en-US" sz="1700" dirty="0"/>
              <a:t> </a:t>
            </a:r>
            <a:r>
              <a:rPr lang="en-US" sz="1700" dirty="0" smtClean="0"/>
              <a:t> </a:t>
            </a:r>
            <a:r>
              <a:rPr lang="en-US" sz="1700" b="1" dirty="0" smtClean="0"/>
              <a:t>}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endParaRPr lang="en-US" sz="1700" b="1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283960" y="620610"/>
            <a:ext cx="4860040" cy="43279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>
                <a:solidFill>
                  <a:schemeClr val="accent6">
                    <a:lumMod val="75000"/>
                  </a:schemeClr>
                </a:solidFill>
              </a:rPr>
              <a:t>// ввода класса </a:t>
            </a:r>
            <a:r>
              <a:rPr lang="en-US" sz="1700" b="1" kern="0" dirty="0" smtClean="0">
                <a:solidFill>
                  <a:schemeClr val="accent6">
                    <a:lumMod val="75000"/>
                  </a:schemeClr>
                </a:solidFill>
              </a:rPr>
              <a:t>Array</a:t>
            </a:r>
            <a:endParaRPr lang="ru-RU" sz="1700" b="1" kern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friend </a:t>
            </a:r>
            <a:r>
              <a:rPr lang="en-US" sz="1700" b="1" kern="0" dirty="0" err="1" smtClean="0"/>
              <a:t>istream</a:t>
            </a:r>
            <a:r>
              <a:rPr lang="en-US" sz="1700" b="1" kern="0" dirty="0" smtClean="0"/>
              <a:t> &amp;operator&gt;&gt;(</a:t>
            </a:r>
            <a:r>
              <a:rPr lang="en-US" sz="1700" b="1" kern="0" dirty="0" err="1" smtClean="0"/>
              <a:t>istream</a:t>
            </a:r>
            <a:r>
              <a:rPr lang="en-US" sz="1700" b="1" kern="0" dirty="0" smtClean="0"/>
              <a:t> &amp;in, Array &amp;a)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{</a:t>
            </a:r>
            <a:r>
              <a:rPr lang="en-US" sz="1700" kern="0" dirty="0"/>
              <a:t> </a:t>
            </a:r>
            <a:r>
              <a:rPr lang="en-US" sz="1700" kern="0" dirty="0" smtClean="0"/>
              <a:t> </a:t>
            </a:r>
            <a:r>
              <a:rPr lang="en-US" sz="1700" b="1" kern="0" dirty="0" smtClean="0"/>
              <a:t>for  (int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=0;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&lt; </a:t>
            </a:r>
            <a:r>
              <a:rPr lang="en-US" sz="1700" b="1" kern="0" dirty="0" err="1" smtClean="0"/>
              <a:t>a.size</a:t>
            </a:r>
            <a:r>
              <a:rPr lang="en-US" sz="1700" b="1" kern="0" dirty="0" smtClean="0"/>
              <a:t>;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++) 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 in &gt;&gt; </a:t>
            </a:r>
            <a:r>
              <a:rPr lang="en-US" sz="1700" b="1" kern="0" dirty="0" err="1" smtClean="0"/>
              <a:t>a.ptr</a:t>
            </a:r>
            <a:r>
              <a:rPr lang="en-US" sz="1700" b="1" kern="0" dirty="0" smtClean="0"/>
              <a:t>[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];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return in;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}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 </a:t>
            </a:r>
            <a:r>
              <a:rPr lang="ru-RU" sz="1700" b="1" kern="0" dirty="0" smtClean="0">
                <a:solidFill>
                  <a:schemeClr val="accent6">
                    <a:lumMod val="75000"/>
                  </a:schemeClr>
                </a:solidFill>
              </a:rPr>
              <a:t>// вывода класса </a:t>
            </a:r>
            <a:r>
              <a:rPr lang="ru-RU" sz="1700" b="1" kern="0" dirty="0" err="1" smtClean="0">
                <a:solidFill>
                  <a:schemeClr val="accent6">
                    <a:lumMod val="75000"/>
                  </a:schemeClr>
                </a:solidFill>
              </a:rPr>
              <a:t>Array</a:t>
            </a:r>
            <a:r>
              <a:rPr lang="ru-RU" sz="1700" b="1" kern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friend </a:t>
            </a:r>
            <a:r>
              <a:rPr lang="en-US" sz="1700" b="1" kern="0" dirty="0" err="1" smtClean="0"/>
              <a:t>ostream</a:t>
            </a:r>
            <a:r>
              <a:rPr lang="en-US" sz="1700" b="1" kern="0" dirty="0" smtClean="0"/>
              <a:t> &amp;operator&lt;&lt;(</a:t>
            </a:r>
            <a:r>
              <a:rPr lang="en-US" sz="1700" b="1" kern="0" dirty="0" err="1" smtClean="0"/>
              <a:t>ostream</a:t>
            </a:r>
            <a:r>
              <a:rPr lang="en-US" sz="1700" b="1" kern="0" dirty="0" smtClean="0"/>
              <a:t> &amp;out,  Array &amp;a) 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{</a:t>
            </a:r>
            <a:r>
              <a:rPr lang="en-US" sz="1700" kern="0" dirty="0"/>
              <a:t> </a:t>
            </a:r>
            <a:r>
              <a:rPr lang="en-US" sz="1700" kern="0" dirty="0" smtClean="0"/>
              <a:t> </a:t>
            </a:r>
            <a:r>
              <a:rPr lang="en-US" sz="1700" b="1" kern="0" dirty="0" smtClean="0"/>
              <a:t>for   (int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 = 0; 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 &lt; </a:t>
            </a:r>
            <a:r>
              <a:rPr lang="en-US" sz="1700" b="1" kern="0" dirty="0" err="1" smtClean="0"/>
              <a:t>a.size</a:t>
            </a:r>
            <a:r>
              <a:rPr lang="en-US" sz="1700" b="1" kern="0" dirty="0" smtClean="0"/>
              <a:t>; 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++)   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  { out&lt;&lt; </a:t>
            </a:r>
            <a:r>
              <a:rPr lang="en-US" sz="1700" b="1" kern="0" dirty="0" err="1" smtClean="0"/>
              <a:t>a.ptr</a:t>
            </a:r>
            <a:r>
              <a:rPr lang="en-US" sz="1700" b="1" kern="0" dirty="0" smtClean="0"/>
              <a:t>[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]  &lt;&lt; ' ';}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out&lt;&lt; </a:t>
            </a:r>
            <a:r>
              <a:rPr lang="en-US" sz="1700" b="1" kern="0" dirty="0" err="1" smtClean="0"/>
              <a:t>endl</a:t>
            </a:r>
            <a:r>
              <a:rPr lang="en-US" sz="1700" b="1" kern="0" dirty="0" smtClean="0"/>
              <a:t>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return out;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}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};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en-US" sz="1700" b="1" kern="0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263895" y="3356990"/>
            <a:ext cx="4860040" cy="3528490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FF0000"/>
                </a:solidFill>
              </a:rPr>
              <a:t>// Тестер для простого класса </a:t>
            </a:r>
            <a:r>
              <a:rPr lang="ru-RU" sz="1800" b="1" dirty="0" err="1">
                <a:solidFill>
                  <a:srgbClr val="FF0000"/>
                </a:solidFill>
              </a:rPr>
              <a:t>Array</a:t>
            </a:r>
            <a:r>
              <a:rPr lang="ru-RU" sz="1800" b="1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/>
              <a:t>int</a:t>
            </a:r>
            <a:r>
              <a:rPr lang="ru-RU" sz="1800" b="1" dirty="0"/>
              <a:t> </a:t>
            </a:r>
            <a:r>
              <a:rPr lang="ru-RU" sz="1800" b="1" dirty="0" err="1"/>
              <a:t>main</a:t>
            </a:r>
            <a:r>
              <a:rPr lang="ru-RU" sz="1800" b="1" dirty="0"/>
              <a:t> ( )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Array </a:t>
            </a:r>
            <a:r>
              <a:rPr lang="en-US" sz="1800" b="1" dirty="0"/>
              <a:t>&lt;int&gt; </a:t>
            </a:r>
            <a:r>
              <a:rPr lang="en-US" sz="1800" b="1" dirty="0" smtClean="0"/>
              <a:t>i1(3);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cin</a:t>
            </a:r>
            <a:r>
              <a:rPr lang="en-US" sz="1800" b="1" dirty="0" smtClean="0"/>
              <a:t>&gt;&gt;i1;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&lt;&lt;i1;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Array </a:t>
            </a:r>
            <a:r>
              <a:rPr lang="en-US" sz="1800" b="1" dirty="0"/>
              <a:t>&lt;int&gt; i2</a:t>
            </a:r>
            <a:r>
              <a:rPr lang="en-US" sz="1800" b="1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i2=i1;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&lt;&lt;i2;  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Array &lt;double&gt; </a:t>
            </a:r>
            <a:r>
              <a:rPr lang="en-US" sz="1800" b="1" dirty="0" smtClean="0"/>
              <a:t>i3;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cin</a:t>
            </a:r>
            <a:r>
              <a:rPr lang="en-US" sz="1800" b="1" dirty="0" smtClean="0"/>
              <a:t>&gt;&gt;i3;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&lt;&lt;i3;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r>
              <a:rPr lang="en-US" sz="1800" b="1" dirty="0"/>
              <a:t>Array </a:t>
            </a:r>
            <a:r>
              <a:rPr lang="en-US" sz="1800" b="1" dirty="0" smtClean="0"/>
              <a:t>&lt;Book&gt; i4(4);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</a:t>
            </a:r>
            <a:r>
              <a:rPr lang="en-US" sz="1800" b="1" dirty="0" err="1"/>
              <a:t>cin</a:t>
            </a:r>
            <a:r>
              <a:rPr lang="en-US" sz="1800" b="1" dirty="0"/>
              <a:t>&gt;&gt;</a:t>
            </a:r>
            <a:r>
              <a:rPr lang="en-US" sz="1800" b="1" dirty="0" smtClean="0"/>
              <a:t>i4; </a:t>
            </a:r>
            <a:r>
              <a:rPr lang="en-US" sz="1800" b="1" dirty="0" err="1"/>
              <a:t>cout</a:t>
            </a:r>
            <a:r>
              <a:rPr lang="en-US" sz="1800" b="1" dirty="0"/>
              <a:t>&lt;&lt;</a:t>
            </a:r>
            <a:r>
              <a:rPr lang="en-US" sz="1800" b="1" dirty="0" smtClean="0"/>
              <a:t>i4;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b="1" kern="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95348" y="30607"/>
            <a:ext cx="2186613" cy="6896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93509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17" grpId="0" build="p" animBg="1"/>
      <p:bldP spid="18" grpId="0" build="p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26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Шаблоны класса с несколькими типами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400" dirty="0" smtClean="0"/>
              <a:t>В шаблонов классов можно использовать произвольное количество типов данных. </a:t>
            </a:r>
          </a:p>
          <a:p>
            <a:pPr marL="0" indent="0" algn="just">
              <a:buNone/>
            </a:pPr>
            <a:r>
              <a:rPr lang="ru-RU" sz="2400" dirty="0" smtClean="0"/>
              <a:t>Синтаксис такого шаблона следующий:</a:t>
            </a:r>
          </a:p>
          <a:p>
            <a:pPr marL="1440000" indent="0">
              <a:buNone/>
            </a:pPr>
            <a:r>
              <a:rPr lang="en-US" sz="2800" b="1" dirty="0">
                <a:solidFill>
                  <a:srgbClr val="0033CC"/>
                </a:solidFill>
              </a:rPr>
              <a:t>template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  <a:r>
              <a:rPr lang="en-US" sz="2800" b="1" dirty="0">
                <a:solidFill>
                  <a:srgbClr val="0033CC"/>
                </a:solidFill>
              </a:rPr>
              <a:t>&lt;class T1, </a:t>
            </a:r>
            <a:r>
              <a:rPr lang="en-US" sz="2800" b="1" dirty="0" smtClean="0">
                <a:solidFill>
                  <a:srgbClr val="0033CC"/>
                </a:solidFill>
              </a:rPr>
              <a:t>class T2, class T3,….&gt;</a:t>
            </a:r>
            <a:endParaRPr lang="ru-RU" sz="2800" b="1" dirty="0">
              <a:solidFill>
                <a:srgbClr val="0033CC"/>
              </a:solidFill>
            </a:endParaRPr>
          </a:p>
          <a:p>
            <a:pPr marL="1440000" indent="0">
              <a:buNone/>
            </a:pPr>
            <a:r>
              <a:rPr lang="en-US" sz="2800" b="1" dirty="0">
                <a:solidFill>
                  <a:srgbClr val="0033CC"/>
                </a:solidFill>
              </a:rPr>
              <a:t>class</a:t>
            </a:r>
            <a:r>
              <a:rPr lang="ru-RU" sz="2800" b="1" dirty="0">
                <a:solidFill>
                  <a:srgbClr val="0033CC"/>
                </a:solidFill>
              </a:rPr>
              <a:t> </a:t>
            </a:r>
            <a:r>
              <a:rPr lang="ru-RU" sz="2800" b="1" dirty="0" err="1">
                <a:solidFill>
                  <a:srgbClr val="0033CC"/>
                </a:solidFill>
              </a:rPr>
              <a:t>ИмяКласса</a:t>
            </a:r>
            <a:endParaRPr lang="ru-RU" sz="2800" b="1" dirty="0">
              <a:solidFill>
                <a:srgbClr val="0033CC"/>
              </a:solidFill>
            </a:endParaRPr>
          </a:p>
          <a:p>
            <a:pPr marL="1440000" indent="0">
              <a:buNone/>
            </a:pPr>
            <a:r>
              <a:rPr lang="en-US" sz="2800" b="1" dirty="0">
                <a:solidFill>
                  <a:srgbClr val="0033CC"/>
                </a:solidFill>
              </a:rPr>
              <a:t>{</a:t>
            </a:r>
            <a:r>
              <a:rPr lang="ru-RU" sz="2800" b="1" dirty="0">
                <a:solidFill>
                  <a:srgbClr val="0033CC"/>
                </a:solidFill>
              </a:rPr>
              <a:t>Определение класса</a:t>
            </a:r>
            <a:r>
              <a:rPr lang="en-US" sz="2800" b="1" dirty="0">
                <a:solidFill>
                  <a:srgbClr val="0033CC"/>
                </a:solidFill>
              </a:rPr>
              <a:t>};</a:t>
            </a:r>
          </a:p>
          <a:p>
            <a:pPr marL="0" indent="0" algn="ctr">
              <a:buNone/>
            </a:pPr>
            <a:endParaRPr lang="en-US" sz="2400" b="1" dirty="0">
              <a:solidFill>
                <a:srgbClr val="0033CC"/>
              </a:solidFill>
            </a:endParaRPr>
          </a:p>
          <a:p>
            <a:pPr marL="0" indent="0" algn="just">
              <a:buNone/>
            </a:pPr>
            <a:r>
              <a:rPr lang="ru-RU" sz="2400" dirty="0"/>
              <a:t>где </a:t>
            </a:r>
            <a:r>
              <a:rPr lang="en-US" sz="2400" b="1" dirty="0" smtClean="0"/>
              <a:t>T1, T2, T3</a:t>
            </a:r>
            <a:r>
              <a:rPr lang="en-US" sz="2400" dirty="0" smtClean="0"/>
              <a:t>, .. - </a:t>
            </a:r>
            <a:r>
              <a:rPr lang="ru-RU" sz="2400" dirty="0"/>
              <a:t>это встроенные типы или определённые </a:t>
            </a:r>
            <a:r>
              <a:rPr lang="ru-RU" sz="2400" dirty="0" smtClean="0"/>
              <a:t>пользователем, каждый из которых сопровождается </a:t>
            </a:r>
            <a:r>
              <a:rPr lang="ru-RU" sz="2400" dirty="0"/>
              <a:t>словом </a:t>
            </a:r>
            <a:r>
              <a:rPr lang="en-US" sz="2400" b="1" dirty="0"/>
              <a:t>class</a:t>
            </a:r>
            <a:r>
              <a:rPr lang="en-US" sz="2400" dirty="0"/>
              <a:t> </a:t>
            </a:r>
            <a:r>
              <a:rPr lang="ru-RU" sz="2400" dirty="0" smtClean="0"/>
              <a:t>или </a:t>
            </a:r>
            <a:r>
              <a:rPr lang="en-US" sz="2400" b="1" dirty="0" err="1" smtClean="0">
                <a:solidFill>
                  <a:srgbClr val="0033CC"/>
                </a:solidFill>
              </a:rPr>
              <a:t>typename</a:t>
            </a:r>
            <a:r>
              <a:rPr lang="en-US" sz="2400" dirty="0" smtClean="0"/>
              <a:t>. </a:t>
            </a:r>
            <a:endParaRPr lang="en-US" sz="2400" dirty="0"/>
          </a:p>
          <a:p>
            <a:pPr marL="0" indent="0">
              <a:buNone/>
            </a:pPr>
            <a:endParaRPr lang="ru-RU" sz="24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06143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27</a:t>
            </a:fld>
            <a:endParaRPr lang="ru-RU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002742"/>
            <a:ext cx="4427980" cy="92333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Предположим, что у нас имеется два класса </a:t>
            </a:r>
            <a:r>
              <a:rPr lang="en-US" b="1" dirty="0" smtClean="0"/>
              <a:t>Point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b="1" dirty="0" smtClean="0"/>
              <a:t>Money</a:t>
            </a:r>
            <a:r>
              <a:rPr lang="en-US" dirty="0" smtClean="0"/>
              <a:t> </a:t>
            </a:r>
            <a:r>
              <a:rPr lang="ru-RU" dirty="0" smtClean="0"/>
              <a:t>с практически одинаковыми элементами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50" y="964603"/>
            <a:ext cx="41953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Определим </a:t>
            </a:r>
            <a:r>
              <a:rPr lang="ru-RU" b="1" dirty="0">
                <a:solidFill>
                  <a:srgbClr val="C00000"/>
                </a:solidFill>
              </a:rPr>
              <a:t>шаблон класса для </a:t>
            </a:r>
            <a:r>
              <a:rPr lang="ru-RU" b="1" dirty="0" smtClean="0">
                <a:solidFill>
                  <a:srgbClr val="C00000"/>
                </a:solidFill>
              </a:rPr>
              <a:t>двух типов: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680650" y="1638415"/>
            <a:ext cx="4463350" cy="5247065"/>
          </a:xfrm>
          <a:prstGeom prst="rect">
            <a:avLst/>
          </a:prstGeom>
          <a:solidFill>
            <a:srgbClr val="FFFF99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C00000"/>
                </a:solidFill>
              </a:rPr>
              <a:t>template&lt; class T1, class T2 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class Pair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{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>
                <a:solidFill>
                  <a:srgbClr val="C00000"/>
                </a:solidFill>
              </a:rPr>
              <a:t>T1 first;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C00000"/>
                </a:solidFill>
              </a:rPr>
              <a:t>    T2 second</a:t>
            </a:r>
            <a:r>
              <a:rPr lang="en-US" sz="1800" b="1" dirty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Pair() </a:t>
            </a:r>
            <a:r>
              <a:rPr lang="en-US" sz="1800" b="1" dirty="0" smtClean="0"/>
              <a:t>: </a:t>
            </a:r>
            <a:r>
              <a:rPr lang="en-US" sz="1800" b="1" dirty="0" smtClean="0">
                <a:solidFill>
                  <a:srgbClr val="C00000"/>
                </a:solidFill>
              </a:rPr>
              <a:t>first(T1</a:t>
            </a:r>
            <a:r>
              <a:rPr lang="en-US" sz="1800" b="1" dirty="0">
                <a:solidFill>
                  <a:srgbClr val="C00000"/>
                </a:solidFill>
              </a:rPr>
              <a:t>())</a:t>
            </a:r>
            <a:r>
              <a:rPr lang="en-US" sz="1800" b="1" dirty="0"/>
              <a:t>, </a:t>
            </a:r>
            <a:r>
              <a:rPr lang="en-US" sz="1800" b="1" dirty="0">
                <a:solidFill>
                  <a:srgbClr val="C00000"/>
                </a:solidFill>
              </a:rPr>
              <a:t>second(T2())</a:t>
            </a:r>
            <a:r>
              <a:rPr lang="en-US" sz="1800" b="1" dirty="0"/>
              <a:t>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fr-FR" sz="1800" b="1" dirty="0"/>
              <a:t>    </a:t>
            </a:r>
            <a:r>
              <a:rPr lang="fr-FR" sz="1800" b="1" dirty="0" err="1"/>
              <a:t>void</a:t>
            </a:r>
            <a:r>
              <a:rPr lang="fr-FR" sz="1800" b="1" dirty="0"/>
              <a:t> </a:t>
            </a:r>
            <a:r>
              <a:rPr lang="fr-FR" sz="1800" b="1" dirty="0" err="1"/>
              <a:t>SetData</a:t>
            </a:r>
            <a:r>
              <a:rPr lang="fr-FR" sz="1800" b="1" dirty="0"/>
              <a:t>(</a:t>
            </a:r>
            <a:r>
              <a:rPr lang="fr-FR" sz="1800" b="1" dirty="0">
                <a:solidFill>
                  <a:srgbClr val="C00000"/>
                </a:solidFill>
              </a:rPr>
              <a:t>T1</a:t>
            </a:r>
            <a:r>
              <a:rPr lang="fr-FR" sz="1800" b="1" dirty="0"/>
              <a:t> </a:t>
            </a:r>
            <a:r>
              <a:rPr lang="fr-FR" sz="1800" b="1" dirty="0" err="1"/>
              <a:t>nfirst</a:t>
            </a:r>
            <a:r>
              <a:rPr lang="fr-FR" sz="1800" b="1" dirty="0"/>
              <a:t>, </a:t>
            </a:r>
            <a:r>
              <a:rPr lang="fr-FR" sz="1800" b="1" dirty="0">
                <a:solidFill>
                  <a:srgbClr val="C00000"/>
                </a:solidFill>
              </a:rPr>
              <a:t>T2</a:t>
            </a:r>
            <a:r>
              <a:rPr lang="fr-FR" sz="1800" b="1" dirty="0"/>
              <a:t> </a:t>
            </a:r>
            <a:r>
              <a:rPr lang="fr-FR" sz="1800" b="1" dirty="0" err="1"/>
              <a:t>nsecond</a:t>
            </a:r>
            <a:r>
              <a:rPr lang="fr-FR" sz="1800" b="1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{ first = </a:t>
            </a:r>
            <a:r>
              <a:rPr lang="en-US" sz="1800" b="1" dirty="0" err="1"/>
              <a:t>nfirst</a:t>
            </a:r>
            <a:r>
              <a:rPr lang="en-US" sz="1800" b="1" dirty="0"/>
              <a:t>; second = </a:t>
            </a:r>
            <a:r>
              <a:rPr lang="en-US" sz="1800" b="1" dirty="0" err="1"/>
              <a:t>nsecond</a:t>
            </a:r>
            <a:r>
              <a:rPr lang="en-US" sz="1800" b="1" dirty="0"/>
              <a:t>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void </a:t>
            </a:r>
            <a:r>
              <a:rPr lang="en-US" sz="1800" b="1" dirty="0" err="1"/>
              <a:t>PrintData</a:t>
            </a:r>
            <a:r>
              <a:rPr lang="en-US" sz="1800" b="1" dirty="0"/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{ </a:t>
            </a:r>
            <a:r>
              <a:rPr lang="en-US" sz="1800" b="1" dirty="0" err="1"/>
              <a:t>cout</a:t>
            </a:r>
            <a:r>
              <a:rPr lang="en-US" sz="1800" b="1" dirty="0"/>
              <a:t> &lt;&lt; first &lt;&lt; "," &lt;&lt; second </a:t>
            </a:r>
            <a:r>
              <a:rPr lang="en-US" sz="1800" b="1" dirty="0" smtClean="0"/>
              <a:t>;}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};</a:t>
            </a:r>
            <a:endParaRPr lang="en-US" sz="1800" b="1" dirty="0" smtClean="0"/>
          </a:p>
          <a:p>
            <a:pPr marL="0" indent="0">
              <a:buNone/>
            </a:pPr>
            <a:r>
              <a:rPr lang="en-US" sz="1800" b="1" dirty="0"/>
              <a:t>int 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{</a:t>
            </a:r>
            <a:r>
              <a:rPr lang="en-US" sz="1800" b="1" dirty="0" smtClean="0"/>
              <a:t>  Pair </a:t>
            </a:r>
            <a:r>
              <a:rPr lang="en-US" sz="1800" b="1" dirty="0" smtClean="0">
                <a:solidFill>
                  <a:srgbClr val="C00000"/>
                </a:solidFill>
              </a:rPr>
              <a:t>&lt;int</a:t>
            </a:r>
            <a:r>
              <a:rPr lang="en-US" sz="1800" b="1" dirty="0">
                <a:solidFill>
                  <a:srgbClr val="C00000"/>
                </a:solidFill>
              </a:rPr>
              <a:t>, int&gt; </a:t>
            </a:r>
            <a:r>
              <a:rPr lang="en-US" sz="1800" b="1" dirty="0" smtClean="0"/>
              <a:t>point1;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/>
              <a:t>point1.SetData(8</a:t>
            </a:r>
            <a:r>
              <a:rPr lang="en-US" sz="1800" b="1" dirty="0"/>
              <a:t>, 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/>
              <a:t>point1.PrintData();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  <a:endParaRPr lang="en-US" sz="1800" b="1" dirty="0" smtClean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0462" cy="1124680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sz="4000" dirty="0" smtClean="0"/>
              <a:t>Шаблоны класса с несколькими типам</a:t>
            </a:r>
            <a:endParaRPr lang="ru-RU" sz="4000" dirty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6639" y="1318758"/>
            <a:ext cx="4680650" cy="5566722"/>
          </a:xfrm>
          <a:solidFill>
            <a:schemeClr val="accent5">
              <a:lumMod val="40000"/>
              <a:lumOff val="6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C00000"/>
                </a:solidFill>
              </a:rPr>
              <a:t>class Point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{</a:t>
            </a:r>
            <a:r>
              <a:rPr lang="en-US" sz="1800" b="1" dirty="0" smtClean="0"/>
              <a:t> private</a:t>
            </a:r>
            <a:r>
              <a:rPr lang="en-US" sz="1800" b="1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int </a:t>
            </a:r>
            <a:r>
              <a:rPr lang="en-US" sz="1800" b="1" dirty="0" smtClean="0"/>
              <a:t>x,  </a:t>
            </a:r>
            <a:r>
              <a:rPr lang="en-US" sz="1800" b="1" dirty="0"/>
              <a:t>y;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Point() :x(0), y(0)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void </a:t>
            </a:r>
            <a:r>
              <a:rPr lang="en-US" sz="1800" b="1" dirty="0" err="1"/>
              <a:t>SetData</a:t>
            </a:r>
            <a:r>
              <a:rPr lang="en-US" sz="1800" b="1" dirty="0"/>
              <a:t>(int </a:t>
            </a:r>
            <a:r>
              <a:rPr lang="en-US" sz="1800" b="1" dirty="0" err="1"/>
              <a:t>nx</a:t>
            </a:r>
            <a:r>
              <a:rPr lang="en-US" sz="1800" b="1" dirty="0"/>
              <a:t>, int </a:t>
            </a:r>
            <a:r>
              <a:rPr lang="en-US" sz="1800" b="1" dirty="0" err="1"/>
              <a:t>ny</a:t>
            </a:r>
            <a:r>
              <a:rPr lang="en-US" sz="1800" b="1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{ x = </a:t>
            </a:r>
            <a:r>
              <a:rPr lang="en-US" sz="1800" b="1" dirty="0" err="1"/>
              <a:t>nx</a:t>
            </a:r>
            <a:r>
              <a:rPr lang="en-US" sz="1800" b="1" dirty="0"/>
              <a:t>; y = </a:t>
            </a:r>
            <a:r>
              <a:rPr lang="en-US" sz="1800" b="1" dirty="0" err="1"/>
              <a:t>ny</a:t>
            </a:r>
            <a:r>
              <a:rPr lang="en-US" sz="1800" b="1" dirty="0"/>
              <a:t>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void </a:t>
            </a:r>
            <a:r>
              <a:rPr lang="en-US" sz="1800" b="1" dirty="0" err="1"/>
              <a:t>PrintData</a:t>
            </a:r>
            <a:r>
              <a:rPr lang="en-US" sz="1800" b="1" dirty="0"/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{  </a:t>
            </a:r>
            <a:r>
              <a:rPr lang="en-US" sz="1800" b="1" dirty="0" err="1"/>
              <a:t>cout</a:t>
            </a:r>
            <a:r>
              <a:rPr lang="en-US" sz="1800" b="1" dirty="0"/>
              <a:t> &lt;&lt; x &lt;&lt;","&lt;&lt; y&lt;&lt;</a:t>
            </a:r>
            <a:r>
              <a:rPr lang="en-US" sz="1800" b="1" dirty="0" err="1"/>
              <a:t>endl</a:t>
            </a:r>
            <a:r>
              <a:rPr lang="en-US" sz="1800" b="1" dirty="0"/>
              <a:t>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};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C00000"/>
                </a:solidFill>
              </a:rPr>
              <a:t>class Money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{</a:t>
            </a:r>
            <a:r>
              <a:rPr lang="en-US" sz="1800" b="1" dirty="0" smtClean="0"/>
              <a:t> private</a:t>
            </a:r>
            <a:r>
              <a:rPr lang="en-US" sz="1800" b="1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int </a:t>
            </a:r>
            <a:r>
              <a:rPr lang="en-US" sz="1800" b="1" dirty="0" smtClean="0"/>
              <a:t>Dollars,  </a:t>
            </a:r>
            <a:r>
              <a:rPr lang="en-US" sz="1800" b="1" dirty="0"/>
              <a:t>Cents;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public: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Money() :Dollars(0), Cents(0) {}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void </a:t>
            </a:r>
            <a:r>
              <a:rPr lang="en-US" sz="1800" b="1" dirty="0" err="1"/>
              <a:t>SetData</a:t>
            </a:r>
            <a:r>
              <a:rPr lang="en-US" sz="1800" b="1" dirty="0"/>
              <a:t>(int </a:t>
            </a:r>
            <a:r>
              <a:rPr lang="en-US" sz="1800" b="1" dirty="0" err="1"/>
              <a:t>nDollars</a:t>
            </a:r>
            <a:r>
              <a:rPr lang="en-US" sz="1800" b="1" dirty="0"/>
              <a:t>, int </a:t>
            </a:r>
            <a:r>
              <a:rPr lang="en-US" sz="1800" b="1" dirty="0" err="1"/>
              <a:t>nCents</a:t>
            </a:r>
            <a:r>
              <a:rPr lang="en-US" sz="1800" b="1" dirty="0"/>
              <a:t>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{ Dollars = </a:t>
            </a:r>
            <a:r>
              <a:rPr lang="en-US" sz="1800" b="1" dirty="0" err="1"/>
              <a:t>nDollars</a:t>
            </a:r>
            <a:r>
              <a:rPr lang="en-US" sz="1800" b="1" dirty="0"/>
              <a:t>; Cents = </a:t>
            </a:r>
            <a:r>
              <a:rPr lang="en-US" sz="1800" b="1" dirty="0" err="1"/>
              <a:t>nCents</a:t>
            </a:r>
            <a:r>
              <a:rPr lang="en-US" sz="1800" b="1" dirty="0"/>
              <a:t>;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void </a:t>
            </a:r>
            <a:r>
              <a:rPr lang="en-US" sz="1800" b="1" dirty="0" err="1"/>
              <a:t>PrintData</a:t>
            </a:r>
            <a:r>
              <a:rPr lang="en-US" sz="1800" b="1" dirty="0"/>
              <a:t>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{ </a:t>
            </a:r>
            <a:r>
              <a:rPr lang="en-US" sz="1800" b="1" dirty="0" err="1"/>
              <a:t>cout</a:t>
            </a:r>
            <a:r>
              <a:rPr lang="en-US" sz="1800" b="1" dirty="0"/>
              <a:t> &lt;&lt; Dollars &lt;&lt; "," &lt;&lt; </a:t>
            </a:r>
            <a:r>
              <a:rPr lang="en-US" sz="1800" b="1" dirty="0" smtClean="0"/>
              <a:t>Cents; </a:t>
            </a:r>
            <a:r>
              <a:rPr lang="en-US" sz="1800" b="1" dirty="0"/>
              <a:t>}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};</a:t>
            </a:r>
            <a:endParaRPr lang="en-US" sz="1800" b="1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3923910" y="1484730"/>
            <a:ext cx="720101" cy="10801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260958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build="p" animBg="1"/>
      <p:bldP spid="21507" grpId="0" build="p" animBg="1"/>
      <p:bldP spid="7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28</a:t>
            </a:fld>
            <a:endParaRPr lang="ru-RU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908650"/>
            <a:ext cx="4427980" cy="120032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Теперь мы можем использовать шаблон класса </a:t>
            </a:r>
            <a:r>
              <a:rPr lang="ru-RU" b="1" dirty="0" err="1"/>
              <a:t>Pair</a:t>
            </a:r>
            <a:r>
              <a:rPr lang="ru-RU" b="1" dirty="0"/>
              <a:t>,</a:t>
            </a:r>
            <a:r>
              <a:rPr lang="ru-RU" dirty="0"/>
              <a:t> чтобы получить любой тип, в котором есть 2 поля. Например: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932050" y="964603"/>
            <a:ext cx="4195372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Определим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ru-RU" b="1" dirty="0" smtClean="0">
                <a:solidFill>
                  <a:srgbClr val="C00000"/>
                </a:solidFill>
              </a:rPr>
              <a:t>в шаблоне </a:t>
            </a:r>
            <a:r>
              <a:rPr lang="ru-RU" b="1" dirty="0">
                <a:solidFill>
                  <a:srgbClr val="C00000"/>
                </a:solidFill>
              </a:rPr>
              <a:t>класса </a:t>
            </a:r>
            <a:r>
              <a:rPr lang="ru-RU" b="1" dirty="0" smtClean="0">
                <a:solidFill>
                  <a:srgbClr val="C00000"/>
                </a:solidFill>
              </a:rPr>
              <a:t>несколько конструкторов: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0" y="2126096"/>
            <a:ext cx="3275820" cy="2592360"/>
          </a:xfrm>
          <a:prstGeom prst="rect">
            <a:avLst/>
          </a:prstGeom>
          <a:solidFill>
            <a:srgbClr val="FFFF99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/>
              <a:t>int </a:t>
            </a:r>
            <a:r>
              <a:rPr lang="en-US" sz="1800" b="1" dirty="0"/>
              <a:t>main()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{</a:t>
            </a:r>
            <a:r>
              <a:rPr lang="en-US" sz="1800" b="1" dirty="0" smtClean="0"/>
              <a:t>  Pair </a:t>
            </a:r>
            <a:r>
              <a:rPr lang="en-US" sz="1800" b="1" dirty="0" smtClean="0">
                <a:solidFill>
                  <a:srgbClr val="C00000"/>
                </a:solidFill>
              </a:rPr>
              <a:t>&lt;int</a:t>
            </a:r>
            <a:r>
              <a:rPr lang="en-US" sz="1800" b="1" dirty="0">
                <a:solidFill>
                  <a:srgbClr val="C00000"/>
                </a:solidFill>
              </a:rPr>
              <a:t>, int&gt; </a:t>
            </a:r>
            <a:r>
              <a:rPr lang="en-US" sz="1800" b="1" dirty="0" smtClean="0"/>
              <a:t>point1;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/>
              <a:t>point1.SetData(8</a:t>
            </a:r>
            <a:r>
              <a:rPr lang="en-US" sz="1800" b="1" dirty="0"/>
              <a:t>, 10);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/>
              <a:t>point1.PrintData();</a:t>
            </a:r>
          </a:p>
          <a:p>
            <a:pPr marL="0" indent="0">
              <a:spcBef>
                <a:spcPts val="0"/>
              </a:spcBef>
              <a:buNone/>
            </a:pP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 Pair </a:t>
            </a:r>
            <a:r>
              <a:rPr lang="en-US" sz="1800" b="1" dirty="0">
                <a:solidFill>
                  <a:srgbClr val="C00000"/>
                </a:solidFill>
              </a:rPr>
              <a:t>&lt;int, </a:t>
            </a:r>
            <a:r>
              <a:rPr lang="en-US" sz="1800" b="1" dirty="0" err="1" smtClean="0">
                <a:solidFill>
                  <a:srgbClr val="C00000"/>
                </a:solidFill>
              </a:rPr>
              <a:t>dooble</a:t>
            </a:r>
            <a:r>
              <a:rPr lang="en-US" sz="1800" b="1" dirty="0" smtClean="0">
                <a:solidFill>
                  <a:srgbClr val="C00000"/>
                </a:solidFill>
              </a:rPr>
              <a:t>&gt; </a:t>
            </a:r>
            <a:r>
              <a:rPr lang="en-US" sz="1800" b="1" dirty="0" smtClean="0"/>
              <a:t>point2;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/>
              <a:t>point2.SetData(90, 7.45);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/>
              <a:t>point2.PrintData();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}</a:t>
            </a:r>
            <a:endParaRPr lang="en-US" sz="1800" b="1" dirty="0" smtClean="0"/>
          </a:p>
        </p:txBody>
      </p:sp>
      <p:sp>
        <p:nvSpPr>
          <p:cNvPr id="17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8780462" cy="1124680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sz="4000" dirty="0" smtClean="0"/>
              <a:t>Шаблоны класса с несколькими типам</a:t>
            </a:r>
            <a:endParaRPr lang="ru-RU" sz="4000"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3419841" y="1772771"/>
            <a:ext cx="5707582" cy="446462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template&lt; class T1, class T2 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class Pair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{ </a:t>
            </a:r>
            <a:r>
              <a:rPr lang="en-US" sz="1800" b="1" dirty="0" smtClean="0"/>
              <a:t>private: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 </a:t>
            </a:r>
            <a:r>
              <a:rPr lang="en-US" sz="1800" b="1" dirty="0" smtClean="0">
                <a:solidFill>
                  <a:srgbClr val="C00000"/>
                </a:solidFill>
              </a:rPr>
              <a:t>T1 first;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    T2 second</a:t>
            </a:r>
            <a:r>
              <a:rPr lang="en-US" sz="1800" b="1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public: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конструктор по умолчанию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 Pair() : </a:t>
            </a:r>
            <a:r>
              <a:rPr lang="en-US" sz="1800" b="1" dirty="0" smtClean="0">
                <a:solidFill>
                  <a:srgbClr val="C00000"/>
                </a:solidFill>
              </a:rPr>
              <a:t>first(T1())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en-US" sz="1800" b="1" dirty="0" smtClean="0"/>
              <a:t>, </a:t>
            </a:r>
            <a:r>
              <a:rPr lang="en-US" sz="1800" b="1" dirty="0" smtClean="0">
                <a:solidFill>
                  <a:srgbClr val="C00000"/>
                </a:solidFill>
              </a:rPr>
              <a:t>second(T2())</a:t>
            </a:r>
            <a:r>
              <a:rPr lang="en-US" sz="1800" b="1" dirty="0" smtClean="0"/>
              <a:t> {}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конструктор с параметрами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</a:t>
            </a:r>
            <a:r>
              <a:rPr lang="en-US" sz="1800" b="1" dirty="0" smtClean="0"/>
              <a:t>Pair(T1 </a:t>
            </a:r>
            <a:r>
              <a:rPr lang="ru-RU" sz="1800" b="1" dirty="0" smtClean="0"/>
              <a:t>  </a:t>
            </a:r>
            <a:r>
              <a:rPr lang="en-US" sz="1800" b="1" dirty="0" smtClean="0"/>
              <a:t>t1,</a:t>
            </a:r>
            <a:r>
              <a:rPr lang="ru-RU" sz="1800" b="1" dirty="0" smtClean="0"/>
              <a:t>  </a:t>
            </a:r>
            <a:r>
              <a:rPr lang="en-US" sz="1800" b="1" dirty="0" smtClean="0"/>
              <a:t>T2</a:t>
            </a:r>
            <a:r>
              <a:rPr lang="ru-RU" sz="1800" b="1" dirty="0" smtClean="0"/>
              <a:t>  </a:t>
            </a:r>
            <a:r>
              <a:rPr lang="en-US" sz="1800" b="1" dirty="0" smtClean="0"/>
              <a:t>t2)  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</a:t>
            </a:r>
            <a:r>
              <a:rPr lang="ru-RU" sz="1800" b="1" dirty="0" smtClean="0"/>
              <a:t>  </a:t>
            </a:r>
            <a:r>
              <a:rPr lang="en-US" sz="1800" b="1" dirty="0" smtClean="0"/>
              <a:t>{ </a:t>
            </a:r>
            <a:r>
              <a:rPr lang="ru-RU" sz="1800" b="1" dirty="0" err="1" smtClean="0"/>
              <a:t>first</a:t>
            </a:r>
            <a:r>
              <a:rPr lang="en-US" sz="1800" b="1" dirty="0" smtClean="0"/>
              <a:t> = </a:t>
            </a:r>
            <a:r>
              <a:rPr lang="ru-RU" sz="1800" b="1" dirty="0" smtClean="0"/>
              <a:t>t1</a:t>
            </a:r>
            <a:r>
              <a:rPr lang="en-US" sz="1800" b="1" dirty="0" smtClean="0"/>
              <a:t> ;  </a:t>
            </a:r>
            <a:r>
              <a:rPr lang="ru-RU" sz="1800" b="1" dirty="0" err="1" smtClean="0"/>
              <a:t>second</a:t>
            </a:r>
            <a:r>
              <a:rPr lang="en-US" sz="1800" b="1" dirty="0" smtClean="0"/>
              <a:t> = </a:t>
            </a:r>
            <a:r>
              <a:rPr lang="ru-RU" sz="1800" b="1" dirty="0" smtClean="0"/>
              <a:t>t2</a:t>
            </a:r>
            <a:r>
              <a:rPr lang="en-US" sz="1800" b="1" dirty="0" smtClean="0"/>
              <a:t>; }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    </a:t>
            </a:r>
            <a:r>
              <a:rPr lang="en-US" sz="1800" b="1" dirty="0" smtClean="0">
                <a:solidFill>
                  <a:schemeClr val="accent2">
                    <a:lumMod val="75000"/>
                  </a:schemeClr>
                </a:solidFill>
              </a:rPr>
              <a:t>// </a:t>
            </a: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</a:rPr>
              <a:t>конструктор копирования</a:t>
            </a:r>
            <a:endParaRPr lang="en-US" sz="1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Pair(</a:t>
            </a:r>
            <a:r>
              <a:rPr lang="en-US" sz="1800" b="1" dirty="0" err="1" smtClean="0"/>
              <a:t>const</a:t>
            </a:r>
            <a:r>
              <a:rPr lang="en-US" sz="1800" b="1" dirty="0" smtClean="0"/>
              <a:t> </a:t>
            </a:r>
            <a:r>
              <a:rPr lang="en-US" sz="1800" b="1" dirty="0"/>
              <a:t>Pair&lt; </a:t>
            </a:r>
            <a:r>
              <a:rPr lang="en-US" sz="1800" b="1" dirty="0" smtClean="0"/>
              <a:t>T1</a:t>
            </a:r>
            <a:r>
              <a:rPr lang="en-US" sz="1800" b="1" dirty="0"/>
              <a:t>, </a:t>
            </a:r>
            <a:r>
              <a:rPr lang="en-US" sz="1800" b="1" dirty="0" smtClean="0"/>
              <a:t>T2 &gt; &amp; </a:t>
            </a:r>
            <a:r>
              <a:rPr lang="en-US" sz="1800" b="1" dirty="0" err="1"/>
              <a:t>OtherPair</a:t>
            </a:r>
            <a:r>
              <a:rPr lang="en-US" sz="1800" b="1" dirty="0"/>
              <a:t>) </a:t>
            </a:r>
            <a:r>
              <a:rPr lang="en-US" sz="1800" b="1" dirty="0" smtClean="0"/>
              <a:t> 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</a:t>
            </a:r>
            <a:r>
              <a:rPr lang="en-US" sz="1800" b="1" dirty="0" smtClean="0"/>
              <a:t>  { first = </a:t>
            </a:r>
            <a:r>
              <a:rPr lang="en-US" sz="1800" b="1" dirty="0" err="1" smtClean="0"/>
              <a:t>OtherPair.first</a:t>
            </a:r>
            <a:r>
              <a:rPr lang="en-US" sz="1800" b="1" dirty="0"/>
              <a:t>;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</a:t>
            </a:r>
            <a:r>
              <a:rPr lang="en-US" sz="1800" b="1" dirty="0" smtClean="0"/>
              <a:t>     second = </a:t>
            </a:r>
            <a:r>
              <a:rPr lang="en-US" sz="1800" b="1" dirty="0" err="1" smtClean="0"/>
              <a:t>OtherPair.second</a:t>
            </a:r>
            <a:r>
              <a:rPr lang="en-US" sz="1800" b="1" dirty="0" smtClean="0"/>
              <a:t>;  }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};</a:t>
            </a:r>
            <a:endParaRPr lang="en-US" sz="1800" b="1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-1" y="4797190"/>
            <a:ext cx="3707881" cy="206081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800" b="1" dirty="0" smtClean="0"/>
              <a:t>Pair </a:t>
            </a:r>
            <a:r>
              <a:rPr lang="en-US" sz="1800" b="1" dirty="0" smtClean="0">
                <a:solidFill>
                  <a:srgbClr val="C00000"/>
                </a:solidFill>
              </a:rPr>
              <a:t>&lt;int</a:t>
            </a:r>
            <a:r>
              <a:rPr lang="en-US" sz="1800" b="1" dirty="0">
                <a:solidFill>
                  <a:srgbClr val="C00000"/>
                </a:solidFill>
              </a:rPr>
              <a:t>, int&gt; </a:t>
            </a:r>
            <a:r>
              <a:rPr lang="en-US" sz="1800" b="1" dirty="0" smtClean="0"/>
              <a:t>point3 (10, 20);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 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Pair </a:t>
            </a:r>
            <a:r>
              <a:rPr lang="en-US" sz="1800" b="1" dirty="0">
                <a:solidFill>
                  <a:srgbClr val="C00000"/>
                </a:solidFill>
              </a:rPr>
              <a:t>&lt;int, </a:t>
            </a:r>
            <a:r>
              <a:rPr lang="en-US" sz="1800" b="1" dirty="0" smtClean="0">
                <a:solidFill>
                  <a:srgbClr val="C00000"/>
                </a:solidFill>
              </a:rPr>
              <a:t>int&gt; </a:t>
            </a:r>
            <a:r>
              <a:rPr lang="en-US" sz="1800" b="1" dirty="0" smtClean="0"/>
              <a:t>point4(point3);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</a:t>
            </a:r>
            <a:r>
              <a:rPr lang="ru-RU" sz="1800" b="1" dirty="0" smtClean="0"/>
              <a:t>  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C00000"/>
                </a:solidFill>
              </a:rPr>
              <a:t>Pair &lt;</a:t>
            </a:r>
            <a:r>
              <a:rPr lang="en-US" sz="1800" b="1" dirty="0" err="1" smtClean="0">
                <a:solidFill>
                  <a:srgbClr val="C00000"/>
                </a:solidFill>
              </a:rPr>
              <a:t>double,int</a:t>
            </a:r>
            <a:r>
              <a:rPr lang="en-US" sz="1800" b="1" dirty="0">
                <a:solidFill>
                  <a:srgbClr val="C00000"/>
                </a:solidFill>
              </a:rPr>
              <a:t>&gt; </a:t>
            </a:r>
            <a:r>
              <a:rPr lang="en-US" sz="1800" b="1" dirty="0" smtClean="0">
                <a:solidFill>
                  <a:srgbClr val="C00000"/>
                </a:solidFill>
              </a:rPr>
              <a:t>point5(point4);</a:t>
            </a:r>
            <a:endParaRPr lang="en-US" sz="1800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>
                <a:solidFill>
                  <a:srgbClr val="00B050"/>
                </a:solidFill>
              </a:rPr>
              <a:t>// </a:t>
            </a:r>
            <a:r>
              <a:rPr lang="ru-RU" sz="1800" b="1" dirty="0" smtClean="0">
                <a:solidFill>
                  <a:srgbClr val="00B050"/>
                </a:solidFill>
              </a:rPr>
              <a:t>ошибка, так как </a:t>
            </a:r>
            <a:r>
              <a:rPr lang="en-US" sz="1800" b="1" dirty="0" smtClean="0">
                <a:solidFill>
                  <a:srgbClr val="00B050"/>
                </a:solidFill>
              </a:rPr>
              <a:t>point5 </a:t>
            </a:r>
            <a:r>
              <a:rPr lang="ru-RU" sz="1800" b="1" dirty="0" smtClean="0">
                <a:solidFill>
                  <a:srgbClr val="00B050"/>
                </a:solidFill>
              </a:rPr>
              <a:t>не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00B050"/>
                </a:solidFill>
              </a:rPr>
              <a:t>с</a:t>
            </a:r>
            <a:r>
              <a:rPr lang="ru-RU" sz="1800" b="1" dirty="0" smtClean="0">
                <a:solidFill>
                  <a:srgbClr val="00B050"/>
                </a:solidFill>
              </a:rPr>
              <a:t>оответствует </a:t>
            </a:r>
            <a:r>
              <a:rPr lang="en-US" sz="1800" b="1" dirty="0" smtClean="0">
                <a:solidFill>
                  <a:srgbClr val="00B050"/>
                </a:solidFill>
              </a:rPr>
              <a:t>point4</a:t>
            </a:r>
          </a:p>
        </p:txBody>
      </p:sp>
    </p:spTree>
    <p:extLst>
      <p:ext uri="{BB962C8B-B14F-4D97-AF65-F5344CB8AC3E}">
        <p14:creationId xmlns:p14="http://schemas.microsoft.com/office/powerpoint/2010/main" val="421286091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8" grpId="0" build="p" animBg="1"/>
      <p:bldP spid="10" grpId="0" build="p" animBg="1"/>
      <p:bldP spid="11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1484730"/>
            <a:ext cx="9144000" cy="3960550"/>
          </a:xfrm>
          <a:solidFill>
            <a:schemeClr val="bg2">
              <a:lumMod val="75000"/>
            </a:schemeClr>
          </a:solidFill>
        </p:spPr>
        <p:txBody>
          <a:bodyPr/>
          <a:lstStyle/>
          <a:p>
            <a:pPr algn="ctr"/>
            <a:r>
              <a:rPr lang="ru-RU" dirty="0" smtClean="0">
                <a:solidFill>
                  <a:schemeClr val="bg1"/>
                </a:solidFill>
              </a:rPr>
              <a:t>Понятие шаблонов</a:t>
            </a:r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515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29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9073262" cy="1366838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ru-RU" dirty="0"/>
              <a:t>Аргументы шаблона </a:t>
            </a:r>
            <a:r>
              <a:rPr lang="en-US" dirty="0" smtClean="0"/>
              <a:t>c </a:t>
            </a:r>
            <a:r>
              <a:rPr lang="ru-RU" dirty="0" err="1" smtClean="0"/>
              <a:t>не</a:t>
            </a:r>
            <a:r>
              <a:rPr lang="ru-RU" dirty="0" err="1" smtClean="0"/>
              <a:t>типизированными</a:t>
            </a:r>
            <a:r>
              <a:rPr lang="ru-RU" dirty="0" smtClean="0"/>
              <a:t> аргументами</a:t>
            </a:r>
            <a:endParaRPr lang="ru-RU" sz="4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84730"/>
            <a:ext cx="9143999" cy="482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sz="2400" dirty="0"/>
              <a:t>Ш</a:t>
            </a:r>
            <a:r>
              <a:rPr lang="ru-RU" sz="2400" dirty="0" smtClean="0"/>
              <a:t>аблоны </a:t>
            </a:r>
            <a:r>
              <a:rPr lang="ru-RU" sz="2400" dirty="0"/>
              <a:t>класса позволяют </a:t>
            </a:r>
            <a:r>
              <a:rPr lang="ru-RU" sz="2400" dirty="0" smtClean="0"/>
              <a:t>иметь </a:t>
            </a:r>
            <a:r>
              <a:rPr lang="ru-RU" sz="2400" dirty="0"/>
              <a:t>несколько аргументов шаблона </a:t>
            </a:r>
            <a:r>
              <a:rPr lang="ru-RU" sz="2400" b="1" dirty="0">
                <a:solidFill>
                  <a:srgbClr val="C00000"/>
                </a:solidFill>
              </a:rPr>
              <a:t>без типа</a:t>
            </a:r>
            <a:r>
              <a:rPr lang="ru-RU" sz="2400" dirty="0"/>
              <a:t> (non-type </a:t>
            </a:r>
            <a:r>
              <a:rPr lang="ru-RU" sz="2400" dirty="0" err="1"/>
              <a:t>template</a:t>
            </a:r>
            <a:r>
              <a:rPr lang="ru-RU" sz="2400" dirty="0"/>
              <a:t> </a:t>
            </a:r>
            <a:r>
              <a:rPr lang="ru-RU" sz="2400" dirty="0" err="1"/>
              <a:t>arguments</a:t>
            </a:r>
            <a:r>
              <a:rPr lang="ru-RU" sz="2400" dirty="0"/>
              <a:t>). </a:t>
            </a:r>
            <a:endParaRPr lang="ru-RU" sz="2400" dirty="0" smtClean="0"/>
          </a:p>
          <a:p>
            <a:r>
              <a:rPr lang="ru-RU" sz="2400" dirty="0" smtClean="0"/>
              <a:t>Рассмотрим целочисленный </a:t>
            </a:r>
            <a:r>
              <a:rPr lang="ru-RU" sz="2400" dirty="0"/>
              <a:t>non-type </a:t>
            </a:r>
            <a:r>
              <a:rPr lang="ru-RU" sz="2400" dirty="0" err="1"/>
              <a:t>template</a:t>
            </a:r>
            <a:r>
              <a:rPr lang="ru-RU" sz="2400" dirty="0"/>
              <a:t> </a:t>
            </a:r>
            <a:r>
              <a:rPr lang="ru-RU" sz="2400" dirty="0" err="1" smtClean="0"/>
              <a:t>argument</a:t>
            </a:r>
            <a:r>
              <a:rPr lang="ru-RU" sz="2400" dirty="0" smtClean="0"/>
              <a:t>.</a:t>
            </a:r>
          </a:p>
          <a:p>
            <a:r>
              <a:rPr lang="ru-RU" sz="2400" b="1" dirty="0" smtClean="0">
                <a:solidFill>
                  <a:srgbClr val="C00000"/>
                </a:solidFill>
              </a:rPr>
              <a:t>Целый аргумент без типа может быть</a:t>
            </a:r>
            <a:r>
              <a:rPr lang="ru-RU" sz="2400" dirty="0" smtClean="0"/>
              <a:t>:</a:t>
            </a:r>
          </a:p>
          <a:p>
            <a:pPr lvl="1"/>
            <a:r>
              <a:rPr lang="ru-RU" sz="2400" dirty="0"/>
              <a:t>Только целочисленные типы данных могут быть non-type </a:t>
            </a:r>
            <a:r>
              <a:rPr lang="ru-RU" sz="2400" dirty="0" err="1"/>
              <a:t>integer</a:t>
            </a:r>
            <a:r>
              <a:rPr lang="ru-RU" sz="2400" dirty="0"/>
              <a:t> аргументом, и это включает </a:t>
            </a:r>
            <a:r>
              <a:rPr lang="ru-RU" sz="2400" dirty="0" err="1"/>
              <a:t>int</a:t>
            </a:r>
            <a:r>
              <a:rPr lang="ru-RU" sz="2400" dirty="0"/>
              <a:t>, </a:t>
            </a:r>
            <a:r>
              <a:rPr lang="ru-RU" sz="2400" dirty="0" err="1"/>
              <a:t>char</a:t>
            </a:r>
            <a:r>
              <a:rPr lang="ru-RU" sz="2400" dirty="0"/>
              <a:t>, </a:t>
            </a:r>
            <a:r>
              <a:rPr lang="ru-RU" sz="2400" dirty="0" err="1"/>
              <a:t>long</a:t>
            </a:r>
            <a:r>
              <a:rPr lang="ru-RU" sz="2400" dirty="0"/>
              <a:t>, </a:t>
            </a:r>
            <a:r>
              <a:rPr lang="ru-RU" sz="2400" dirty="0" err="1"/>
              <a:t>long</a:t>
            </a:r>
            <a:r>
              <a:rPr lang="ru-RU" sz="2400" dirty="0"/>
              <a:t> </a:t>
            </a:r>
            <a:r>
              <a:rPr lang="ru-RU" sz="2400" dirty="0" err="1"/>
              <a:t>long</a:t>
            </a:r>
            <a:r>
              <a:rPr lang="ru-RU" sz="2400" dirty="0"/>
              <a:t>, их варианты </a:t>
            </a:r>
            <a:r>
              <a:rPr lang="ru-RU" sz="2400" dirty="0" err="1"/>
              <a:t>unsigned</a:t>
            </a:r>
            <a:r>
              <a:rPr lang="ru-RU" sz="2400" dirty="0"/>
              <a:t> и перечисления (</a:t>
            </a:r>
            <a:r>
              <a:rPr lang="ru-RU" sz="2400" dirty="0" err="1"/>
              <a:t>enum</a:t>
            </a:r>
            <a:r>
              <a:rPr lang="ru-RU" sz="2400" dirty="0"/>
              <a:t>). Такие типы, как </a:t>
            </a:r>
            <a:r>
              <a:rPr lang="ru-RU" sz="2400" dirty="0" err="1"/>
              <a:t>float</a:t>
            </a:r>
            <a:r>
              <a:rPr lang="ru-RU" sz="2400" dirty="0"/>
              <a:t> и </a:t>
            </a:r>
            <a:r>
              <a:rPr lang="ru-RU" sz="2400" dirty="0" err="1"/>
              <a:t>double</a:t>
            </a:r>
            <a:r>
              <a:rPr lang="ru-RU" sz="2400" dirty="0"/>
              <a:t>, недопустимы.</a:t>
            </a:r>
          </a:p>
          <a:p>
            <a:pPr lvl="1"/>
            <a:r>
              <a:rPr lang="ru-RU" sz="2400" dirty="0" smtClean="0"/>
              <a:t>При </a:t>
            </a:r>
            <a:r>
              <a:rPr lang="ru-RU" sz="2400" dirty="0"/>
              <a:t>инициации могут быть переданы только целые константы, заданные во время </a:t>
            </a:r>
            <a:r>
              <a:rPr lang="ru-RU" sz="2400" dirty="0" smtClean="0"/>
              <a:t>компиляции. </a:t>
            </a:r>
          </a:p>
        </p:txBody>
      </p:sp>
    </p:spTree>
    <p:extLst>
      <p:ext uri="{BB962C8B-B14F-4D97-AF65-F5344CB8AC3E}">
        <p14:creationId xmlns:p14="http://schemas.microsoft.com/office/powerpoint/2010/main" val="1302607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30</a:t>
            </a:fld>
            <a:endParaRPr lang="ru-RU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07381" y="1484730"/>
            <a:ext cx="8852470" cy="482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>
              <a:spcBef>
                <a:spcPts val="0"/>
              </a:spcBef>
            </a:pPr>
            <a:r>
              <a:rPr lang="ru-RU" sz="2500" b="1" dirty="0" smtClean="0">
                <a:solidFill>
                  <a:schemeClr val="bg2">
                    <a:lumMod val="75000"/>
                  </a:schemeClr>
                </a:solidFill>
              </a:rPr>
              <a:t>Синтаксис шаблона класса с параметрами без типа</a:t>
            </a:r>
            <a:r>
              <a:rPr lang="ru-RU" sz="26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ru-RU" sz="2600" dirty="0" smtClean="0"/>
          </a:p>
          <a:p>
            <a:pPr marL="720000" indent="0">
              <a:spcBef>
                <a:spcPts val="0"/>
              </a:spcBef>
              <a:buNone/>
            </a:pPr>
            <a:r>
              <a:rPr lang="ru-RU" sz="3000" b="1" dirty="0" err="1" smtClean="0">
                <a:solidFill>
                  <a:srgbClr val="C00000"/>
                </a:solidFill>
              </a:rPr>
              <a:t>template</a:t>
            </a:r>
            <a:r>
              <a:rPr lang="ru-RU" sz="3000" b="1" dirty="0">
                <a:solidFill>
                  <a:srgbClr val="C00000"/>
                </a:solidFill>
              </a:rPr>
              <a:t>&lt; </a:t>
            </a:r>
            <a:r>
              <a:rPr lang="ru-RU" sz="3000" b="1" dirty="0" err="1">
                <a:solidFill>
                  <a:srgbClr val="C00000"/>
                </a:solidFill>
              </a:rPr>
              <a:t>class</a:t>
            </a:r>
            <a:r>
              <a:rPr lang="ru-RU" sz="3000" b="1" dirty="0">
                <a:solidFill>
                  <a:srgbClr val="C00000"/>
                </a:solidFill>
              </a:rPr>
              <a:t> T, </a:t>
            </a:r>
            <a:r>
              <a:rPr lang="ru-RU" sz="3000" b="1" dirty="0" err="1">
                <a:solidFill>
                  <a:srgbClr val="C00000"/>
                </a:solidFill>
              </a:rPr>
              <a:t>int</a:t>
            </a:r>
            <a:r>
              <a:rPr lang="ru-RU" sz="3000" b="1" dirty="0">
                <a:solidFill>
                  <a:srgbClr val="C00000"/>
                </a:solidFill>
              </a:rPr>
              <a:t> </a:t>
            </a:r>
            <a:r>
              <a:rPr lang="en-US" sz="3000" b="1" dirty="0" smtClean="0">
                <a:solidFill>
                  <a:srgbClr val="C00000"/>
                </a:solidFill>
              </a:rPr>
              <a:t>n</a:t>
            </a:r>
            <a:r>
              <a:rPr lang="ru-RU" sz="3000" b="1" dirty="0" smtClean="0">
                <a:solidFill>
                  <a:srgbClr val="C00000"/>
                </a:solidFill>
              </a:rPr>
              <a:t> </a:t>
            </a:r>
            <a:r>
              <a:rPr lang="ru-RU" sz="3000" b="1" dirty="0">
                <a:solidFill>
                  <a:srgbClr val="C00000"/>
                </a:solidFill>
              </a:rPr>
              <a:t>&gt;</a:t>
            </a:r>
          </a:p>
          <a:p>
            <a:pPr marL="720000" indent="0">
              <a:spcBef>
                <a:spcPts val="0"/>
              </a:spcBef>
              <a:buNone/>
            </a:pPr>
            <a:r>
              <a:rPr lang="ru-RU" sz="3000" b="1" dirty="0" err="1">
                <a:solidFill>
                  <a:srgbClr val="C00000"/>
                </a:solidFill>
              </a:rPr>
              <a:t>class</a:t>
            </a:r>
            <a:r>
              <a:rPr lang="ru-RU" sz="3000" b="1" dirty="0">
                <a:solidFill>
                  <a:srgbClr val="C00000"/>
                </a:solidFill>
              </a:rPr>
              <a:t> </a:t>
            </a:r>
            <a:r>
              <a:rPr lang="en-US" sz="3000" b="1" dirty="0" err="1" smtClean="0">
                <a:solidFill>
                  <a:srgbClr val="C00000"/>
                </a:solidFill>
              </a:rPr>
              <a:t>nameClass</a:t>
            </a:r>
            <a:endParaRPr lang="en-US" sz="3000" b="1" dirty="0" smtClean="0">
              <a:solidFill>
                <a:srgbClr val="C00000"/>
              </a:solidFill>
            </a:endParaRPr>
          </a:p>
          <a:p>
            <a:pPr marL="720000" indent="0">
              <a:spcBef>
                <a:spcPts val="0"/>
              </a:spcBef>
              <a:buNone/>
            </a:pPr>
            <a:r>
              <a:rPr lang="ru-RU" sz="3000" b="1" dirty="0" smtClean="0">
                <a:solidFill>
                  <a:srgbClr val="C00000"/>
                </a:solidFill>
              </a:rPr>
              <a:t>{};</a:t>
            </a:r>
            <a:endParaRPr lang="en-US" sz="3000" b="1" dirty="0" smtClean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600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600" dirty="0" smtClean="0"/>
              <a:t>где </a:t>
            </a:r>
            <a:r>
              <a:rPr lang="en-US" sz="2600" b="1" dirty="0" smtClean="0"/>
              <a:t>n - </a:t>
            </a:r>
            <a:r>
              <a:rPr lang="ru-RU" sz="2600" dirty="0"/>
              <a:t>является non-type аргументом, </a:t>
            </a:r>
            <a:r>
              <a:rPr lang="ru-RU" sz="2600" dirty="0" smtClean="0"/>
              <a:t>целое число</a:t>
            </a:r>
            <a:r>
              <a:rPr lang="en-US" sz="2600" dirty="0" smtClean="0"/>
              <a:t>.</a:t>
            </a:r>
            <a:endParaRPr lang="ru-RU" sz="2600" dirty="0" smtClean="0"/>
          </a:p>
          <a:p>
            <a:pPr marL="0" indent="0">
              <a:spcBef>
                <a:spcPts val="0"/>
              </a:spcBef>
              <a:buNone/>
            </a:pPr>
            <a:endParaRPr lang="ru-RU" sz="2600" dirty="0" smtClean="0"/>
          </a:p>
          <a:p>
            <a:pPr>
              <a:spcBef>
                <a:spcPts val="0"/>
              </a:spcBef>
            </a:pPr>
            <a:r>
              <a:rPr lang="ru-RU" sz="2600" dirty="0"/>
              <a:t>Тогда в шаблоне класса </a:t>
            </a:r>
            <a:r>
              <a:rPr lang="ru-RU" sz="2600" dirty="0" smtClean="0"/>
              <a:t>можно </a:t>
            </a:r>
            <a:r>
              <a:rPr lang="ru-RU" sz="2600" dirty="0"/>
              <a:t>использовать этот non-type </a:t>
            </a:r>
            <a:r>
              <a:rPr lang="ru-RU" sz="2600" dirty="0" err="1"/>
              <a:t>integer</a:t>
            </a:r>
            <a:r>
              <a:rPr lang="ru-RU" sz="2600" dirty="0"/>
              <a:t> аргумент - везде, где возможно </a:t>
            </a:r>
            <a:r>
              <a:rPr lang="ru-RU" sz="2600" dirty="0" smtClean="0"/>
              <a:t>вы бы использовали целое </a:t>
            </a:r>
            <a:r>
              <a:rPr lang="ru-RU" sz="2600" dirty="0"/>
              <a:t>число.</a:t>
            </a:r>
            <a:endParaRPr lang="en-US" sz="2600" dirty="0"/>
          </a:p>
          <a:p>
            <a:pPr marL="0" indent="0">
              <a:spcBef>
                <a:spcPts val="0"/>
              </a:spcBef>
              <a:buNone/>
            </a:pPr>
            <a:endParaRPr lang="ru-RU" sz="26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600" b="1" dirty="0" smtClean="0"/>
              <a:t> </a:t>
            </a:r>
            <a:endParaRPr lang="ru-RU" sz="2600" b="1" kern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9073262" cy="1366838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ru-RU" dirty="0"/>
              <a:t>Аргументы шаблона </a:t>
            </a:r>
            <a:r>
              <a:rPr lang="en-US" dirty="0" smtClean="0"/>
              <a:t>c </a:t>
            </a:r>
            <a:r>
              <a:rPr lang="ru-RU" dirty="0" err="1" smtClean="0"/>
              <a:t>не</a:t>
            </a:r>
            <a:r>
              <a:rPr lang="ru-RU" dirty="0" err="1" smtClean="0"/>
              <a:t>типизированными</a:t>
            </a:r>
            <a:r>
              <a:rPr lang="ru-RU" dirty="0" smtClean="0"/>
              <a:t> аргументами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619342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31</a:t>
            </a:fld>
            <a:endParaRPr lang="ru-RU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84730"/>
            <a:ext cx="9143999" cy="482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sz="2400" b="1" dirty="0" smtClean="0"/>
              <a:t>Варианты применения целочисленного </a:t>
            </a:r>
            <a:r>
              <a:rPr lang="ru-RU" sz="2400" b="1" dirty="0"/>
              <a:t>non-type </a:t>
            </a:r>
            <a:r>
              <a:rPr lang="ru-RU" sz="2400" b="1" dirty="0" err="1"/>
              <a:t>template</a:t>
            </a:r>
            <a:r>
              <a:rPr lang="ru-RU" sz="2400" b="1" dirty="0"/>
              <a:t> </a:t>
            </a:r>
            <a:r>
              <a:rPr lang="ru-RU" sz="2400" b="1" dirty="0" err="1" smtClean="0"/>
              <a:t>argument</a:t>
            </a:r>
            <a:r>
              <a:rPr lang="ru-RU" sz="2400" b="1" dirty="0"/>
              <a:t> </a:t>
            </a:r>
            <a:r>
              <a:rPr lang="ru-RU" sz="2400" b="1" dirty="0" smtClean="0"/>
              <a:t>шаблона:</a:t>
            </a:r>
          </a:p>
          <a:p>
            <a:pPr lvl="1"/>
            <a:r>
              <a:rPr lang="ru-RU" sz="2400" dirty="0"/>
              <a:t>присвоение </a:t>
            </a:r>
            <a:r>
              <a:rPr lang="ru-RU" sz="2400" dirty="0" smtClean="0"/>
              <a:t>статическому элементу класса</a:t>
            </a:r>
          </a:p>
          <a:p>
            <a:pPr lvl="1"/>
            <a:r>
              <a:rPr lang="ru-RU" sz="2400" dirty="0"/>
              <a:t>чтобы задать значение для элементов класса</a:t>
            </a:r>
          </a:p>
          <a:p>
            <a:pPr lvl="1"/>
            <a:r>
              <a:rPr lang="ru-RU" sz="2400" dirty="0" smtClean="0"/>
              <a:t>указания </a:t>
            </a:r>
            <a:r>
              <a:rPr lang="ru-RU" sz="2400" dirty="0"/>
              <a:t>значения по умолчанию для </a:t>
            </a:r>
            <a:r>
              <a:rPr lang="ru-RU" sz="2400" dirty="0" smtClean="0"/>
              <a:t>метода</a:t>
            </a:r>
          </a:p>
          <a:p>
            <a:pPr lvl="1"/>
            <a:r>
              <a:rPr lang="ru-RU" sz="2400" dirty="0" smtClean="0"/>
              <a:t>использование в методах классах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9073262" cy="1366838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ru-RU" dirty="0"/>
              <a:t>Аргументы шаблона </a:t>
            </a:r>
            <a:r>
              <a:rPr lang="en-US" dirty="0" smtClean="0"/>
              <a:t>c </a:t>
            </a:r>
            <a:r>
              <a:rPr lang="ru-RU" dirty="0" err="1" smtClean="0"/>
              <a:t>не</a:t>
            </a:r>
            <a:r>
              <a:rPr lang="ru-RU" dirty="0" err="1" smtClean="0"/>
              <a:t>типизированными</a:t>
            </a:r>
            <a:r>
              <a:rPr lang="ru-RU" dirty="0" smtClean="0"/>
              <a:t> аргументами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59768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32</a:t>
            </a:fld>
            <a:endParaRPr lang="ru-RU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400" y="2679849"/>
            <a:ext cx="3817282" cy="1207365"/>
          </a:xfrm>
          <a:solidFill>
            <a:schemeClr val="accent5">
              <a:lumMod val="60000"/>
              <a:lumOff val="4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b="1" dirty="0" err="1"/>
              <a:t>template</a:t>
            </a:r>
            <a:r>
              <a:rPr lang="ru-RU" sz="2000" b="1" dirty="0"/>
              <a:t>&lt; </a:t>
            </a:r>
            <a:r>
              <a:rPr lang="ru-RU" sz="2000" b="1" dirty="0" err="1"/>
              <a:t>class</a:t>
            </a:r>
            <a:r>
              <a:rPr lang="ru-RU" sz="2000" b="1" dirty="0"/>
              <a:t> T, </a:t>
            </a:r>
            <a:r>
              <a:rPr lang="ru-RU" sz="2000" b="1" dirty="0" err="1">
                <a:solidFill>
                  <a:srgbClr val="FF0000"/>
                </a:solidFill>
              </a:rPr>
              <a:t>int</a:t>
            </a:r>
            <a:r>
              <a:rPr lang="ru-RU" sz="2000" b="1" dirty="0"/>
              <a:t> </a:t>
            </a:r>
            <a:r>
              <a:rPr lang="ru-RU" sz="2000" b="1" dirty="0">
                <a:solidFill>
                  <a:srgbClr val="FF0000"/>
                </a:solidFill>
              </a:rPr>
              <a:t>SIZE</a:t>
            </a:r>
            <a:r>
              <a:rPr lang="ru-RU" sz="2000" b="1" dirty="0"/>
              <a:t> 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err="1"/>
              <a:t>class</a:t>
            </a:r>
            <a:r>
              <a:rPr lang="ru-RU" sz="2000" b="1" dirty="0"/>
              <a:t> </a:t>
            </a:r>
            <a:r>
              <a:rPr lang="ru-RU" sz="2000" b="1" dirty="0" err="1" smtClean="0"/>
              <a:t>Array</a:t>
            </a:r>
            <a:endParaRPr lang="ru-RU" sz="20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smtClean="0"/>
              <a:t>{};</a:t>
            </a:r>
            <a:endParaRPr lang="en-US" sz="2000" b="1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400" y="1412720"/>
            <a:ext cx="4176580" cy="1061829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100" dirty="0" smtClean="0"/>
              <a:t>Например определим шаблон </a:t>
            </a:r>
            <a:r>
              <a:rPr lang="ru-RU" sz="2100" dirty="0" err="1" smtClean="0"/>
              <a:t>класа</a:t>
            </a:r>
            <a:r>
              <a:rPr lang="ru-RU" sz="2100" dirty="0" smtClean="0"/>
              <a:t> с аргументом без типа (целое число)</a:t>
            </a:r>
            <a:r>
              <a:rPr lang="ru-RU" sz="2100" dirty="0" smtClean="0">
                <a:solidFill>
                  <a:srgbClr val="C00000"/>
                </a:solidFill>
              </a:rPr>
              <a:t>:</a:t>
            </a:r>
            <a:endParaRPr lang="ru-RU" sz="21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33360" y="4073885"/>
            <a:ext cx="3835322" cy="19389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 smtClean="0"/>
              <a:t>Тогда мы </a:t>
            </a:r>
            <a:r>
              <a:rPr lang="ru-RU" sz="2000" dirty="0"/>
              <a:t>может инициировать шаблон класса </a:t>
            </a:r>
            <a:r>
              <a:rPr lang="ru-RU" sz="2000" dirty="0" err="1"/>
              <a:t>Array</a:t>
            </a:r>
            <a:r>
              <a:rPr lang="ru-RU" sz="2000" dirty="0"/>
              <a:t> так:</a:t>
            </a:r>
          </a:p>
          <a:p>
            <a:endParaRPr lang="en-US" sz="2000" b="1" dirty="0" smtClean="0"/>
          </a:p>
          <a:p>
            <a:r>
              <a:rPr lang="en-US" sz="2000" b="1" dirty="0" smtClean="0"/>
              <a:t>Array</a:t>
            </a:r>
            <a:r>
              <a:rPr lang="en-US" sz="2000" b="1" dirty="0"/>
              <a:t>&lt; int, 10 &gt; </a:t>
            </a:r>
            <a:r>
              <a:rPr lang="ru-RU" sz="2000" b="1" dirty="0" smtClean="0"/>
              <a:t> </a:t>
            </a:r>
            <a:r>
              <a:rPr lang="en-US" sz="2000" b="1" dirty="0" smtClean="0"/>
              <a:t>a1;</a:t>
            </a:r>
            <a:endParaRPr lang="ru-RU" sz="2000" dirty="0">
              <a:solidFill>
                <a:srgbClr val="C00000"/>
              </a:solidFill>
            </a:endParaRPr>
          </a:p>
          <a:p>
            <a:r>
              <a:rPr lang="en-US" sz="2000" b="1" dirty="0"/>
              <a:t>Array&lt; </a:t>
            </a:r>
            <a:r>
              <a:rPr lang="en-US" sz="2000" b="1" dirty="0" smtClean="0"/>
              <a:t>double, 5 </a:t>
            </a:r>
            <a:r>
              <a:rPr lang="en-US" sz="2000" b="1" dirty="0"/>
              <a:t>&gt; </a:t>
            </a:r>
            <a:r>
              <a:rPr lang="en-US" sz="2000" b="1" dirty="0" smtClean="0"/>
              <a:t>a2;</a:t>
            </a:r>
            <a:endParaRPr lang="ru-RU" sz="2000" dirty="0">
              <a:solidFill>
                <a:srgbClr val="C00000"/>
              </a:solidFill>
            </a:endParaRPr>
          </a:p>
          <a:p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211950" y="2788220"/>
            <a:ext cx="4747900" cy="3520505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b="1" dirty="0" err="1"/>
              <a:t>template</a:t>
            </a:r>
            <a:r>
              <a:rPr lang="ru-RU" sz="1800" b="1" dirty="0"/>
              <a:t>&lt; </a:t>
            </a:r>
            <a:r>
              <a:rPr lang="ru-RU" sz="1800" b="1" dirty="0" err="1"/>
              <a:t>class</a:t>
            </a:r>
            <a:r>
              <a:rPr lang="ru-RU" sz="1800" b="1" dirty="0"/>
              <a:t> T, </a:t>
            </a:r>
            <a:r>
              <a:rPr lang="ru-RU" sz="1800" b="1" dirty="0" err="1">
                <a:solidFill>
                  <a:srgbClr val="FF0000"/>
                </a:solidFill>
              </a:rPr>
              <a:t>int</a:t>
            </a:r>
            <a:r>
              <a:rPr lang="ru-RU" sz="1800" b="1" dirty="0"/>
              <a:t> </a:t>
            </a:r>
            <a:r>
              <a:rPr lang="ru-RU" sz="1800" b="1" dirty="0">
                <a:solidFill>
                  <a:srgbClr val="FF0000"/>
                </a:solidFill>
              </a:rPr>
              <a:t>SIZE</a:t>
            </a:r>
            <a:r>
              <a:rPr lang="ru-RU" sz="1800" b="1" dirty="0"/>
              <a:t> &gt;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class Array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dirty="0"/>
              <a:t> </a:t>
            </a:r>
            <a:r>
              <a:rPr lang="ru-RU" sz="1800" dirty="0" smtClean="0"/>
              <a:t> </a:t>
            </a:r>
            <a:r>
              <a:rPr lang="ru-RU" sz="1800" b="1" dirty="0" err="1" smtClean="0"/>
              <a:t>private</a:t>
            </a:r>
            <a:r>
              <a:rPr lang="ru-RU" sz="1800" b="1" dirty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/>
              <a:t>   </a:t>
            </a:r>
            <a:r>
              <a:rPr lang="ru-RU" sz="1800" b="1" dirty="0" smtClean="0"/>
              <a:t>  T  </a:t>
            </a:r>
            <a:r>
              <a:rPr lang="en-US" sz="1800" b="1" dirty="0" smtClean="0"/>
              <a:t>Mas</a:t>
            </a:r>
            <a:r>
              <a:rPr lang="ru-RU" sz="1800" b="1" dirty="0" smtClean="0"/>
              <a:t>[</a:t>
            </a:r>
            <a:r>
              <a:rPr lang="ru-RU" sz="1800" b="1" dirty="0" smtClean="0">
                <a:solidFill>
                  <a:srgbClr val="FF0000"/>
                </a:solidFill>
              </a:rPr>
              <a:t>SIZE</a:t>
            </a:r>
            <a:r>
              <a:rPr lang="ru-RU" sz="1800" b="1" dirty="0"/>
              <a:t>];</a:t>
            </a:r>
            <a:r>
              <a:rPr lang="en-US" sz="1800" b="1" dirty="0"/>
              <a:t> </a:t>
            </a:r>
            <a:endParaRPr lang="ru-RU" sz="1800" b="1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 </a:t>
            </a:r>
            <a:r>
              <a:rPr lang="en-US" sz="1800" b="1" dirty="0" smtClean="0"/>
              <a:t>static </a:t>
            </a:r>
            <a:r>
              <a:rPr lang="en-US" sz="1800" b="1" dirty="0" err="1" smtClean="0"/>
              <a:t>const</a:t>
            </a:r>
            <a:r>
              <a:rPr lang="en-US" sz="1800" b="1" dirty="0" smtClean="0"/>
              <a:t> int E </a:t>
            </a:r>
            <a:r>
              <a:rPr lang="en-US" sz="1800" b="1" dirty="0"/>
              <a:t>= </a:t>
            </a:r>
            <a:r>
              <a:rPr lang="en-US" sz="1800" b="1" dirty="0">
                <a:solidFill>
                  <a:srgbClr val="FF0000"/>
                </a:solidFill>
              </a:rPr>
              <a:t>SIZE</a:t>
            </a:r>
            <a:r>
              <a:rPr lang="en-US" sz="1800" b="1" dirty="0"/>
              <a:t> * 2</a:t>
            </a:r>
            <a:r>
              <a:rPr lang="en-US" sz="1800" b="1" dirty="0" smtClean="0"/>
              <a:t>;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  </a:t>
            </a:r>
            <a:r>
              <a:rPr lang="ru-RU" sz="1800" b="1" dirty="0" err="1" smtClean="0"/>
              <a:t>void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Som</a:t>
            </a:r>
            <a:r>
              <a:rPr lang="en-US" sz="1800" b="1" dirty="0" smtClean="0"/>
              <a:t>e</a:t>
            </a:r>
            <a:r>
              <a:rPr lang="ru-RU" sz="1800" b="1" dirty="0" smtClean="0"/>
              <a:t>(</a:t>
            </a:r>
            <a:r>
              <a:rPr lang="ru-RU" sz="1800" b="1" dirty="0" err="1" smtClean="0"/>
              <a:t>int</a:t>
            </a:r>
            <a:r>
              <a:rPr lang="ru-RU" sz="1800" b="1" dirty="0" smtClean="0"/>
              <a:t> </a:t>
            </a:r>
            <a:r>
              <a:rPr lang="ru-RU" sz="1800" b="1" dirty="0" err="1"/>
              <a:t>arg</a:t>
            </a:r>
            <a:r>
              <a:rPr lang="ru-RU" sz="1800" b="1" dirty="0"/>
              <a:t> = </a:t>
            </a:r>
            <a:r>
              <a:rPr lang="ru-RU" sz="1800" b="1" dirty="0">
                <a:solidFill>
                  <a:srgbClr val="FF0000"/>
                </a:solidFill>
              </a:rPr>
              <a:t>SIZE</a:t>
            </a:r>
            <a:r>
              <a:rPr lang="ru-RU" sz="1800" b="1" dirty="0" smtClean="0"/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 </a:t>
            </a:r>
            <a:r>
              <a:rPr lang="ru-RU" sz="1800" b="1" dirty="0" err="1" smtClean="0"/>
              <a:t>void</a:t>
            </a:r>
            <a:r>
              <a:rPr lang="ru-RU" sz="1800" b="1" dirty="0" smtClean="0"/>
              <a:t> </a:t>
            </a:r>
            <a:r>
              <a:rPr lang="ru-RU" sz="1800" b="1" dirty="0" err="1"/>
              <a:t>Initialize</a:t>
            </a:r>
            <a:r>
              <a:rPr lang="ru-RU" sz="1800" b="1" dirty="0"/>
              <a:t>()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 {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</a:t>
            </a:r>
            <a:r>
              <a:rPr lang="en-US" sz="1800" b="1" dirty="0" smtClean="0"/>
              <a:t>   for(</a:t>
            </a:r>
            <a:r>
              <a:rPr lang="en-US" sz="1800" b="1" dirty="0" err="1" smtClean="0"/>
              <a:t>int</a:t>
            </a:r>
            <a:r>
              <a:rPr lang="en-US" sz="1800" b="1" dirty="0" smtClean="0"/>
              <a:t>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 </a:t>
            </a:r>
            <a:r>
              <a:rPr lang="en-US" sz="1800" b="1" dirty="0"/>
              <a:t>= 0; </a:t>
            </a:r>
            <a:r>
              <a:rPr lang="en-US" sz="1800" b="1" dirty="0" err="1"/>
              <a:t>i</a:t>
            </a:r>
            <a:r>
              <a:rPr lang="en-US" sz="1800" b="1" dirty="0" smtClean="0"/>
              <a:t> </a:t>
            </a:r>
            <a:r>
              <a:rPr lang="en-US" sz="1800" b="1" dirty="0"/>
              <a:t>&lt; </a:t>
            </a:r>
            <a:r>
              <a:rPr lang="en-US" sz="1800" b="1" dirty="0">
                <a:solidFill>
                  <a:srgbClr val="FF0000"/>
                </a:solidFill>
              </a:rPr>
              <a:t>SIZE</a:t>
            </a:r>
            <a:r>
              <a:rPr lang="en-US" sz="1800" b="1" dirty="0"/>
              <a:t>; </a:t>
            </a:r>
            <a:r>
              <a:rPr lang="en-US" sz="1800" b="1" dirty="0" err="1" smtClean="0"/>
              <a:t>i</a:t>
            </a:r>
            <a:r>
              <a:rPr lang="en-US" sz="1800" b="1" dirty="0" smtClean="0"/>
              <a:t>++)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     </a:t>
            </a:r>
            <a:r>
              <a:rPr lang="en-US" sz="1800" b="1" dirty="0" smtClean="0"/>
              <a:t>  Mas</a:t>
            </a:r>
            <a:r>
              <a:rPr lang="ru-RU" sz="1800" b="1" dirty="0" smtClean="0"/>
              <a:t>[</a:t>
            </a:r>
            <a:r>
              <a:rPr lang="en-US" sz="1800" b="1" dirty="0" err="1" smtClean="0"/>
              <a:t>i</a:t>
            </a:r>
            <a:r>
              <a:rPr lang="ru-RU" sz="1800" b="1" dirty="0" smtClean="0"/>
              <a:t>] </a:t>
            </a:r>
            <a:r>
              <a:rPr lang="ru-RU" sz="1800" b="1" dirty="0"/>
              <a:t>= T</a:t>
            </a:r>
            <a:r>
              <a:rPr lang="ru-RU" sz="1800" b="1" dirty="0" smtClean="0"/>
              <a:t>();</a:t>
            </a:r>
            <a:endParaRPr lang="en-US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  </a:t>
            </a:r>
            <a:r>
              <a:rPr lang="ru-RU" sz="1800" b="1" dirty="0" smtClean="0"/>
              <a:t>}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};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</p:txBody>
      </p:sp>
      <p:sp>
        <p:nvSpPr>
          <p:cNvPr id="11" name="Прямоугольник 10"/>
          <p:cNvSpPr/>
          <p:nvPr/>
        </p:nvSpPr>
        <p:spPr>
          <a:xfrm>
            <a:off x="4644010" y="1458223"/>
            <a:ext cx="4176580" cy="1246495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 smtClean="0"/>
              <a:t>А в шаблоне </a:t>
            </a:r>
            <a:r>
              <a:rPr lang="ru-RU" dirty="0"/>
              <a:t>класса </a:t>
            </a:r>
            <a:r>
              <a:rPr lang="ru-RU" dirty="0" smtClean="0"/>
              <a:t>можно </a:t>
            </a:r>
            <a:r>
              <a:rPr lang="ru-RU" dirty="0"/>
              <a:t>использовать этот non-type </a:t>
            </a:r>
            <a:r>
              <a:rPr lang="ru-RU" dirty="0" err="1"/>
              <a:t>integer</a:t>
            </a:r>
            <a:r>
              <a:rPr lang="ru-RU" dirty="0"/>
              <a:t> аргумент - везде, где возможно </a:t>
            </a:r>
            <a:r>
              <a:rPr lang="ru-RU" dirty="0" smtClean="0"/>
              <a:t>использование целого числа</a:t>
            </a:r>
            <a:endParaRPr lang="ru-RU" sz="2100" dirty="0">
              <a:solidFill>
                <a:srgbClr val="C00000"/>
              </a:solidFill>
            </a:endParaRP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0"/>
            <a:ext cx="9073262" cy="1366838"/>
          </a:xfrm>
        </p:spPr>
        <p:txBody>
          <a:bodyPr/>
          <a:lstStyle/>
          <a:p>
            <a:pPr>
              <a:lnSpc>
                <a:spcPts val="3000"/>
              </a:lnSpc>
            </a:pPr>
            <a:r>
              <a:rPr lang="ru-RU" dirty="0"/>
              <a:t>Аргументы шаблона </a:t>
            </a:r>
            <a:r>
              <a:rPr lang="en-US" dirty="0" smtClean="0"/>
              <a:t>c </a:t>
            </a:r>
            <a:r>
              <a:rPr lang="ru-RU" dirty="0" err="1" smtClean="0"/>
              <a:t>не</a:t>
            </a:r>
            <a:r>
              <a:rPr lang="ru-RU" dirty="0" err="1" smtClean="0"/>
              <a:t>типизированными</a:t>
            </a:r>
            <a:r>
              <a:rPr lang="ru-RU" dirty="0" smtClean="0"/>
              <a:t> аргументами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105286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" grpId="0" animBg="1"/>
      <p:bldP spid="6" grpId="0" build="p" animBg="1"/>
      <p:bldP spid="8" grpId="0" build="p" animBg="1"/>
      <p:bldP spid="11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33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649465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</a:t>
            </a:r>
            <a:r>
              <a:rPr lang="en-US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Аргумент без типа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685255"/>
            <a:ext cx="4427980" cy="646331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Использование </a:t>
            </a:r>
            <a:r>
              <a:rPr lang="ru-RU" dirty="0" err="1"/>
              <a:t>non-type</a:t>
            </a:r>
            <a:r>
              <a:rPr lang="ru-RU" dirty="0"/>
              <a:t> параметра в шаблоне </a:t>
            </a:r>
            <a:r>
              <a:rPr lang="ru-RU" dirty="0" smtClean="0"/>
              <a:t>класса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6029" y="606148"/>
            <a:ext cx="4427980" cy="625185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solidFill>
                  <a:srgbClr val="C00000"/>
                </a:solidFill>
              </a:rPr>
              <a:t>template </a:t>
            </a:r>
            <a:r>
              <a:rPr lang="en-US" sz="1700" b="1" dirty="0" smtClean="0">
                <a:solidFill>
                  <a:srgbClr val="C00000"/>
                </a:solidFill>
              </a:rPr>
              <a:t>&lt;</a:t>
            </a:r>
            <a:r>
              <a:rPr lang="en-US" sz="1700" b="1" dirty="0">
                <a:solidFill>
                  <a:srgbClr val="C00000"/>
                </a:solidFill>
              </a:rPr>
              <a:t>class T, int </a:t>
            </a:r>
            <a:r>
              <a:rPr lang="en-US" sz="1700" b="1" dirty="0" smtClean="0">
                <a:solidFill>
                  <a:srgbClr val="C00000"/>
                </a:solidFill>
              </a:rPr>
              <a:t>size_const&gt;</a:t>
            </a:r>
            <a:endParaRPr lang="ru-RU" sz="1700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solidFill>
                  <a:srgbClr val="C00000"/>
                </a:solidFill>
              </a:rPr>
              <a:t>class Array </a:t>
            </a:r>
            <a:endParaRPr lang="ru-RU" sz="17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 smtClean="0"/>
              <a:t>{</a:t>
            </a:r>
            <a:r>
              <a:rPr lang="ru-RU" sz="1700" dirty="0"/>
              <a:t> </a:t>
            </a:r>
            <a:r>
              <a:rPr lang="ru-RU" sz="1700" b="1" dirty="0" err="1" smtClean="0"/>
              <a:t>private</a:t>
            </a:r>
            <a:r>
              <a:rPr lang="ru-RU" sz="1700" b="1" dirty="0"/>
              <a:t>: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700" b="1" dirty="0"/>
              <a:t>   </a:t>
            </a:r>
            <a:r>
              <a:rPr lang="en-US" sz="1700" b="1" dirty="0" smtClean="0"/>
              <a:t> </a:t>
            </a:r>
            <a:r>
              <a:rPr lang="ru-RU" sz="1700" b="1" dirty="0" smtClean="0"/>
              <a:t>T </a:t>
            </a:r>
            <a:r>
              <a:rPr lang="ru-RU" sz="1700" b="1" dirty="0"/>
              <a:t>*</a:t>
            </a:r>
            <a:r>
              <a:rPr lang="ru-RU" sz="1700" b="1" dirty="0" err="1"/>
              <a:t>ptr</a:t>
            </a:r>
            <a:r>
              <a:rPr lang="ru-RU" sz="1700" b="1" dirty="0"/>
              <a:t>; </a:t>
            </a:r>
            <a:r>
              <a:rPr lang="en-US" sz="1700" dirty="0"/>
              <a:t> </a:t>
            </a:r>
            <a:r>
              <a:rPr lang="en-US" sz="1700" dirty="0" smtClean="0"/>
              <a:t> </a:t>
            </a:r>
            <a:r>
              <a:rPr lang="en-US" sz="1700" b="1" dirty="0" smtClean="0"/>
              <a:t>int </a:t>
            </a:r>
            <a:r>
              <a:rPr lang="en-US" sz="1700" b="1" dirty="0"/>
              <a:t>size; 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public</a:t>
            </a:r>
            <a:r>
              <a:rPr lang="en-US" sz="17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700" b="1" dirty="0">
                <a:solidFill>
                  <a:schemeClr val="accent6">
                    <a:lumMod val="75000"/>
                  </a:schemeClr>
                </a:solidFill>
              </a:rPr>
              <a:t>конструктор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</a:rPr>
              <a:t>без параметров</a:t>
            </a:r>
            <a:endParaRPr lang="ru-RU" sz="1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</a:t>
            </a:r>
            <a:r>
              <a:rPr lang="ru-RU" sz="1700" b="1" dirty="0" err="1" smtClean="0"/>
              <a:t>Array</a:t>
            </a:r>
            <a:r>
              <a:rPr lang="ru-RU" sz="1700" b="1" dirty="0" smtClean="0"/>
              <a:t>()          </a:t>
            </a:r>
            <a:r>
              <a:rPr lang="ru-RU" sz="1700" b="1" dirty="0"/>
              <a:t>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</a:t>
            </a:r>
            <a:r>
              <a:rPr lang="ru-RU" sz="1700" b="1" dirty="0" smtClean="0"/>
              <a:t>{ </a:t>
            </a:r>
            <a:r>
              <a:rPr lang="ru-RU" sz="1700" b="1" dirty="0" err="1"/>
              <a:t>size</a:t>
            </a:r>
            <a:r>
              <a:rPr lang="ru-RU" sz="1700" b="1" dirty="0"/>
              <a:t> </a:t>
            </a:r>
            <a:r>
              <a:rPr lang="ru-RU" sz="1700" b="1" dirty="0" smtClean="0"/>
              <a:t>=</a:t>
            </a:r>
            <a:r>
              <a:rPr lang="en-US" sz="1700" b="1" dirty="0">
                <a:solidFill>
                  <a:srgbClr val="C00000"/>
                </a:solidFill>
              </a:rPr>
              <a:t> size_const</a:t>
            </a:r>
            <a:r>
              <a:rPr lang="ru-RU" sz="1700" b="1" dirty="0" smtClean="0"/>
              <a:t>;</a:t>
            </a:r>
            <a:r>
              <a:rPr lang="ru-RU" sz="1700" b="1" dirty="0"/>
              <a:t>	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</a:t>
            </a:r>
            <a:r>
              <a:rPr lang="ru-RU" sz="1700" b="1" dirty="0" err="1" smtClean="0"/>
              <a:t>ptr</a:t>
            </a:r>
            <a:r>
              <a:rPr lang="ru-RU" sz="1700" b="1" dirty="0" smtClean="0"/>
              <a:t> </a:t>
            </a:r>
            <a:r>
              <a:rPr lang="ru-RU" sz="1700" b="1" dirty="0"/>
              <a:t>= </a:t>
            </a:r>
            <a:r>
              <a:rPr lang="ru-RU" sz="1700" b="1" dirty="0" err="1"/>
              <a:t>new</a:t>
            </a:r>
            <a:r>
              <a:rPr lang="ru-RU" sz="1700" b="1" dirty="0"/>
              <a:t> T[</a:t>
            </a:r>
            <a:r>
              <a:rPr lang="ru-RU" sz="1700" b="1" dirty="0" err="1"/>
              <a:t>size</a:t>
            </a:r>
            <a:r>
              <a:rPr lang="ru-RU" sz="1700" b="1" dirty="0"/>
              <a:t>];	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for  </a:t>
            </a:r>
            <a:r>
              <a:rPr lang="en-US" sz="1700" b="1" dirty="0"/>
              <a:t>(int </a:t>
            </a:r>
            <a:r>
              <a:rPr lang="en-US" sz="1700" b="1" dirty="0" err="1"/>
              <a:t>i</a:t>
            </a:r>
            <a:r>
              <a:rPr lang="en-US" sz="1700" b="1" dirty="0"/>
              <a:t> = 0;  </a:t>
            </a:r>
            <a:r>
              <a:rPr lang="en-US" sz="1700" b="1" dirty="0" err="1"/>
              <a:t>i</a:t>
            </a:r>
            <a:r>
              <a:rPr lang="en-US" sz="1700" b="1" dirty="0"/>
              <a:t> &lt; size;  </a:t>
            </a:r>
            <a:r>
              <a:rPr lang="en-US" sz="1700" b="1" dirty="0" err="1"/>
              <a:t>i</a:t>
            </a:r>
            <a:r>
              <a:rPr lang="en-US" sz="1700" b="1" dirty="0"/>
              <a:t>++)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     </a:t>
            </a:r>
            <a:r>
              <a:rPr lang="en-US" sz="1700" b="1" dirty="0" err="1"/>
              <a:t>ptr</a:t>
            </a:r>
            <a:r>
              <a:rPr lang="ru-RU" sz="1700" b="1" dirty="0"/>
              <a:t>[</a:t>
            </a:r>
            <a:r>
              <a:rPr lang="en-US" sz="1700" b="1" dirty="0" err="1"/>
              <a:t>i</a:t>
            </a:r>
            <a:r>
              <a:rPr lang="ru-RU" sz="1700" b="1" dirty="0"/>
              <a:t>]  = T();	</a:t>
            </a:r>
            <a:r>
              <a:rPr lang="ru-RU" sz="1700" b="1" dirty="0" smtClean="0"/>
              <a:t>   </a:t>
            </a:r>
            <a:endParaRPr lang="en-US" sz="17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</a:t>
            </a:r>
            <a:r>
              <a:rPr lang="ru-RU" sz="1700" b="1" dirty="0" smtClean="0"/>
              <a:t> }</a:t>
            </a:r>
            <a:endParaRPr lang="en-US" sz="17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700" dirty="0" smtClean="0"/>
              <a:t> 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</a:rPr>
              <a:t>// деструктор</a:t>
            </a:r>
            <a:endParaRPr lang="ru-RU" sz="1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 smtClean="0"/>
              <a:t>   </a:t>
            </a:r>
            <a:r>
              <a:rPr lang="ru-RU" sz="1700" b="1" dirty="0" smtClean="0"/>
              <a:t>~</a:t>
            </a:r>
            <a:r>
              <a:rPr lang="ru-RU" sz="1700" b="1" dirty="0" err="1" smtClean="0"/>
              <a:t>Array</a:t>
            </a:r>
            <a:r>
              <a:rPr lang="ru-RU" sz="1700" b="1" dirty="0" smtClean="0"/>
              <a:t>(</a:t>
            </a:r>
            <a:r>
              <a:rPr lang="en-US" sz="1700" b="1" dirty="0" smtClean="0"/>
              <a:t>) </a:t>
            </a:r>
            <a:r>
              <a:rPr lang="ru-RU" sz="1700" b="1" dirty="0" smtClean="0"/>
              <a:t>{</a:t>
            </a:r>
            <a:r>
              <a:rPr lang="en-US" sz="1700" dirty="0" smtClean="0"/>
              <a:t>   </a:t>
            </a:r>
            <a:r>
              <a:rPr lang="ru-RU" sz="1700" b="1" dirty="0" err="1" smtClean="0"/>
              <a:t>delete</a:t>
            </a:r>
            <a:r>
              <a:rPr lang="ru-RU" sz="1700" b="1" dirty="0" smtClean="0"/>
              <a:t> </a:t>
            </a:r>
            <a:r>
              <a:rPr lang="ru-RU" sz="1700" b="1" dirty="0"/>
              <a:t>[] </a:t>
            </a:r>
            <a:r>
              <a:rPr lang="ru-RU" sz="1700" b="1" dirty="0" err="1"/>
              <a:t>ptr</a:t>
            </a:r>
            <a:r>
              <a:rPr lang="ru-RU" sz="1700" b="1" dirty="0"/>
              <a:t>;	 </a:t>
            </a:r>
            <a:r>
              <a:rPr lang="en-US" sz="1700" b="1" dirty="0" smtClean="0"/>
              <a:t>}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</a:t>
            </a:r>
            <a:r>
              <a:rPr lang="en-US" sz="17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700" b="1" dirty="0">
                <a:solidFill>
                  <a:schemeClr val="accent6">
                    <a:lumMod val="75000"/>
                  </a:schemeClr>
                </a:solidFill>
              </a:rPr>
              <a:t>присваивание массивов</a:t>
            </a:r>
            <a:r>
              <a:rPr lang="en-US" sz="1700" b="1" dirty="0" smtClean="0"/>
              <a:t> </a:t>
            </a:r>
            <a:endParaRPr lang="ru-RU" sz="1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Array </a:t>
            </a:r>
            <a:r>
              <a:rPr lang="en-US" sz="1700" b="1" dirty="0"/>
              <a:t>&amp; operator</a:t>
            </a:r>
            <a:r>
              <a:rPr lang="en-US" sz="1700" b="1" dirty="0" smtClean="0"/>
              <a:t>=(</a:t>
            </a:r>
            <a:r>
              <a:rPr lang="en-US" sz="1700" b="1" dirty="0" err="1" smtClean="0"/>
              <a:t>const</a:t>
            </a:r>
            <a:r>
              <a:rPr lang="en-US" sz="1700" b="1" dirty="0" smtClean="0"/>
              <a:t> Array </a:t>
            </a:r>
            <a:r>
              <a:rPr lang="en-US" sz="1700" b="1" dirty="0"/>
              <a:t>&amp; right</a:t>
            </a:r>
            <a:r>
              <a:rPr lang="en-US" sz="1700" b="1" dirty="0" smtClean="0"/>
              <a:t>)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</a:t>
            </a:r>
            <a:r>
              <a:rPr lang="ru-RU" sz="1700" b="1" dirty="0"/>
              <a:t>{  </a:t>
            </a:r>
            <a:r>
              <a:rPr lang="ru-RU" sz="1700" b="1" dirty="0" err="1"/>
              <a:t>if</a:t>
            </a:r>
            <a:r>
              <a:rPr lang="ru-RU" sz="1700" b="1" dirty="0"/>
              <a:t>   (&amp;</a:t>
            </a:r>
            <a:r>
              <a:rPr lang="ru-RU" sz="1700" b="1" dirty="0" err="1"/>
              <a:t>right</a:t>
            </a:r>
            <a:r>
              <a:rPr lang="ru-RU" sz="1700" b="1" dirty="0"/>
              <a:t>  != </a:t>
            </a:r>
            <a:r>
              <a:rPr lang="ru-RU" sz="1700" b="1" dirty="0" err="1"/>
              <a:t>this</a:t>
            </a:r>
            <a:r>
              <a:rPr lang="ru-RU" sz="1700" b="1" dirty="0"/>
              <a:t>) </a:t>
            </a:r>
            <a:endParaRPr lang="en-US" sz="17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</a:t>
            </a:r>
            <a:r>
              <a:rPr lang="ru-RU" sz="1700" b="1" dirty="0" smtClean="0"/>
              <a:t>{ </a:t>
            </a:r>
            <a:r>
              <a:rPr lang="ru-RU" sz="1700" b="1" dirty="0" err="1"/>
              <a:t>delete</a:t>
            </a:r>
            <a:r>
              <a:rPr lang="ru-RU" sz="1700" b="1" dirty="0"/>
              <a:t>  [] </a:t>
            </a:r>
            <a:r>
              <a:rPr lang="ru-RU" sz="1700" b="1" dirty="0" err="1" smtClean="0"/>
              <a:t>ptr</a:t>
            </a:r>
            <a:r>
              <a:rPr lang="en-US" sz="1700" b="1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 </a:t>
            </a:r>
            <a:r>
              <a:rPr lang="ru-RU" sz="1700" b="1" dirty="0" err="1" smtClean="0"/>
              <a:t>size</a:t>
            </a:r>
            <a:r>
              <a:rPr lang="ru-RU" sz="1700" b="1" dirty="0" smtClean="0"/>
              <a:t> </a:t>
            </a:r>
            <a:r>
              <a:rPr lang="ru-RU" sz="1700" b="1" dirty="0"/>
              <a:t>= </a:t>
            </a:r>
            <a:r>
              <a:rPr lang="ru-RU" sz="1700" b="1" dirty="0" err="1"/>
              <a:t>right.size</a:t>
            </a:r>
            <a:r>
              <a:rPr lang="ru-RU" sz="1700" b="1" dirty="0"/>
              <a:t>;           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 </a:t>
            </a:r>
            <a:r>
              <a:rPr lang="ru-RU" sz="1700" b="1" dirty="0" err="1" smtClean="0"/>
              <a:t>ptr</a:t>
            </a:r>
            <a:r>
              <a:rPr lang="ru-RU" sz="1700" b="1" dirty="0" smtClean="0"/>
              <a:t> </a:t>
            </a:r>
            <a:r>
              <a:rPr lang="ru-RU" sz="1700" b="1" dirty="0"/>
              <a:t>= </a:t>
            </a:r>
            <a:r>
              <a:rPr lang="ru-RU" sz="1700" b="1" dirty="0" err="1"/>
              <a:t>new</a:t>
            </a:r>
            <a:r>
              <a:rPr lang="ru-RU" sz="1700" b="1" dirty="0"/>
              <a:t> T [</a:t>
            </a:r>
            <a:r>
              <a:rPr lang="ru-RU" sz="1700" b="1" dirty="0" err="1"/>
              <a:t>size</a:t>
            </a:r>
            <a:r>
              <a:rPr lang="ru-RU" sz="1700" b="1" dirty="0"/>
              <a:t>];  	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 for   </a:t>
            </a:r>
            <a:r>
              <a:rPr lang="en-US" sz="1700" b="1" dirty="0"/>
              <a:t>(int </a:t>
            </a:r>
            <a:r>
              <a:rPr lang="en-US" sz="1700" b="1" dirty="0" err="1"/>
              <a:t>i</a:t>
            </a:r>
            <a:r>
              <a:rPr lang="en-US" sz="1700" b="1" dirty="0"/>
              <a:t> = 0;  </a:t>
            </a:r>
            <a:r>
              <a:rPr lang="en-US" sz="1700" b="1" dirty="0" err="1"/>
              <a:t>i</a:t>
            </a:r>
            <a:r>
              <a:rPr lang="en-US" sz="1700" b="1" dirty="0"/>
              <a:t> &lt; size;  </a:t>
            </a:r>
            <a:r>
              <a:rPr lang="en-US" sz="1700" b="1" dirty="0" err="1"/>
              <a:t>i</a:t>
            </a:r>
            <a:r>
              <a:rPr lang="en-US" sz="1700" b="1" dirty="0"/>
              <a:t>++)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       </a:t>
            </a:r>
            <a:r>
              <a:rPr lang="ru-RU" sz="1700" b="1" dirty="0" err="1"/>
              <a:t>ptr</a:t>
            </a:r>
            <a:r>
              <a:rPr lang="ru-RU" sz="1700" b="1" dirty="0"/>
              <a:t>[i]  = </a:t>
            </a:r>
            <a:r>
              <a:rPr lang="ru-RU" sz="1700" b="1" dirty="0" err="1"/>
              <a:t>right.ptr</a:t>
            </a:r>
            <a:r>
              <a:rPr lang="ru-RU" sz="1700" b="1" dirty="0"/>
              <a:t>[i];    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}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return *this</a:t>
            </a:r>
            <a:r>
              <a:rPr lang="en-US" sz="1700" b="1" dirty="0" smtClean="0"/>
              <a:t>;</a:t>
            </a:r>
            <a:r>
              <a:rPr lang="en-US" sz="1700" dirty="0"/>
              <a:t> </a:t>
            </a:r>
            <a:r>
              <a:rPr lang="en-US" sz="1700" dirty="0" smtClean="0"/>
              <a:t> </a:t>
            </a:r>
            <a:r>
              <a:rPr lang="en-US" sz="1700" b="1" dirty="0" smtClean="0"/>
              <a:t>}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endParaRPr lang="en-US" sz="1700" b="1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283960" y="620610"/>
            <a:ext cx="4860040" cy="43279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>
                <a:solidFill>
                  <a:schemeClr val="accent6">
                    <a:lumMod val="75000"/>
                  </a:schemeClr>
                </a:solidFill>
              </a:rPr>
              <a:t>// ввода класса </a:t>
            </a:r>
            <a:r>
              <a:rPr lang="en-US" sz="1700" b="1" kern="0" dirty="0" smtClean="0">
                <a:solidFill>
                  <a:schemeClr val="accent6">
                    <a:lumMod val="75000"/>
                  </a:schemeClr>
                </a:solidFill>
              </a:rPr>
              <a:t>Array</a:t>
            </a:r>
            <a:endParaRPr lang="ru-RU" sz="1700" b="1" kern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friend </a:t>
            </a:r>
            <a:r>
              <a:rPr lang="en-US" sz="1700" b="1" kern="0" dirty="0" err="1" smtClean="0"/>
              <a:t>istream</a:t>
            </a:r>
            <a:r>
              <a:rPr lang="en-US" sz="1700" b="1" kern="0" dirty="0" smtClean="0"/>
              <a:t> &amp;operator&gt;&gt;(</a:t>
            </a:r>
            <a:r>
              <a:rPr lang="en-US" sz="1700" b="1" kern="0" dirty="0" err="1" smtClean="0"/>
              <a:t>istream</a:t>
            </a:r>
            <a:r>
              <a:rPr lang="en-US" sz="1700" b="1" kern="0" dirty="0" smtClean="0"/>
              <a:t> &amp;in, Array &amp;a)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{</a:t>
            </a:r>
            <a:r>
              <a:rPr lang="en-US" sz="1700" kern="0" dirty="0"/>
              <a:t> </a:t>
            </a:r>
            <a:r>
              <a:rPr lang="en-US" sz="1700" kern="0" dirty="0" smtClean="0"/>
              <a:t> </a:t>
            </a:r>
            <a:r>
              <a:rPr lang="en-US" sz="1700" b="1" kern="0" dirty="0" smtClean="0"/>
              <a:t>for  (int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=0;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&lt; </a:t>
            </a:r>
            <a:r>
              <a:rPr lang="en-US" sz="1700" b="1" kern="0" dirty="0" err="1" smtClean="0"/>
              <a:t>a.size</a:t>
            </a:r>
            <a:r>
              <a:rPr lang="en-US" sz="1700" b="1" kern="0" dirty="0" smtClean="0"/>
              <a:t>;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++) 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 in &gt;&gt; </a:t>
            </a:r>
            <a:r>
              <a:rPr lang="en-US" sz="1700" b="1" kern="0" dirty="0" err="1" smtClean="0"/>
              <a:t>a.ptr</a:t>
            </a:r>
            <a:r>
              <a:rPr lang="en-US" sz="1700" b="1" kern="0" dirty="0" smtClean="0"/>
              <a:t>[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];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return in;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}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 </a:t>
            </a:r>
            <a:r>
              <a:rPr lang="ru-RU" sz="1700" b="1" kern="0" dirty="0" smtClean="0">
                <a:solidFill>
                  <a:schemeClr val="accent6">
                    <a:lumMod val="75000"/>
                  </a:schemeClr>
                </a:solidFill>
              </a:rPr>
              <a:t>// вывода класса </a:t>
            </a:r>
            <a:r>
              <a:rPr lang="ru-RU" sz="1700" b="1" kern="0" dirty="0" err="1" smtClean="0">
                <a:solidFill>
                  <a:schemeClr val="accent6">
                    <a:lumMod val="75000"/>
                  </a:schemeClr>
                </a:solidFill>
              </a:rPr>
              <a:t>Array</a:t>
            </a:r>
            <a:r>
              <a:rPr lang="ru-RU" sz="1700" b="1" kern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friend </a:t>
            </a:r>
            <a:r>
              <a:rPr lang="en-US" sz="1700" b="1" kern="0" dirty="0" err="1" smtClean="0"/>
              <a:t>ostream</a:t>
            </a:r>
            <a:r>
              <a:rPr lang="en-US" sz="1700" b="1" kern="0" dirty="0" smtClean="0"/>
              <a:t> &amp;operator&lt;&lt;(</a:t>
            </a:r>
            <a:r>
              <a:rPr lang="en-US" sz="1700" b="1" kern="0" dirty="0" err="1" smtClean="0"/>
              <a:t>ostream</a:t>
            </a:r>
            <a:r>
              <a:rPr lang="en-US" sz="1700" b="1" kern="0" dirty="0" smtClean="0"/>
              <a:t> &amp;out,  Array &amp;a) 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{</a:t>
            </a:r>
            <a:r>
              <a:rPr lang="en-US" sz="1700" kern="0" dirty="0"/>
              <a:t> </a:t>
            </a:r>
            <a:r>
              <a:rPr lang="en-US" sz="1700" kern="0" dirty="0" smtClean="0"/>
              <a:t> </a:t>
            </a:r>
            <a:r>
              <a:rPr lang="en-US" sz="1700" b="1" kern="0" dirty="0" smtClean="0"/>
              <a:t>for   (int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 = 0; 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 &lt; </a:t>
            </a:r>
            <a:r>
              <a:rPr lang="en-US" sz="1700" b="1" kern="0" dirty="0" err="1" smtClean="0"/>
              <a:t>a.size</a:t>
            </a:r>
            <a:r>
              <a:rPr lang="en-US" sz="1700" b="1" kern="0" dirty="0" smtClean="0"/>
              <a:t>; 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++)   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  { out&lt;&lt; </a:t>
            </a:r>
            <a:r>
              <a:rPr lang="en-US" sz="1700" b="1" kern="0" dirty="0" err="1" smtClean="0"/>
              <a:t>a.ptr</a:t>
            </a:r>
            <a:r>
              <a:rPr lang="en-US" sz="1700" b="1" kern="0" dirty="0" smtClean="0"/>
              <a:t>[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]  &lt;&lt; ' ';}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out&lt;&lt; </a:t>
            </a:r>
            <a:r>
              <a:rPr lang="en-US" sz="1700" b="1" kern="0" dirty="0" err="1" smtClean="0"/>
              <a:t>endl</a:t>
            </a:r>
            <a:r>
              <a:rPr lang="en-US" sz="1700" b="1" kern="0" dirty="0" smtClean="0"/>
              <a:t>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return out;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}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};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en-US" sz="1700" b="1" kern="0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306723" y="3168068"/>
            <a:ext cx="4860040" cy="3689932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FF0000"/>
                </a:solidFill>
              </a:rPr>
              <a:t>// Тестер для </a:t>
            </a:r>
            <a:r>
              <a:rPr lang="ru-RU" sz="1800" b="1" dirty="0" smtClean="0">
                <a:solidFill>
                  <a:srgbClr val="FF0000"/>
                </a:solidFill>
              </a:rPr>
              <a:t>класса </a:t>
            </a:r>
            <a:r>
              <a:rPr lang="ru-RU" sz="1800" b="1" dirty="0" err="1">
                <a:solidFill>
                  <a:srgbClr val="FF0000"/>
                </a:solidFill>
              </a:rPr>
              <a:t>Array</a:t>
            </a:r>
            <a:r>
              <a:rPr lang="ru-RU" sz="1800" b="1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/>
              <a:t>int</a:t>
            </a:r>
            <a:r>
              <a:rPr lang="ru-RU" sz="1800" b="1" dirty="0"/>
              <a:t> </a:t>
            </a:r>
            <a:r>
              <a:rPr lang="ru-RU" sz="1800" b="1" dirty="0" err="1"/>
              <a:t>main</a:t>
            </a:r>
            <a:r>
              <a:rPr lang="ru-RU" sz="1800" b="1" dirty="0"/>
              <a:t> ( )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{</a:t>
            </a:r>
            <a:r>
              <a:rPr lang="ru-RU" sz="1800" b="1" dirty="0" smtClean="0"/>
              <a:t>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Array </a:t>
            </a:r>
            <a:r>
              <a:rPr lang="en-US" sz="1800" b="1" dirty="0"/>
              <a:t>&lt;</a:t>
            </a:r>
            <a:r>
              <a:rPr lang="en-US" sz="1800" b="1" dirty="0" smtClean="0"/>
              <a:t>int</a:t>
            </a:r>
            <a:r>
              <a:rPr lang="ru-RU" sz="1800" b="1" dirty="0" smtClean="0"/>
              <a:t>, 3</a:t>
            </a:r>
            <a:r>
              <a:rPr lang="en-US" sz="1800" b="1" dirty="0" smtClean="0"/>
              <a:t>&gt; i1;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cin</a:t>
            </a:r>
            <a:r>
              <a:rPr lang="en-US" sz="1800" b="1" dirty="0" smtClean="0"/>
              <a:t>&gt;&gt;i1;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&lt;&lt;i1;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</a:t>
            </a:r>
            <a:r>
              <a:rPr lang="en-US" sz="1800" b="1" dirty="0" smtClean="0"/>
              <a:t>Array </a:t>
            </a:r>
            <a:r>
              <a:rPr lang="en-US" sz="1800" b="1" dirty="0"/>
              <a:t>&lt;int</a:t>
            </a:r>
            <a:r>
              <a:rPr lang="ru-RU" sz="1800" b="1" dirty="0"/>
              <a:t>, </a:t>
            </a:r>
            <a:r>
              <a:rPr lang="ru-RU" sz="1800" b="1" dirty="0" smtClean="0"/>
              <a:t>5</a:t>
            </a:r>
            <a:r>
              <a:rPr lang="en-US" sz="1800" b="1" dirty="0" smtClean="0"/>
              <a:t>&gt; </a:t>
            </a:r>
            <a:r>
              <a:rPr lang="en-US" sz="1800" b="1" dirty="0"/>
              <a:t>i2;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</a:t>
            </a:r>
            <a:r>
              <a:rPr lang="en-US" sz="1800" b="1" dirty="0">
                <a:solidFill>
                  <a:srgbClr val="FF0000"/>
                </a:solidFill>
              </a:rPr>
              <a:t>i2=i1</a:t>
            </a:r>
            <a:r>
              <a:rPr lang="en-US" sz="1800" b="1" dirty="0" smtClean="0">
                <a:solidFill>
                  <a:srgbClr val="FF0000"/>
                </a:solidFill>
              </a:rPr>
              <a:t>;</a:t>
            </a:r>
            <a:r>
              <a:rPr lang="ru-RU" sz="1800" b="1" dirty="0" smtClean="0">
                <a:solidFill>
                  <a:srgbClr val="FF0000"/>
                </a:solidFill>
              </a:rPr>
              <a:t>   </a:t>
            </a:r>
            <a:r>
              <a:rPr lang="en-US" sz="1800" b="1" dirty="0" smtClean="0">
                <a:solidFill>
                  <a:srgbClr val="FF0000"/>
                </a:solidFill>
              </a:rPr>
              <a:t>// </a:t>
            </a:r>
            <a:r>
              <a:rPr lang="ru-RU" sz="1800" b="1" dirty="0" smtClean="0">
                <a:solidFill>
                  <a:srgbClr val="FF0000"/>
                </a:solidFill>
              </a:rPr>
              <a:t>ошибка, нет </a:t>
            </a:r>
            <a:r>
              <a:rPr lang="ru-RU" sz="1800" b="1" dirty="0" err="1" smtClean="0">
                <a:solidFill>
                  <a:srgbClr val="FF0000"/>
                </a:solidFill>
              </a:rPr>
              <a:t>соотв.перегрузки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Array </a:t>
            </a:r>
            <a:r>
              <a:rPr lang="en-US" sz="1800" b="1" dirty="0"/>
              <a:t>&lt;</a:t>
            </a:r>
            <a:r>
              <a:rPr lang="en-US" sz="1800" b="1" dirty="0" smtClean="0"/>
              <a:t>int</a:t>
            </a:r>
            <a:r>
              <a:rPr lang="ru-RU" sz="1800" b="1" dirty="0" smtClean="0"/>
              <a:t>, 3</a:t>
            </a:r>
            <a:r>
              <a:rPr lang="en-US" sz="1800" b="1" dirty="0" smtClean="0"/>
              <a:t>&gt; </a:t>
            </a:r>
            <a:r>
              <a:rPr lang="en-US" sz="1800" b="1" dirty="0"/>
              <a:t>i2</a:t>
            </a:r>
            <a:r>
              <a:rPr lang="en-US" sz="1800" b="1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i2=i1;</a:t>
            </a:r>
            <a:r>
              <a:rPr lang="ru-RU" sz="1800" b="1" dirty="0" smtClean="0"/>
              <a:t>   </a:t>
            </a:r>
            <a:r>
              <a:rPr lang="en-US" sz="1800" b="1" dirty="0" smtClean="0">
                <a:solidFill>
                  <a:srgbClr val="00B050"/>
                </a:solidFill>
              </a:rPr>
              <a:t>// </a:t>
            </a:r>
            <a:r>
              <a:rPr lang="ru-RU" sz="1800" b="1" dirty="0" smtClean="0">
                <a:solidFill>
                  <a:srgbClr val="00B050"/>
                </a:solidFill>
              </a:rPr>
              <a:t>верно</a:t>
            </a:r>
            <a:endParaRPr lang="en-US" sz="1800" b="1" dirty="0" smtClean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&lt;&lt;i2;  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Array &lt;</a:t>
            </a:r>
            <a:r>
              <a:rPr lang="en-US" sz="1800" b="1" dirty="0" smtClean="0"/>
              <a:t>double</a:t>
            </a:r>
            <a:r>
              <a:rPr lang="ru-RU" sz="1800" b="1" dirty="0" smtClean="0"/>
              <a:t>, 4</a:t>
            </a:r>
            <a:r>
              <a:rPr lang="en-US" sz="1800" b="1" dirty="0" smtClean="0"/>
              <a:t>&gt; i3;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cin</a:t>
            </a:r>
            <a:r>
              <a:rPr lang="en-US" sz="1800" b="1" dirty="0" smtClean="0"/>
              <a:t>&gt;&gt;i3;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&lt;&lt;i3;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}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b="1" kern="0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78090" y="0"/>
            <a:ext cx="2085975" cy="3381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6436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17" grpId="0" build="p" animBg="1"/>
      <p:bldP spid="18" grpId="0" build="p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/>
              <a:t>Шаблон класса в качестве аргумента для шаблона класса</a:t>
            </a:r>
            <a:endParaRPr lang="ru-RU" sz="4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85405"/>
            <a:ext cx="9143999" cy="482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>
                <a:solidFill>
                  <a:srgbClr val="C00000"/>
                </a:solidFill>
              </a:rPr>
              <a:t>Экземпляр шаблона класса является классом шаблона</a:t>
            </a:r>
            <a:r>
              <a:rPr lang="ru-RU" sz="2300" dirty="0"/>
              <a:t>. </a:t>
            </a:r>
            <a:endParaRPr lang="ru-RU" sz="23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dirty="0" smtClean="0"/>
              <a:t>Таким </a:t>
            </a:r>
            <a:r>
              <a:rPr lang="ru-RU" sz="2300" dirty="0"/>
              <a:t>образом, для следующего шаблона класса: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300" b="1" dirty="0">
                <a:solidFill>
                  <a:srgbClr val="0066CC"/>
                </a:solidFill>
              </a:rPr>
              <a:t>template&lt; class T1, class T2 &gt;</a:t>
            </a:r>
            <a:endParaRPr lang="ru-RU" sz="2300" dirty="0">
              <a:solidFill>
                <a:srgbClr val="0066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 err="1">
                <a:solidFill>
                  <a:srgbClr val="0066CC"/>
                </a:solidFill>
              </a:rPr>
              <a:t>class</a:t>
            </a:r>
            <a:r>
              <a:rPr lang="ru-RU" sz="2300" b="1" dirty="0">
                <a:solidFill>
                  <a:srgbClr val="0066CC"/>
                </a:solidFill>
              </a:rPr>
              <a:t> </a:t>
            </a:r>
            <a:r>
              <a:rPr lang="ru-RU" sz="2300" b="1" dirty="0" err="1" smtClean="0">
                <a:solidFill>
                  <a:srgbClr val="0066CC"/>
                </a:solidFill>
              </a:rPr>
              <a:t>Pair</a:t>
            </a:r>
            <a:r>
              <a:rPr lang="ru-RU" sz="2300" b="1" dirty="0" smtClean="0">
                <a:solidFill>
                  <a:srgbClr val="0066CC"/>
                </a:solidFill>
              </a:rPr>
              <a:t> {};</a:t>
            </a:r>
            <a:endParaRPr lang="ru-RU" sz="2300" dirty="0">
              <a:solidFill>
                <a:srgbClr val="0066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dirty="0"/>
              <a:t>получится инициация вот этого класса шаблона: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 err="1">
                <a:solidFill>
                  <a:srgbClr val="0066CC"/>
                </a:solidFill>
              </a:rPr>
              <a:t>Pair</a:t>
            </a:r>
            <a:r>
              <a:rPr lang="ru-RU" sz="2300" b="1" dirty="0">
                <a:solidFill>
                  <a:srgbClr val="0066CC"/>
                </a:solidFill>
              </a:rPr>
              <a:t>&lt; </a:t>
            </a:r>
            <a:r>
              <a:rPr lang="ru-RU" sz="2300" b="1" dirty="0" err="1">
                <a:solidFill>
                  <a:srgbClr val="0066CC"/>
                </a:solidFill>
              </a:rPr>
              <a:t>int</a:t>
            </a:r>
            <a:r>
              <a:rPr lang="ru-RU" sz="2300" b="1" dirty="0">
                <a:solidFill>
                  <a:srgbClr val="0066CC"/>
                </a:solidFill>
              </a:rPr>
              <a:t>, </a:t>
            </a:r>
            <a:r>
              <a:rPr lang="ru-RU" sz="2300" b="1" dirty="0" err="1">
                <a:solidFill>
                  <a:srgbClr val="0066CC"/>
                </a:solidFill>
              </a:rPr>
              <a:t>int</a:t>
            </a:r>
            <a:r>
              <a:rPr lang="ru-RU" sz="2300" b="1" dirty="0">
                <a:solidFill>
                  <a:srgbClr val="0066CC"/>
                </a:solidFill>
              </a:rPr>
              <a:t> &gt; </a:t>
            </a:r>
            <a:r>
              <a:rPr lang="ru-RU" sz="2300" b="1" dirty="0" err="1">
                <a:solidFill>
                  <a:srgbClr val="0066CC"/>
                </a:solidFill>
              </a:rPr>
              <a:t>IntPair</a:t>
            </a:r>
            <a:r>
              <a:rPr lang="ru-RU" sz="2300" b="1" dirty="0" smtClean="0">
                <a:solidFill>
                  <a:srgbClr val="0066CC"/>
                </a:solidFill>
              </a:rPr>
              <a:t>;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 err="1"/>
              <a:t>IntPair</a:t>
            </a:r>
            <a:r>
              <a:rPr lang="ru-RU" sz="2300" dirty="0"/>
              <a:t> не шаблон класса, не инициация для шаблона класса. </a:t>
            </a:r>
            <a:r>
              <a:rPr lang="ru-RU" sz="2300" dirty="0" smtClean="0"/>
              <a:t>Это </a:t>
            </a:r>
            <a:r>
              <a:rPr lang="ru-RU" sz="2300" dirty="0"/>
              <a:t>объект определенного инициирования класса шаблона. </a:t>
            </a:r>
            <a:endParaRPr lang="ru-RU" sz="23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dirty="0" smtClean="0"/>
              <a:t>Шаблон </a:t>
            </a:r>
            <a:r>
              <a:rPr lang="ru-RU" sz="2300" dirty="0"/>
              <a:t>класса / инициация </a:t>
            </a:r>
            <a:r>
              <a:rPr lang="ru-RU" sz="2300" dirty="0" smtClean="0"/>
              <a:t>- это </a:t>
            </a:r>
            <a:r>
              <a:rPr lang="ru-RU" sz="2300" b="1" dirty="0" err="1" smtClean="0">
                <a:solidFill>
                  <a:srgbClr val="0066CC"/>
                </a:solidFill>
              </a:rPr>
              <a:t>Pair</a:t>
            </a:r>
            <a:r>
              <a:rPr lang="ru-RU" sz="2300" b="1" dirty="0" smtClean="0">
                <a:solidFill>
                  <a:srgbClr val="0066CC"/>
                </a:solidFill>
              </a:rPr>
              <a:t>&lt;</a:t>
            </a:r>
            <a:r>
              <a:rPr lang="ru-RU" sz="2300" b="1" dirty="0" err="1" smtClean="0">
                <a:solidFill>
                  <a:srgbClr val="0066CC"/>
                </a:solidFill>
              </a:rPr>
              <a:t>int,int</a:t>
            </a:r>
            <a:r>
              <a:rPr lang="ru-RU" sz="2300" b="1" dirty="0" smtClean="0">
                <a:solidFill>
                  <a:srgbClr val="0066CC"/>
                </a:solidFill>
              </a:rPr>
              <a:t>&gt;</a:t>
            </a:r>
            <a:r>
              <a:rPr lang="ru-RU" sz="2300" dirty="0" smtClean="0"/>
              <a:t>, </a:t>
            </a:r>
            <a:r>
              <a:rPr lang="ru-RU" sz="2300" dirty="0"/>
              <a:t>которая генерирует другой тип </a:t>
            </a:r>
            <a:r>
              <a:rPr lang="ru-RU" sz="2300" dirty="0" smtClean="0"/>
              <a:t>класса. 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dirty="0" smtClean="0"/>
              <a:t>В </a:t>
            </a:r>
            <a:r>
              <a:rPr lang="ru-RU" sz="2300" dirty="0"/>
              <a:t>сущности это то, во что превратится шаблон класса после преобразования компилятором для этого случая: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 err="1">
                <a:solidFill>
                  <a:srgbClr val="0066CC"/>
                </a:solidFill>
              </a:rPr>
              <a:t>class</a:t>
            </a:r>
            <a:r>
              <a:rPr lang="ru-RU" sz="2300" b="1" dirty="0">
                <a:solidFill>
                  <a:srgbClr val="0066CC"/>
                </a:solidFill>
              </a:rPr>
              <a:t> </a:t>
            </a:r>
            <a:r>
              <a:rPr lang="ru-RU" sz="2300" b="1" dirty="0" err="1">
                <a:solidFill>
                  <a:srgbClr val="0066CC"/>
                </a:solidFill>
              </a:rPr>
              <a:t>Pair</a:t>
            </a:r>
            <a:r>
              <a:rPr lang="ru-RU" sz="2300" b="1" dirty="0">
                <a:solidFill>
                  <a:srgbClr val="0066CC"/>
                </a:solidFill>
              </a:rPr>
              <a:t>&lt; </a:t>
            </a:r>
            <a:r>
              <a:rPr lang="ru-RU" sz="2300" b="1" dirty="0" err="1">
                <a:solidFill>
                  <a:srgbClr val="0066CC"/>
                </a:solidFill>
              </a:rPr>
              <a:t>int</a:t>
            </a:r>
            <a:r>
              <a:rPr lang="ru-RU" sz="2300" b="1" dirty="0">
                <a:solidFill>
                  <a:srgbClr val="0066CC"/>
                </a:solidFill>
              </a:rPr>
              <a:t>, </a:t>
            </a:r>
            <a:r>
              <a:rPr lang="ru-RU" sz="2300" b="1" dirty="0" err="1">
                <a:solidFill>
                  <a:srgbClr val="0066CC"/>
                </a:solidFill>
              </a:rPr>
              <a:t>int</a:t>
            </a:r>
            <a:r>
              <a:rPr lang="ru-RU" sz="2300" b="1" dirty="0">
                <a:solidFill>
                  <a:srgbClr val="0066CC"/>
                </a:solidFill>
              </a:rPr>
              <a:t> &gt;{};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2300" dirty="0" smtClean="0"/>
          </a:p>
        </p:txBody>
      </p:sp>
    </p:spTree>
    <p:extLst>
      <p:ext uri="{BB962C8B-B14F-4D97-AF65-F5344CB8AC3E}">
        <p14:creationId xmlns:p14="http://schemas.microsoft.com/office/powerpoint/2010/main" val="169119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35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/>
              <a:t>Шаблон класса в качестве аргумента для шаблона класса</a:t>
            </a:r>
            <a:endParaRPr lang="ru-RU" sz="4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85405"/>
            <a:ext cx="9143999" cy="4823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В С++ можно передать </a:t>
            </a:r>
            <a:r>
              <a:rPr lang="ru-RU" sz="2200" dirty="0"/>
              <a:t>в шаблон класса некоторый класс </a:t>
            </a:r>
            <a:r>
              <a:rPr lang="ru-RU" sz="2200" dirty="0" smtClean="0"/>
              <a:t>шаблона. Например,</a:t>
            </a:r>
            <a:endParaRPr lang="ru-RU" sz="2200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b="1" dirty="0"/>
              <a:t> </a:t>
            </a:r>
            <a:endParaRPr lang="ru-RU" sz="2200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200" b="1" dirty="0">
                <a:solidFill>
                  <a:srgbClr val="C00000"/>
                </a:solidFill>
              </a:rPr>
              <a:t>Pair&lt; int, Pair&lt; int, int &gt; &gt; </a:t>
            </a:r>
            <a:r>
              <a:rPr lang="en-US" sz="2200" b="1" dirty="0" err="1">
                <a:solidFill>
                  <a:srgbClr val="C00000"/>
                </a:solidFill>
              </a:rPr>
              <a:t>PairOfPair</a:t>
            </a:r>
            <a:r>
              <a:rPr lang="en-US" sz="2200" b="1" dirty="0">
                <a:solidFill>
                  <a:srgbClr val="C00000"/>
                </a:solidFill>
              </a:rPr>
              <a:t>;</a:t>
            </a:r>
            <a:endParaRPr lang="ru-RU" sz="2200" dirty="0">
              <a:solidFill>
                <a:srgbClr val="C00000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/>
              <a:t> 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Это верно. В результате, </a:t>
            </a:r>
            <a:r>
              <a:rPr lang="ru-RU" sz="2200" dirty="0"/>
              <a:t>он инициирует два класса шаблона: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200" b="1" dirty="0"/>
              <a:t>• Pair&lt; int, int &gt; </a:t>
            </a:r>
            <a:r>
              <a:rPr lang="ru-RU" sz="2200" b="1" dirty="0" smtClean="0"/>
              <a:t>  </a:t>
            </a:r>
            <a:r>
              <a:rPr lang="en-US" sz="2200" b="1" dirty="0" smtClean="0"/>
              <a:t>-  A</a:t>
            </a:r>
            <a:endParaRPr lang="ru-RU" sz="2200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200" b="1" dirty="0"/>
              <a:t>• Pair&lt; int, Pair&lt; int, int &gt; &gt; </a:t>
            </a:r>
            <a:r>
              <a:rPr lang="ru-RU" sz="2200" b="1" dirty="0" smtClean="0"/>
              <a:t> </a:t>
            </a:r>
            <a:r>
              <a:rPr lang="en-US" sz="2200" b="1" dirty="0" smtClean="0"/>
              <a:t>- B</a:t>
            </a:r>
            <a:endParaRPr lang="ru-RU" sz="2200" b="1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Если поля шаблона класса будут открытыми, то допустимо следующее обращение:</a:t>
            </a:r>
            <a:endParaRPr lang="ru-RU" sz="2200" dirty="0"/>
          </a:p>
          <a:p>
            <a:pPr marL="0" indent="457200" algn="just">
              <a:spcBef>
                <a:spcPts val="0"/>
              </a:spcBef>
              <a:buNone/>
            </a:pPr>
            <a:endParaRPr lang="en-US" sz="2200" b="1" dirty="0" smtClean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200" b="1" dirty="0" err="1" smtClean="0">
                <a:solidFill>
                  <a:srgbClr val="0033CC"/>
                </a:solidFill>
              </a:rPr>
              <a:t>PairOfPair.first</a:t>
            </a:r>
            <a:r>
              <a:rPr lang="en-US" sz="2200" b="1" dirty="0" smtClean="0">
                <a:solidFill>
                  <a:srgbClr val="0033CC"/>
                </a:solidFill>
              </a:rPr>
              <a:t> </a:t>
            </a:r>
            <a:r>
              <a:rPr lang="en-US" sz="2200" b="1" dirty="0">
                <a:solidFill>
                  <a:srgbClr val="0033CC"/>
                </a:solidFill>
              </a:rPr>
              <a:t>= 10;</a:t>
            </a:r>
            <a:endParaRPr lang="ru-RU" sz="2200" b="1" dirty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200" b="1" dirty="0" err="1">
                <a:solidFill>
                  <a:srgbClr val="0033CC"/>
                </a:solidFill>
              </a:rPr>
              <a:t>PairOfPair.second.first</a:t>
            </a:r>
            <a:r>
              <a:rPr lang="en-US" sz="2200" b="1" dirty="0">
                <a:solidFill>
                  <a:srgbClr val="0033CC"/>
                </a:solidFill>
              </a:rPr>
              <a:t> = 10;</a:t>
            </a:r>
            <a:endParaRPr lang="ru-RU" sz="2200" b="1" dirty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b="1" dirty="0" err="1">
                <a:solidFill>
                  <a:srgbClr val="0033CC"/>
                </a:solidFill>
              </a:rPr>
              <a:t>PairOfPair.second.second</a:t>
            </a:r>
            <a:r>
              <a:rPr lang="ru-RU" sz="2200" b="1" dirty="0">
                <a:solidFill>
                  <a:srgbClr val="0033CC"/>
                </a:solidFill>
              </a:rPr>
              <a:t>= 30;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2200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4689475" y="4567287"/>
            <a:ext cx="4572000" cy="2462213"/>
          </a:xfrm>
          <a:prstGeom prst="rect">
            <a:avLst/>
          </a:prstGeom>
          <a:solidFill>
            <a:srgbClr val="FFFFCC"/>
          </a:solidFill>
        </p:spPr>
        <p:txBody>
          <a:bodyPr>
            <a:spAutoFit/>
          </a:bodyPr>
          <a:lstStyle/>
          <a:p>
            <a:r>
              <a:rPr lang="ru-RU" sz="2200" dirty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второе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поле </a:t>
            </a:r>
            <a:r>
              <a:rPr lang="en-US" sz="2200" b="1" dirty="0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second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 </a:t>
            </a:r>
            <a:r>
              <a:rPr lang="en-US" sz="2200" dirty="0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- 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это </a:t>
            </a:r>
            <a:r>
              <a:rPr lang="ru-RU" sz="2200" dirty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тип </a:t>
            </a:r>
            <a:r>
              <a:rPr lang="ru-RU" sz="2200" b="1" dirty="0" err="1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Pair</a:t>
            </a:r>
            <a:r>
              <a:rPr lang="ru-RU" sz="2200" b="1" dirty="0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&lt;</a:t>
            </a:r>
            <a:r>
              <a:rPr lang="ru-RU" sz="2200" b="1" dirty="0" err="1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int,int</a:t>
            </a:r>
            <a:r>
              <a:rPr lang="ru-RU" sz="2200" b="1" dirty="0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&gt;,</a:t>
            </a:r>
            <a:r>
              <a:rPr lang="ru-RU" sz="2200" dirty="0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 </a:t>
            </a:r>
            <a:r>
              <a:rPr lang="ru-RU" sz="2200" dirty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так что он имеет тот же набор полей, к которым можно получить доступ. По этой причине поля </a:t>
            </a:r>
            <a:r>
              <a:rPr lang="ru-RU" sz="2200" b="1" dirty="0" err="1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first</a:t>
            </a:r>
            <a:r>
              <a:rPr lang="ru-RU" sz="2200" dirty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 и </a:t>
            </a:r>
            <a:r>
              <a:rPr lang="ru-RU" sz="2200" b="1" dirty="0" err="1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second</a:t>
            </a:r>
            <a:r>
              <a:rPr lang="ru-RU" sz="2200" dirty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 могут использоваться </a:t>
            </a:r>
            <a:r>
              <a:rPr lang="ru-RU" sz="2200" b="1" dirty="0" err="1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покаскадно</a:t>
            </a:r>
            <a:r>
              <a:rPr lang="en-US" sz="2200" dirty="0" smtClean="0">
                <a:solidFill>
                  <a:srgbClr val="000000"/>
                </a:solidFill>
                <a:latin typeface="+mn-lt"/>
                <a:ea typeface="Batang"/>
                <a:cs typeface="Times New Roman" panose="02020603050405020304" pitchFamily="18" charset="0"/>
              </a:rPr>
              <a:t>!</a:t>
            </a:r>
            <a:endParaRPr lang="ru-RU" sz="22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34246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2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36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/>
              <a:t>Шаблон класса в качестве аргумента для шаблона класса</a:t>
            </a:r>
            <a:endParaRPr lang="ru-RU" sz="4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340710"/>
            <a:ext cx="9143999" cy="511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Рассмотрим </a:t>
            </a:r>
            <a:r>
              <a:rPr lang="ru-RU" sz="2200" dirty="0"/>
              <a:t>инициацию, какая получится для </a:t>
            </a:r>
            <a:r>
              <a:rPr lang="ru-RU" sz="2200" b="1" dirty="0" err="1"/>
              <a:t>Array</a:t>
            </a:r>
            <a:r>
              <a:rPr lang="ru-RU" sz="2200" dirty="0"/>
              <a:t> из </a:t>
            </a:r>
            <a:r>
              <a:rPr lang="ru-RU" sz="2200" b="1" dirty="0" err="1"/>
              <a:t>Pair</a:t>
            </a:r>
            <a:r>
              <a:rPr lang="ru-RU" sz="2200" dirty="0"/>
              <a:t>. </a:t>
            </a:r>
            <a:r>
              <a:rPr lang="ru-RU" sz="2200" dirty="0" smtClean="0"/>
              <a:t>При этом </a:t>
            </a:r>
            <a:r>
              <a:rPr lang="ru-RU" sz="2200" b="1" dirty="0" err="1"/>
              <a:t>Pair</a:t>
            </a:r>
            <a:r>
              <a:rPr lang="ru-RU" sz="2200" dirty="0"/>
              <a:t> принимает два аргумента типа для </a:t>
            </a:r>
            <a:r>
              <a:rPr lang="ru-RU" sz="2200" dirty="0" smtClean="0"/>
              <a:t>шаблона </a:t>
            </a:r>
            <a:r>
              <a:rPr lang="ru-RU" sz="2200" dirty="0"/>
              <a:t>и </a:t>
            </a:r>
            <a:r>
              <a:rPr lang="ru-RU" sz="2200" b="1" dirty="0" err="1"/>
              <a:t>Array</a:t>
            </a:r>
            <a:r>
              <a:rPr lang="ru-RU" sz="2200" dirty="0"/>
              <a:t> принимает один аргумент типа и аргумент </a:t>
            </a:r>
            <a:r>
              <a:rPr lang="ru-RU" sz="2200" b="1" dirty="0" smtClean="0"/>
              <a:t>SIZE</a:t>
            </a:r>
            <a:r>
              <a:rPr lang="ru-RU" sz="2200" dirty="0"/>
              <a:t>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b="1" dirty="0"/>
              <a:t> </a:t>
            </a:r>
            <a:endParaRPr lang="ru-RU" sz="2200" dirty="0"/>
          </a:p>
          <a:p>
            <a:pPr algn="just">
              <a:spcBef>
                <a:spcPts val="0"/>
              </a:spcBef>
            </a:pPr>
            <a:r>
              <a:rPr lang="en-US" sz="2200" b="1" dirty="0">
                <a:solidFill>
                  <a:srgbClr val="C00000"/>
                </a:solidFill>
              </a:rPr>
              <a:t>Array&lt; Pair&lt; int, double &gt;, 40 &gt; </a:t>
            </a:r>
            <a:r>
              <a:rPr lang="en-US" sz="2200" b="1" dirty="0" err="1">
                <a:solidFill>
                  <a:srgbClr val="C00000"/>
                </a:solidFill>
              </a:rPr>
              <a:t>ArrayOfPair</a:t>
            </a:r>
            <a:r>
              <a:rPr lang="en-US" sz="2200" b="1" dirty="0">
                <a:solidFill>
                  <a:srgbClr val="C00000"/>
                </a:solidFill>
              </a:rPr>
              <a:t>;;</a:t>
            </a:r>
            <a:endParaRPr lang="ru-RU" sz="2200" b="1" dirty="0">
              <a:solidFill>
                <a:srgbClr val="C00000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Это верно. </a:t>
            </a:r>
            <a:r>
              <a:rPr lang="ru-RU" sz="2200" dirty="0"/>
              <a:t>Следовательно, первый тип шаблона </a:t>
            </a:r>
            <a:r>
              <a:rPr lang="ru-RU" sz="2200" dirty="0" err="1"/>
              <a:t>Array</a:t>
            </a:r>
            <a:r>
              <a:rPr lang="ru-RU" sz="2200" dirty="0"/>
              <a:t> </a:t>
            </a:r>
            <a:r>
              <a:rPr lang="ru-RU" sz="2200" dirty="0" smtClean="0"/>
              <a:t>- это </a:t>
            </a:r>
            <a:r>
              <a:rPr lang="ru-RU" sz="2200" dirty="0" err="1" smtClean="0"/>
              <a:t>Pair</a:t>
            </a:r>
            <a:r>
              <a:rPr lang="ru-RU" sz="2200" dirty="0" smtClean="0"/>
              <a:t>&lt;</a:t>
            </a:r>
            <a:r>
              <a:rPr lang="ru-RU" sz="2200" dirty="0" err="1" smtClean="0"/>
              <a:t>int,double</a:t>
            </a:r>
            <a:r>
              <a:rPr lang="ru-RU" sz="2200" dirty="0" smtClean="0"/>
              <a:t>&gt;, а второй </a:t>
            </a:r>
            <a:r>
              <a:rPr lang="ru-RU" sz="2200" dirty="0"/>
              <a:t>аргумент константа </a:t>
            </a:r>
            <a:r>
              <a:rPr lang="ru-RU" sz="2200" dirty="0" smtClean="0"/>
              <a:t>40.</a:t>
            </a:r>
            <a:endParaRPr lang="ru-RU" sz="2200" dirty="0"/>
          </a:p>
          <a:p>
            <a:pPr marL="0" indent="457200" algn="just">
              <a:spcBef>
                <a:spcPts val="0"/>
              </a:spcBef>
              <a:buNone/>
            </a:pPr>
            <a:endParaRPr lang="ru-RU" sz="22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Однако, можно выполнить обратное:</a:t>
            </a:r>
            <a:endParaRPr lang="ru-RU" sz="2200" dirty="0"/>
          </a:p>
          <a:p>
            <a:pPr algn="just">
              <a:spcBef>
                <a:spcPts val="0"/>
              </a:spcBef>
            </a:pPr>
            <a:r>
              <a:rPr lang="en-US" sz="2200" b="1" dirty="0">
                <a:solidFill>
                  <a:srgbClr val="C00000"/>
                </a:solidFill>
              </a:rPr>
              <a:t>Pair&lt; int, Array&lt; double, 50 &gt; &gt; </a:t>
            </a:r>
            <a:r>
              <a:rPr lang="en-US" sz="2200" b="1" dirty="0" err="1">
                <a:solidFill>
                  <a:srgbClr val="C00000"/>
                </a:solidFill>
              </a:rPr>
              <a:t>PairOfArray</a:t>
            </a:r>
            <a:r>
              <a:rPr lang="en-US" sz="2200" b="1" dirty="0">
                <a:solidFill>
                  <a:srgbClr val="C00000"/>
                </a:solidFill>
              </a:rPr>
              <a:t>;</a:t>
            </a:r>
            <a:endParaRPr lang="ru-RU" sz="2200" b="1" dirty="0">
              <a:solidFill>
                <a:srgbClr val="C00000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2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200" dirty="0" smtClean="0"/>
              <a:t>В этом случае, </a:t>
            </a:r>
            <a:r>
              <a:rPr lang="ru-RU" sz="2200" dirty="0" err="1" smtClean="0"/>
              <a:t>PairOfArray</a:t>
            </a:r>
            <a:r>
              <a:rPr lang="ru-RU" sz="2200" dirty="0" smtClean="0"/>
              <a:t> </a:t>
            </a:r>
            <a:r>
              <a:rPr lang="ru-RU" sz="2200" dirty="0"/>
              <a:t>является инициацией </a:t>
            </a:r>
            <a:r>
              <a:rPr lang="ru-RU" sz="2200" dirty="0" err="1"/>
              <a:t>Pair</a:t>
            </a:r>
            <a:r>
              <a:rPr lang="ru-RU" sz="2200" dirty="0"/>
              <a:t>, которая получает в первом типе </a:t>
            </a:r>
            <a:r>
              <a:rPr lang="ru-RU" sz="2200" dirty="0" err="1"/>
              <a:t>int</a:t>
            </a:r>
            <a:r>
              <a:rPr lang="ru-RU" sz="2200" dirty="0"/>
              <a:t> (для поля </a:t>
            </a:r>
            <a:r>
              <a:rPr lang="ru-RU" sz="2200" dirty="0" err="1"/>
              <a:t>first</a:t>
            </a:r>
            <a:r>
              <a:rPr lang="ru-RU" sz="2200" dirty="0"/>
              <a:t>), для типа </a:t>
            </a:r>
            <a:r>
              <a:rPr lang="ru-RU" sz="2200" dirty="0" err="1"/>
              <a:t>second</a:t>
            </a:r>
            <a:r>
              <a:rPr lang="ru-RU" sz="2200" dirty="0"/>
              <a:t> получит тип </a:t>
            </a:r>
            <a:r>
              <a:rPr lang="ru-RU" sz="2200" dirty="0" err="1"/>
              <a:t>Array</a:t>
            </a:r>
            <a:r>
              <a:rPr lang="ru-RU" sz="2200" dirty="0"/>
              <a:t>. Где </a:t>
            </a:r>
            <a:r>
              <a:rPr lang="ru-RU" sz="2200" dirty="0" err="1"/>
              <a:t>Array</a:t>
            </a:r>
            <a:r>
              <a:rPr lang="ru-RU" sz="2200" dirty="0"/>
              <a:t> (второй тип в </a:t>
            </a:r>
            <a:r>
              <a:rPr lang="ru-RU" sz="2200" dirty="0" err="1"/>
              <a:t>Pair</a:t>
            </a:r>
            <a:r>
              <a:rPr lang="ru-RU" sz="2200" dirty="0"/>
              <a:t>) будет 50 элементов типа </a:t>
            </a:r>
            <a:r>
              <a:rPr lang="ru-RU" sz="2200" dirty="0" err="1" smtClean="0"/>
              <a:t>double</a:t>
            </a:r>
            <a:r>
              <a:rPr lang="ru-RU" sz="2200" dirty="0" smtClean="0"/>
              <a:t>.</a:t>
            </a:r>
            <a:endParaRPr lang="ru-RU" sz="2200" dirty="0"/>
          </a:p>
          <a:p>
            <a:pPr marL="0" indent="457200" algn="just">
              <a:spcBef>
                <a:spcPts val="0"/>
              </a:spcBef>
              <a:buNone/>
            </a:pPr>
            <a:endParaRPr lang="en-US" sz="2200" b="1" dirty="0" smtClean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1064588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37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/>
              <a:t>Шаблон класса в качестве аргумента для шаблона класса</a:t>
            </a:r>
            <a:endParaRPr lang="ru-RU" sz="4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340710"/>
            <a:ext cx="9143999" cy="511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 smtClean="0">
                <a:solidFill>
                  <a:srgbClr val="0033CC"/>
                </a:solidFill>
              </a:rPr>
              <a:t>Пример 1</a:t>
            </a:r>
            <a:r>
              <a:rPr lang="ru-RU" sz="2300" dirty="0" smtClean="0"/>
              <a:t>:</a:t>
            </a:r>
            <a:endParaRPr lang="ru-RU" sz="2300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/>
              <a:t> </a:t>
            </a:r>
            <a:r>
              <a:rPr lang="en-US" sz="2300" b="1" dirty="0" smtClean="0">
                <a:solidFill>
                  <a:srgbClr val="C00000"/>
                </a:solidFill>
              </a:rPr>
              <a:t>Array</a:t>
            </a:r>
            <a:r>
              <a:rPr lang="en-US" sz="2300" b="1" dirty="0">
                <a:solidFill>
                  <a:srgbClr val="C00000"/>
                </a:solidFill>
              </a:rPr>
              <a:t>&lt; Pair&lt; int, double &gt;, 40 &gt; </a:t>
            </a:r>
            <a:r>
              <a:rPr lang="en-US" sz="2300" b="1" dirty="0" err="1">
                <a:solidFill>
                  <a:srgbClr val="C00000"/>
                </a:solidFill>
              </a:rPr>
              <a:t>ArrayOfPair</a:t>
            </a:r>
            <a:r>
              <a:rPr lang="en-US" sz="2300" b="1" dirty="0">
                <a:solidFill>
                  <a:srgbClr val="C00000"/>
                </a:solidFill>
              </a:rPr>
              <a:t>;;</a:t>
            </a:r>
            <a:endParaRPr lang="ru-RU" sz="2300" b="1" dirty="0">
              <a:solidFill>
                <a:srgbClr val="C00000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dirty="0"/>
              <a:t>Это приведет к тому, что конструктор </a:t>
            </a:r>
            <a:r>
              <a:rPr lang="ru-RU" sz="2300" b="1" dirty="0" err="1"/>
              <a:t>Pair</a:t>
            </a:r>
            <a:r>
              <a:rPr lang="ru-RU" sz="2300" dirty="0"/>
              <a:t> будет вызван 40 раз, поскольку есть объявление массива постоянного размера в шаблоне класса </a:t>
            </a:r>
            <a:r>
              <a:rPr lang="ru-RU" sz="2300" dirty="0" err="1" smtClean="0"/>
              <a:t>Array</a:t>
            </a:r>
            <a:r>
              <a:rPr lang="ru-RU" sz="2300" dirty="0" smtClean="0"/>
              <a:t>:  </a:t>
            </a:r>
            <a:r>
              <a:rPr lang="ru-RU" sz="2300" b="1" dirty="0" smtClean="0"/>
              <a:t>T </a:t>
            </a:r>
            <a:r>
              <a:rPr lang="ru-RU" sz="2300" b="1" dirty="0" err="1" smtClean="0"/>
              <a:t>TheArray</a:t>
            </a:r>
            <a:r>
              <a:rPr lang="ru-RU" sz="2300" b="1" dirty="0" smtClean="0"/>
              <a:t>[SIZE], </a:t>
            </a:r>
            <a:r>
              <a:rPr lang="ru-RU" sz="2300" dirty="0" smtClean="0"/>
              <a:t>который </a:t>
            </a:r>
            <a:r>
              <a:rPr lang="ru-RU" sz="2300" dirty="0"/>
              <a:t>означал бы:</a:t>
            </a: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 err="1">
                <a:solidFill>
                  <a:srgbClr val="0033CC"/>
                </a:solidFill>
              </a:rPr>
              <a:t>Pair</a:t>
            </a:r>
            <a:r>
              <a:rPr lang="ru-RU" sz="2300" b="1" dirty="0">
                <a:solidFill>
                  <a:srgbClr val="0033CC"/>
                </a:solidFill>
              </a:rPr>
              <a:t>&lt; </a:t>
            </a:r>
            <a:r>
              <a:rPr lang="ru-RU" sz="2300" b="1" dirty="0" err="1">
                <a:solidFill>
                  <a:srgbClr val="0033CC"/>
                </a:solidFill>
              </a:rPr>
              <a:t>int</a:t>
            </a:r>
            <a:r>
              <a:rPr lang="ru-RU" sz="2300" b="1" dirty="0">
                <a:solidFill>
                  <a:srgbClr val="0033CC"/>
                </a:solidFill>
              </a:rPr>
              <a:t>, </a:t>
            </a:r>
            <a:r>
              <a:rPr lang="ru-RU" sz="2300" b="1" dirty="0" err="1">
                <a:solidFill>
                  <a:srgbClr val="0033CC"/>
                </a:solidFill>
              </a:rPr>
              <a:t>double</a:t>
            </a:r>
            <a:r>
              <a:rPr lang="ru-RU" sz="2300" b="1" dirty="0">
                <a:solidFill>
                  <a:srgbClr val="0033CC"/>
                </a:solidFill>
              </a:rPr>
              <a:t> &gt; </a:t>
            </a:r>
            <a:r>
              <a:rPr lang="ru-RU" sz="2300" b="1" dirty="0" err="1">
                <a:solidFill>
                  <a:srgbClr val="0033CC"/>
                </a:solidFill>
              </a:rPr>
              <a:t>TheArray</a:t>
            </a:r>
            <a:r>
              <a:rPr lang="ru-RU" sz="2300" b="1" dirty="0">
                <a:solidFill>
                  <a:srgbClr val="0033CC"/>
                </a:solidFill>
              </a:rPr>
              <a:t>[40</a:t>
            </a:r>
            <a:r>
              <a:rPr lang="ru-RU" sz="2300" b="1" dirty="0" smtClean="0">
                <a:solidFill>
                  <a:srgbClr val="0033CC"/>
                </a:solidFill>
              </a:rPr>
              <a:t>];</a:t>
            </a:r>
            <a:endParaRPr lang="ru-RU" sz="2300" dirty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300" dirty="0" smtClean="0"/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 smtClean="0">
                <a:solidFill>
                  <a:srgbClr val="0033CC"/>
                </a:solidFill>
              </a:rPr>
              <a:t>Пример 2:</a:t>
            </a:r>
            <a:endParaRPr lang="ru-RU" sz="2300" b="1" dirty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300" b="1" dirty="0">
                <a:solidFill>
                  <a:srgbClr val="C00000"/>
                </a:solidFill>
              </a:rPr>
              <a:t>Pair&lt; int, Array&lt; double, 50 &gt; &gt; </a:t>
            </a:r>
            <a:r>
              <a:rPr lang="en-US" sz="2300" b="1" dirty="0" err="1">
                <a:solidFill>
                  <a:srgbClr val="C00000"/>
                </a:solidFill>
              </a:rPr>
              <a:t>PairOfArray</a:t>
            </a:r>
            <a:r>
              <a:rPr lang="en-US" sz="2300" b="1" dirty="0">
                <a:solidFill>
                  <a:srgbClr val="C00000"/>
                </a:solidFill>
              </a:rPr>
              <a:t>;</a:t>
            </a:r>
            <a:endParaRPr lang="ru-RU" sz="2300" b="1" dirty="0">
              <a:solidFill>
                <a:srgbClr val="C00000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dirty="0" smtClean="0"/>
              <a:t>конструктор </a:t>
            </a:r>
            <a:r>
              <a:rPr lang="ru-RU" sz="2300" b="1" dirty="0" err="1"/>
              <a:t>Pair</a:t>
            </a:r>
            <a:r>
              <a:rPr lang="ru-RU" sz="2300" dirty="0"/>
              <a:t> проинициализирует 1 аргумент значением 0 (используя нотацию </a:t>
            </a:r>
            <a:r>
              <a:rPr lang="ru-RU" sz="2300" b="1" dirty="0" err="1"/>
              <a:t>int</a:t>
            </a:r>
            <a:r>
              <a:rPr lang="ru-RU" sz="2300" b="1" dirty="0"/>
              <a:t>()</a:t>
            </a:r>
            <a:r>
              <a:rPr lang="ru-RU" sz="2300" dirty="0"/>
              <a:t>), и затем будет вызван конструктор </a:t>
            </a:r>
            <a:r>
              <a:rPr lang="ru-RU" sz="2300" b="1" dirty="0" err="1"/>
              <a:t>Array</a:t>
            </a:r>
            <a:r>
              <a:rPr lang="ru-RU" sz="2300" dirty="0"/>
              <a:t> (с нотацией </a:t>
            </a:r>
            <a:r>
              <a:rPr lang="ru-RU" sz="2300" b="1" dirty="0" err="1"/>
              <a:t>Array</a:t>
            </a:r>
            <a:r>
              <a:rPr lang="ru-RU" sz="2300" b="1" dirty="0" smtClean="0"/>
              <a:t>()</a:t>
            </a:r>
            <a:r>
              <a:rPr lang="ru-RU" sz="2300" dirty="0" smtClean="0"/>
              <a:t>):</a:t>
            </a:r>
            <a:endParaRPr lang="ru-RU" sz="2300" dirty="0"/>
          </a:p>
          <a:p>
            <a:pPr marL="0" indent="457200" algn="just">
              <a:spcBef>
                <a:spcPts val="0"/>
              </a:spcBef>
              <a:buNone/>
            </a:pPr>
            <a:r>
              <a:rPr lang="en-US" sz="2300" b="1" dirty="0">
                <a:solidFill>
                  <a:srgbClr val="0033CC"/>
                </a:solidFill>
              </a:rPr>
              <a:t>Pair() : first(int()), second(Array())</a:t>
            </a:r>
            <a:endParaRPr lang="ru-RU" sz="2300" b="1" dirty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r>
              <a:rPr lang="ru-RU" sz="2300" b="1" dirty="0" smtClean="0">
                <a:solidFill>
                  <a:srgbClr val="0033CC"/>
                </a:solidFill>
              </a:rPr>
              <a:t>{}</a:t>
            </a:r>
            <a:endParaRPr lang="ru-RU" sz="2300" b="1" dirty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en-US" sz="2300" b="1" dirty="0" smtClean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300" dirty="0" smtClean="0"/>
          </a:p>
        </p:txBody>
      </p:sp>
    </p:spTree>
    <p:extLst>
      <p:ext uri="{BB962C8B-B14F-4D97-AF65-F5344CB8AC3E}">
        <p14:creationId xmlns:p14="http://schemas.microsoft.com/office/powerpoint/2010/main" val="1066453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38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/>
              <a:t>Аргументы шаблона по умолчанию с шаблонами классов</a:t>
            </a:r>
            <a:endParaRPr lang="ru-RU" sz="4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412720"/>
            <a:ext cx="9143999" cy="5112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457200" algn="just">
              <a:spcBef>
                <a:spcPts val="0"/>
              </a:spcBef>
              <a:buNone/>
            </a:pPr>
            <a:r>
              <a:rPr lang="ru-RU" sz="2400" dirty="0"/>
              <a:t>Шаблоны </a:t>
            </a:r>
            <a:r>
              <a:rPr lang="ru-RU" sz="2400" dirty="0" smtClean="0"/>
              <a:t>класса поддерживают </a:t>
            </a:r>
            <a:r>
              <a:rPr lang="ru-RU" sz="2400" dirty="0"/>
              <a:t>аргумент по умолчанию для типизованных / </a:t>
            </a:r>
            <a:r>
              <a:rPr lang="ru-RU" sz="2400" dirty="0" err="1"/>
              <a:t>бестиповых</a:t>
            </a:r>
            <a:r>
              <a:rPr lang="ru-RU" sz="2400" dirty="0"/>
              <a:t> (</a:t>
            </a:r>
            <a:r>
              <a:rPr lang="ru-RU" sz="2400" dirty="0" err="1"/>
              <a:t>non-type</a:t>
            </a:r>
            <a:r>
              <a:rPr lang="ru-RU" sz="2400" dirty="0"/>
              <a:t>) аргументов в параметрах </a:t>
            </a:r>
            <a:r>
              <a:rPr lang="ru-RU" sz="2400" dirty="0" smtClean="0"/>
              <a:t>шаблона.</a:t>
            </a:r>
          </a:p>
          <a:p>
            <a:pPr>
              <a:spcBef>
                <a:spcPts val="0"/>
              </a:spcBef>
            </a:pPr>
            <a:r>
              <a:rPr lang="ru-RU" sz="2400" b="1" dirty="0">
                <a:solidFill>
                  <a:schemeClr val="bg2">
                    <a:lumMod val="75000"/>
                  </a:schemeClr>
                </a:solidFill>
              </a:rPr>
              <a:t>Синтаксис шаблона класса с параметрами </a:t>
            </a:r>
            <a:r>
              <a:rPr lang="ru-RU" sz="2400" b="1" dirty="0" smtClean="0">
                <a:solidFill>
                  <a:schemeClr val="bg2">
                    <a:lumMod val="75000"/>
                  </a:schemeClr>
                </a:solidFill>
              </a:rPr>
              <a:t>со значениями по умолчанию</a:t>
            </a:r>
            <a:r>
              <a:rPr lang="ru-RU" sz="2400" dirty="0" smtClean="0"/>
              <a:t>:</a:t>
            </a:r>
            <a:endParaRPr lang="ru-RU" sz="2400" dirty="0"/>
          </a:p>
          <a:p>
            <a:pPr marL="0" indent="0">
              <a:spcBef>
                <a:spcPts val="0"/>
              </a:spcBef>
              <a:buNone/>
            </a:pPr>
            <a:endParaRPr lang="ru-RU" sz="2400" dirty="0"/>
          </a:p>
          <a:p>
            <a:pPr marL="720000" indent="0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C00000"/>
                </a:solidFill>
              </a:rPr>
              <a:t>template</a:t>
            </a:r>
            <a:r>
              <a:rPr lang="ru-RU" sz="2400" b="1" dirty="0">
                <a:solidFill>
                  <a:srgbClr val="C00000"/>
                </a:solidFill>
              </a:rPr>
              <a:t>&lt; </a:t>
            </a:r>
            <a:r>
              <a:rPr lang="ru-RU" sz="2400" b="1" dirty="0" err="1">
                <a:solidFill>
                  <a:srgbClr val="C00000"/>
                </a:solidFill>
              </a:rPr>
              <a:t>class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</a:rPr>
              <a:t>T = знач1, </a:t>
            </a:r>
            <a:r>
              <a:rPr lang="ru-RU" sz="2400" b="1" dirty="0" err="1">
                <a:solidFill>
                  <a:srgbClr val="C00000"/>
                </a:solidFill>
              </a:rPr>
              <a:t>int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smtClean="0">
                <a:solidFill>
                  <a:srgbClr val="C00000"/>
                </a:solidFill>
              </a:rPr>
              <a:t>n</a:t>
            </a:r>
            <a:r>
              <a:rPr lang="ru-RU" sz="2400" b="1" dirty="0" smtClean="0">
                <a:solidFill>
                  <a:srgbClr val="C00000"/>
                </a:solidFill>
              </a:rPr>
              <a:t> =знач2 </a:t>
            </a:r>
            <a:r>
              <a:rPr lang="ru-RU" sz="2400" b="1" dirty="0">
                <a:solidFill>
                  <a:srgbClr val="C00000"/>
                </a:solidFill>
              </a:rPr>
              <a:t>&gt;</a:t>
            </a:r>
          </a:p>
          <a:p>
            <a:pPr marL="720000" indent="0">
              <a:spcBef>
                <a:spcPts val="0"/>
              </a:spcBef>
              <a:buNone/>
            </a:pPr>
            <a:r>
              <a:rPr lang="ru-RU" sz="2400" b="1" dirty="0" err="1">
                <a:solidFill>
                  <a:srgbClr val="C00000"/>
                </a:solidFill>
              </a:rPr>
              <a:t>class</a:t>
            </a:r>
            <a:r>
              <a:rPr lang="ru-RU" sz="2400" b="1" dirty="0">
                <a:solidFill>
                  <a:srgbClr val="C00000"/>
                </a:solidFill>
              </a:rPr>
              <a:t> </a:t>
            </a:r>
            <a:r>
              <a:rPr lang="en-US" sz="2400" b="1" dirty="0" err="1">
                <a:solidFill>
                  <a:srgbClr val="C00000"/>
                </a:solidFill>
              </a:rPr>
              <a:t>nameClass</a:t>
            </a:r>
            <a:endParaRPr lang="en-US" sz="2400" b="1" dirty="0">
              <a:solidFill>
                <a:srgbClr val="C00000"/>
              </a:solidFill>
            </a:endParaRPr>
          </a:p>
          <a:p>
            <a:pPr marL="720000" indent="0">
              <a:spcBef>
                <a:spcPts val="0"/>
              </a:spcBef>
              <a:buNone/>
            </a:pPr>
            <a:r>
              <a:rPr lang="ru-RU" sz="2400" b="1" dirty="0">
                <a:solidFill>
                  <a:srgbClr val="C00000"/>
                </a:solidFill>
              </a:rPr>
              <a:t>{};</a:t>
            </a:r>
            <a:endParaRPr lang="en-US" sz="2400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endParaRPr lang="ru-RU" sz="2400" dirty="0"/>
          </a:p>
          <a:p>
            <a:pPr lvl="1" algn="just">
              <a:spcBef>
                <a:spcPts val="0"/>
              </a:spcBef>
            </a:pPr>
            <a:r>
              <a:rPr lang="ru-RU" sz="2400" dirty="0"/>
              <a:t>где </a:t>
            </a:r>
            <a:r>
              <a:rPr lang="ru-RU" sz="2400" b="1" dirty="0"/>
              <a:t>знач1</a:t>
            </a:r>
            <a:r>
              <a:rPr lang="en-US" sz="2400" dirty="0"/>
              <a:t> – </a:t>
            </a:r>
            <a:r>
              <a:rPr lang="ru-RU" sz="2400" dirty="0"/>
              <a:t>тип данных, как значение по умолчанию для типизированного аргумента шаблона класса</a:t>
            </a:r>
            <a:r>
              <a:rPr lang="en-US" sz="2400" dirty="0"/>
              <a:t>.</a:t>
            </a:r>
            <a:endParaRPr lang="ru-RU" sz="2400" dirty="0"/>
          </a:p>
          <a:p>
            <a:pPr lvl="1" algn="just">
              <a:spcBef>
                <a:spcPts val="0"/>
              </a:spcBef>
            </a:pPr>
            <a:r>
              <a:rPr lang="ru-RU" sz="2400" b="1" dirty="0"/>
              <a:t>знач2</a:t>
            </a:r>
            <a:r>
              <a:rPr lang="en-US" sz="2400" dirty="0"/>
              <a:t> – </a:t>
            </a:r>
            <a:r>
              <a:rPr lang="ru-RU" sz="2400" dirty="0"/>
              <a:t>значение по умолчанию для </a:t>
            </a:r>
            <a:r>
              <a:rPr lang="ru-RU" sz="2400" dirty="0" err="1"/>
              <a:t>non-type</a:t>
            </a:r>
            <a:r>
              <a:rPr lang="ru-RU" sz="2400" dirty="0"/>
              <a:t> аргумента ( целое число)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ru-RU" sz="2400" dirty="0" smtClean="0"/>
          </a:p>
          <a:p>
            <a:pPr marL="0" indent="457200" algn="just">
              <a:spcBef>
                <a:spcPts val="0"/>
              </a:spcBef>
              <a:buNone/>
            </a:pPr>
            <a:endParaRPr lang="en-US" sz="2400" b="1" dirty="0" smtClean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1451384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3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Понятие шаблона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1"/>
            <a:ext cx="8780462" cy="4631908"/>
          </a:xfrm>
        </p:spPr>
        <p:txBody>
          <a:bodyPr>
            <a:no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Шаблоны </a:t>
            </a:r>
            <a:r>
              <a:rPr lang="ru-RU" dirty="0" smtClean="0"/>
              <a:t>– это средство </a:t>
            </a:r>
            <a:r>
              <a:rPr lang="ru-RU" dirty="0"/>
              <a:t>языка, предназначенное для кодирования обобщённых алгоритмов, позволяющие встраивать любой тип данных в программный </a:t>
            </a:r>
            <a:r>
              <a:rPr lang="ru-RU" dirty="0" smtClean="0"/>
              <a:t>код.</a:t>
            </a:r>
          </a:p>
          <a:p>
            <a:r>
              <a:rPr lang="ru-RU" b="1" dirty="0"/>
              <a:t>Шаблоны </a:t>
            </a:r>
            <a:r>
              <a:rPr lang="ru-RU" dirty="0"/>
              <a:t>- это расширение языка C++, позволяющее автоматизировать работу программиста. </a:t>
            </a:r>
          </a:p>
        </p:txBody>
      </p:sp>
    </p:spTree>
    <p:extLst>
      <p:ext uri="{BB962C8B-B14F-4D97-AF65-F5344CB8AC3E}">
        <p14:creationId xmlns:p14="http://schemas.microsoft.com/office/powerpoint/2010/main" val="46425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39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882"/>
            <a:ext cx="9144000" cy="1366838"/>
          </a:xfrm>
        </p:spPr>
        <p:txBody>
          <a:bodyPr/>
          <a:lstStyle/>
          <a:p>
            <a:pPr eaLnBrk="1" hangingPunct="1">
              <a:lnSpc>
                <a:spcPts val="3600"/>
              </a:lnSpc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Аргументы шаблона по умолчанию с шаблонами классов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70" y="2436030"/>
            <a:ext cx="4283960" cy="3729350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900" dirty="0" smtClean="0"/>
              <a:t>Например, использование в шаблона класса </a:t>
            </a:r>
            <a:r>
              <a:rPr lang="en-US" sz="1900" b="1" dirty="0" smtClean="0"/>
              <a:t>Array</a:t>
            </a:r>
            <a:r>
              <a:rPr lang="en-US" sz="1900" dirty="0" smtClean="0"/>
              <a:t> </a:t>
            </a:r>
            <a:r>
              <a:rPr lang="ru-RU" sz="1900" dirty="0" smtClean="0"/>
              <a:t>для </a:t>
            </a:r>
            <a:r>
              <a:rPr lang="en-US" sz="1900" dirty="0" smtClean="0"/>
              <a:t>non-type </a:t>
            </a:r>
            <a:r>
              <a:rPr lang="ru-RU" sz="1900" dirty="0" smtClean="0"/>
              <a:t>аргумента значения по умолчанию</a:t>
            </a:r>
            <a:r>
              <a:rPr lang="en-US" sz="1900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 smtClean="0"/>
              <a:t>template</a:t>
            </a:r>
            <a:r>
              <a:rPr lang="en-US" sz="1900" b="1" dirty="0"/>
              <a:t>&lt; class T, </a:t>
            </a:r>
            <a:r>
              <a:rPr lang="en-US" sz="1900" b="1" dirty="0" err="1">
                <a:solidFill>
                  <a:srgbClr val="C00000"/>
                </a:solidFill>
              </a:rPr>
              <a:t>int</a:t>
            </a:r>
            <a:r>
              <a:rPr lang="en-US" sz="1900" b="1" dirty="0">
                <a:solidFill>
                  <a:srgbClr val="C00000"/>
                </a:solidFill>
              </a:rPr>
              <a:t> SIZE=100 </a:t>
            </a:r>
            <a:r>
              <a:rPr lang="en-US" sz="1900" b="1" dirty="0"/>
              <a:t>&gt;</a:t>
            </a: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class Array</a:t>
            </a: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{</a:t>
            </a: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private:</a:t>
            </a:r>
            <a:endParaRPr lang="ru-RU" sz="19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900" b="1" dirty="0"/>
              <a:t>   </a:t>
            </a:r>
            <a:r>
              <a:rPr lang="ru-RU" sz="1900" b="1" dirty="0"/>
              <a:t>T </a:t>
            </a:r>
            <a:r>
              <a:rPr lang="ru-RU" sz="1900" b="1" dirty="0" err="1"/>
              <a:t>TheArray</a:t>
            </a:r>
            <a:r>
              <a:rPr lang="ru-RU" sz="1900" b="1" dirty="0"/>
              <a:t>[SIZE];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   ...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/>
              <a:t>};</a:t>
            </a:r>
            <a:endParaRPr lang="ru-RU" sz="19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436995"/>
            <a:ext cx="9144000" cy="101566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/>
              <a:t>Шаблоны класса, с другой стороны, действительно поддерживают аргумент по умолчанию для типизованных / </a:t>
            </a:r>
            <a:r>
              <a:rPr lang="ru-RU" sz="2000" dirty="0" err="1"/>
              <a:t>бестиповых</a:t>
            </a:r>
            <a:r>
              <a:rPr lang="ru-RU" sz="2000" dirty="0"/>
              <a:t> (</a:t>
            </a:r>
            <a:r>
              <a:rPr lang="ru-RU" sz="2000" dirty="0" err="1"/>
              <a:t>non-type</a:t>
            </a:r>
            <a:r>
              <a:rPr lang="ru-RU" sz="2000" dirty="0"/>
              <a:t>) аргументов в параметрах шаблона</a:t>
            </a:r>
            <a:r>
              <a:rPr lang="ru-RU" sz="2000" dirty="0" smtClean="0">
                <a:solidFill>
                  <a:srgbClr val="C00000"/>
                </a:solidFill>
              </a:rPr>
              <a:t>: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370" y="5226784"/>
            <a:ext cx="4464620" cy="1554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1900" dirty="0" smtClean="0"/>
              <a:t>Это означает что при выполнении команды:</a:t>
            </a:r>
          </a:p>
          <a:p>
            <a:r>
              <a:rPr lang="ru-RU" sz="1900" b="1" dirty="0" err="1"/>
              <a:t>Array</a:t>
            </a:r>
            <a:r>
              <a:rPr lang="ru-RU" sz="1900" b="1" dirty="0"/>
              <a:t>&lt; </a:t>
            </a:r>
            <a:r>
              <a:rPr lang="ru-RU" sz="1900" b="1" dirty="0" err="1"/>
              <a:t>int</a:t>
            </a:r>
            <a:r>
              <a:rPr lang="ru-RU" sz="1900" b="1" dirty="0"/>
              <a:t> &gt; </a:t>
            </a:r>
            <a:r>
              <a:rPr lang="ru-RU" sz="1900" b="1" dirty="0" err="1"/>
              <a:t>IntArray</a:t>
            </a:r>
            <a:r>
              <a:rPr lang="ru-RU" sz="1900" b="1" dirty="0"/>
              <a:t>;</a:t>
            </a:r>
            <a:endParaRPr lang="ru-RU" sz="1900" dirty="0"/>
          </a:p>
          <a:p>
            <a:r>
              <a:rPr lang="ru-RU" sz="1900" dirty="0" smtClean="0"/>
              <a:t>то </a:t>
            </a:r>
            <a:r>
              <a:rPr lang="ru-RU" sz="1900" dirty="0"/>
              <a:t>это в действительности означает:</a:t>
            </a:r>
          </a:p>
          <a:p>
            <a:r>
              <a:rPr lang="ru-RU" sz="1900" b="1" dirty="0"/>
              <a:t> </a:t>
            </a:r>
            <a:r>
              <a:rPr lang="ru-RU" sz="1900" b="1" dirty="0" err="1" smtClean="0"/>
              <a:t>Array</a:t>
            </a:r>
            <a:r>
              <a:rPr lang="ru-RU" sz="1900" b="1" dirty="0"/>
              <a:t>&lt; </a:t>
            </a:r>
            <a:r>
              <a:rPr lang="ru-RU" sz="1900" b="1" dirty="0" err="1"/>
              <a:t>int</a:t>
            </a:r>
            <a:r>
              <a:rPr lang="ru-RU" sz="1900" b="1" dirty="0"/>
              <a:t>, 100 &gt; </a:t>
            </a:r>
            <a:r>
              <a:rPr lang="ru-RU" sz="1900" b="1" dirty="0" err="1"/>
              <a:t>IntArray</a:t>
            </a:r>
            <a:r>
              <a:rPr lang="ru-RU" sz="1900" b="1" dirty="0"/>
              <a:t>;</a:t>
            </a:r>
            <a:endParaRPr lang="ru-RU" sz="1900" b="1" dirty="0">
              <a:solidFill>
                <a:srgbClr val="C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319330" y="-27480"/>
            <a:ext cx="4789745" cy="3352672"/>
          </a:xfrm>
          <a:prstGeom prst="rect">
            <a:avLst/>
          </a:prstGeom>
          <a:solidFill>
            <a:srgbClr val="FFE38B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 algn="just">
              <a:spcBef>
                <a:spcPts val="0"/>
              </a:spcBef>
              <a:buNone/>
            </a:pPr>
            <a:r>
              <a:rPr lang="ru-RU" sz="1900" dirty="0" smtClean="0"/>
              <a:t>Также можно задать значение по умолчанию </a:t>
            </a:r>
            <a:r>
              <a:rPr lang="ru-RU" sz="1900" dirty="0"/>
              <a:t>для шаблонов класса, которые являются типами данных. </a:t>
            </a:r>
            <a:r>
              <a:rPr lang="ru-RU" sz="1900" dirty="0" smtClean="0"/>
              <a:t>Например</a:t>
            </a:r>
            <a:r>
              <a:rPr lang="ru-RU" sz="1900" dirty="0"/>
              <a:t>: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b="1" dirty="0" err="1" smtClean="0"/>
              <a:t>template</a:t>
            </a:r>
            <a:r>
              <a:rPr lang="ru-RU" sz="1900" b="1" dirty="0"/>
              <a:t>&lt; </a:t>
            </a:r>
            <a:r>
              <a:rPr lang="ru-RU" sz="1900" b="1" dirty="0" err="1"/>
              <a:t>class</a:t>
            </a:r>
            <a:r>
              <a:rPr lang="ru-RU" sz="1900" b="1" dirty="0"/>
              <a:t> </a:t>
            </a:r>
            <a:r>
              <a:rPr lang="ru-RU" sz="1900" b="1" dirty="0">
                <a:solidFill>
                  <a:srgbClr val="C00000"/>
                </a:solidFill>
              </a:rPr>
              <a:t>T = </a:t>
            </a:r>
            <a:r>
              <a:rPr lang="ru-RU" sz="1900" b="1" dirty="0" err="1">
                <a:solidFill>
                  <a:srgbClr val="C00000"/>
                </a:solidFill>
              </a:rPr>
              <a:t>int</a:t>
            </a:r>
            <a:r>
              <a:rPr lang="ru-RU" sz="1900" b="1" dirty="0">
                <a:solidFill>
                  <a:srgbClr val="C00000"/>
                </a:solidFill>
              </a:rPr>
              <a:t> </a:t>
            </a:r>
            <a:r>
              <a:rPr lang="ru-RU" sz="1900" b="1" dirty="0"/>
              <a:t>&gt;</a:t>
            </a:r>
            <a:endParaRPr lang="ru-RU" sz="19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b="1" dirty="0" err="1"/>
              <a:t>class</a:t>
            </a:r>
            <a:r>
              <a:rPr lang="ru-RU" sz="1900" b="1" dirty="0"/>
              <a:t> Array100</a:t>
            </a:r>
            <a:endParaRPr lang="ru-RU" sz="19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b="1" dirty="0"/>
              <a:t>{</a:t>
            </a:r>
            <a:endParaRPr lang="ru-RU" sz="19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b="1" dirty="0"/>
              <a:t>    T </a:t>
            </a:r>
            <a:r>
              <a:rPr lang="ru-RU" sz="1900" b="1" dirty="0" err="1"/>
              <a:t>TheArray</a:t>
            </a:r>
            <a:r>
              <a:rPr lang="ru-RU" sz="1900" b="1" dirty="0"/>
              <a:t>[100];</a:t>
            </a:r>
            <a:endParaRPr lang="ru-RU" sz="19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b="1" dirty="0"/>
              <a:t>};</a:t>
            </a:r>
            <a:endParaRPr lang="ru-RU" sz="1900" dirty="0"/>
          </a:p>
          <a:p>
            <a:pPr marL="0" indent="0" algn="just">
              <a:spcBef>
                <a:spcPts val="0"/>
              </a:spcBef>
              <a:buNone/>
            </a:pPr>
            <a:r>
              <a:rPr lang="ru-RU" sz="1900" dirty="0" smtClean="0"/>
              <a:t>Это </a:t>
            </a:r>
            <a:r>
              <a:rPr lang="ru-RU" sz="1900" dirty="0"/>
              <a:t>задает массив типа </a:t>
            </a:r>
            <a:r>
              <a:rPr lang="ru-RU" sz="1900" b="1" dirty="0"/>
              <a:t>T</a:t>
            </a:r>
            <a:r>
              <a:rPr lang="ru-RU" sz="1900" dirty="0"/>
              <a:t> размером </a:t>
            </a:r>
            <a:r>
              <a:rPr lang="ru-RU" sz="1900" dirty="0" smtClean="0"/>
              <a:t>100, аргумент </a:t>
            </a:r>
            <a:r>
              <a:rPr lang="ru-RU" sz="1900" dirty="0"/>
              <a:t>типа по умолчанию </a:t>
            </a:r>
            <a:r>
              <a:rPr lang="ru-RU" sz="1900" b="1" dirty="0" err="1"/>
              <a:t>int</a:t>
            </a:r>
            <a:r>
              <a:rPr lang="ru-RU" sz="1900" dirty="0"/>
              <a:t>. </a:t>
            </a:r>
            <a:endParaRPr lang="en-US" sz="1900" b="1" dirty="0" smtClean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4387793" y="3505328"/>
            <a:ext cx="4789745" cy="3352672"/>
          </a:xfrm>
          <a:prstGeom prst="rect">
            <a:avLst/>
          </a:prstGeom>
          <a:solidFill>
            <a:srgbClr val="FFFFCC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900" dirty="0"/>
              <a:t>В следующем примере показано, как это использовать: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 smtClean="0"/>
              <a:t>Array100&lt; </a:t>
            </a:r>
            <a:r>
              <a:rPr lang="ru-RU" sz="1900" b="1" dirty="0" err="1"/>
              <a:t>float</a:t>
            </a:r>
            <a:r>
              <a:rPr lang="ru-RU" sz="1900" b="1" dirty="0"/>
              <a:t> &gt; </a:t>
            </a:r>
            <a:r>
              <a:rPr lang="ru-RU" sz="1900" b="1" dirty="0" err="1"/>
              <a:t>FloatArray</a:t>
            </a:r>
            <a:r>
              <a:rPr lang="ru-RU" sz="1900" b="1" dirty="0"/>
              <a:t>;</a:t>
            </a:r>
            <a:endParaRPr lang="ru-RU" sz="19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rgbClr val="C00000"/>
                </a:solidFill>
              </a:rPr>
              <a:t>Array100&lt; &gt; </a:t>
            </a:r>
            <a:r>
              <a:rPr lang="ru-RU" sz="1900" b="1" dirty="0" err="1">
                <a:solidFill>
                  <a:srgbClr val="C00000"/>
                </a:solidFill>
              </a:rPr>
              <a:t>IntArray</a:t>
            </a:r>
            <a:r>
              <a:rPr lang="ru-RU" sz="1900" b="1" dirty="0" smtClean="0">
                <a:solidFill>
                  <a:srgbClr val="C00000"/>
                </a:solidFill>
              </a:rPr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dirty="0" smtClean="0"/>
              <a:t>если </a:t>
            </a:r>
            <a:r>
              <a:rPr lang="ru-RU" sz="1900" dirty="0"/>
              <a:t>Вы не указали тип при инициации Array100, то он будет основан на </a:t>
            </a:r>
            <a:r>
              <a:rPr lang="ru-RU" sz="1900" b="1" dirty="0" err="1" smtClean="0"/>
              <a:t>int</a:t>
            </a:r>
            <a:r>
              <a:rPr lang="ru-RU" sz="1900" dirty="0" smtClean="0"/>
              <a:t>!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1900" b="1" dirty="0">
                <a:solidFill>
                  <a:srgbClr val="0033CC"/>
                </a:solidFill>
              </a:rPr>
              <a:t>Таким образом, </a:t>
            </a:r>
            <a:r>
              <a:rPr lang="ru-RU" sz="1900" b="1" dirty="0" smtClean="0">
                <a:solidFill>
                  <a:srgbClr val="0033CC"/>
                </a:solidFill>
              </a:rPr>
              <a:t>обязательно </a:t>
            </a:r>
            <a:r>
              <a:rPr lang="ru-RU" sz="1900" b="1" dirty="0">
                <a:solidFill>
                  <a:srgbClr val="0033CC"/>
                </a:solidFill>
              </a:rPr>
              <a:t>должны использовать пустые угловые скобки </a:t>
            </a:r>
            <a:r>
              <a:rPr lang="ru-RU" sz="1900" b="1" dirty="0" smtClean="0">
                <a:solidFill>
                  <a:srgbClr val="0033CC"/>
                </a:solidFill>
              </a:rPr>
              <a:t>(&lt;&gt;) </a:t>
            </a:r>
            <a:r>
              <a:rPr lang="ru-RU" sz="1900" b="1" dirty="0">
                <a:solidFill>
                  <a:srgbClr val="0033CC"/>
                </a:solidFill>
              </a:rPr>
              <a:t>для инициации шаблона класса, если все аргументы шаблона используются по </a:t>
            </a:r>
            <a:r>
              <a:rPr lang="ru-RU" sz="1900" b="1" dirty="0" smtClean="0">
                <a:solidFill>
                  <a:srgbClr val="0033CC"/>
                </a:solidFill>
              </a:rPr>
              <a:t>умолчанию!!</a:t>
            </a:r>
            <a:endParaRPr lang="en-US" sz="1900" b="1" dirty="0" smtClean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5720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" grpId="0" animBg="1"/>
      <p:bldP spid="6" grpId="0" animBg="1"/>
      <p:bldP spid="8" grpId="0" build="p" animBg="1"/>
      <p:bldP spid="9" grpId="0" build="p" animBg="1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40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5882"/>
            <a:ext cx="9144000" cy="1366838"/>
          </a:xfrm>
        </p:spPr>
        <p:txBody>
          <a:bodyPr/>
          <a:lstStyle/>
          <a:p>
            <a:pPr eaLnBrk="1" hangingPunct="1">
              <a:lnSpc>
                <a:spcPts val="3600"/>
              </a:lnSpc>
            </a:pPr>
            <a:r>
              <a:rPr lang="ru-RU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Аргументы шаблона по умолчанию с шаблонами классов</a:t>
            </a:r>
            <a:endParaRPr lang="ru-RU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369" y="2436031"/>
            <a:ext cx="4396157" cy="3559908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Например, мы </a:t>
            </a:r>
            <a:r>
              <a:rPr lang="ru-RU" sz="2000" dirty="0"/>
              <a:t>можем модифицировать класс </a:t>
            </a:r>
            <a:r>
              <a:rPr lang="ru-RU" sz="2000" b="1" dirty="0" err="1"/>
              <a:t>Pair</a:t>
            </a:r>
            <a:r>
              <a:rPr lang="ru-RU" sz="2000" dirty="0"/>
              <a:t>, чтобы второй тип был тот же самый, что и первый тип, если второй тип явно указан.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template&lt; class </a:t>
            </a:r>
            <a:r>
              <a:rPr lang="en-US" sz="2000" b="1" dirty="0" smtClean="0"/>
              <a:t>T1</a:t>
            </a:r>
            <a:r>
              <a:rPr lang="en-US" sz="2000" b="1" dirty="0"/>
              <a:t>, class </a:t>
            </a:r>
            <a:r>
              <a:rPr lang="en-US" sz="2000" b="1" dirty="0" smtClean="0">
                <a:solidFill>
                  <a:srgbClr val="C00000"/>
                </a:solidFill>
              </a:rPr>
              <a:t>T2 </a:t>
            </a:r>
            <a:r>
              <a:rPr lang="en-US" sz="2000" b="1" dirty="0">
                <a:solidFill>
                  <a:srgbClr val="C00000"/>
                </a:solidFill>
              </a:rPr>
              <a:t>= </a:t>
            </a:r>
            <a:r>
              <a:rPr lang="en-US" sz="2000" b="1" dirty="0" smtClean="0">
                <a:solidFill>
                  <a:srgbClr val="C00000"/>
                </a:solidFill>
              </a:rPr>
              <a:t>T1</a:t>
            </a:r>
            <a:r>
              <a:rPr lang="en-US" sz="2000" b="1" dirty="0" smtClean="0"/>
              <a:t> </a:t>
            </a:r>
            <a:r>
              <a:rPr lang="en-US" sz="2000" b="1" dirty="0"/>
              <a:t>&gt;</a:t>
            </a:r>
            <a:endParaRPr lang="ru-RU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class Pair</a:t>
            </a:r>
            <a:endParaRPr lang="ru-RU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{</a:t>
            </a:r>
            <a:endParaRPr lang="ru-RU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smtClean="0"/>
              <a:t>T1 </a:t>
            </a:r>
            <a:r>
              <a:rPr lang="en-US" sz="2000" b="1" dirty="0"/>
              <a:t>first;</a:t>
            </a:r>
            <a:endParaRPr lang="ru-RU" sz="20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000" b="1" dirty="0"/>
              <a:t>    </a:t>
            </a:r>
            <a:r>
              <a:rPr lang="en-US" sz="2000" b="1" dirty="0" smtClean="0"/>
              <a:t>T2 </a:t>
            </a:r>
            <a:r>
              <a:rPr lang="en-US" sz="2000" b="1" dirty="0"/>
              <a:t>second;</a:t>
            </a:r>
            <a:endParaRPr lang="ru-RU" sz="2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/>
              <a:t>};</a:t>
            </a:r>
            <a:endParaRPr lang="ru-RU" sz="2000" b="1" dirty="0" smtClean="0"/>
          </a:p>
        </p:txBody>
      </p:sp>
      <p:sp>
        <p:nvSpPr>
          <p:cNvPr id="2" name="Прямоугольник 1"/>
          <p:cNvSpPr/>
          <p:nvPr/>
        </p:nvSpPr>
        <p:spPr>
          <a:xfrm>
            <a:off x="0" y="1436995"/>
            <a:ext cx="9144000" cy="1015663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sz="2000" dirty="0"/>
              <a:t>Также можно задать значение по умолчанию типизованного / не типизованного (</a:t>
            </a:r>
            <a:r>
              <a:rPr lang="ru-RU" sz="2000" dirty="0" err="1"/>
              <a:t>non-type</a:t>
            </a:r>
            <a:r>
              <a:rPr lang="ru-RU" sz="2000" dirty="0"/>
              <a:t>) параметра на ранее поступившем параметре шаблона</a:t>
            </a:r>
            <a:r>
              <a:rPr lang="ru-RU" sz="2000" dirty="0" smtClean="0">
                <a:solidFill>
                  <a:srgbClr val="C00000"/>
                </a:solidFill>
              </a:rPr>
              <a:t>:</a:t>
            </a:r>
            <a:endParaRPr lang="ru-RU" sz="2000" dirty="0">
              <a:solidFill>
                <a:srgbClr val="C0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5370" y="5877340"/>
            <a:ext cx="4464620" cy="9387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В этом модифицированном шаблоне класса </a:t>
            </a:r>
            <a:r>
              <a:rPr lang="ru-RU" dirty="0" err="1"/>
              <a:t>Pair</a:t>
            </a:r>
            <a:r>
              <a:rPr lang="ru-RU" dirty="0"/>
              <a:t> тип </a:t>
            </a:r>
            <a:r>
              <a:rPr lang="ru-RU" dirty="0" smtClean="0"/>
              <a:t>T2 </a:t>
            </a:r>
            <a:r>
              <a:rPr lang="ru-RU" dirty="0"/>
              <a:t>теперь по умолчанию будет такой же, как и тип </a:t>
            </a:r>
            <a:r>
              <a:rPr lang="ru-RU" dirty="0" smtClean="0"/>
              <a:t>T1</a:t>
            </a:r>
            <a:endParaRPr lang="ru-RU" sz="1900" b="1" dirty="0">
              <a:solidFill>
                <a:srgbClr val="C00000"/>
              </a:solidFill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465758" y="2457984"/>
            <a:ext cx="4712474" cy="1512210"/>
          </a:xfrm>
          <a:prstGeom prst="rect">
            <a:avLst/>
          </a:prstGeom>
          <a:solidFill>
            <a:srgbClr val="FFE38B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Пример инициации:</a:t>
            </a:r>
          </a:p>
          <a:p>
            <a:pPr marL="0" indent="0">
              <a:buNone/>
            </a:pPr>
            <a:r>
              <a:rPr lang="ru-RU" sz="2000" b="1" dirty="0" err="1" smtClean="0"/>
              <a:t>Pair</a:t>
            </a:r>
            <a:r>
              <a:rPr lang="ru-RU" sz="2000" b="1" dirty="0"/>
              <a:t>&lt; </a:t>
            </a:r>
            <a:r>
              <a:rPr lang="ru-RU" sz="2000" b="1" dirty="0" err="1"/>
              <a:t>int</a:t>
            </a:r>
            <a:r>
              <a:rPr lang="ru-RU" sz="2000" b="1" dirty="0"/>
              <a:t> &gt; </a:t>
            </a:r>
            <a:r>
              <a:rPr lang="ru-RU" sz="2000" b="1" dirty="0" err="1"/>
              <a:t>IntPair</a:t>
            </a:r>
            <a:r>
              <a:rPr lang="ru-RU" sz="2000" b="1" dirty="0"/>
              <a:t>;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это </a:t>
            </a:r>
            <a:r>
              <a:rPr lang="ru-RU" sz="2000" dirty="0"/>
              <a:t>то же самое, как:</a:t>
            </a:r>
          </a:p>
          <a:p>
            <a:pPr marL="0" indent="0">
              <a:buNone/>
            </a:pPr>
            <a:r>
              <a:rPr lang="ru-RU" sz="2000" b="1" dirty="0" err="1" smtClean="0"/>
              <a:t>Pair</a:t>
            </a:r>
            <a:r>
              <a:rPr lang="ru-RU" sz="2000" b="1" dirty="0"/>
              <a:t>&lt; </a:t>
            </a:r>
            <a:r>
              <a:rPr lang="ru-RU" sz="2000" b="1" dirty="0" err="1"/>
              <a:t>int</a:t>
            </a:r>
            <a:r>
              <a:rPr lang="ru-RU" sz="2000" b="1" dirty="0"/>
              <a:t>, </a:t>
            </a:r>
            <a:r>
              <a:rPr lang="ru-RU" sz="2000" b="1" dirty="0" err="1"/>
              <a:t>int</a:t>
            </a:r>
            <a:r>
              <a:rPr lang="ru-RU" sz="2000" b="1" dirty="0"/>
              <a:t> &gt; </a:t>
            </a:r>
            <a:r>
              <a:rPr lang="ru-RU" sz="2000" b="1" dirty="0" err="1"/>
              <a:t>IntPair</a:t>
            </a:r>
            <a:r>
              <a:rPr lang="ru-RU" sz="2000" b="1" dirty="0"/>
              <a:t>;</a:t>
            </a:r>
            <a:endParaRPr lang="en-US" sz="2000" b="1" dirty="0" smtClean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 bwMode="auto">
          <a:xfrm>
            <a:off x="0" y="2436031"/>
            <a:ext cx="4896682" cy="436286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2000" dirty="0"/>
              <a:t>Также можно задать умолчание и для первого параметра </a:t>
            </a:r>
            <a:r>
              <a:rPr lang="ru-RU" sz="2000" dirty="0" err="1"/>
              <a:t>Pair</a:t>
            </a:r>
            <a:r>
              <a:rPr lang="ru-RU" sz="2000" dirty="0"/>
              <a:t>:</a:t>
            </a:r>
          </a:p>
          <a:p>
            <a:pPr marL="0" indent="0">
              <a:buNone/>
            </a:pPr>
            <a:r>
              <a:rPr lang="en-US" sz="2000" b="1" dirty="0"/>
              <a:t>template&lt; class </a:t>
            </a:r>
            <a:r>
              <a:rPr lang="en-US" sz="2000" b="1" dirty="0" smtClean="0">
                <a:solidFill>
                  <a:srgbClr val="C00000"/>
                </a:solidFill>
              </a:rPr>
              <a:t>T1=</a:t>
            </a:r>
            <a:r>
              <a:rPr lang="en-US" sz="2000" b="1" dirty="0" err="1" smtClean="0">
                <a:solidFill>
                  <a:srgbClr val="C00000"/>
                </a:solidFill>
              </a:rPr>
              <a:t>int</a:t>
            </a:r>
            <a:r>
              <a:rPr lang="en-US" sz="2000" b="1" dirty="0"/>
              <a:t>, class </a:t>
            </a:r>
            <a:r>
              <a:rPr lang="en-US" sz="2000" b="1" dirty="0" smtClean="0">
                <a:solidFill>
                  <a:srgbClr val="C00000"/>
                </a:solidFill>
              </a:rPr>
              <a:t>T2 </a:t>
            </a:r>
            <a:r>
              <a:rPr lang="en-US" sz="2000" b="1" dirty="0">
                <a:solidFill>
                  <a:srgbClr val="C00000"/>
                </a:solidFill>
              </a:rPr>
              <a:t>= </a:t>
            </a:r>
            <a:r>
              <a:rPr lang="en-US" sz="2000" b="1" dirty="0" smtClean="0">
                <a:solidFill>
                  <a:srgbClr val="C00000"/>
                </a:solidFill>
              </a:rPr>
              <a:t>T1 </a:t>
            </a:r>
            <a:r>
              <a:rPr lang="en-US" sz="2000" b="1" dirty="0"/>
              <a:t>&gt;</a:t>
            </a:r>
            <a:endParaRPr lang="ru-RU" sz="2000" dirty="0"/>
          </a:p>
          <a:p>
            <a:pPr marL="0" indent="0">
              <a:buNone/>
            </a:pPr>
            <a:r>
              <a:rPr lang="en-US" sz="2000" b="1" dirty="0"/>
              <a:t>class Pair</a:t>
            </a:r>
            <a:endParaRPr lang="ru-RU" sz="2000" dirty="0"/>
          </a:p>
          <a:p>
            <a:pPr marL="0" indent="0">
              <a:buNone/>
            </a:pPr>
            <a:r>
              <a:rPr lang="en-US" sz="2000" b="1" dirty="0"/>
              <a:t>{</a:t>
            </a:r>
            <a:endParaRPr lang="ru-RU" sz="2000" dirty="0"/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b="1" dirty="0" smtClean="0"/>
              <a:t>T1 </a:t>
            </a:r>
            <a:r>
              <a:rPr lang="en-US" sz="2000" b="1" dirty="0"/>
              <a:t>first;</a:t>
            </a:r>
            <a:endParaRPr lang="ru-RU" sz="2000" dirty="0"/>
          </a:p>
          <a:p>
            <a:pPr marL="0" indent="0">
              <a:buNone/>
            </a:pPr>
            <a:r>
              <a:rPr lang="en-US" sz="2000" b="1" dirty="0"/>
              <a:t>    </a:t>
            </a:r>
            <a:r>
              <a:rPr lang="en-US" sz="2000" b="1" dirty="0" smtClean="0"/>
              <a:t>T2 </a:t>
            </a:r>
            <a:r>
              <a:rPr lang="en-US" sz="2000" b="1" dirty="0"/>
              <a:t>second;</a:t>
            </a:r>
            <a:endParaRPr lang="ru-RU" sz="2000" dirty="0"/>
          </a:p>
          <a:p>
            <a:pPr marL="0" indent="0">
              <a:buNone/>
            </a:pPr>
            <a:r>
              <a:rPr lang="ru-RU" sz="2000" b="1" dirty="0"/>
              <a:t>};</a:t>
            </a:r>
            <a:endParaRPr lang="ru-RU" sz="2000" dirty="0"/>
          </a:p>
          <a:p>
            <a:pPr marL="0" indent="0">
              <a:buNone/>
            </a:pPr>
            <a:r>
              <a:rPr lang="ru-RU" sz="2000" dirty="0" smtClean="0"/>
              <a:t>Это </a:t>
            </a:r>
            <a:r>
              <a:rPr lang="ru-RU" sz="2000" dirty="0"/>
              <a:t>значит, что если Вы не передадите никакого аргумента в шаблон, то </a:t>
            </a:r>
            <a:r>
              <a:rPr lang="ru-RU" sz="2000" dirty="0" smtClean="0"/>
              <a:t>T1 </a:t>
            </a:r>
            <a:r>
              <a:rPr lang="ru-RU" sz="2000" dirty="0"/>
              <a:t>будет типа </a:t>
            </a:r>
            <a:r>
              <a:rPr lang="ru-RU" sz="2000" dirty="0" err="1"/>
              <a:t>int</a:t>
            </a:r>
            <a:r>
              <a:rPr lang="ru-RU" sz="2000" dirty="0"/>
              <a:t>, и следовательно </a:t>
            </a:r>
            <a:r>
              <a:rPr lang="ru-RU" sz="2000" dirty="0" smtClean="0"/>
              <a:t>T2 </a:t>
            </a:r>
            <a:r>
              <a:rPr lang="ru-RU" sz="2000" dirty="0"/>
              <a:t>будет также </a:t>
            </a:r>
            <a:r>
              <a:rPr lang="ru-RU" sz="2000" dirty="0" err="1"/>
              <a:t>int</a:t>
            </a:r>
            <a:r>
              <a:rPr lang="ru-RU" sz="2000" dirty="0"/>
              <a:t>!</a:t>
            </a:r>
            <a:endParaRPr lang="ru-RU" sz="2000" b="1" kern="0" dirty="0" smtClean="0"/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896682" y="4825497"/>
            <a:ext cx="4281550" cy="1940427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Тогда: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err="1" smtClean="0"/>
              <a:t>Pair</a:t>
            </a:r>
            <a:r>
              <a:rPr lang="ru-RU" sz="2000" b="1" dirty="0"/>
              <a:t>&lt; &gt; </a:t>
            </a:r>
            <a:r>
              <a:rPr lang="ru-RU" sz="2000" b="1" dirty="0" err="1"/>
              <a:t>IntPair</a:t>
            </a:r>
            <a:r>
              <a:rPr lang="ru-RU" sz="2000" b="1" dirty="0"/>
              <a:t>;</a:t>
            </a:r>
            <a:endParaRPr lang="ru-RU" sz="2000" dirty="0"/>
          </a:p>
          <a:p>
            <a:pPr marL="0" indent="0">
              <a:spcBef>
                <a:spcPts val="0"/>
              </a:spcBef>
              <a:buNone/>
            </a:pPr>
            <a:r>
              <a:rPr lang="ru-RU" sz="2000" dirty="0" smtClean="0"/>
              <a:t>приведет </a:t>
            </a:r>
            <a:r>
              <a:rPr lang="ru-RU" sz="2000" dirty="0"/>
              <a:t>к инициации следующего класса:</a:t>
            </a:r>
          </a:p>
          <a:p>
            <a:pPr marL="0" indent="0">
              <a:spcBef>
                <a:spcPts val="0"/>
              </a:spcBef>
              <a:buNone/>
            </a:pPr>
            <a:r>
              <a:rPr lang="ru-RU" sz="2000" b="1" dirty="0" err="1"/>
              <a:t>class</a:t>
            </a:r>
            <a:r>
              <a:rPr lang="ru-RU" sz="2000" dirty="0"/>
              <a:t> </a:t>
            </a:r>
            <a:r>
              <a:rPr lang="ru-RU" sz="2000" b="1" dirty="0" err="1"/>
              <a:t>Pair</a:t>
            </a:r>
            <a:r>
              <a:rPr lang="ru-RU" sz="2000" b="1" dirty="0"/>
              <a:t>&lt; </a:t>
            </a:r>
            <a:r>
              <a:rPr lang="ru-RU" sz="2000" b="1" dirty="0" err="1"/>
              <a:t>int</a:t>
            </a:r>
            <a:r>
              <a:rPr lang="ru-RU" sz="2000" b="1" dirty="0"/>
              <a:t>, </a:t>
            </a:r>
            <a:r>
              <a:rPr lang="ru-RU" sz="2000" b="1" dirty="0" err="1"/>
              <a:t>int</a:t>
            </a:r>
            <a:r>
              <a:rPr lang="ru-RU" sz="2000" b="1" dirty="0"/>
              <a:t> </a:t>
            </a:r>
            <a:r>
              <a:rPr lang="ru-RU" sz="2000" b="1" dirty="0" smtClean="0"/>
              <a:t>&gt; {};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5221022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animBg="1"/>
      <p:bldP spid="2" grpId="0" animBg="1"/>
      <p:bldP spid="6" grpId="0" animBg="1"/>
      <p:bldP spid="8" grpId="0" build="p" animBg="1"/>
      <p:bldP spid="10" grpId="0" build="p" animBg="1"/>
      <p:bldP spid="11" grpId="0" build="p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41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649465"/>
          </a:xfrm>
        </p:spPr>
        <p:txBody>
          <a:bodyPr/>
          <a:lstStyle/>
          <a:p>
            <a:pPr eaLnBrk="1" hangingPunct="1"/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</a:t>
            </a:r>
            <a:r>
              <a:rPr lang="en-US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ru-RU" sz="3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Значения по умолчанию</a:t>
            </a:r>
          </a:p>
        </p:txBody>
      </p:sp>
      <p:sp>
        <p:nvSpPr>
          <p:cNvPr id="2" name="Прямоугольник 1"/>
          <p:cNvSpPr/>
          <p:nvPr/>
        </p:nvSpPr>
        <p:spPr>
          <a:xfrm>
            <a:off x="0" y="685255"/>
            <a:ext cx="4427980" cy="646331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ru-RU" dirty="0"/>
              <a:t>Использование </a:t>
            </a:r>
            <a:r>
              <a:rPr lang="ru-RU" dirty="0" err="1"/>
              <a:t>non-type</a:t>
            </a:r>
            <a:r>
              <a:rPr lang="ru-RU" dirty="0"/>
              <a:t> параметра в шаблоне </a:t>
            </a:r>
            <a:r>
              <a:rPr lang="ru-RU" dirty="0" smtClean="0"/>
              <a:t>класса</a:t>
            </a:r>
            <a:r>
              <a:rPr lang="ru-RU" dirty="0" smtClean="0">
                <a:solidFill>
                  <a:srgbClr val="C00000"/>
                </a:solidFill>
              </a:rPr>
              <a:t>: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26029" y="606148"/>
            <a:ext cx="4427980" cy="6251852"/>
          </a:xfrm>
          <a:solidFill>
            <a:schemeClr val="accent5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solidFill>
                  <a:srgbClr val="C00000"/>
                </a:solidFill>
              </a:rPr>
              <a:t>template </a:t>
            </a:r>
            <a:r>
              <a:rPr lang="en-US" sz="1700" b="1" dirty="0" smtClean="0">
                <a:solidFill>
                  <a:srgbClr val="C00000"/>
                </a:solidFill>
              </a:rPr>
              <a:t>&lt;</a:t>
            </a:r>
            <a:r>
              <a:rPr lang="en-US" sz="1700" b="1" dirty="0">
                <a:solidFill>
                  <a:srgbClr val="C00000"/>
                </a:solidFill>
              </a:rPr>
              <a:t>class </a:t>
            </a:r>
            <a:r>
              <a:rPr lang="en-US" sz="1700" b="1" dirty="0" smtClean="0">
                <a:solidFill>
                  <a:srgbClr val="C00000"/>
                </a:solidFill>
              </a:rPr>
              <a:t>T</a:t>
            </a:r>
            <a:r>
              <a:rPr lang="ru-RU" sz="1700" b="1" dirty="0" smtClean="0">
                <a:solidFill>
                  <a:srgbClr val="C00000"/>
                </a:solidFill>
              </a:rPr>
              <a:t>=</a:t>
            </a:r>
            <a:r>
              <a:rPr lang="en-US" sz="1700" b="1" dirty="0" err="1" smtClean="0">
                <a:solidFill>
                  <a:srgbClr val="C00000"/>
                </a:solidFill>
              </a:rPr>
              <a:t>int</a:t>
            </a:r>
            <a:r>
              <a:rPr lang="en-US" sz="1700" b="1" dirty="0" smtClean="0">
                <a:solidFill>
                  <a:srgbClr val="C00000"/>
                </a:solidFill>
              </a:rPr>
              <a:t>, </a:t>
            </a:r>
            <a:r>
              <a:rPr lang="en-US" sz="1700" b="1" dirty="0" err="1">
                <a:solidFill>
                  <a:srgbClr val="C00000"/>
                </a:solidFill>
              </a:rPr>
              <a:t>int</a:t>
            </a:r>
            <a:r>
              <a:rPr lang="en-US" sz="1700" b="1" dirty="0">
                <a:solidFill>
                  <a:srgbClr val="C00000"/>
                </a:solidFill>
              </a:rPr>
              <a:t> </a:t>
            </a:r>
            <a:r>
              <a:rPr lang="en-US" sz="1700" b="1" dirty="0" err="1" smtClean="0">
                <a:solidFill>
                  <a:srgbClr val="C00000"/>
                </a:solidFill>
              </a:rPr>
              <a:t>size_const</a:t>
            </a:r>
            <a:r>
              <a:rPr lang="en-US" sz="1700" b="1" dirty="0" smtClean="0">
                <a:solidFill>
                  <a:srgbClr val="C00000"/>
                </a:solidFill>
              </a:rPr>
              <a:t>=5&gt;</a:t>
            </a:r>
            <a:endParaRPr lang="ru-RU" sz="1700" b="1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>
                <a:solidFill>
                  <a:srgbClr val="C00000"/>
                </a:solidFill>
              </a:rPr>
              <a:t>class Array </a:t>
            </a:r>
            <a:endParaRPr lang="ru-RU" sz="1700" dirty="0">
              <a:solidFill>
                <a:srgbClr val="C0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 smtClean="0"/>
              <a:t>{</a:t>
            </a:r>
            <a:r>
              <a:rPr lang="ru-RU" sz="1700" dirty="0"/>
              <a:t> </a:t>
            </a:r>
            <a:r>
              <a:rPr lang="ru-RU" sz="1700" b="1" dirty="0" err="1" smtClean="0"/>
              <a:t>private</a:t>
            </a:r>
            <a:r>
              <a:rPr lang="ru-RU" sz="1700" b="1" dirty="0"/>
              <a:t>: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ru-RU" sz="1700" b="1" dirty="0"/>
              <a:t>   </a:t>
            </a:r>
            <a:r>
              <a:rPr lang="en-US" sz="1700" b="1" dirty="0" smtClean="0"/>
              <a:t> </a:t>
            </a:r>
            <a:r>
              <a:rPr lang="ru-RU" sz="1700" b="1" dirty="0" smtClean="0"/>
              <a:t>T </a:t>
            </a:r>
            <a:r>
              <a:rPr lang="ru-RU" sz="1700" b="1" dirty="0"/>
              <a:t>*</a:t>
            </a:r>
            <a:r>
              <a:rPr lang="ru-RU" sz="1700" b="1" dirty="0" err="1"/>
              <a:t>ptr</a:t>
            </a:r>
            <a:r>
              <a:rPr lang="ru-RU" sz="1700" b="1" dirty="0"/>
              <a:t>; </a:t>
            </a:r>
            <a:r>
              <a:rPr lang="en-US" sz="1700" dirty="0"/>
              <a:t> </a:t>
            </a:r>
            <a:r>
              <a:rPr lang="en-US" sz="1700" dirty="0" smtClean="0"/>
              <a:t> </a:t>
            </a:r>
            <a:r>
              <a:rPr lang="en-US" sz="1700" b="1" dirty="0" smtClean="0"/>
              <a:t>int </a:t>
            </a:r>
            <a:r>
              <a:rPr lang="en-US" sz="1700" b="1" dirty="0"/>
              <a:t>size; 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public</a:t>
            </a:r>
            <a:r>
              <a:rPr lang="en-US" sz="1700" b="1" dirty="0" smtClean="0"/>
              <a:t>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700" b="1" dirty="0">
                <a:solidFill>
                  <a:schemeClr val="accent6">
                    <a:lumMod val="75000"/>
                  </a:schemeClr>
                </a:solidFill>
              </a:rPr>
              <a:t>конструктор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</a:rPr>
              <a:t>без параметров</a:t>
            </a:r>
            <a:endParaRPr lang="ru-RU" sz="1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</a:t>
            </a:r>
            <a:r>
              <a:rPr lang="ru-RU" sz="1700" b="1" dirty="0" err="1" smtClean="0"/>
              <a:t>Array</a:t>
            </a:r>
            <a:r>
              <a:rPr lang="ru-RU" sz="1700" b="1" dirty="0" smtClean="0"/>
              <a:t>()          </a:t>
            </a:r>
            <a:r>
              <a:rPr lang="ru-RU" sz="1700" b="1" dirty="0"/>
              <a:t>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</a:t>
            </a:r>
            <a:r>
              <a:rPr lang="ru-RU" sz="1700" b="1" dirty="0" smtClean="0"/>
              <a:t>{ </a:t>
            </a:r>
            <a:r>
              <a:rPr lang="ru-RU" sz="1700" b="1" dirty="0" err="1"/>
              <a:t>size</a:t>
            </a:r>
            <a:r>
              <a:rPr lang="ru-RU" sz="1700" b="1" dirty="0"/>
              <a:t> </a:t>
            </a:r>
            <a:r>
              <a:rPr lang="ru-RU" sz="1700" b="1" dirty="0" smtClean="0"/>
              <a:t>=</a:t>
            </a:r>
            <a:r>
              <a:rPr lang="en-US" sz="1700" b="1" dirty="0">
                <a:solidFill>
                  <a:srgbClr val="C00000"/>
                </a:solidFill>
              </a:rPr>
              <a:t> size_const</a:t>
            </a:r>
            <a:r>
              <a:rPr lang="ru-RU" sz="1700" b="1" dirty="0" smtClean="0"/>
              <a:t>;</a:t>
            </a:r>
            <a:r>
              <a:rPr lang="ru-RU" sz="1700" b="1" dirty="0"/>
              <a:t>	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</a:t>
            </a:r>
            <a:r>
              <a:rPr lang="ru-RU" sz="1700" b="1" dirty="0" err="1" smtClean="0"/>
              <a:t>ptr</a:t>
            </a:r>
            <a:r>
              <a:rPr lang="ru-RU" sz="1700" b="1" dirty="0" smtClean="0"/>
              <a:t> </a:t>
            </a:r>
            <a:r>
              <a:rPr lang="ru-RU" sz="1700" b="1" dirty="0"/>
              <a:t>= </a:t>
            </a:r>
            <a:r>
              <a:rPr lang="ru-RU" sz="1700" b="1" dirty="0" err="1"/>
              <a:t>new</a:t>
            </a:r>
            <a:r>
              <a:rPr lang="ru-RU" sz="1700" b="1" dirty="0"/>
              <a:t> T[</a:t>
            </a:r>
            <a:r>
              <a:rPr lang="ru-RU" sz="1700" b="1" dirty="0" err="1"/>
              <a:t>size</a:t>
            </a:r>
            <a:r>
              <a:rPr lang="ru-RU" sz="1700" b="1" dirty="0"/>
              <a:t>];	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for  </a:t>
            </a:r>
            <a:r>
              <a:rPr lang="en-US" sz="1700" b="1" dirty="0"/>
              <a:t>(int </a:t>
            </a:r>
            <a:r>
              <a:rPr lang="en-US" sz="1700" b="1" dirty="0" err="1"/>
              <a:t>i</a:t>
            </a:r>
            <a:r>
              <a:rPr lang="en-US" sz="1700" b="1" dirty="0"/>
              <a:t> = 0;  </a:t>
            </a:r>
            <a:r>
              <a:rPr lang="en-US" sz="1700" b="1" dirty="0" err="1"/>
              <a:t>i</a:t>
            </a:r>
            <a:r>
              <a:rPr lang="en-US" sz="1700" b="1" dirty="0"/>
              <a:t> &lt; size;  </a:t>
            </a:r>
            <a:r>
              <a:rPr lang="en-US" sz="1700" b="1" dirty="0" err="1"/>
              <a:t>i</a:t>
            </a:r>
            <a:r>
              <a:rPr lang="en-US" sz="1700" b="1" dirty="0"/>
              <a:t>++)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     </a:t>
            </a:r>
            <a:r>
              <a:rPr lang="en-US" sz="1700" b="1" dirty="0" err="1"/>
              <a:t>ptr</a:t>
            </a:r>
            <a:r>
              <a:rPr lang="ru-RU" sz="1700" b="1" dirty="0"/>
              <a:t>[</a:t>
            </a:r>
            <a:r>
              <a:rPr lang="en-US" sz="1700" b="1" dirty="0" err="1"/>
              <a:t>i</a:t>
            </a:r>
            <a:r>
              <a:rPr lang="ru-RU" sz="1700" b="1" dirty="0"/>
              <a:t>]  = T();	</a:t>
            </a:r>
            <a:r>
              <a:rPr lang="ru-RU" sz="1700" b="1" dirty="0" smtClean="0"/>
              <a:t>   </a:t>
            </a:r>
            <a:endParaRPr lang="en-US" sz="17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</a:t>
            </a:r>
            <a:r>
              <a:rPr lang="ru-RU" sz="1700" b="1" dirty="0" smtClean="0"/>
              <a:t> }</a:t>
            </a:r>
            <a:endParaRPr lang="en-US" sz="17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700" dirty="0" smtClean="0"/>
              <a:t>  </a:t>
            </a:r>
            <a:r>
              <a:rPr lang="ru-RU" sz="1700" b="1" dirty="0" smtClean="0">
                <a:solidFill>
                  <a:schemeClr val="accent6">
                    <a:lumMod val="75000"/>
                  </a:schemeClr>
                </a:solidFill>
              </a:rPr>
              <a:t>// деструктор</a:t>
            </a:r>
            <a:endParaRPr lang="ru-RU" sz="1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 smtClean="0"/>
              <a:t>   </a:t>
            </a:r>
            <a:r>
              <a:rPr lang="ru-RU" sz="1700" b="1" dirty="0" smtClean="0"/>
              <a:t>~</a:t>
            </a:r>
            <a:r>
              <a:rPr lang="ru-RU" sz="1700" b="1" dirty="0" err="1" smtClean="0"/>
              <a:t>Array</a:t>
            </a:r>
            <a:r>
              <a:rPr lang="ru-RU" sz="1700" b="1" dirty="0" smtClean="0"/>
              <a:t>(</a:t>
            </a:r>
            <a:r>
              <a:rPr lang="en-US" sz="1700" b="1" dirty="0" smtClean="0"/>
              <a:t>) </a:t>
            </a:r>
            <a:r>
              <a:rPr lang="ru-RU" sz="1700" b="1" dirty="0" smtClean="0"/>
              <a:t>{</a:t>
            </a:r>
            <a:r>
              <a:rPr lang="en-US" sz="1700" dirty="0" smtClean="0"/>
              <a:t>   </a:t>
            </a:r>
            <a:r>
              <a:rPr lang="ru-RU" sz="1700" b="1" dirty="0" err="1" smtClean="0"/>
              <a:t>delete</a:t>
            </a:r>
            <a:r>
              <a:rPr lang="ru-RU" sz="1700" b="1" dirty="0" smtClean="0"/>
              <a:t> </a:t>
            </a:r>
            <a:r>
              <a:rPr lang="ru-RU" sz="1700" b="1" dirty="0"/>
              <a:t>[] </a:t>
            </a:r>
            <a:r>
              <a:rPr lang="ru-RU" sz="1700" b="1" dirty="0" err="1"/>
              <a:t>ptr</a:t>
            </a:r>
            <a:r>
              <a:rPr lang="ru-RU" sz="1700" b="1" dirty="0"/>
              <a:t>;	 </a:t>
            </a:r>
            <a:r>
              <a:rPr lang="en-US" sz="1700" b="1" dirty="0" smtClean="0"/>
              <a:t>}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</a:t>
            </a:r>
            <a:r>
              <a:rPr lang="en-US" sz="1700" b="1" dirty="0" smtClean="0">
                <a:solidFill>
                  <a:schemeClr val="accent6">
                    <a:lumMod val="75000"/>
                  </a:schemeClr>
                </a:solidFill>
              </a:rPr>
              <a:t>// </a:t>
            </a:r>
            <a:r>
              <a:rPr lang="ru-RU" sz="1700" b="1" dirty="0">
                <a:solidFill>
                  <a:schemeClr val="accent6">
                    <a:lumMod val="75000"/>
                  </a:schemeClr>
                </a:solidFill>
              </a:rPr>
              <a:t>присваивание массивов</a:t>
            </a:r>
            <a:r>
              <a:rPr lang="en-US" sz="1700" b="1" dirty="0" smtClean="0"/>
              <a:t> </a:t>
            </a:r>
            <a:endParaRPr lang="ru-RU" sz="1700" b="1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Array </a:t>
            </a:r>
            <a:r>
              <a:rPr lang="en-US" sz="1700" b="1" dirty="0"/>
              <a:t>&amp; operator</a:t>
            </a:r>
            <a:r>
              <a:rPr lang="en-US" sz="1700" b="1" dirty="0" smtClean="0"/>
              <a:t>=(</a:t>
            </a:r>
            <a:r>
              <a:rPr lang="en-US" sz="1700" b="1" dirty="0" err="1" smtClean="0"/>
              <a:t>const</a:t>
            </a:r>
            <a:r>
              <a:rPr lang="en-US" sz="1700" b="1" dirty="0" smtClean="0"/>
              <a:t> Array </a:t>
            </a:r>
            <a:r>
              <a:rPr lang="en-US" sz="1700" b="1" dirty="0"/>
              <a:t>&amp; right</a:t>
            </a:r>
            <a:r>
              <a:rPr lang="en-US" sz="1700" b="1" dirty="0" smtClean="0"/>
              <a:t>)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</a:t>
            </a:r>
            <a:r>
              <a:rPr lang="ru-RU" sz="1700" b="1" dirty="0"/>
              <a:t>{  </a:t>
            </a:r>
            <a:r>
              <a:rPr lang="ru-RU" sz="1700" b="1" dirty="0" err="1"/>
              <a:t>if</a:t>
            </a:r>
            <a:r>
              <a:rPr lang="ru-RU" sz="1700" b="1" dirty="0"/>
              <a:t>   (&amp;</a:t>
            </a:r>
            <a:r>
              <a:rPr lang="ru-RU" sz="1700" b="1" dirty="0" err="1"/>
              <a:t>right</a:t>
            </a:r>
            <a:r>
              <a:rPr lang="ru-RU" sz="1700" b="1" dirty="0"/>
              <a:t>  != </a:t>
            </a:r>
            <a:r>
              <a:rPr lang="ru-RU" sz="1700" b="1" dirty="0" err="1"/>
              <a:t>this</a:t>
            </a:r>
            <a:r>
              <a:rPr lang="ru-RU" sz="1700" b="1" dirty="0"/>
              <a:t>) </a:t>
            </a:r>
            <a:endParaRPr lang="en-US" sz="17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</a:t>
            </a:r>
            <a:r>
              <a:rPr lang="ru-RU" sz="1700" b="1" dirty="0" smtClean="0"/>
              <a:t>{ </a:t>
            </a:r>
            <a:r>
              <a:rPr lang="ru-RU" sz="1700" b="1" dirty="0" err="1"/>
              <a:t>delete</a:t>
            </a:r>
            <a:r>
              <a:rPr lang="ru-RU" sz="1700" b="1" dirty="0"/>
              <a:t>  [] </a:t>
            </a:r>
            <a:r>
              <a:rPr lang="ru-RU" sz="1700" b="1" dirty="0" err="1" smtClean="0"/>
              <a:t>ptr</a:t>
            </a:r>
            <a:r>
              <a:rPr lang="en-US" sz="1700" b="1" dirty="0" smtClean="0"/>
              <a:t>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 </a:t>
            </a:r>
            <a:r>
              <a:rPr lang="ru-RU" sz="1700" b="1" dirty="0" err="1" smtClean="0"/>
              <a:t>size</a:t>
            </a:r>
            <a:r>
              <a:rPr lang="ru-RU" sz="1700" b="1" dirty="0" smtClean="0"/>
              <a:t> </a:t>
            </a:r>
            <a:r>
              <a:rPr lang="ru-RU" sz="1700" b="1" dirty="0"/>
              <a:t>= </a:t>
            </a:r>
            <a:r>
              <a:rPr lang="ru-RU" sz="1700" b="1" dirty="0" err="1"/>
              <a:t>right.size</a:t>
            </a:r>
            <a:r>
              <a:rPr lang="ru-RU" sz="1700" b="1" dirty="0"/>
              <a:t>;           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 </a:t>
            </a:r>
            <a:r>
              <a:rPr lang="ru-RU" sz="1700" b="1" dirty="0" err="1" smtClean="0"/>
              <a:t>ptr</a:t>
            </a:r>
            <a:r>
              <a:rPr lang="ru-RU" sz="1700" b="1" dirty="0" smtClean="0"/>
              <a:t> </a:t>
            </a:r>
            <a:r>
              <a:rPr lang="ru-RU" sz="1700" b="1" dirty="0"/>
              <a:t>= </a:t>
            </a:r>
            <a:r>
              <a:rPr lang="ru-RU" sz="1700" b="1" dirty="0" err="1"/>
              <a:t>new</a:t>
            </a:r>
            <a:r>
              <a:rPr lang="ru-RU" sz="1700" b="1" dirty="0"/>
              <a:t> T [</a:t>
            </a:r>
            <a:r>
              <a:rPr lang="ru-RU" sz="1700" b="1" dirty="0" err="1"/>
              <a:t>size</a:t>
            </a:r>
            <a:r>
              <a:rPr lang="ru-RU" sz="1700" b="1" dirty="0"/>
              <a:t>];  	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 for   </a:t>
            </a:r>
            <a:r>
              <a:rPr lang="en-US" sz="1700" b="1" dirty="0"/>
              <a:t>(int </a:t>
            </a:r>
            <a:r>
              <a:rPr lang="en-US" sz="1700" b="1" dirty="0" err="1"/>
              <a:t>i</a:t>
            </a:r>
            <a:r>
              <a:rPr lang="en-US" sz="1700" b="1" dirty="0"/>
              <a:t> = 0;  </a:t>
            </a:r>
            <a:r>
              <a:rPr lang="en-US" sz="1700" b="1" dirty="0" err="1"/>
              <a:t>i</a:t>
            </a:r>
            <a:r>
              <a:rPr lang="en-US" sz="1700" b="1" dirty="0"/>
              <a:t> &lt; size;  </a:t>
            </a:r>
            <a:r>
              <a:rPr lang="en-US" sz="1700" b="1" dirty="0" err="1"/>
              <a:t>i</a:t>
            </a:r>
            <a:r>
              <a:rPr lang="en-US" sz="1700" b="1" dirty="0"/>
              <a:t>++)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       </a:t>
            </a:r>
            <a:r>
              <a:rPr lang="ru-RU" sz="1700" b="1" dirty="0" err="1"/>
              <a:t>ptr</a:t>
            </a:r>
            <a:r>
              <a:rPr lang="ru-RU" sz="1700" b="1" dirty="0"/>
              <a:t>[i]  = </a:t>
            </a:r>
            <a:r>
              <a:rPr lang="ru-RU" sz="1700" b="1" dirty="0" err="1"/>
              <a:t>right.ptr</a:t>
            </a:r>
            <a:r>
              <a:rPr lang="ru-RU" sz="1700" b="1" dirty="0"/>
              <a:t>[i];    	</a:t>
            </a:r>
            <a:endParaRPr lang="en-US" sz="1700" b="1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</a:t>
            </a:r>
            <a:r>
              <a:rPr lang="en-US" sz="1700" b="1" dirty="0" smtClean="0"/>
              <a:t>       }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700" b="1" dirty="0"/>
              <a:t>    return *this</a:t>
            </a:r>
            <a:r>
              <a:rPr lang="en-US" sz="1700" b="1" dirty="0" smtClean="0"/>
              <a:t>;</a:t>
            </a:r>
            <a:r>
              <a:rPr lang="en-US" sz="1700" dirty="0"/>
              <a:t> </a:t>
            </a:r>
            <a:r>
              <a:rPr lang="en-US" sz="1700" dirty="0" smtClean="0"/>
              <a:t> </a:t>
            </a:r>
            <a:r>
              <a:rPr lang="en-US" sz="1700" b="1" dirty="0" smtClean="0"/>
              <a:t>}</a:t>
            </a:r>
            <a:endParaRPr lang="ru-RU" sz="1700" dirty="0"/>
          </a:p>
          <a:p>
            <a:pPr marL="0" indent="0">
              <a:spcBef>
                <a:spcPts val="0"/>
              </a:spcBef>
              <a:buNone/>
            </a:pPr>
            <a:endParaRPr lang="en-US" sz="1700" b="1" dirty="0"/>
          </a:p>
        </p:txBody>
      </p:sp>
      <p:sp>
        <p:nvSpPr>
          <p:cNvPr id="17" name="Rectangle 3"/>
          <p:cNvSpPr txBox="1">
            <a:spLocks noChangeArrowheads="1"/>
          </p:cNvSpPr>
          <p:nvPr/>
        </p:nvSpPr>
        <p:spPr bwMode="auto">
          <a:xfrm>
            <a:off x="4283960" y="620610"/>
            <a:ext cx="4860040" cy="43279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>
                <a:solidFill>
                  <a:schemeClr val="accent6">
                    <a:lumMod val="75000"/>
                  </a:schemeClr>
                </a:solidFill>
              </a:rPr>
              <a:t>// ввода класса </a:t>
            </a:r>
            <a:r>
              <a:rPr lang="en-US" sz="1700" b="1" kern="0" dirty="0" smtClean="0">
                <a:solidFill>
                  <a:schemeClr val="accent6">
                    <a:lumMod val="75000"/>
                  </a:schemeClr>
                </a:solidFill>
              </a:rPr>
              <a:t>Array</a:t>
            </a:r>
            <a:endParaRPr lang="ru-RU" sz="1700" b="1" kern="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friend </a:t>
            </a:r>
            <a:r>
              <a:rPr lang="en-US" sz="1700" b="1" kern="0" dirty="0" err="1" smtClean="0"/>
              <a:t>istream</a:t>
            </a:r>
            <a:r>
              <a:rPr lang="en-US" sz="1700" b="1" kern="0" dirty="0" smtClean="0"/>
              <a:t> &amp;operator&gt;&gt;(</a:t>
            </a:r>
            <a:r>
              <a:rPr lang="en-US" sz="1700" b="1" kern="0" dirty="0" err="1" smtClean="0"/>
              <a:t>istream</a:t>
            </a:r>
            <a:r>
              <a:rPr lang="en-US" sz="1700" b="1" kern="0" dirty="0" smtClean="0"/>
              <a:t> &amp;in, Array &amp;a)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{</a:t>
            </a:r>
            <a:r>
              <a:rPr lang="en-US" sz="1700" kern="0" dirty="0"/>
              <a:t> </a:t>
            </a:r>
            <a:r>
              <a:rPr lang="en-US" sz="1700" kern="0" dirty="0" smtClean="0"/>
              <a:t> </a:t>
            </a:r>
            <a:r>
              <a:rPr lang="en-US" sz="1700" b="1" kern="0" dirty="0" smtClean="0"/>
              <a:t>for  (int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=0;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&lt; </a:t>
            </a:r>
            <a:r>
              <a:rPr lang="en-US" sz="1700" b="1" kern="0" dirty="0" err="1" smtClean="0"/>
              <a:t>a.size</a:t>
            </a:r>
            <a:r>
              <a:rPr lang="en-US" sz="1700" b="1" kern="0" dirty="0" smtClean="0"/>
              <a:t>;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++) 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 in &gt;&gt; </a:t>
            </a:r>
            <a:r>
              <a:rPr lang="en-US" sz="1700" b="1" kern="0" dirty="0" err="1" smtClean="0"/>
              <a:t>a.ptr</a:t>
            </a:r>
            <a:r>
              <a:rPr lang="en-US" sz="1700" b="1" kern="0" dirty="0" smtClean="0"/>
              <a:t>[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];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return in;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}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 </a:t>
            </a:r>
            <a:r>
              <a:rPr lang="ru-RU" sz="1700" b="1" kern="0" dirty="0" smtClean="0">
                <a:solidFill>
                  <a:schemeClr val="accent6">
                    <a:lumMod val="75000"/>
                  </a:schemeClr>
                </a:solidFill>
              </a:rPr>
              <a:t>// вывода класса </a:t>
            </a:r>
            <a:r>
              <a:rPr lang="ru-RU" sz="1700" b="1" kern="0" dirty="0" err="1" smtClean="0">
                <a:solidFill>
                  <a:schemeClr val="accent6">
                    <a:lumMod val="75000"/>
                  </a:schemeClr>
                </a:solidFill>
              </a:rPr>
              <a:t>Array</a:t>
            </a:r>
            <a:r>
              <a:rPr lang="ru-RU" sz="1700" b="1" kern="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friend </a:t>
            </a:r>
            <a:r>
              <a:rPr lang="en-US" sz="1700" b="1" kern="0" dirty="0" err="1" smtClean="0"/>
              <a:t>ostream</a:t>
            </a:r>
            <a:r>
              <a:rPr lang="en-US" sz="1700" b="1" kern="0" dirty="0" smtClean="0"/>
              <a:t> &amp;operator&lt;&lt;(</a:t>
            </a:r>
            <a:r>
              <a:rPr lang="en-US" sz="1700" b="1" kern="0" dirty="0" err="1" smtClean="0"/>
              <a:t>ostream</a:t>
            </a:r>
            <a:r>
              <a:rPr lang="en-US" sz="1700" b="1" kern="0" dirty="0" smtClean="0"/>
              <a:t> &amp;out,  Array &amp;a) 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{</a:t>
            </a:r>
            <a:r>
              <a:rPr lang="en-US" sz="1700" kern="0" dirty="0"/>
              <a:t> </a:t>
            </a:r>
            <a:r>
              <a:rPr lang="en-US" sz="1700" kern="0" dirty="0" smtClean="0"/>
              <a:t> </a:t>
            </a:r>
            <a:r>
              <a:rPr lang="en-US" sz="1700" b="1" kern="0" dirty="0" smtClean="0"/>
              <a:t>for   (int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 = 0; 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 &lt; </a:t>
            </a:r>
            <a:r>
              <a:rPr lang="en-US" sz="1700" b="1" kern="0" dirty="0" err="1" smtClean="0"/>
              <a:t>a.size</a:t>
            </a:r>
            <a:r>
              <a:rPr lang="en-US" sz="1700" b="1" kern="0" dirty="0" smtClean="0"/>
              <a:t>;  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++)   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  { out&lt;&lt; </a:t>
            </a:r>
            <a:r>
              <a:rPr lang="en-US" sz="1700" b="1" kern="0" dirty="0" err="1" smtClean="0"/>
              <a:t>a.ptr</a:t>
            </a:r>
            <a:r>
              <a:rPr lang="en-US" sz="1700" b="1" kern="0" dirty="0" smtClean="0"/>
              <a:t>[</a:t>
            </a:r>
            <a:r>
              <a:rPr lang="en-US" sz="1700" b="1" kern="0" dirty="0" err="1" smtClean="0"/>
              <a:t>i</a:t>
            </a:r>
            <a:r>
              <a:rPr lang="en-US" sz="1700" b="1" kern="0" dirty="0" smtClean="0"/>
              <a:t>]  &lt;&lt; ' ';}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out&lt;&lt; </a:t>
            </a:r>
            <a:r>
              <a:rPr lang="en-US" sz="1700" b="1" kern="0" dirty="0" err="1" smtClean="0"/>
              <a:t>endl</a:t>
            </a:r>
            <a:r>
              <a:rPr lang="en-US" sz="1700" b="1" kern="0" dirty="0" smtClean="0"/>
              <a:t>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en-US" sz="1700" b="1" kern="0" dirty="0" smtClean="0"/>
              <a:t>    return out;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}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r>
              <a:rPr lang="ru-RU" sz="1700" b="1" kern="0" dirty="0" smtClean="0"/>
              <a:t>};</a:t>
            </a:r>
            <a:endParaRPr lang="ru-RU" sz="1700" kern="0" dirty="0" smtClean="0"/>
          </a:p>
          <a:p>
            <a:pPr marL="0" indent="0">
              <a:spcBef>
                <a:spcPts val="0"/>
              </a:spcBef>
              <a:buFont typeface="Wingdings" pitchFamily="2" charset="2"/>
              <a:buNone/>
            </a:pPr>
            <a:endParaRPr lang="en-US" sz="1700" b="1" kern="0" dirty="0"/>
          </a:p>
        </p:txBody>
      </p:sp>
      <p:sp>
        <p:nvSpPr>
          <p:cNvPr id="18" name="Rectangle 3"/>
          <p:cNvSpPr txBox="1">
            <a:spLocks noChangeArrowheads="1"/>
          </p:cNvSpPr>
          <p:nvPr/>
        </p:nvSpPr>
        <p:spPr bwMode="auto">
          <a:xfrm>
            <a:off x="4306723" y="3168068"/>
            <a:ext cx="4860040" cy="3689932"/>
          </a:xfrm>
          <a:prstGeom prst="rect">
            <a:avLst/>
          </a:prstGeom>
          <a:solidFill>
            <a:srgbClr val="FFFF00"/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ru-RU" sz="1800" b="1" dirty="0">
                <a:solidFill>
                  <a:srgbClr val="FF0000"/>
                </a:solidFill>
              </a:rPr>
              <a:t>// Тестер для </a:t>
            </a:r>
            <a:r>
              <a:rPr lang="ru-RU" sz="1800" b="1" dirty="0" smtClean="0">
                <a:solidFill>
                  <a:srgbClr val="FF0000"/>
                </a:solidFill>
              </a:rPr>
              <a:t>класса </a:t>
            </a:r>
            <a:r>
              <a:rPr lang="ru-RU" sz="1800" b="1" dirty="0" err="1">
                <a:solidFill>
                  <a:srgbClr val="FF0000"/>
                </a:solidFill>
              </a:rPr>
              <a:t>Array</a:t>
            </a:r>
            <a:r>
              <a:rPr lang="ru-RU" sz="1800" b="1" dirty="0">
                <a:solidFill>
                  <a:srgbClr val="FF0000"/>
                </a:solidFill>
              </a:rPr>
              <a:t> </a:t>
            </a:r>
            <a:endParaRPr lang="ru-RU" sz="1800" dirty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err="1"/>
              <a:t>int</a:t>
            </a:r>
            <a:r>
              <a:rPr lang="ru-RU" sz="1800" b="1" dirty="0"/>
              <a:t> </a:t>
            </a:r>
            <a:r>
              <a:rPr lang="ru-RU" sz="1800" b="1" dirty="0" err="1"/>
              <a:t>main</a:t>
            </a:r>
            <a:r>
              <a:rPr lang="ru-RU" sz="1800" b="1" dirty="0"/>
              <a:t> ( )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{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Array </a:t>
            </a:r>
            <a:r>
              <a:rPr lang="en-US" sz="1800" b="1" dirty="0" smtClean="0">
                <a:solidFill>
                  <a:srgbClr val="C00000"/>
                </a:solidFill>
              </a:rPr>
              <a:t>&lt;&gt;</a:t>
            </a:r>
            <a:r>
              <a:rPr lang="en-US" sz="1800" b="1" dirty="0" smtClean="0"/>
              <a:t> i1;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r>
              <a:rPr lang="en-US" sz="1800" b="1" dirty="0" smtClean="0">
                <a:solidFill>
                  <a:srgbClr val="00B050"/>
                </a:solidFill>
              </a:rPr>
              <a:t>// </a:t>
            </a:r>
            <a:r>
              <a:rPr lang="ru-RU" sz="1800" b="1" dirty="0" smtClean="0">
                <a:solidFill>
                  <a:srgbClr val="00B050"/>
                </a:solidFill>
              </a:rPr>
              <a:t>массив </a:t>
            </a:r>
            <a:r>
              <a:rPr lang="en-US" sz="1800" b="1" dirty="0" err="1" smtClean="0">
                <a:solidFill>
                  <a:srgbClr val="00B050"/>
                </a:solidFill>
              </a:rPr>
              <a:t>int</a:t>
            </a:r>
            <a:r>
              <a:rPr lang="ru-RU" sz="1800" b="1" dirty="0" smtClean="0">
                <a:solidFill>
                  <a:srgbClr val="00B050"/>
                </a:solidFill>
              </a:rPr>
              <a:t>,</a:t>
            </a:r>
            <a:r>
              <a:rPr lang="en-US" sz="1800" b="1" dirty="0" smtClean="0">
                <a:solidFill>
                  <a:srgbClr val="00B050"/>
                </a:solidFill>
              </a:rPr>
              <a:t> </a:t>
            </a:r>
            <a:r>
              <a:rPr lang="ru-RU" sz="1800" b="1" dirty="0" smtClean="0">
                <a:solidFill>
                  <a:srgbClr val="00B050"/>
                </a:solidFill>
              </a:rPr>
              <a:t>размером 5</a:t>
            </a:r>
            <a:endParaRPr lang="en-US" sz="1800" b="1" dirty="0" smtClean="0">
              <a:solidFill>
                <a:srgbClr val="00B05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cin</a:t>
            </a:r>
            <a:r>
              <a:rPr lang="en-US" sz="1800" b="1" dirty="0" smtClean="0"/>
              <a:t>&gt;&gt;i1;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&lt;&lt;i1;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/>
              <a:t>   </a:t>
            </a:r>
            <a:r>
              <a:rPr lang="en-US" sz="1800" b="1" dirty="0" smtClean="0"/>
              <a:t>Array </a:t>
            </a:r>
            <a:r>
              <a:rPr lang="en-US" sz="1800" b="1" dirty="0"/>
              <a:t>&lt;int</a:t>
            </a:r>
            <a:r>
              <a:rPr lang="ru-RU" sz="1800" b="1" dirty="0"/>
              <a:t>, </a:t>
            </a:r>
            <a:r>
              <a:rPr lang="ru-RU" sz="1800" b="1" dirty="0" smtClean="0"/>
              <a:t>5</a:t>
            </a:r>
            <a:r>
              <a:rPr lang="en-US" sz="1800" b="1" dirty="0" smtClean="0"/>
              <a:t>&gt; </a:t>
            </a:r>
            <a:r>
              <a:rPr lang="en-US" sz="1800" b="1" dirty="0"/>
              <a:t>i2;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i2=i1</a:t>
            </a:r>
            <a:r>
              <a:rPr lang="en-US" sz="1800" b="1" dirty="0" smtClean="0"/>
              <a:t>;</a:t>
            </a:r>
            <a:r>
              <a:rPr lang="ru-RU" sz="1800" b="1" dirty="0" smtClean="0">
                <a:solidFill>
                  <a:srgbClr val="FF0000"/>
                </a:solidFill>
              </a:rPr>
              <a:t>   </a:t>
            </a:r>
            <a:endParaRPr lang="en-US" sz="1800" b="1" dirty="0" smtClean="0">
              <a:solidFill>
                <a:srgbClr val="FF000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  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&lt;&lt;i2;  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  Array &lt;</a:t>
            </a:r>
            <a:r>
              <a:rPr lang="en-US" sz="1800" b="1" dirty="0" smtClean="0">
                <a:solidFill>
                  <a:srgbClr val="C00000"/>
                </a:solidFill>
              </a:rPr>
              <a:t>double</a:t>
            </a:r>
            <a:r>
              <a:rPr lang="en-US" sz="1800" b="1" dirty="0" smtClean="0"/>
              <a:t>&gt; i3;</a:t>
            </a:r>
            <a:endParaRPr lang="ru-RU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ru-RU" sz="1800" b="1" dirty="0" smtClean="0">
                <a:solidFill>
                  <a:srgbClr val="00B050"/>
                </a:solidFill>
              </a:rPr>
              <a:t>  </a:t>
            </a:r>
            <a:r>
              <a:rPr lang="en-US" sz="1800" b="1" dirty="0" smtClean="0">
                <a:solidFill>
                  <a:srgbClr val="00B050"/>
                </a:solidFill>
              </a:rPr>
              <a:t>// </a:t>
            </a:r>
            <a:r>
              <a:rPr lang="ru-RU" sz="1800" b="1" dirty="0">
                <a:solidFill>
                  <a:srgbClr val="00B050"/>
                </a:solidFill>
              </a:rPr>
              <a:t>массив </a:t>
            </a:r>
            <a:r>
              <a:rPr lang="en-US" sz="1800" b="1" dirty="0" smtClean="0">
                <a:solidFill>
                  <a:srgbClr val="00B050"/>
                </a:solidFill>
              </a:rPr>
              <a:t>double</a:t>
            </a:r>
            <a:r>
              <a:rPr lang="ru-RU" sz="1800" b="1" dirty="0" smtClean="0">
                <a:solidFill>
                  <a:srgbClr val="00B050"/>
                </a:solidFill>
              </a:rPr>
              <a:t>,</a:t>
            </a:r>
            <a:r>
              <a:rPr lang="en-US" sz="1800" b="1" dirty="0" smtClean="0">
                <a:solidFill>
                  <a:srgbClr val="00B050"/>
                </a:solidFill>
              </a:rPr>
              <a:t> </a:t>
            </a:r>
            <a:r>
              <a:rPr lang="ru-RU" sz="1800" b="1" dirty="0">
                <a:solidFill>
                  <a:srgbClr val="00B050"/>
                </a:solidFill>
              </a:rPr>
              <a:t>размером 5</a:t>
            </a: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r>
              <a:rPr lang="en-US" sz="1800" b="1" dirty="0" err="1" smtClean="0"/>
              <a:t>cin</a:t>
            </a:r>
            <a:r>
              <a:rPr lang="en-US" sz="1800" b="1" dirty="0" smtClean="0"/>
              <a:t>&gt;&gt;i3; </a:t>
            </a:r>
            <a:r>
              <a:rPr lang="en-US" sz="1800" b="1" dirty="0" err="1" smtClean="0"/>
              <a:t>cout</a:t>
            </a:r>
            <a:r>
              <a:rPr lang="en-US" sz="1800" b="1" dirty="0" smtClean="0"/>
              <a:t>&lt;&lt;i3;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 smtClean="0"/>
              <a:t>}</a:t>
            </a:r>
            <a:endParaRPr lang="en-US" sz="1800" b="1" dirty="0"/>
          </a:p>
          <a:p>
            <a:pPr marL="0" indent="0">
              <a:spcBef>
                <a:spcPts val="0"/>
              </a:spcBef>
              <a:buNone/>
            </a:pPr>
            <a:endParaRPr lang="en-US" sz="1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1800" b="1" dirty="0"/>
              <a:t> </a:t>
            </a:r>
            <a:r>
              <a:rPr lang="en-US" sz="1800" b="1" dirty="0" smtClean="0"/>
              <a:t>  </a:t>
            </a:r>
            <a:endParaRPr lang="ru-RU" sz="1800" dirty="0"/>
          </a:p>
          <a:p>
            <a:pPr marL="0" indent="0">
              <a:spcBef>
                <a:spcPts val="0"/>
              </a:spcBef>
              <a:buNone/>
            </a:pPr>
            <a:endParaRPr lang="en-US" sz="1800" b="1" kern="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6319" y="0"/>
            <a:ext cx="2276475" cy="3419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725175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1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2" end="2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3" end="2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>
                      <p:stCondLst>
                        <p:cond delay="indefinite"/>
                      </p:stCondLst>
                      <p:childTnLst>
                        <p:par>
                          <p:cTn id="200" fill="hold">
                            <p:stCondLst>
                              <p:cond delay="0"/>
                            </p:stCondLst>
                            <p:childTnLst>
                              <p:par>
                                <p:cTn id="2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>
                      <p:stCondLst>
                        <p:cond delay="indefinite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>
                      <p:stCondLst>
                        <p:cond delay="indefinite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7" fill="hold">
                      <p:stCondLst>
                        <p:cond delay="indefinite"/>
                      </p:stCondLst>
                      <p:childTnLst>
                        <p:par>
                          <p:cTn id="228" fill="hold">
                            <p:stCondLst>
                              <p:cond delay="0"/>
                            </p:stCondLst>
                            <p:childTnLst>
                              <p:par>
                                <p:cTn id="2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1507" grpId="0" build="p" animBg="1"/>
      <p:bldP spid="17" grpId="0" build="p" animBg="1"/>
      <p:bldP spid="18" grpId="0" build="p" animBg="1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42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>
          <a:xfrm>
            <a:off x="-1" y="0"/>
            <a:ext cx="9109075" cy="1366838"/>
          </a:xfrm>
        </p:spPr>
        <p:txBody>
          <a:bodyPr/>
          <a:lstStyle/>
          <a:p>
            <a:pPr>
              <a:lnSpc>
                <a:spcPts val="3600"/>
              </a:lnSpc>
            </a:pPr>
            <a:r>
              <a:rPr lang="ru-RU" dirty="0" smtClean="0"/>
              <a:t>Требования шаблонов классов к нижележащим типам</a:t>
            </a:r>
            <a:endParaRPr lang="ru-RU" sz="4000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0" y="1628750"/>
            <a:ext cx="9143999" cy="48966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r>
              <a:rPr lang="ru-RU" sz="2400" dirty="0"/>
              <a:t>Большинство шаблонов класса </a:t>
            </a:r>
            <a:r>
              <a:rPr lang="ru-RU" sz="2400" dirty="0" smtClean="0"/>
              <a:t>требуют от нижележащих </a:t>
            </a:r>
            <a:r>
              <a:rPr lang="ru-RU" sz="2400" dirty="0"/>
              <a:t>типов</a:t>
            </a:r>
            <a:r>
              <a:rPr lang="ru-RU" sz="2400" dirty="0" smtClean="0"/>
              <a:t> </a:t>
            </a:r>
            <a:r>
              <a:rPr lang="ru-RU" sz="2400" dirty="0"/>
              <a:t>наличие </a:t>
            </a:r>
            <a:r>
              <a:rPr lang="ru-RU" sz="2400" dirty="0" smtClean="0"/>
              <a:t>в них следующих методов:</a:t>
            </a:r>
            <a:endParaRPr lang="en-US" sz="2400" dirty="0" smtClean="0"/>
          </a:p>
          <a:p>
            <a:pPr marL="0" indent="0">
              <a:buNone/>
            </a:pPr>
            <a:endParaRPr lang="ru-RU" sz="2400" dirty="0"/>
          </a:p>
          <a:p>
            <a:pPr lvl="1"/>
            <a:r>
              <a:rPr lang="ru-RU" sz="2400" dirty="0" smtClean="0"/>
              <a:t>Конструктор </a:t>
            </a:r>
            <a:r>
              <a:rPr lang="ru-RU" sz="2400" dirty="0"/>
              <a:t>по умолчанию</a:t>
            </a:r>
          </a:p>
          <a:p>
            <a:pPr lvl="1"/>
            <a:r>
              <a:rPr lang="ru-RU" sz="2400" dirty="0" err="1" smtClean="0"/>
              <a:t>Copy</a:t>
            </a:r>
            <a:r>
              <a:rPr lang="ru-RU" sz="2400" dirty="0" smtClean="0"/>
              <a:t>-конструктор</a:t>
            </a:r>
            <a:endParaRPr lang="ru-RU" sz="2400" dirty="0"/>
          </a:p>
          <a:p>
            <a:pPr lvl="1"/>
            <a:r>
              <a:rPr lang="ru-RU" sz="2400" dirty="0" smtClean="0"/>
              <a:t>Оператор </a:t>
            </a:r>
            <a:r>
              <a:rPr lang="ru-RU" sz="2400" dirty="0"/>
              <a:t>присваивания</a:t>
            </a:r>
          </a:p>
          <a:p>
            <a:pPr lvl="1"/>
            <a:r>
              <a:rPr lang="ru-RU" sz="2400" dirty="0" smtClean="0"/>
              <a:t>Перегрузку операторов ввода/вывода</a:t>
            </a:r>
          </a:p>
          <a:p>
            <a:pPr marL="0" indent="457200" algn="just">
              <a:spcBef>
                <a:spcPts val="0"/>
              </a:spcBef>
              <a:buNone/>
            </a:pPr>
            <a:endParaRPr lang="en-US" sz="2400" b="1" dirty="0" smtClean="0">
              <a:solidFill>
                <a:srgbClr val="0033CC"/>
              </a:solidFill>
            </a:endParaRPr>
          </a:p>
          <a:p>
            <a:pPr marL="0" indent="457200" algn="just">
              <a:spcBef>
                <a:spcPts val="0"/>
              </a:spcBef>
              <a:buNone/>
            </a:pPr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678807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Спасибо за внимание!</a:t>
            </a: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Литературные источники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idx="1"/>
          </p:nvPr>
        </p:nvSpPr>
        <p:spPr/>
        <p:txBody>
          <a:bodyPr anchor="ctr">
            <a:noAutofit/>
          </a:bodyPr>
          <a:lstStyle/>
          <a:p>
            <a:r>
              <a:rPr lang="ru-RU" sz="2400" dirty="0"/>
              <a:t>1). Харви </a:t>
            </a:r>
            <a:r>
              <a:rPr lang="ru-RU" sz="2400" dirty="0" err="1"/>
              <a:t>Дейтел</a:t>
            </a:r>
            <a:r>
              <a:rPr lang="ru-RU" sz="2400" dirty="0"/>
              <a:t>, Пол </a:t>
            </a:r>
            <a:r>
              <a:rPr lang="ru-RU" sz="2400" dirty="0" err="1"/>
              <a:t>Дейтел</a:t>
            </a:r>
            <a:r>
              <a:rPr lang="ru-RU" sz="2400" dirty="0"/>
              <a:t>. Как программировать на С++. - М: Вильямс, -  1011 с.</a:t>
            </a:r>
          </a:p>
          <a:p>
            <a:r>
              <a:rPr lang="ru-RU" sz="2400" dirty="0"/>
              <a:t>2). </a:t>
            </a:r>
            <a:r>
              <a:rPr lang="ru-RU" sz="2400" dirty="0" smtClean="0"/>
              <a:t>Страуструп </a:t>
            </a:r>
            <a:r>
              <a:rPr lang="ru-RU" sz="2400" dirty="0"/>
              <a:t>Б. Программирование: принципы и практика использования С++. – М. : Вильямс, 2011. – 1248 с.</a:t>
            </a:r>
          </a:p>
          <a:p>
            <a:r>
              <a:rPr lang="ru-RU" sz="2400" dirty="0"/>
              <a:t>3). </a:t>
            </a:r>
            <a:r>
              <a:rPr lang="ru-RU" sz="2400" dirty="0" smtClean="0"/>
              <a:t>Страуструп </a:t>
            </a:r>
            <a:r>
              <a:rPr lang="ru-RU" sz="2400" dirty="0"/>
              <a:t>Б. Язык программирования С++. – М.: Бином. - 1054 с.</a:t>
            </a:r>
          </a:p>
          <a:p>
            <a:r>
              <a:rPr lang="ru-RU" sz="2400" dirty="0"/>
              <a:t>4). </a:t>
            </a:r>
            <a:r>
              <a:rPr lang="ru-RU" sz="2400" dirty="0" err="1"/>
              <a:t>Лафоре</a:t>
            </a:r>
            <a:r>
              <a:rPr lang="ru-RU" sz="2400" dirty="0"/>
              <a:t> Р. Объектно-ориентированное программирование в С++. Питер, 2004. – 922 с.</a:t>
            </a:r>
          </a:p>
          <a:p>
            <a:r>
              <a:rPr lang="ru-RU" sz="2400" dirty="0"/>
              <a:t>5). </a:t>
            </a:r>
            <a:r>
              <a:rPr lang="ru-RU" sz="2400" dirty="0" err="1"/>
              <a:t>Шилдт</a:t>
            </a:r>
            <a:r>
              <a:rPr lang="ru-RU" sz="2400" dirty="0"/>
              <a:t> Г. С++: руководство для начинающих, 2-е издание. – М: Вильямс, 2005. -672 с.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39059597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5C36CB-981C-4ECA-9B2C-BE465A3F4EE8}" type="slidenum">
              <a:rPr lang="ru-RU"/>
              <a:pPr/>
              <a:t>4</a:t>
            </a:fld>
            <a:endParaRPr lang="ru-RU"/>
          </a:p>
        </p:txBody>
      </p:sp>
      <p:sp>
        <p:nvSpPr>
          <p:cNvPr id="527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dirty="0" smtClean="0"/>
              <a:t>Понятие шаблона</a:t>
            </a:r>
            <a:endParaRPr lang="ru-RU" sz="4000" dirty="0"/>
          </a:p>
        </p:txBody>
      </p:sp>
      <p:sp>
        <p:nvSpPr>
          <p:cNvPr id="527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1"/>
            <a:ext cx="8780462" cy="4631908"/>
          </a:xfrm>
        </p:spPr>
        <p:txBody>
          <a:bodyPr>
            <a:noAutofit/>
          </a:bodyPr>
          <a:lstStyle/>
          <a:p>
            <a:r>
              <a:rPr lang="ru-RU" b="1" dirty="0"/>
              <a:t>Шаблоны </a:t>
            </a:r>
            <a:r>
              <a:rPr lang="ru-RU" dirty="0" smtClean="0"/>
              <a:t>– это средство не </a:t>
            </a:r>
            <a:r>
              <a:rPr lang="ru-RU" dirty="0"/>
              <a:t>на уровне препроцессора, а на уровне компилятора. Т. е. когда компилятор компилирует код шаблона, он разбирается - где в коде типы, а где имена переменных, а потом производит подстановку в нужное места нужного </a:t>
            </a:r>
            <a:r>
              <a:rPr lang="ru-RU" dirty="0" smtClean="0"/>
              <a:t>кода.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1078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шаблона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964612" cy="4752660"/>
          </a:xfrm>
        </p:spPr>
        <p:txBody>
          <a:bodyPr/>
          <a:lstStyle/>
          <a:p>
            <a:r>
              <a:rPr lang="ru-RU" sz="2800" dirty="0" smtClean="0"/>
              <a:t>Если программная логика и действия для всех типов идентична, то можно выполнить алгоритм более </a:t>
            </a:r>
            <a:r>
              <a:rPr lang="ru-RU" sz="2800" dirty="0" smtClean="0">
                <a:solidFill>
                  <a:srgbClr val="C00000"/>
                </a:solidFill>
              </a:rPr>
              <a:t>компактно и удобно</a:t>
            </a:r>
            <a:r>
              <a:rPr lang="ru-RU" sz="2800" dirty="0" smtClean="0"/>
              <a:t>, используя </a:t>
            </a:r>
            <a:r>
              <a:rPr lang="ru-RU" sz="2800" b="1" dirty="0" smtClean="0">
                <a:solidFill>
                  <a:srgbClr val="C00000"/>
                </a:solidFill>
              </a:rPr>
              <a:t>шаблоны</a:t>
            </a:r>
            <a:r>
              <a:rPr lang="ru-RU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39469279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шаблона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964612" cy="4752660"/>
          </a:xfrm>
        </p:spPr>
        <p:txBody>
          <a:bodyPr/>
          <a:lstStyle/>
          <a:p>
            <a:r>
              <a:rPr lang="ru-RU" sz="2800" dirty="0" smtClean="0"/>
              <a:t>Исходя из типа аргументов, указанных в вызовах шаблонов, </a:t>
            </a:r>
            <a:r>
              <a:rPr lang="ru-RU" sz="2800" b="1" dirty="0" smtClean="0">
                <a:solidFill>
                  <a:srgbClr val="C00000"/>
                </a:solidFill>
              </a:rPr>
              <a:t>С++ автоматически генерирует разные специализации шаблона </a:t>
            </a:r>
            <a:r>
              <a:rPr lang="ru-RU" sz="2800" dirty="0" smtClean="0"/>
              <a:t>для соответствующей обработки каждого типа вызова.</a:t>
            </a:r>
          </a:p>
          <a:p>
            <a:r>
              <a:rPr lang="ru-RU" sz="2800" b="1" dirty="0" smtClean="0">
                <a:solidFill>
                  <a:srgbClr val="0033CC"/>
                </a:solidFill>
              </a:rPr>
              <a:t>Таким образом, определение единственного шаблона определяет целое семейство решений!!!!!</a:t>
            </a:r>
            <a:r>
              <a:rPr lang="ru-RU" sz="2800" dirty="0" smtClean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8678830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7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Понятие шаблона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964612" cy="4752660"/>
          </a:xfrm>
        </p:spPr>
        <p:txBody>
          <a:bodyPr/>
          <a:lstStyle/>
          <a:p>
            <a:r>
              <a:rPr lang="ru-RU" sz="2400" dirty="0">
                <a:solidFill>
                  <a:srgbClr val="C00000"/>
                </a:solidFill>
              </a:rPr>
              <a:t>С шаблонами </a:t>
            </a:r>
            <a:r>
              <a:rPr lang="ru-RU" sz="2400" dirty="0"/>
              <a:t>программист может уменьшить количество написанного кода, если нужно реализовать аналогичный функционал для различных исходных типов. </a:t>
            </a:r>
          </a:p>
          <a:p>
            <a:r>
              <a:rPr lang="ru-RU" sz="2400" dirty="0" smtClean="0"/>
              <a:t>Т</a:t>
            </a:r>
            <a:r>
              <a:rPr lang="ru-RU" sz="2400" dirty="0"/>
              <a:t>. е. для функции </a:t>
            </a:r>
            <a:r>
              <a:rPr lang="ru-RU" sz="2400" dirty="0" smtClean="0"/>
              <a:t>или класса </a:t>
            </a:r>
            <a:r>
              <a:rPr lang="ru-RU" sz="2400" dirty="0"/>
              <a:t>имеется некий формализованный код </a:t>
            </a:r>
            <a:r>
              <a:rPr lang="ru-RU" sz="2400" b="1" dirty="0">
                <a:solidFill>
                  <a:srgbClr val="C00000"/>
                </a:solidFill>
              </a:rPr>
              <a:t>(шаблон</a:t>
            </a:r>
            <a:r>
              <a:rPr lang="ru-RU" sz="2400" dirty="0"/>
              <a:t>), в который передаются типы, и компилятор на основе этого сам строит рабочий </a:t>
            </a:r>
            <a:r>
              <a:rPr lang="ru-RU" sz="2400" dirty="0" smtClean="0"/>
              <a:t>код программы!!!</a:t>
            </a:r>
          </a:p>
          <a:p>
            <a:r>
              <a:rPr lang="ru-RU" sz="2400" b="1" dirty="0"/>
              <a:t>К</a:t>
            </a:r>
            <a:r>
              <a:rPr lang="ru-RU" sz="2400" b="1" dirty="0" smtClean="0"/>
              <a:t>омпилятор </a:t>
            </a:r>
            <a:r>
              <a:rPr lang="ru-RU" sz="2400" b="1" dirty="0"/>
              <a:t>компилирует код шаблона, он разбирается - где в коде типы, а где имена переменных, а потом производит подстановку в нужное места нужного кода.</a:t>
            </a:r>
            <a:endParaRPr lang="ru-RU" sz="2400" dirty="0"/>
          </a:p>
          <a:p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293019145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Номер слайда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fld id="{39BE11FB-8531-42E5-8934-C3D2462DF11E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59850" cy="1366838"/>
          </a:xfrm>
        </p:spPr>
        <p:txBody>
          <a:bodyPr/>
          <a:lstStyle/>
          <a:p>
            <a:pPr eaLnBrk="1" hangingPunct="1"/>
            <a:r>
              <a:rPr lang="ru-RU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Синтаксис шаблона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484730"/>
            <a:ext cx="8964612" cy="4752660"/>
          </a:xfrm>
        </p:spPr>
        <p:txBody>
          <a:bodyPr/>
          <a:lstStyle/>
          <a:p>
            <a:r>
              <a:rPr lang="ru-RU" sz="2600" dirty="0" smtClean="0"/>
              <a:t>Шаблон использует </a:t>
            </a:r>
            <a:r>
              <a:rPr lang="ru-RU" sz="2600" dirty="0"/>
              <a:t>в синтаксисе угловые </a:t>
            </a:r>
            <a:r>
              <a:rPr lang="ru-RU" sz="2600" dirty="0" smtClean="0"/>
              <a:t>скобки</a:t>
            </a:r>
            <a:r>
              <a:rPr lang="ru-RU" sz="2600" dirty="0"/>
              <a:t>  </a:t>
            </a:r>
            <a:r>
              <a:rPr lang="ru-RU" sz="2600" b="1" dirty="0"/>
              <a:t>&lt;</a:t>
            </a:r>
            <a:r>
              <a:rPr lang="ru-RU" sz="2600" dirty="0"/>
              <a:t>  </a:t>
            </a:r>
            <a:r>
              <a:rPr lang="ru-RU" sz="2600" b="1" dirty="0" smtClean="0"/>
              <a:t>&gt;</a:t>
            </a:r>
            <a:r>
              <a:rPr lang="ru-RU" sz="2600" dirty="0" smtClean="0"/>
              <a:t>:</a:t>
            </a:r>
            <a:endParaRPr lang="ru-RU" sz="2600" dirty="0"/>
          </a:p>
          <a:p>
            <a:pPr marL="0" indent="0" algn="ctr">
              <a:buNone/>
            </a:pPr>
            <a:r>
              <a:rPr lang="ru-RU" sz="2600" b="1" dirty="0">
                <a:solidFill>
                  <a:srgbClr val="0033CC"/>
                </a:solidFill>
              </a:rPr>
              <a:t>&lt; содержимое </a:t>
            </a:r>
            <a:r>
              <a:rPr lang="ru-RU" sz="2600" b="1" dirty="0" smtClean="0">
                <a:solidFill>
                  <a:srgbClr val="0033CC"/>
                </a:solidFill>
              </a:rPr>
              <a:t>&gt;</a:t>
            </a:r>
            <a:endParaRPr lang="ru-RU" sz="2600" dirty="0">
              <a:solidFill>
                <a:srgbClr val="0033CC"/>
              </a:solidFill>
            </a:endParaRPr>
          </a:p>
          <a:p>
            <a:pPr marL="0" indent="0">
              <a:buNone/>
            </a:pPr>
            <a:r>
              <a:rPr lang="ru-RU" sz="2600" dirty="0"/>
              <a:t>Здесь "содержимое" может быть следующим:</a:t>
            </a:r>
          </a:p>
          <a:p>
            <a:r>
              <a:rPr lang="ru-RU" sz="2600" b="1" dirty="0"/>
              <a:t>1</a:t>
            </a:r>
            <a:r>
              <a:rPr lang="ru-RU" sz="2600" dirty="0"/>
              <a:t>. Ключевыми словами </a:t>
            </a:r>
            <a:r>
              <a:rPr lang="ru-RU" sz="2600" b="1" dirty="0" err="1"/>
              <a:t>class</a:t>
            </a:r>
            <a:r>
              <a:rPr lang="ru-RU" sz="2600" b="1" dirty="0"/>
              <a:t> T</a:t>
            </a:r>
            <a:r>
              <a:rPr lang="ru-RU" sz="2600" dirty="0"/>
              <a:t> или </a:t>
            </a:r>
            <a:r>
              <a:rPr lang="ru-RU" sz="2600" b="1" dirty="0" err="1"/>
              <a:t>typename</a:t>
            </a:r>
            <a:r>
              <a:rPr lang="ru-RU" sz="2600" b="1" dirty="0"/>
              <a:t> T</a:t>
            </a:r>
            <a:r>
              <a:rPr lang="ru-RU" sz="2600" dirty="0"/>
              <a:t> (второй вариант полностью аналогичен первому).</a:t>
            </a:r>
          </a:p>
          <a:p>
            <a:r>
              <a:rPr lang="ru-RU" sz="2600" b="1" dirty="0"/>
              <a:t>2</a:t>
            </a:r>
            <a:r>
              <a:rPr lang="ru-RU" sz="2600" dirty="0"/>
              <a:t>. Тип данных, который привязан к </a:t>
            </a:r>
            <a:r>
              <a:rPr lang="ru-RU" sz="2600" b="1" dirty="0" smtClean="0"/>
              <a:t>T</a:t>
            </a:r>
            <a:r>
              <a:rPr lang="ru-RU" sz="2600" dirty="0" smtClean="0"/>
              <a:t>.</a:t>
            </a:r>
            <a:endParaRPr lang="ru-RU" sz="2600" dirty="0"/>
          </a:p>
          <a:p>
            <a:r>
              <a:rPr lang="ru-RU" sz="2600" b="1" dirty="0"/>
              <a:t>3</a:t>
            </a:r>
            <a:r>
              <a:rPr lang="ru-RU" sz="2600" dirty="0"/>
              <a:t>. Интегрированная спецификация.</a:t>
            </a:r>
          </a:p>
          <a:p>
            <a:r>
              <a:rPr lang="ru-RU" sz="2600" b="1" dirty="0"/>
              <a:t>4</a:t>
            </a:r>
            <a:r>
              <a:rPr lang="ru-RU" sz="2600" dirty="0"/>
              <a:t>. Интегрированные константа / указатель / ссылка, которые привязаны к упомянутым спецификациям.</a:t>
            </a:r>
          </a:p>
          <a:p>
            <a:endParaRPr lang="ru-RU" sz="2600" dirty="0" smtClean="0"/>
          </a:p>
        </p:txBody>
      </p:sp>
    </p:spTree>
    <p:extLst>
      <p:ext uri="{BB962C8B-B14F-4D97-AF65-F5344CB8AC3E}">
        <p14:creationId xmlns:p14="http://schemas.microsoft.com/office/powerpoint/2010/main" val="3064285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/>
    </p:bldLst>
  </p:timing>
</p:sld>
</file>

<file path=ppt/theme/theme1.xml><?xml version="1.0" encoding="utf-8"?>
<a:theme xmlns:a="http://schemas.openxmlformats.org/drawingml/2006/main" name="Pixel">
  <a:themeElements>
    <a:clrScheme name="Новая 1">
      <a:dk1>
        <a:srgbClr val="000000"/>
      </a:dk1>
      <a:lt1>
        <a:srgbClr val="FFFFFF"/>
      </a:lt1>
      <a:dk2>
        <a:srgbClr val="000000"/>
      </a:dk2>
      <a:lt2>
        <a:srgbClr val="243A79"/>
      </a:lt2>
      <a:accent1>
        <a:srgbClr val="385BBE"/>
      </a:accent1>
      <a:accent2>
        <a:srgbClr val="649600"/>
      </a:accent2>
      <a:accent3>
        <a:srgbClr val="FFFFFF"/>
      </a:accent3>
      <a:accent4>
        <a:srgbClr val="000000"/>
      </a:accent4>
      <a:accent5>
        <a:srgbClr val="AABEDE"/>
      </a:accent5>
      <a:accent6>
        <a:srgbClr val="5A8700"/>
      </a:accent6>
      <a:hlink>
        <a:srgbClr val="385BBE"/>
      </a:hlink>
      <a:folHlink>
        <a:srgbClr val="243A79"/>
      </a:folHlink>
    </a:clrScheme>
    <a:fontScheme name="Pixel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3">
        <a:dk1>
          <a:srgbClr val="000000"/>
        </a:dk1>
        <a:lt1>
          <a:srgbClr val="FFFFFF"/>
        </a:lt1>
        <a:dk2>
          <a:srgbClr val="000000"/>
        </a:dk2>
        <a:lt2>
          <a:srgbClr val="005D96"/>
        </a:lt2>
        <a:accent1>
          <a:srgbClr val="0078C3"/>
        </a:accent1>
        <a:accent2>
          <a:srgbClr val="649600"/>
        </a:accent2>
        <a:accent3>
          <a:srgbClr val="FFFFFF"/>
        </a:accent3>
        <a:accent4>
          <a:srgbClr val="000000"/>
        </a:accent4>
        <a:accent5>
          <a:srgbClr val="AABEDE"/>
        </a:accent5>
        <a:accent6>
          <a:srgbClr val="5A8700"/>
        </a:accent6>
        <a:hlink>
          <a:srgbClr val="0078C3"/>
        </a:hlink>
        <a:folHlink>
          <a:srgbClr val="005D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0</TotalTime>
  <Words>3850</Words>
  <Application>Microsoft Office PowerPoint</Application>
  <PresentationFormat>Экран (4:3)</PresentationFormat>
  <Paragraphs>675</Paragraphs>
  <Slides>45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45</vt:i4>
      </vt:variant>
      <vt:variant>
        <vt:lpstr>Произвольные показы</vt:lpstr>
      </vt:variant>
      <vt:variant>
        <vt:i4>1</vt:i4>
      </vt:variant>
    </vt:vector>
  </HeadingPairs>
  <TitlesOfParts>
    <vt:vector size="52" baseType="lpstr">
      <vt:lpstr>Arial</vt:lpstr>
      <vt:lpstr>Batang</vt:lpstr>
      <vt:lpstr>Times New Roman</vt:lpstr>
      <vt:lpstr>Verdana</vt:lpstr>
      <vt:lpstr>Wingdings</vt:lpstr>
      <vt:lpstr>Pixel</vt:lpstr>
      <vt:lpstr>Шаблоны классов Часть 1  </vt:lpstr>
      <vt:lpstr>План лекции</vt:lpstr>
      <vt:lpstr>Понятие шаблонов</vt:lpstr>
      <vt:lpstr>Понятие шаблона</vt:lpstr>
      <vt:lpstr>Понятие шаблона</vt:lpstr>
      <vt:lpstr>Понятие шаблона</vt:lpstr>
      <vt:lpstr>Понятие шаблона</vt:lpstr>
      <vt:lpstr>Понятие шаблона</vt:lpstr>
      <vt:lpstr>Синтаксис шаблона</vt:lpstr>
      <vt:lpstr>Синтаксис шаблона</vt:lpstr>
      <vt:lpstr>Синтаксис шаблона</vt:lpstr>
      <vt:lpstr>Синтаксис шаблона</vt:lpstr>
      <vt:lpstr>Синтаксис шаблона функции</vt:lpstr>
      <vt:lpstr>Пример1 шаблоны функций</vt:lpstr>
      <vt:lpstr>Шаблоны функций</vt:lpstr>
      <vt:lpstr>Шаблоны функций</vt:lpstr>
      <vt:lpstr>Шаблоны функций</vt:lpstr>
      <vt:lpstr>Шаблоны функций</vt:lpstr>
      <vt:lpstr>ШАБЛОНЫ КЛАССОВ</vt:lpstr>
      <vt:lpstr>Шаблоны классов</vt:lpstr>
      <vt:lpstr>Синтаксис шаблона класса</vt:lpstr>
      <vt:lpstr>Пример. Шаблоны классов</vt:lpstr>
      <vt:lpstr>Шаблоны классов</vt:lpstr>
      <vt:lpstr>Шаблоны классов</vt:lpstr>
      <vt:lpstr>Шаблоны классов</vt:lpstr>
      <vt:lpstr>Пример. Шаблоны классов</vt:lpstr>
      <vt:lpstr>Шаблоны класса с несколькими типами</vt:lpstr>
      <vt:lpstr>Шаблоны класса с несколькими типам</vt:lpstr>
      <vt:lpstr>Шаблоны класса с несколькими типам</vt:lpstr>
      <vt:lpstr>Аргументы шаблона c нетипизированными аргументами</vt:lpstr>
      <vt:lpstr>Аргументы шаблона c нетипизированными аргументами</vt:lpstr>
      <vt:lpstr>Аргументы шаблона c нетипизированными аргументами</vt:lpstr>
      <vt:lpstr>Аргументы шаблона c нетипизированными аргументами</vt:lpstr>
      <vt:lpstr>Пример. Аргумент без типа</vt:lpstr>
      <vt:lpstr>Шаблон класса в качестве аргумента для шаблона класса</vt:lpstr>
      <vt:lpstr>Шаблон класса в качестве аргумента для шаблона класса</vt:lpstr>
      <vt:lpstr>Шаблон класса в качестве аргумента для шаблона класса</vt:lpstr>
      <vt:lpstr>Шаблон класса в качестве аргумента для шаблона класса</vt:lpstr>
      <vt:lpstr>Аргументы шаблона по умолчанию с шаблонами классов</vt:lpstr>
      <vt:lpstr>Аргументы шаблона по умолчанию с шаблонами классов</vt:lpstr>
      <vt:lpstr>Аргументы шаблона по умолчанию с шаблонами классов</vt:lpstr>
      <vt:lpstr>Пример. Значения по умолчанию</vt:lpstr>
      <vt:lpstr>Требования шаблонов классов к нижележащим типам</vt:lpstr>
      <vt:lpstr>Спасибо за внимание!</vt:lpstr>
      <vt:lpstr>Литературные источники</vt:lpstr>
      <vt:lpstr>Произвольный показ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2013-02-06T13:34:11Z</dcterms:created>
  <dcterms:modified xsi:type="dcterms:W3CDTF">2021-11-15T09:04:07Z</dcterms:modified>
</cp:coreProperties>
</file>