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709" r:id="rId1"/>
  </p:sldMasterIdLst>
  <p:notesMasterIdLst>
    <p:notesMasterId r:id="rId52"/>
  </p:notesMasterIdLst>
  <p:handoutMasterIdLst>
    <p:handoutMasterId r:id="rId53"/>
  </p:handoutMasterIdLst>
  <p:sldIdLst>
    <p:sldId id="504" r:id="rId2"/>
    <p:sldId id="503" r:id="rId3"/>
    <p:sldId id="598" r:id="rId4"/>
    <p:sldId id="600" r:id="rId5"/>
    <p:sldId id="704" r:id="rId6"/>
    <p:sldId id="705" r:id="rId7"/>
    <p:sldId id="706" r:id="rId8"/>
    <p:sldId id="707" r:id="rId9"/>
    <p:sldId id="697" r:id="rId10"/>
    <p:sldId id="708" r:id="rId11"/>
    <p:sldId id="709" r:id="rId12"/>
    <p:sldId id="710" r:id="rId13"/>
    <p:sldId id="702" r:id="rId14"/>
    <p:sldId id="703" r:id="rId15"/>
    <p:sldId id="712" r:id="rId16"/>
    <p:sldId id="713" r:id="rId17"/>
    <p:sldId id="714" r:id="rId18"/>
    <p:sldId id="715" r:id="rId19"/>
    <p:sldId id="716" r:id="rId20"/>
    <p:sldId id="717" r:id="rId21"/>
    <p:sldId id="718" r:id="rId22"/>
    <p:sldId id="719" r:id="rId23"/>
    <p:sldId id="720" r:id="rId24"/>
    <p:sldId id="721" r:id="rId25"/>
    <p:sldId id="722" r:id="rId26"/>
    <p:sldId id="723" r:id="rId27"/>
    <p:sldId id="724" r:id="rId28"/>
    <p:sldId id="725" r:id="rId29"/>
    <p:sldId id="726" r:id="rId30"/>
    <p:sldId id="727" r:id="rId31"/>
    <p:sldId id="729" r:id="rId32"/>
    <p:sldId id="728" r:id="rId33"/>
    <p:sldId id="730" r:id="rId34"/>
    <p:sldId id="711" r:id="rId35"/>
    <p:sldId id="731" r:id="rId36"/>
    <p:sldId id="732" r:id="rId37"/>
    <p:sldId id="733" r:id="rId38"/>
    <p:sldId id="734" r:id="rId39"/>
    <p:sldId id="735" r:id="rId40"/>
    <p:sldId id="736" r:id="rId41"/>
    <p:sldId id="737" r:id="rId42"/>
    <p:sldId id="738" r:id="rId43"/>
    <p:sldId id="739" r:id="rId44"/>
    <p:sldId id="740" r:id="rId45"/>
    <p:sldId id="741" r:id="rId46"/>
    <p:sldId id="742" r:id="rId47"/>
    <p:sldId id="743" r:id="rId48"/>
    <p:sldId id="744" r:id="rId49"/>
    <p:sldId id="658" r:id="rId50"/>
    <p:sldId id="659" r:id="rId51"/>
  </p:sldIdLst>
  <p:sldSz cx="9144000" cy="6858000" type="screen4x3"/>
  <p:notesSz cx="6797675" cy="9929813"/>
  <p:custShowLst>
    <p:custShow name="Произвольный показ 1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E38B"/>
    <a:srgbClr val="FFFFCC"/>
    <a:srgbClr val="FFFF99"/>
    <a:srgbClr val="004874"/>
    <a:srgbClr val="FF0000"/>
    <a:srgbClr val="0066CC"/>
    <a:srgbClr val="00558A"/>
    <a:srgbClr val="649600"/>
    <a:srgbClr val="231E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55" autoAdjust="0"/>
    <p:restoredTop sz="94678" autoAdjust="0"/>
  </p:normalViewPr>
  <p:slideViewPr>
    <p:cSldViewPr>
      <p:cViewPr varScale="1">
        <p:scale>
          <a:sx n="70" d="100"/>
          <a:sy n="70" d="100"/>
        </p:scale>
        <p:origin x="-105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306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1306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0225"/>
            <a:ext cx="291306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20225"/>
            <a:ext cx="291306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64784F12-1A39-47BB-B614-ED4EEF85146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616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3063" cy="482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13062" cy="482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6300" y="723900"/>
            <a:ext cx="5046663" cy="3784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749800"/>
            <a:ext cx="5003800" cy="4429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0225"/>
            <a:ext cx="2913063" cy="482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20225"/>
            <a:ext cx="2913062" cy="482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D28B2BEF-3865-4C73-ADB8-4DE43D290DD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3196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61963" algn="l" defTabSz="93345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23925" algn="l" defTabSz="93345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87475" algn="l" defTabSz="93345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49438" algn="l" defTabSz="93345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1285852" y="206269"/>
            <a:ext cx="7750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 smtClean="0">
                <a:solidFill>
                  <a:schemeClr val="bg2"/>
                </a:solidFill>
              </a:rPr>
              <a:t>Ростовский государственный университет</a:t>
            </a:r>
            <a:r>
              <a:rPr lang="ru-RU" sz="1800" b="1" baseline="0" dirty="0" smtClean="0">
                <a:solidFill>
                  <a:schemeClr val="bg2"/>
                </a:solidFill>
              </a:rPr>
              <a:t> путей сообщения</a:t>
            </a:r>
            <a:endParaRPr lang="ru-RU" sz="1800" b="1" dirty="0">
              <a:solidFill>
                <a:schemeClr val="bg2"/>
              </a:solidFill>
            </a:endParaRPr>
          </a:p>
        </p:txBody>
      </p:sp>
      <p:sp>
        <p:nvSpPr>
          <p:cNvPr id="10" name="Rectangle 21"/>
          <p:cNvSpPr>
            <a:spLocks noChangeArrowheads="1"/>
          </p:cNvSpPr>
          <p:nvPr userDrawn="1"/>
        </p:nvSpPr>
        <p:spPr bwMode="auto">
          <a:xfrm>
            <a:off x="0" y="2276840"/>
            <a:ext cx="9144000" cy="288041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50825" y="2410834"/>
            <a:ext cx="8642350" cy="2602404"/>
          </a:xfrm>
        </p:spPr>
        <p:txBody>
          <a:bodyPr/>
          <a:lstStyle>
            <a:lvl1pPr algn="ctr">
              <a:lnSpc>
                <a:spcPct val="80000"/>
              </a:lnSpc>
              <a:defRPr sz="36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071934" y="6084729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 smtClean="0">
                <a:solidFill>
                  <a:schemeClr val="bg2"/>
                </a:solidFill>
              </a:rPr>
              <a:t>Ростов-на-Дону</a:t>
            </a:r>
          </a:p>
          <a:p>
            <a:pPr algn="r"/>
            <a:r>
              <a:rPr lang="ru-RU" sz="1400" b="1" dirty="0" smtClean="0">
                <a:solidFill>
                  <a:schemeClr val="bg2"/>
                </a:solidFill>
              </a:rPr>
              <a:t>2020</a:t>
            </a:r>
            <a:endParaRPr lang="ru-RU" sz="1400" b="1" dirty="0">
              <a:solidFill>
                <a:schemeClr val="bg2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251400" y="609337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sz="1400" b="1" dirty="0" smtClean="0">
                <a:solidFill>
                  <a:schemeClr val="bg2"/>
                </a:solidFill>
              </a:rPr>
              <a:t>©</a:t>
            </a:r>
            <a:r>
              <a:rPr lang="ru-RU" sz="1400" b="1" dirty="0" smtClean="0">
                <a:solidFill>
                  <a:schemeClr val="bg2"/>
                </a:solidFill>
              </a:rPr>
              <a:t> Составление,</a:t>
            </a:r>
          </a:p>
          <a:p>
            <a:pPr algn="l"/>
            <a:r>
              <a:rPr lang="ru-RU" sz="1400" b="1" dirty="0" err="1" smtClean="0">
                <a:solidFill>
                  <a:schemeClr val="bg2"/>
                </a:solidFill>
              </a:rPr>
              <a:t>О.В</a:t>
            </a:r>
            <a:r>
              <a:rPr lang="ru-RU" sz="1400" b="1" dirty="0" smtClean="0">
                <a:solidFill>
                  <a:schemeClr val="bg2"/>
                </a:solidFill>
              </a:rPr>
              <a:t>. Игнатьева, 2020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179390" y="1052670"/>
            <a:ext cx="85725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70000"/>
              </a:lnSpc>
            </a:pPr>
            <a:r>
              <a:rPr kumimoji="1" lang="ru-RU" sz="4000" b="1" dirty="0" smtClean="0">
                <a:solidFill>
                  <a:schemeClr val="bg2"/>
                </a:solidFill>
              </a:rPr>
              <a:t>Алгоритмизация и</a:t>
            </a:r>
            <a:r>
              <a:rPr kumimoji="1" lang="ru-RU" sz="4000" b="1" baseline="0" dirty="0" smtClean="0">
                <a:solidFill>
                  <a:schemeClr val="bg2"/>
                </a:solidFill>
              </a:rPr>
              <a:t> программирование</a:t>
            </a:r>
            <a:endParaRPr lang="ru-RU" sz="4000" b="1" dirty="0">
              <a:solidFill>
                <a:schemeClr val="bg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80" y="56735"/>
            <a:ext cx="106680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DB4D918-1932-454F-BA40-2D14F45A9C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65925" y="0"/>
            <a:ext cx="2193925" cy="61166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79388" y="0"/>
            <a:ext cx="6434137" cy="61166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443CD0A-A0A5-4ED5-96F1-7AF8F7D179E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0462" cy="13668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79388" y="1636713"/>
            <a:ext cx="8780462" cy="21637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79388" y="3952875"/>
            <a:ext cx="8780462" cy="21637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6975475" y="6308725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5920905-2FFB-46D5-B93E-923DF41E83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0462" cy="13668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388" y="1636713"/>
            <a:ext cx="8780462" cy="21637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388" y="3952875"/>
            <a:ext cx="8780462" cy="21637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6975475" y="6308725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446F6DC-3BBA-49C9-9E31-BDF93CB16B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0462" cy="13668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79388" y="1636713"/>
            <a:ext cx="4313237" cy="44799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36713"/>
            <a:ext cx="4314825" cy="44799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6975475" y="6308725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DFC7074-6208-49F2-AA03-DAADFE8AB8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вершающ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81" name="Rectangle 21"/>
          <p:cNvSpPr>
            <a:spLocks noChangeArrowheads="1"/>
          </p:cNvSpPr>
          <p:nvPr userDrawn="1"/>
        </p:nvSpPr>
        <p:spPr bwMode="auto">
          <a:xfrm>
            <a:off x="0" y="2285991"/>
            <a:ext cx="9144000" cy="2286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1379" name="Rectangle 19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50825" y="2319078"/>
            <a:ext cx="8642350" cy="2209800"/>
          </a:xfrm>
        </p:spPr>
        <p:txBody>
          <a:bodyPr/>
          <a:lstStyle>
            <a:lvl1pPr>
              <a:defRPr sz="5000">
                <a:solidFill>
                  <a:schemeClr val="bg2"/>
                </a:solidFill>
              </a:defRPr>
            </a:lvl1pPr>
          </a:lstStyle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9" name="Rectangle 49"/>
          <p:cNvSpPr>
            <a:spLocks noChangeArrowheads="1"/>
          </p:cNvSpPr>
          <p:nvPr userDrawn="1"/>
        </p:nvSpPr>
        <p:spPr bwMode="auto">
          <a:xfrm>
            <a:off x="0" y="1440000"/>
            <a:ext cx="9140825" cy="9048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Rectangle 50"/>
          <p:cNvSpPr>
            <a:spLocks noChangeArrowheads="1"/>
          </p:cNvSpPr>
          <p:nvPr userDrawn="1"/>
        </p:nvSpPr>
        <p:spPr bwMode="auto">
          <a:xfrm>
            <a:off x="0" y="5418000"/>
            <a:ext cx="9140825" cy="9048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DD0C155-5BE4-44CE-9B63-AB04ED25E2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6740B98-5C72-4E1A-B260-F2F2247790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388" y="1636713"/>
            <a:ext cx="4313237" cy="4479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36713"/>
            <a:ext cx="4314825" cy="4479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4A9AAE3-1962-4A4D-9E70-FA6B3AE1A49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CD7B959-25BC-456A-98C6-6BEB5DA38C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90640AE-8009-4111-B871-FC2F4F0523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5CAE32-0C0C-4D4D-B893-CFBBBB03391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6691F0-4560-40F3-B6D5-545F2A952B8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CF6566F-3DDA-4108-BA64-E18591A5AE1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85" name="Rectangle 49"/>
          <p:cNvSpPr>
            <a:spLocks noChangeArrowheads="1"/>
          </p:cNvSpPr>
          <p:nvPr userDrawn="1"/>
        </p:nvSpPr>
        <p:spPr bwMode="auto">
          <a:xfrm>
            <a:off x="0" y="1366838"/>
            <a:ext cx="9140825" cy="9048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75475" y="6308725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/>
            </a:lvl1pPr>
          </a:lstStyle>
          <a:p>
            <a:fld id="{BF75EC13-ECAC-4107-97A3-20E6D43D96C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7035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0"/>
            <a:ext cx="8780462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27035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636713"/>
            <a:ext cx="8780462" cy="447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270386" name="Rectangle 50"/>
          <p:cNvSpPr>
            <a:spLocks noChangeArrowheads="1"/>
          </p:cNvSpPr>
          <p:nvPr userDrawn="1"/>
        </p:nvSpPr>
        <p:spPr bwMode="auto">
          <a:xfrm>
            <a:off x="0" y="6297613"/>
            <a:ext cx="9140825" cy="9048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  <p:sldLayoutId id="2147483724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Статический полиморфизм: перегрузка операций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Rectangle 19"/>
          <p:cNvSpPr txBox="1">
            <a:spLocks noChangeArrowheads="1"/>
          </p:cNvSpPr>
          <p:nvPr/>
        </p:nvSpPr>
        <p:spPr bwMode="auto">
          <a:xfrm>
            <a:off x="4499990" y="5401510"/>
            <a:ext cx="4321175" cy="691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r>
              <a:rPr lang="ru-RU" sz="2800" kern="0" dirty="0" smtClean="0">
                <a:solidFill>
                  <a:schemeClr val="bg2"/>
                </a:solidFill>
              </a:rPr>
              <a:t>Лекция 5</a:t>
            </a:r>
            <a:r>
              <a:rPr lang="ru-RU" sz="2800" kern="0" baseline="0" dirty="0" smtClean="0">
                <a:solidFill>
                  <a:schemeClr val="bg2"/>
                </a:solidFill>
              </a:rPr>
              <a:t> </a:t>
            </a:r>
            <a:endParaRPr lang="ru-RU" sz="2800" kern="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883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ПЕРЕГРУЗКИ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1403" y="1323426"/>
            <a:ext cx="9144000" cy="5057984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rgbClr val="0033CC"/>
                </a:solidFill>
              </a:rPr>
              <a:t>Исключения перегрузки: </a:t>
            </a:r>
            <a:endParaRPr lang="ru-RU" sz="2200" b="1" dirty="0">
              <a:solidFill>
                <a:srgbClr val="0033CC"/>
              </a:solidFill>
            </a:endParaRPr>
          </a:p>
          <a:p>
            <a:pPr lvl="0"/>
            <a:r>
              <a:rPr lang="ru-RU" sz="2200" b="1" dirty="0">
                <a:solidFill>
                  <a:srgbClr val="0033CC"/>
                </a:solidFill>
              </a:rPr>
              <a:t>Операция присваивания </a:t>
            </a:r>
            <a:r>
              <a:rPr lang="ru-RU" sz="2200" b="1" dirty="0" smtClean="0">
                <a:solidFill>
                  <a:srgbClr val="0033CC"/>
                </a:solidFill>
              </a:rPr>
              <a:t>=</a:t>
            </a:r>
            <a:r>
              <a:rPr lang="ru-RU" sz="2200" b="1" dirty="0" smtClean="0"/>
              <a:t> </a:t>
            </a:r>
            <a:r>
              <a:rPr lang="ru-RU" sz="2200" b="1" dirty="0"/>
              <a:t>может использоваться с любым классом без перегрузки. </a:t>
            </a:r>
            <a:r>
              <a:rPr lang="ru-RU" sz="2200" dirty="0"/>
              <a:t>Поведение по умолчанию операции присваивания (в тех случаях, когда она не перегружена) обеспечивается </a:t>
            </a:r>
            <a:r>
              <a:rPr lang="ru-RU" sz="2200" b="1" i="1" dirty="0"/>
              <a:t>поэлементным копированием </a:t>
            </a:r>
            <a:r>
              <a:rPr lang="ru-RU" sz="2200" b="1" dirty="0"/>
              <a:t>элементов данных</a:t>
            </a:r>
            <a:r>
              <a:rPr lang="ru-RU" sz="2200" dirty="0"/>
              <a:t> класса. </a:t>
            </a:r>
            <a:r>
              <a:rPr lang="ru-RU" sz="2200" dirty="0" smtClean="0"/>
              <a:t>Такая </a:t>
            </a:r>
            <a:r>
              <a:rPr lang="ru-RU" sz="2200" dirty="0"/>
              <a:t>поэлементная копия, создаваемая по умолчанию, представляет опасность для классов, элементы которых ссылаются на динамически выделяемые области памяти; для таких классов мы, как правило, будем перегружать операцию присваивания. </a:t>
            </a:r>
          </a:p>
          <a:p>
            <a:r>
              <a:rPr lang="ru-RU" sz="2200" b="1" dirty="0">
                <a:solidFill>
                  <a:srgbClr val="0033CC"/>
                </a:solidFill>
              </a:rPr>
              <a:t>Операция адреса </a:t>
            </a:r>
            <a:r>
              <a:rPr lang="ru-RU" sz="2200" b="1" dirty="0" smtClean="0">
                <a:solidFill>
                  <a:srgbClr val="0033CC"/>
                </a:solidFill>
              </a:rPr>
              <a:t>&amp;</a:t>
            </a:r>
            <a:r>
              <a:rPr lang="ru-RU" sz="2200" dirty="0" smtClean="0">
                <a:solidFill>
                  <a:srgbClr val="0033CC"/>
                </a:solidFill>
              </a:rPr>
              <a:t> </a:t>
            </a:r>
            <a:r>
              <a:rPr lang="ru-RU" sz="2200" dirty="0"/>
              <a:t>также может использоваться с объектами любого класса без перегрузки; эта операция просто возвращает адрес объекта в памяти. Операция адреса может быть также перегружена.</a:t>
            </a:r>
            <a:endParaRPr lang="ru-RU" sz="22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5519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ПЕРЕГРУЗКИ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1403" y="1323426"/>
            <a:ext cx="9144000" cy="5057984"/>
          </a:xfrm>
        </p:spPr>
        <p:txBody>
          <a:bodyPr>
            <a:noAutofit/>
          </a:bodyPr>
          <a:lstStyle/>
          <a:p>
            <a:r>
              <a:rPr lang="ru-RU" sz="2400" dirty="0"/>
              <a:t>Перегрузка в наибольшей степени подходит для </a:t>
            </a:r>
            <a:r>
              <a:rPr lang="ru-RU" sz="2400" b="1" dirty="0"/>
              <a:t>математических классов</a:t>
            </a:r>
            <a:r>
              <a:rPr lang="ru-RU" sz="2400" dirty="0"/>
              <a:t>. Они часто требуют перегрузки большого перечня операций, чтобы сохранялась согласованность со способом обработки математических </a:t>
            </a:r>
            <a:r>
              <a:rPr lang="ru-RU" sz="2400" dirty="0" smtClean="0"/>
              <a:t>объектов. </a:t>
            </a:r>
          </a:p>
          <a:p>
            <a:r>
              <a:rPr lang="ru-RU" sz="2400" dirty="0" smtClean="0"/>
              <a:t>Например</a:t>
            </a:r>
            <a:r>
              <a:rPr lang="ru-RU" sz="2400" dirty="0"/>
              <a:t>, было бы странно перегружать только операцию суммирования для класса комплексных чисел, поскольку другие арифметические операции над комплексными числами производятся не менее часто.</a:t>
            </a:r>
          </a:p>
          <a:p>
            <a:r>
              <a:rPr lang="ru-RU" sz="2400" dirty="0"/>
              <a:t>Язык С++ содержит богатый набор операций. Программисты, работающие с С++, понимают смысл и контекст каждой операции. Так что, если дело доходит до перегрузки операций для нового класса, программист скорее всего примет достаточно оправданное решение.</a:t>
            </a:r>
            <a:endParaRPr lang="ru-RU" sz="2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460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ПЕРЕГРУЗКИ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1403" y="1323426"/>
            <a:ext cx="9144000" cy="5057984"/>
          </a:xfrm>
        </p:spPr>
        <p:txBody>
          <a:bodyPr>
            <a:noAutofit/>
          </a:bodyPr>
          <a:lstStyle/>
          <a:p>
            <a:r>
              <a:rPr lang="ru-RU" sz="2400" dirty="0"/>
              <a:t>Перегружайте операцию для выполнения </a:t>
            </a:r>
            <a:r>
              <a:rPr lang="ru-RU" sz="2400" b="1" dirty="0"/>
              <a:t>тех же действий </a:t>
            </a:r>
            <a:r>
              <a:rPr lang="ru-RU" sz="2400" dirty="0"/>
              <a:t>с объектами класса, или близких по смыслу действий, которые выполняет эта операция со встроенными типами.</a:t>
            </a:r>
          </a:p>
          <a:p>
            <a:r>
              <a:rPr lang="ru-RU" sz="2400" dirty="0" smtClean="0"/>
              <a:t>Неправильным </a:t>
            </a:r>
            <a:r>
              <a:rPr lang="ru-RU" sz="2400" dirty="0"/>
              <a:t>случаем перегрузки была бы перегрузка операции + с целью выполнения операции, аналогичной вычитанию, или перегрузка / для выполнения операции, аналогичной умножению. Такого рода перегрузка может существенно затруднить понимание программы</a:t>
            </a:r>
            <a:r>
              <a:rPr lang="ru-RU" sz="2400" dirty="0" smtClean="0"/>
              <a:t>.</a:t>
            </a:r>
            <a:endParaRPr lang="ru-RU" sz="2400" dirty="0"/>
          </a:p>
          <a:p>
            <a:r>
              <a:rPr lang="ru-RU" sz="2400" dirty="0" smtClean="0"/>
              <a:t>Перед </a:t>
            </a:r>
            <a:r>
              <a:rPr lang="ru-RU" sz="2400" dirty="0"/>
              <a:t>тем как писать программу на С++, перегружающую операции, изучите руководство по вашему компилятору, чтобы </a:t>
            </a:r>
            <a:r>
              <a:rPr lang="ru-RU" sz="2400" b="1" dirty="0"/>
              <a:t>учесть различные ограничения и требования, накладываемые на конкретные операции</a:t>
            </a:r>
            <a:r>
              <a:rPr lang="ru-RU" sz="2400" dirty="0"/>
              <a:t>.</a:t>
            </a:r>
            <a:endParaRPr lang="ru-RU" sz="2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684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484730"/>
            <a:ext cx="9144000" cy="396055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ПЕРЕГРУЖЕННЫЕ ОПЕРАЦИИ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860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ПЕРЕГРУЖЕННЫЕ ОПЕРАЦИИ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40710"/>
            <a:ext cx="9144000" cy="576080"/>
          </a:xfrm>
        </p:spPr>
        <p:txBody>
          <a:bodyPr>
            <a:noAutofit/>
          </a:bodyPr>
          <a:lstStyle/>
          <a:p>
            <a:r>
              <a:rPr lang="ru-RU" sz="2400" dirty="0"/>
              <a:t>Большая часть операций С++ может быть перегружена. 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894"/>
          <a:stretch/>
        </p:blipFill>
        <p:spPr bwMode="auto">
          <a:xfrm>
            <a:off x="0" y="2204830"/>
            <a:ext cx="9144000" cy="4176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16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ПЕРЕГРУЖЕННЫЕ ОПЕРАЦИИ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34" y="1631405"/>
            <a:ext cx="9144000" cy="576080"/>
          </a:xfrm>
        </p:spPr>
        <p:txBody>
          <a:bodyPr>
            <a:noAutofit/>
          </a:bodyPr>
          <a:lstStyle/>
          <a:p>
            <a:r>
              <a:rPr lang="ru-RU" sz="2400" dirty="0" smtClean="0"/>
              <a:t>Операции </a:t>
            </a:r>
            <a:r>
              <a:rPr lang="ru-RU" sz="2400" dirty="0"/>
              <a:t>С</a:t>
            </a:r>
            <a:r>
              <a:rPr lang="ru-RU" sz="2400" dirty="0" smtClean="0"/>
              <a:t>++, которые не могут </a:t>
            </a:r>
            <a:r>
              <a:rPr lang="ru-RU" sz="2400" dirty="0"/>
              <a:t>быть </a:t>
            </a:r>
            <a:r>
              <a:rPr lang="ru-RU" sz="2400" dirty="0" smtClean="0"/>
              <a:t>перегружены. 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090" y="2492836"/>
            <a:ext cx="8691076" cy="1581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204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ПЕРЕГРУЖЕННЫЕ ОПЕРАЦИИ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381" y="1268700"/>
            <a:ext cx="9144000" cy="554477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Правила перегрузки операций:</a:t>
            </a:r>
          </a:p>
          <a:p>
            <a:r>
              <a:rPr lang="ru-RU" sz="2400" b="1" dirty="0" smtClean="0"/>
              <a:t>Приоритет </a:t>
            </a:r>
            <a:r>
              <a:rPr lang="ru-RU" sz="2400" b="1" dirty="0"/>
              <a:t>операций не может быть изменен посредством перегрузки</a:t>
            </a:r>
            <a:r>
              <a:rPr lang="ru-RU" sz="2400" dirty="0"/>
              <a:t>. </a:t>
            </a:r>
            <a:endParaRPr lang="ru-RU" sz="2400" dirty="0" smtClean="0"/>
          </a:p>
          <a:p>
            <a:r>
              <a:rPr lang="ru-RU" sz="2400" b="1" dirty="0" smtClean="0"/>
              <a:t>Ассоциативность </a:t>
            </a:r>
            <a:r>
              <a:rPr lang="ru-RU" sz="2400" b="1" dirty="0"/>
              <a:t>операций также не может быть изменена посредством перегрузки</a:t>
            </a:r>
            <a:r>
              <a:rPr lang="ru-RU" sz="2400" dirty="0"/>
              <a:t>. </a:t>
            </a:r>
          </a:p>
          <a:p>
            <a:r>
              <a:rPr lang="ru-RU" sz="2400" b="1" dirty="0"/>
              <a:t>Для перегрузки операций нельзя использовать аргументы по умолчанию</a:t>
            </a:r>
            <a:r>
              <a:rPr lang="ru-RU" sz="2400" dirty="0"/>
              <a:t>.</a:t>
            </a:r>
          </a:p>
          <a:p>
            <a:r>
              <a:rPr lang="ru-RU" sz="2400" b="1" dirty="0"/>
              <a:t>Отсутствует возможность изменить число операндов, которое подразумевает операция</a:t>
            </a:r>
            <a:r>
              <a:rPr lang="ru-RU" sz="2400" dirty="0"/>
              <a:t>. Одноместная операция остается одноместной и при перегрузке, а двухместная остается двухместной. </a:t>
            </a:r>
            <a:r>
              <a:rPr lang="ru-RU" sz="2400" dirty="0" smtClean="0"/>
              <a:t>Каждая </a:t>
            </a:r>
            <a:r>
              <a:rPr lang="ru-RU" sz="2400" dirty="0"/>
              <a:t>из операций &amp;, *, + и - имеет одноместную и двухместную формы, которые могут перегружаться раздельно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36364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ПЕРЕГРУЖЕННЫЕ ОПЕРАЦИИ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381" y="1412720"/>
            <a:ext cx="9144000" cy="5544770"/>
          </a:xfrm>
        </p:spPr>
        <p:txBody>
          <a:bodyPr>
            <a:noAutofit/>
          </a:bodyPr>
          <a:lstStyle/>
          <a:p>
            <a:r>
              <a:rPr lang="ru-RU" sz="2300" b="1" dirty="0" smtClean="0">
                <a:solidFill>
                  <a:srgbClr val="C00000"/>
                </a:solidFill>
              </a:rPr>
              <a:t>Правила перегрузки операций:</a:t>
            </a:r>
          </a:p>
          <a:p>
            <a:r>
              <a:rPr lang="ru-RU" sz="2300" b="1" dirty="0" smtClean="0"/>
              <a:t>Нельзя </a:t>
            </a:r>
            <a:r>
              <a:rPr lang="ru-RU" sz="2300" b="1" dirty="0"/>
              <a:t>создавать новые операции;</a:t>
            </a:r>
            <a:r>
              <a:rPr lang="ru-RU" sz="2300" dirty="0"/>
              <a:t> </a:t>
            </a:r>
            <a:r>
              <a:rPr lang="ru-RU" sz="2300" b="1" dirty="0"/>
              <a:t>только существующие операции могут быть перегружены</a:t>
            </a:r>
            <a:r>
              <a:rPr lang="ru-RU" sz="2300" dirty="0"/>
              <a:t>. Это запрещает программисту </a:t>
            </a:r>
            <a:r>
              <a:rPr lang="ru-RU" sz="2300" dirty="0" smtClean="0"/>
              <a:t>придумывать операции, например такие **.</a:t>
            </a:r>
            <a:endParaRPr lang="ru-RU" sz="2300" dirty="0"/>
          </a:p>
          <a:p>
            <a:r>
              <a:rPr lang="ru-RU" sz="2300" dirty="0" smtClean="0"/>
              <a:t>Попытка </a:t>
            </a:r>
            <a:r>
              <a:rPr lang="ru-RU" sz="2300" dirty="0"/>
              <a:t>создать новую </a:t>
            </a:r>
            <a:r>
              <a:rPr lang="ru-RU" sz="2300" dirty="0" smtClean="0"/>
              <a:t>операцию – это ошибка компиляции.</a:t>
            </a:r>
            <a:endParaRPr lang="ru-RU" sz="2300" dirty="0"/>
          </a:p>
          <a:p>
            <a:r>
              <a:rPr lang="ru-RU" sz="2300" b="1" dirty="0"/>
              <a:t>Способ работы операции с объектами встроенных типов не может быть изменен посредством перегрузки</a:t>
            </a:r>
            <a:r>
              <a:rPr lang="ru-RU" sz="2300" dirty="0"/>
              <a:t>. Например, программист не может изменить способ суммирования операцией + двух целых. </a:t>
            </a:r>
            <a:endParaRPr lang="ru-RU" sz="2300" dirty="0" smtClean="0"/>
          </a:p>
          <a:p>
            <a:r>
              <a:rPr lang="ru-RU" sz="2300" b="1" dirty="0" smtClean="0"/>
              <a:t>Перегрузка </a:t>
            </a:r>
            <a:r>
              <a:rPr lang="ru-RU" sz="2300" b="1" dirty="0"/>
              <a:t>операций работает только с объектами, тип которых определен пользователем, или в смешанных ситуациях</a:t>
            </a:r>
            <a:r>
              <a:rPr lang="ru-RU" sz="2300" dirty="0"/>
              <a:t>, когда объект пользовательского типа участвует в операции вместе с объектом встроенного типа.</a:t>
            </a:r>
          </a:p>
          <a:p>
            <a:endParaRPr lang="ru-RU" sz="23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349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ПЕРЕГРУЖЕННЫЕ ОПЕРАЦИИ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381" y="1412720"/>
            <a:ext cx="9144000" cy="5544770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rgbClr val="C00000"/>
                </a:solidFill>
              </a:rPr>
              <a:t>Правила перегрузки операций:</a:t>
            </a:r>
          </a:p>
          <a:p>
            <a:r>
              <a:rPr lang="ru-RU" sz="2200" dirty="0"/>
              <a:t>По меньшей мере </a:t>
            </a:r>
            <a:r>
              <a:rPr lang="ru-RU" sz="2200" b="1" dirty="0"/>
              <a:t>один </a:t>
            </a:r>
            <a:r>
              <a:rPr lang="ru-RU" sz="2200" b="1" i="1" dirty="0"/>
              <a:t>аргумент</a:t>
            </a:r>
            <a:r>
              <a:rPr lang="ru-RU" sz="2200" i="1" dirty="0"/>
              <a:t> </a:t>
            </a:r>
            <a:r>
              <a:rPr lang="ru-RU" sz="2200" dirty="0"/>
              <a:t>функции-операции должен быть </a:t>
            </a:r>
            <a:r>
              <a:rPr lang="ru-RU" sz="2200" b="1" dirty="0"/>
              <a:t>объектом класса</a:t>
            </a:r>
            <a:r>
              <a:rPr lang="ru-RU" sz="2200" dirty="0"/>
              <a:t> или </a:t>
            </a:r>
            <a:r>
              <a:rPr lang="ru-RU" sz="2200" b="1" dirty="0"/>
              <a:t>должен ссылаться на объект класса</a:t>
            </a:r>
            <a:r>
              <a:rPr lang="ru-RU" sz="2200" dirty="0"/>
              <a:t>. Это делает невозможным изменение способа воздействия операции на объекты встроенных типов</a:t>
            </a:r>
            <a:r>
              <a:rPr lang="ru-RU" sz="2200" dirty="0" smtClean="0"/>
              <a:t>.</a:t>
            </a:r>
            <a:endParaRPr lang="ru-RU" sz="2200" dirty="0"/>
          </a:p>
          <a:p>
            <a:r>
              <a:rPr lang="ru-RU" sz="2200" b="1" dirty="0"/>
              <a:t>При перегрузке (),[], -&gt; или =</a:t>
            </a:r>
            <a:r>
              <a:rPr lang="ru-RU" sz="2200" dirty="0"/>
              <a:t> перегружающая операцию функция должна объявляться как </a:t>
            </a:r>
            <a:r>
              <a:rPr lang="ru-RU" sz="2200" b="1" dirty="0">
                <a:solidFill>
                  <a:srgbClr val="C00000"/>
                </a:solidFill>
              </a:rPr>
              <a:t>функция-элемент</a:t>
            </a:r>
            <a:r>
              <a:rPr lang="ru-RU" sz="2200" dirty="0"/>
              <a:t>. </a:t>
            </a:r>
          </a:p>
          <a:p>
            <a:r>
              <a:rPr lang="ru-RU" sz="2200" b="1" dirty="0"/>
              <a:t>Для других операций</a:t>
            </a:r>
            <a:r>
              <a:rPr lang="ru-RU" sz="2200" dirty="0"/>
              <a:t> перегружающие функции могут быть </a:t>
            </a:r>
            <a:r>
              <a:rPr lang="ru-RU" sz="2200" b="1" dirty="0">
                <a:solidFill>
                  <a:srgbClr val="C00000"/>
                </a:solidFill>
              </a:rPr>
              <a:t>друзьями</a:t>
            </a:r>
            <a:r>
              <a:rPr lang="ru-RU" sz="2200" dirty="0" smtClean="0"/>
              <a:t>.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412002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ПЕРЕГРУЖЕННЫЕ ОПЕРАЦИИ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381" y="1412720"/>
            <a:ext cx="9144000" cy="5544770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solidFill>
                  <a:srgbClr val="C00000"/>
                </a:solidFill>
              </a:rPr>
              <a:t>Правила перегрузки операций:</a:t>
            </a:r>
          </a:p>
          <a:p>
            <a:r>
              <a:rPr lang="ru-RU" sz="2200" dirty="0" smtClean="0"/>
              <a:t>Перегрузка </a:t>
            </a:r>
            <a:r>
              <a:rPr lang="ru-RU" sz="2200" dirty="0"/>
              <a:t>операции </a:t>
            </a:r>
            <a:r>
              <a:rPr lang="ru-RU" sz="2200" dirty="0" smtClean="0"/>
              <a:t>присваивания </a:t>
            </a:r>
            <a:r>
              <a:rPr lang="ru-RU" sz="2200" b="1" dirty="0" smtClean="0">
                <a:solidFill>
                  <a:srgbClr val="0033CC"/>
                </a:solidFill>
              </a:rPr>
              <a:t>=</a:t>
            </a:r>
            <a:r>
              <a:rPr lang="ru-RU" sz="2200" dirty="0" smtClean="0"/>
              <a:t> </a:t>
            </a:r>
            <a:r>
              <a:rPr lang="ru-RU" sz="2200" dirty="0"/>
              <a:t>и операции </a:t>
            </a:r>
            <a:r>
              <a:rPr lang="ru-RU" sz="2200" dirty="0" smtClean="0"/>
              <a:t>суммирования </a:t>
            </a:r>
            <a:r>
              <a:rPr lang="ru-RU" sz="2200" b="1" dirty="0" smtClean="0">
                <a:solidFill>
                  <a:srgbClr val="0033CC"/>
                </a:solidFill>
              </a:rPr>
              <a:t>+</a:t>
            </a:r>
            <a:r>
              <a:rPr lang="ru-RU" sz="2200" dirty="0" smtClean="0"/>
              <a:t> </a:t>
            </a:r>
            <a:r>
              <a:rPr lang="ru-RU" sz="2200" dirty="0"/>
              <a:t>с целью разрешить такие операции, </a:t>
            </a:r>
            <a:r>
              <a:rPr lang="ru-RU" sz="2200" dirty="0" smtClean="0"/>
              <a:t>как:</a:t>
            </a:r>
            <a:endParaRPr lang="ru-RU" sz="2200" dirty="0"/>
          </a:p>
          <a:p>
            <a:pPr marL="0" indent="0" algn="ctr">
              <a:buNone/>
            </a:pPr>
            <a:r>
              <a:rPr lang="en-US" sz="2200" b="1" dirty="0">
                <a:solidFill>
                  <a:srgbClr val="0033CC"/>
                </a:solidFill>
              </a:rPr>
              <a:t>object</a:t>
            </a:r>
            <a:r>
              <a:rPr lang="ru-RU" sz="2200" b="1" dirty="0">
                <a:solidFill>
                  <a:srgbClr val="0033CC"/>
                </a:solidFill>
              </a:rPr>
              <a:t>2 = </a:t>
            </a:r>
            <a:r>
              <a:rPr lang="en-US" sz="2200" b="1" dirty="0">
                <a:solidFill>
                  <a:srgbClr val="0033CC"/>
                </a:solidFill>
              </a:rPr>
              <a:t>object</a:t>
            </a:r>
            <a:r>
              <a:rPr lang="ru-RU" sz="2200" b="1" dirty="0">
                <a:solidFill>
                  <a:srgbClr val="0033CC"/>
                </a:solidFill>
              </a:rPr>
              <a:t>2 + </a:t>
            </a:r>
            <a:r>
              <a:rPr lang="en-US" sz="2200" b="1" dirty="0" smtClean="0">
                <a:solidFill>
                  <a:srgbClr val="0033CC"/>
                </a:solidFill>
              </a:rPr>
              <a:t>object</a:t>
            </a:r>
            <a:r>
              <a:rPr lang="ru-RU" sz="2200" b="1" dirty="0" smtClean="0">
                <a:solidFill>
                  <a:srgbClr val="0033CC"/>
                </a:solidFill>
              </a:rPr>
              <a:t>1;</a:t>
            </a:r>
            <a:endParaRPr lang="ru-RU" sz="2200" dirty="0">
              <a:solidFill>
                <a:srgbClr val="0033CC"/>
              </a:solidFill>
            </a:endParaRPr>
          </a:p>
          <a:p>
            <a:r>
              <a:rPr lang="ru-RU" sz="2200" dirty="0"/>
              <a:t>не означает, что автоматически будет перегружена операция </a:t>
            </a:r>
            <a:r>
              <a:rPr lang="ru-RU" sz="2200" b="1" dirty="0">
                <a:solidFill>
                  <a:srgbClr val="0033CC"/>
                </a:solidFill>
              </a:rPr>
              <a:t>+=</a:t>
            </a:r>
            <a:r>
              <a:rPr lang="ru-RU" sz="2200" dirty="0"/>
              <a:t>, чтобы выполнялся такой оператор, </a:t>
            </a:r>
            <a:r>
              <a:rPr lang="ru-RU" sz="2200" dirty="0" smtClean="0"/>
              <a:t>как:</a:t>
            </a:r>
            <a:endParaRPr lang="ru-RU" sz="2200" dirty="0"/>
          </a:p>
          <a:p>
            <a:pPr marL="0" indent="0" algn="ctr">
              <a:buNone/>
            </a:pPr>
            <a:r>
              <a:rPr lang="en-US" sz="2200" b="1" dirty="0">
                <a:solidFill>
                  <a:srgbClr val="0033CC"/>
                </a:solidFill>
              </a:rPr>
              <a:t>object</a:t>
            </a:r>
            <a:r>
              <a:rPr lang="ru-RU" sz="2200" b="1" dirty="0">
                <a:solidFill>
                  <a:srgbClr val="0033CC"/>
                </a:solidFill>
              </a:rPr>
              <a:t>2 += </a:t>
            </a:r>
            <a:r>
              <a:rPr lang="en-US" sz="2200" b="1" dirty="0" smtClean="0">
                <a:solidFill>
                  <a:srgbClr val="0033CC"/>
                </a:solidFill>
              </a:rPr>
              <a:t>object</a:t>
            </a:r>
            <a:r>
              <a:rPr lang="ru-RU" sz="2200" b="1" dirty="0" smtClean="0">
                <a:solidFill>
                  <a:srgbClr val="0033CC"/>
                </a:solidFill>
              </a:rPr>
              <a:t>1;</a:t>
            </a:r>
            <a:endParaRPr lang="ru-RU" sz="2200" dirty="0">
              <a:solidFill>
                <a:srgbClr val="0033CC"/>
              </a:solidFill>
            </a:endParaRPr>
          </a:p>
          <a:p>
            <a:r>
              <a:rPr lang="ru-RU" sz="2200" dirty="0"/>
              <a:t>Однако такое поведение может быть достигнуто посредством явной перегрузки операции </a:t>
            </a:r>
            <a:r>
              <a:rPr lang="ru-RU" sz="2200" b="1" dirty="0">
                <a:solidFill>
                  <a:srgbClr val="0033CC"/>
                </a:solidFill>
              </a:rPr>
              <a:t>+=</a:t>
            </a:r>
            <a:r>
              <a:rPr lang="ru-RU" sz="2200" dirty="0"/>
              <a:t> для этого класса</a:t>
            </a:r>
            <a:r>
              <a:rPr lang="ru-RU" sz="2200" dirty="0" smtClean="0"/>
              <a:t>.</a:t>
            </a:r>
            <a:endParaRPr lang="ru-RU" sz="2200" dirty="0"/>
          </a:p>
          <a:p>
            <a:r>
              <a:rPr lang="ru-RU" sz="2200" dirty="0" smtClean="0"/>
              <a:t>Операции </a:t>
            </a:r>
            <a:r>
              <a:rPr lang="ru-RU" sz="2200" dirty="0"/>
              <a:t>могут быть перегружены только явным образом; </a:t>
            </a:r>
            <a:r>
              <a:rPr lang="ru-RU" sz="2200" b="1" dirty="0">
                <a:solidFill>
                  <a:srgbClr val="0033CC"/>
                </a:solidFill>
              </a:rPr>
              <a:t>неявная перегрузка отсутствует</a:t>
            </a:r>
            <a:r>
              <a:rPr lang="ru-RU" sz="2200" dirty="0"/>
              <a:t>.</a:t>
            </a:r>
          </a:p>
          <a:p>
            <a:endParaRPr lang="ru-RU" sz="22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998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лекции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20000"/>
          </a:bodyPr>
          <a:lstStyle/>
          <a:p>
            <a:pPr lvl="0"/>
            <a:r>
              <a:rPr lang="ru-RU" i="1" dirty="0"/>
              <a:t>Основные принципы перегрузки операций</a:t>
            </a:r>
            <a:endParaRPr lang="ru-RU" dirty="0"/>
          </a:p>
          <a:p>
            <a:pPr lvl="0"/>
            <a:r>
              <a:rPr lang="ru-RU" i="1" dirty="0" smtClean="0"/>
              <a:t>Перегруженные операции</a:t>
            </a:r>
            <a:endParaRPr lang="ru-RU" dirty="0"/>
          </a:p>
          <a:p>
            <a:pPr lvl="0"/>
            <a:r>
              <a:rPr lang="ru-RU" i="1" dirty="0" smtClean="0"/>
              <a:t>Функции-операции, </a:t>
            </a:r>
            <a:r>
              <a:rPr lang="ru-RU" i="1" dirty="0"/>
              <a:t>как элементы класса и как дружественные функции</a:t>
            </a:r>
            <a:endParaRPr lang="ru-RU" dirty="0"/>
          </a:p>
          <a:p>
            <a:pPr lvl="0"/>
            <a:r>
              <a:rPr lang="ru-RU" i="1" dirty="0"/>
              <a:t>Перегрузка операций передачи в поток и извлечения из потока</a:t>
            </a:r>
            <a:endParaRPr lang="ru-RU" dirty="0"/>
          </a:p>
          <a:p>
            <a:pPr lvl="0"/>
            <a:r>
              <a:rPr lang="ru-RU" i="1" dirty="0"/>
              <a:t>Перегрузка одноместных операций</a:t>
            </a:r>
            <a:endParaRPr lang="ru-RU" dirty="0"/>
          </a:p>
          <a:p>
            <a:pPr lvl="0"/>
            <a:r>
              <a:rPr lang="ru-RU" i="1" dirty="0"/>
              <a:t>Перегрузка двухместных операций</a:t>
            </a:r>
            <a:endParaRPr lang="ru-RU" dirty="0"/>
          </a:p>
          <a:p>
            <a:pPr lvl="0"/>
            <a:r>
              <a:rPr lang="ru-RU" i="1" dirty="0"/>
              <a:t>Преобразование типов</a:t>
            </a:r>
            <a:endParaRPr lang="ru-RU" dirty="0"/>
          </a:p>
          <a:p>
            <a:r>
              <a:rPr lang="ru-RU" i="1" dirty="0"/>
              <a:t>Перегрузка </a:t>
            </a:r>
            <a:r>
              <a:rPr lang="ru-RU" i="1" dirty="0" smtClean="0"/>
              <a:t>инкремента ++ </a:t>
            </a:r>
            <a:r>
              <a:rPr lang="ru-RU" i="1" dirty="0"/>
              <a:t>и </a:t>
            </a:r>
            <a:r>
              <a:rPr lang="ru-RU" i="1" dirty="0" smtClean="0"/>
              <a:t>декремента --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640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ПЕРЕГРУЖЕННЫЕ ОПЕРАЦИИ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381" y="1412720"/>
            <a:ext cx="9144000" cy="554477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b="1" dirty="0" smtClean="0">
              <a:solidFill>
                <a:srgbClr val="0033CC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33CC"/>
                </a:solidFill>
              </a:rPr>
              <a:t>Перегружать </a:t>
            </a:r>
            <a:r>
              <a:rPr lang="ru-RU" b="1" dirty="0">
                <a:solidFill>
                  <a:srgbClr val="0033CC"/>
                </a:solidFill>
              </a:rPr>
              <a:t>операции можно с помощью:</a:t>
            </a:r>
            <a:endParaRPr lang="ru-RU" dirty="0">
              <a:solidFill>
                <a:srgbClr val="0033CC"/>
              </a:solidFill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ru-RU" sz="3200" b="1" dirty="0">
                <a:solidFill>
                  <a:srgbClr val="0033CC"/>
                </a:solidFill>
              </a:rPr>
              <a:t>- функции-элемента</a:t>
            </a:r>
            <a:endParaRPr lang="ru-RU" sz="3200" dirty="0">
              <a:solidFill>
                <a:srgbClr val="0033CC"/>
              </a:solidFill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ru-RU" sz="3200" b="1" dirty="0">
                <a:solidFill>
                  <a:srgbClr val="0033CC"/>
                </a:solidFill>
              </a:rPr>
              <a:t>- функции-друга</a:t>
            </a:r>
            <a:endParaRPr lang="ru-RU" sz="3200" dirty="0">
              <a:solidFill>
                <a:srgbClr val="0033CC"/>
              </a:solidFill>
            </a:endParaRPr>
          </a:p>
          <a:p>
            <a:pPr marL="914400" lvl="1" indent="-514350">
              <a:buFont typeface="+mj-lt"/>
              <a:buAutoNum type="arabicParenR"/>
            </a:pPr>
            <a:r>
              <a:rPr lang="ru-RU" sz="3200" b="1" dirty="0">
                <a:solidFill>
                  <a:srgbClr val="0033CC"/>
                </a:solidFill>
              </a:rPr>
              <a:t>- глобальной функции.</a:t>
            </a:r>
            <a:endParaRPr lang="ru-RU" sz="3200" dirty="0">
              <a:solidFill>
                <a:srgbClr val="0033CC"/>
              </a:solidFill>
            </a:endParaRPr>
          </a:p>
          <a:p>
            <a:endParaRPr lang="ru-RU" sz="22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405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ПЕРЕГРУЖЕННЫЕ ОПЕРАЦИИ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381" y="1412720"/>
            <a:ext cx="9144000" cy="554477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33CC"/>
                </a:solidFill>
              </a:rPr>
              <a:t>Функции-элементы</a:t>
            </a:r>
            <a:r>
              <a:rPr lang="ru-RU" sz="2400" dirty="0" smtClean="0"/>
              <a:t> </a:t>
            </a:r>
            <a:r>
              <a:rPr lang="ru-RU" sz="2400" b="1" dirty="0">
                <a:solidFill>
                  <a:srgbClr val="0033CC"/>
                </a:solidFill>
              </a:rPr>
              <a:t>используют неявный указатель </a:t>
            </a:r>
            <a:r>
              <a:rPr lang="en-US" sz="2400" b="1" dirty="0">
                <a:solidFill>
                  <a:srgbClr val="0033CC"/>
                </a:solidFill>
              </a:rPr>
              <a:t>this</a:t>
            </a:r>
            <a:r>
              <a:rPr lang="ru-RU" sz="2400" dirty="0"/>
              <a:t>, </a:t>
            </a:r>
            <a:r>
              <a:rPr lang="ru-RU" sz="2400" b="1" dirty="0"/>
              <a:t>чтобы получить один из аргументов-объектов своего класса</a:t>
            </a:r>
            <a:r>
              <a:rPr lang="ru-RU" sz="2400" dirty="0"/>
              <a:t>. Этот аргумент класса должен быть указан явным образом при вызове функции, не являющейся элементом класса.</a:t>
            </a:r>
          </a:p>
          <a:p>
            <a:r>
              <a:rPr lang="ru-RU" sz="2400" b="1" dirty="0" smtClean="0">
                <a:solidFill>
                  <a:srgbClr val="0033CC"/>
                </a:solidFill>
              </a:rPr>
              <a:t>В дружественной функции </a:t>
            </a:r>
            <a:r>
              <a:rPr lang="ru-RU" sz="2400" b="1" dirty="0" smtClean="0"/>
              <a:t>один из аргументов должен быть объектом или ссылкой на объект пользовательского класса</a:t>
            </a:r>
            <a:r>
              <a:rPr lang="ru-RU" sz="2400" dirty="0" smtClean="0"/>
              <a:t>. </a:t>
            </a:r>
          </a:p>
          <a:p>
            <a:r>
              <a:rPr lang="ru-RU" sz="2400" dirty="0" smtClean="0"/>
              <a:t>Независимо </a:t>
            </a:r>
            <a:r>
              <a:rPr lang="ru-RU" sz="2400" dirty="0"/>
              <a:t>от того, объявляется ли функция-операция как функция-элемент или как функция, не являющаяся элементом, в выражении операция используется одинаковым образом. </a:t>
            </a:r>
            <a:endParaRPr lang="ru-RU" sz="2400" dirty="0" smtClean="0"/>
          </a:p>
          <a:p>
            <a:r>
              <a:rPr lang="ru-RU" sz="2400" b="1" dirty="0" smtClean="0"/>
              <a:t>Так </a:t>
            </a:r>
            <a:r>
              <a:rPr lang="ru-RU" sz="2400" b="1" dirty="0"/>
              <a:t>какой же вариант лучше?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893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ПЕРЕГРУЖЕННЫЕ ОПЕРАЦИИ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381" y="1412720"/>
            <a:ext cx="9144000" cy="554477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1) Функция-элемент:</a:t>
            </a:r>
          </a:p>
          <a:p>
            <a:r>
              <a:rPr lang="ru-RU" sz="2400" b="1" dirty="0" smtClean="0"/>
              <a:t>Когда </a:t>
            </a:r>
            <a:r>
              <a:rPr lang="ru-RU" sz="2400" b="1" dirty="0"/>
              <a:t>функция-операция объявляется в качестве </a:t>
            </a:r>
            <a:r>
              <a:rPr lang="ru-RU" sz="2400" b="1" dirty="0">
                <a:solidFill>
                  <a:srgbClr val="0033CC"/>
                </a:solidFill>
              </a:rPr>
              <a:t>функции-элемента</a:t>
            </a:r>
            <a:r>
              <a:rPr lang="ru-RU" sz="2400" b="1" dirty="0"/>
              <a:t>, </a:t>
            </a:r>
            <a:r>
              <a:rPr lang="ru-RU" sz="2400" b="1" dirty="0">
                <a:solidFill>
                  <a:srgbClr val="0033CC"/>
                </a:solidFill>
              </a:rPr>
              <a:t>левый</a:t>
            </a:r>
            <a:r>
              <a:rPr lang="ru-RU" sz="2400" b="1" dirty="0"/>
              <a:t> (или единственный) операнд должен быть объектом (или ссылкой на объект), принадлежащим классу этой операции</a:t>
            </a:r>
            <a:r>
              <a:rPr lang="ru-RU" sz="2400" dirty="0"/>
              <a:t>. </a:t>
            </a:r>
          </a:p>
          <a:p>
            <a:r>
              <a:rPr lang="ru-RU" sz="2400" b="1" dirty="0"/>
              <a:t>Если </a:t>
            </a:r>
            <a:r>
              <a:rPr lang="ru-RU" sz="2400" b="1" dirty="0">
                <a:solidFill>
                  <a:srgbClr val="0033CC"/>
                </a:solidFill>
              </a:rPr>
              <a:t>необходимо</a:t>
            </a:r>
            <a:r>
              <a:rPr lang="ru-RU" sz="2400" b="1" dirty="0"/>
              <a:t>, чтобы </a:t>
            </a:r>
            <a:r>
              <a:rPr lang="ru-RU" sz="2400" b="1" dirty="0">
                <a:solidFill>
                  <a:srgbClr val="0033CC"/>
                </a:solidFill>
              </a:rPr>
              <a:t>левый операнд был объектом другого класса</a:t>
            </a:r>
            <a:r>
              <a:rPr lang="ru-RU" sz="2400" dirty="0"/>
              <a:t> или </a:t>
            </a:r>
            <a:r>
              <a:rPr lang="ru-RU" sz="2400" b="1" dirty="0"/>
              <a:t>объектом встроенного </a:t>
            </a:r>
            <a:r>
              <a:rPr lang="ru-RU" sz="2400" dirty="0"/>
              <a:t>типа, эта функция-операция должна объявляться как </a:t>
            </a:r>
            <a:r>
              <a:rPr lang="ru-RU" sz="2400" b="1" dirty="0"/>
              <a:t>функция, не являющаяся элементом </a:t>
            </a:r>
            <a:r>
              <a:rPr lang="ru-RU" sz="2400" b="1" dirty="0" smtClean="0"/>
              <a:t>класса</a:t>
            </a:r>
            <a:r>
              <a:rPr lang="ru-RU" sz="2400" dirty="0" smtClean="0"/>
              <a:t>!!!. Такая функция должна быть </a:t>
            </a:r>
            <a:r>
              <a:rPr lang="ru-RU" sz="2400" b="1" dirty="0"/>
              <a:t>другом</a:t>
            </a:r>
            <a:r>
              <a:rPr lang="ru-RU" sz="2400" dirty="0"/>
              <a:t>, если она должна получать прямой доступ к закрытым или защищенным элементам </a:t>
            </a:r>
            <a:r>
              <a:rPr lang="ru-RU" sz="2400" dirty="0" smtClean="0"/>
              <a:t>класса.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690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ПЕРЕГРУЖЕННЫЕ ОПЕРАЦИИ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97038"/>
            <a:ext cx="9144000" cy="5544770"/>
          </a:xfrm>
        </p:spPr>
        <p:txBody>
          <a:bodyPr>
            <a:noAutofit/>
          </a:bodyPr>
          <a:lstStyle/>
          <a:p>
            <a:r>
              <a:rPr lang="ru-RU" sz="2400" b="1" dirty="0"/>
              <a:t>При перегрузке операции с </a:t>
            </a:r>
            <a:r>
              <a:rPr lang="ru-RU" sz="2400" b="1" dirty="0">
                <a:solidFill>
                  <a:srgbClr val="0033CC"/>
                </a:solidFill>
              </a:rPr>
              <a:t>помощью </a:t>
            </a:r>
            <a:r>
              <a:rPr lang="ru-RU" sz="2400" b="1" dirty="0" smtClean="0">
                <a:solidFill>
                  <a:srgbClr val="0033CC"/>
                </a:solidFill>
              </a:rPr>
              <a:t>функции-элемента</a:t>
            </a:r>
            <a:r>
              <a:rPr lang="ru-RU" sz="2400" b="1" dirty="0" smtClean="0"/>
              <a:t> </a:t>
            </a:r>
            <a:r>
              <a:rPr lang="ru-RU" sz="2400" b="1" dirty="0"/>
              <a:t>число формальных параметров оказывается на единицу меньше числа фактических операндов </a:t>
            </a:r>
            <a:r>
              <a:rPr lang="ru-RU" sz="2400" b="1" dirty="0" smtClean="0"/>
              <a:t>операции!</a:t>
            </a:r>
            <a:r>
              <a:rPr lang="ru-RU" sz="2400" dirty="0" smtClean="0"/>
              <a:t>. </a:t>
            </a:r>
            <a:endParaRPr lang="ru-RU" sz="2400" dirty="0"/>
          </a:p>
          <a:p>
            <a:r>
              <a:rPr lang="ru-RU" sz="2400" dirty="0"/>
              <a:t>В этом случае </a:t>
            </a:r>
            <a:r>
              <a:rPr lang="ru-RU" sz="2400" b="1" dirty="0"/>
              <a:t>первый операнд </a:t>
            </a:r>
            <a:r>
              <a:rPr lang="ru-RU" sz="2400" dirty="0"/>
              <a:t>операции соответствует </a:t>
            </a:r>
            <a:r>
              <a:rPr lang="ru-RU" sz="2400" b="1" dirty="0"/>
              <a:t>объекту типа класса</a:t>
            </a:r>
            <a:r>
              <a:rPr lang="ru-RU" sz="2400" dirty="0"/>
              <a:t>, в котором перегружается операция. </a:t>
            </a:r>
          </a:p>
          <a:p>
            <a:r>
              <a:rPr lang="ru-RU" sz="2400" dirty="0"/>
              <a:t>В случае </a:t>
            </a:r>
            <a:r>
              <a:rPr lang="ru-RU" sz="2400" b="1" dirty="0"/>
              <a:t>бинарной операции </a:t>
            </a:r>
            <a:r>
              <a:rPr lang="ru-RU" sz="2400" dirty="0"/>
              <a:t>входной параметр соответствует второму операнду перегружаемой операции</a:t>
            </a:r>
            <a:r>
              <a:rPr lang="ru-RU" sz="2400" dirty="0" smtClean="0"/>
              <a:t>.</a:t>
            </a:r>
          </a:p>
          <a:p>
            <a:r>
              <a:rPr lang="ru-RU" sz="2400" b="1" dirty="0"/>
              <a:t>Если при перегрузке операции </a:t>
            </a:r>
            <a:r>
              <a:rPr lang="ru-RU" sz="2400" b="1" dirty="0" smtClean="0"/>
              <a:t>функцией-элементом </a:t>
            </a:r>
            <a:r>
              <a:rPr lang="ru-RU" sz="2400" dirty="0" smtClean="0"/>
              <a:t>результатом </a:t>
            </a:r>
            <a:r>
              <a:rPr lang="ru-RU" sz="2400" dirty="0"/>
              <a:t>применения операции является изменение первого (или единственного) операнда, то рекомендуется объявлять выходной параметр в виде </a:t>
            </a:r>
            <a:r>
              <a:rPr lang="ru-RU" sz="2400" b="1" dirty="0">
                <a:solidFill>
                  <a:srgbClr val="0033CC"/>
                </a:solidFill>
              </a:rPr>
              <a:t>ссылки</a:t>
            </a:r>
            <a:r>
              <a:rPr lang="ru-RU" sz="2400" b="1" dirty="0"/>
              <a:t> на текущий объект</a:t>
            </a:r>
            <a:r>
              <a:rPr lang="ru-RU" sz="2400" dirty="0"/>
              <a:t>. </a:t>
            </a:r>
          </a:p>
          <a:p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353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ПЕРЕГРУЖЕННЫЕ ОПЕРАЦИИ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97038"/>
            <a:ext cx="9144000" cy="554477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2) Дружественная функция:</a:t>
            </a:r>
            <a:endParaRPr lang="ru-RU" sz="2400" b="1" dirty="0" smtClean="0"/>
          </a:p>
          <a:p>
            <a:r>
              <a:rPr lang="ru-RU" sz="2400" b="1" dirty="0" smtClean="0"/>
              <a:t>При </a:t>
            </a:r>
            <a:r>
              <a:rPr lang="ru-RU" sz="2400" b="1" dirty="0"/>
              <a:t>перегрузке операции с помощью </a:t>
            </a:r>
            <a:r>
              <a:rPr lang="ru-RU" sz="2400" b="1" dirty="0">
                <a:solidFill>
                  <a:srgbClr val="0033CC"/>
                </a:solidFill>
              </a:rPr>
              <a:t>функции-друг</a:t>
            </a:r>
            <a:r>
              <a:rPr lang="ru-RU" sz="2400" b="1" dirty="0"/>
              <a:t>а число формальных параметров совпадает с числом операндов операции</a:t>
            </a:r>
            <a:r>
              <a:rPr lang="ru-RU" sz="2400" dirty="0"/>
              <a:t>, так как в этом случае операнды операции, представленные формальными параметрами, являются внешними объектами для такой функции.</a:t>
            </a:r>
          </a:p>
          <a:p>
            <a:r>
              <a:rPr lang="ru-RU" sz="2400" b="1" dirty="0"/>
              <a:t>Тип выходного параметра</a:t>
            </a:r>
            <a:r>
              <a:rPr lang="ru-RU" sz="2400" dirty="0"/>
              <a:t> является встроенным типом или типом, определенным пользователем (то есть классом).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1596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ПЕРЕГРУЖЕННЫЕ ОПЕРАЦИИ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97038"/>
            <a:ext cx="9144000" cy="5544770"/>
          </a:xfrm>
        </p:spPr>
        <p:txBody>
          <a:bodyPr>
            <a:noAutofit/>
          </a:bodyPr>
          <a:lstStyle/>
          <a:p>
            <a:r>
              <a:rPr lang="ru-RU" sz="2400" b="1" dirty="0"/>
              <a:t>Если при перегрузке операции </a:t>
            </a:r>
            <a:r>
              <a:rPr lang="ru-RU" sz="2400" b="1" dirty="0" smtClean="0"/>
              <a:t>функцией-элементом или дружественной функцией </a:t>
            </a:r>
            <a:r>
              <a:rPr lang="ru-RU" sz="2400" dirty="0"/>
              <a:t>результатом применения перегружаемого операции является </a:t>
            </a:r>
            <a:r>
              <a:rPr lang="ru-RU" sz="2400" b="1" dirty="0"/>
              <a:t>вычисление значения, не изменяющего первый операнд</a:t>
            </a:r>
            <a:r>
              <a:rPr lang="ru-RU" sz="2400" dirty="0" smtClean="0"/>
              <a:t>, то </a:t>
            </a:r>
            <a:r>
              <a:rPr lang="ru-RU" sz="2400" dirty="0"/>
              <a:t>выходной параметр </a:t>
            </a:r>
            <a:r>
              <a:rPr lang="ru-RU" sz="2400" b="1" dirty="0"/>
              <a:t>не может быть </a:t>
            </a:r>
            <a:r>
              <a:rPr lang="ru-RU" sz="2400" b="1" dirty="0" smtClean="0"/>
              <a:t>ссылкой</a:t>
            </a:r>
            <a:r>
              <a:rPr lang="ru-RU" sz="2400" dirty="0" smtClean="0"/>
              <a:t>. </a:t>
            </a:r>
          </a:p>
          <a:p>
            <a:r>
              <a:rPr lang="ru-RU" sz="2400" dirty="0" smtClean="0"/>
              <a:t>Это </a:t>
            </a:r>
            <a:r>
              <a:rPr lang="ru-RU" sz="2400" dirty="0"/>
              <a:t>связано с тем, что вычисляемое значение помещается во временный объект, который уничтожается при завершении работы алгоритма перегруженной операции и выходе из области видимости этого временного объекта.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6896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ПЕРЕГРУЖЕННЫЕ ОПЕРАЦИИ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97038"/>
            <a:ext cx="9144000" cy="554477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33CC"/>
                </a:solidFill>
              </a:rPr>
              <a:t>Перегруженная операция &lt;&lt;</a:t>
            </a:r>
            <a:r>
              <a:rPr lang="ru-RU" sz="2400" dirty="0">
                <a:solidFill>
                  <a:srgbClr val="0033CC"/>
                </a:solidFill>
              </a:rPr>
              <a:t> </a:t>
            </a:r>
            <a:r>
              <a:rPr lang="ru-RU" sz="2400" dirty="0"/>
              <a:t>должна иметь в качестве </a:t>
            </a:r>
            <a:r>
              <a:rPr lang="ru-RU" sz="2400" b="1" dirty="0"/>
              <a:t>левого операнда тип </a:t>
            </a:r>
            <a:r>
              <a:rPr lang="en-US" sz="2400" b="1" dirty="0" err="1"/>
              <a:t>ostream</a:t>
            </a:r>
            <a:r>
              <a:rPr lang="ru-RU" sz="2400" b="1" dirty="0"/>
              <a:t> </a:t>
            </a:r>
            <a:r>
              <a:rPr lang="ru-RU" sz="2400" b="1" dirty="0" smtClean="0"/>
              <a:t>&amp;</a:t>
            </a:r>
            <a:r>
              <a:rPr lang="ru-RU" sz="2400" dirty="0" smtClean="0"/>
              <a:t>, </a:t>
            </a:r>
            <a:r>
              <a:rPr lang="ru-RU" sz="2400" dirty="0"/>
              <a:t>так что она должна быть функцией, </a:t>
            </a:r>
            <a:r>
              <a:rPr lang="ru-RU" sz="2400" b="1" dirty="0"/>
              <a:t>не являющейся</a:t>
            </a:r>
            <a:r>
              <a:rPr lang="ru-RU" sz="2400" dirty="0"/>
              <a:t> элементом класса. </a:t>
            </a:r>
          </a:p>
          <a:p>
            <a:r>
              <a:rPr lang="ru-RU" sz="2400" b="1" dirty="0" smtClean="0">
                <a:solidFill>
                  <a:srgbClr val="0033CC"/>
                </a:solidFill>
              </a:rPr>
              <a:t>Перегруженная </a:t>
            </a:r>
            <a:r>
              <a:rPr lang="ru-RU" sz="2400" b="1" dirty="0">
                <a:solidFill>
                  <a:srgbClr val="0033CC"/>
                </a:solidFill>
              </a:rPr>
              <a:t>операция &gt;&gt;</a:t>
            </a:r>
            <a:r>
              <a:rPr lang="ru-RU" sz="2400" dirty="0">
                <a:solidFill>
                  <a:srgbClr val="0033CC"/>
                </a:solidFill>
              </a:rPr>
              <a:t> </a:t>
            </a:r>
            <a:r>
              <a:rPr lang="ru-RU" sz="2400" dirty="0"/>
              <a:t>должна иметь в качестве левого операнда тип </a:t>
            </a:r>
            <a:r>
              <a:rPr lang="en-US" sz="2400" b="1" dirty="0" err="1"/>
              <a:t>istream</a:t>
            </a:r>
            <a:r>
              <a:rPr lang="ru-RU" sz="2400" b="1" dirty="0"/>
              <a:t> &amp;</a:t>
            </a:r>
            <a:r>
              <a:rPr lang="ru-RU" sz="2400" dirty="0"/>
              <a:t> </a:t>
            </a:r>
            <a:r>
              <a:rPr lang="ru-RU" sz="2400" dirty="0" smtClean="0"/>
              <a:t>и </a:t>
            </a:r>
            <a:r>
              <a:rPr lang="ru-RU" sz="2400" b="1" dirty="0"/>
              <a:t>не являться</a:t>
            </a:r>
            <a:r>
              <a:rPr lang="ru-RU" sz="2400" dirty="0"/>
              <a:t> функцией-элементом. </a:t>
            </a:r>
          </a:p>
          <a:p>
            <a:r>
              <a:rPr lang="ru-RU" sz="2400" dirty="0"/>
              <a:t>Кроме того, каждая из этих перегружающих операцию функций требует доступа к закрытым элементам данных класса объектов, который должен выводиться или вводиться. Так что эти перегружающие операцию функции делаются обычно </a:t>
            </a:r>
            <a:r>
              <a:rPr lang="ru-RU" sz="2400" b="1" dirty="0">
                <a:solidFill>
                  <a:srgbClr val="0033CC"/>
                </a:solidFill>
              </a:rPr>
              <a:t>дружественными функциями</a:t>
            </a:r>
            <a:r>
              <a:rPr lang="ru-RU" sz="2400" dirty="0">
                <a:solidFill>
                  <a:srgbClr val="0033CC"/>
                </a:solidFill>
              </a:rPr>
              <a:t> </a:t>
            </a:r>
            <a:r>
              <a:rPr lang="ru-RU" sz="2400" dirty="0"/>
              <a:t>класса по причинам, связанным с эффективностью.</a:t>
            </a:r>
          </a:p>
          <a:p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578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ПЕРЕГРУЖЕННЫЕ ОПЕРАЦИИ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97038"/>
            <a:ext cx="9144000" cy="554477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3) Глобальные функции:</a:t>
            </a:r>
          </a:p>
          <a:p>
            <a:r>
              <a:rPr lang="ru-RU" sz="2400" dirty="0"/>
              <a:t>Операцию можно перегрузить как функцию, не являющуюся элементом или дружественной функцией, но, если такой функции требуется доступ к закрытым или защищенным данным класса, то ей придется обращаться к открытому интерфейсу этого класса (функциям вроде </a:t>
            </a:r>
            <a:r>
              <a:rPr lang="en-US" sz="2400" b="1" dirty="0"/>
              <a:t>get</a:t>
            </a:r>
            <a:r>
              <a:rPr lang="ru-RU" sz="2400" dirty="0"/>
              <a:t> или </a:t>
            </a:r>
            <a:r>
              <a:rPr lang="en-US" sz="2400" b="1" dirty="0"/>
              <a:t>set</a:t>
            </a:r>
            <a:r>
              <a:rPr lang="ru-RU" sz="2400" dirty="0"/>
              <a:t>). </a:t>
            </a:r>
            <a:endParaRPr lang="ru-RU" sz="2400" dirty="0" smtClean="0"/>
          </a:p>
          <a:p>
            <a:r>
              <a:rPr lang="ru-RU" sz="2400" dirty="0" smtClean="0"/>
              <a:t>Такое </a:t>
            </a:r>
            <a:r>
              <a:rPr lang="ru-RU" sz="2400" dirty="0"/>
              <a:t>опосредованное обращение к данным может привести к потере производительности.</a:t>
            </a:r>
          </a:p>
          <a:p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04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484730"/>
            <a:ext cx="9144000" cy="396055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ru-RU" cap="all" dirty="0">
                <a:solidFill>
                  <a:schemeClr val="bg1"/>
                </a:solidFill>
              </a:rPr>
              <a:t>Перегрузка операций передачи в поток и извлечения из потока</a:t>
            </a:r>
          </a:p>
        </p:txBody>
      </p:sp>
    </p:spTree>
    <p:extLst>
      <p:ext uri="{BB962C8B-B14F-4D97-AF65-F5344CB8AC3E}">
        <p14:creationId xmlns:p14="http://schemas.microsoft.com/office/powerpoint/2010/main" val="1882214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ПЕРЕГРУЖЕННЫЕ ОПЕРАЦИИ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97038"/>
            <a:ext cx="9144000" cy="5544770"/>
          </a:xfrm>
        </p:spPr>
        <p:txBody>
          <a:bodyPr>
            <a:noAutofit/>
          </a:bodyPr>
          <a:lstStyle/>
          <a:p>
            <a:r>
              <a:rPr lang="ru-RU" sz="2300" dirty="0"/>
              <a:t>В С++ имеется возможность ввода и вывода стандартных типов данных с использованием </a:t>
            </a:r>
            <a:r>
              <a:rPr lang="ru-RU" sz="2300" b="1" dirty="0"/>
              <a:t>операций извлечения из потока </a:t>
            </a:r>
            <a:r>
              <a:rPr lang="en-US" sz="2300" b="1" dirty="0" smtClean="0"/>
              <a:t>&gt;&gt;</a:t>
            </a:r>
            <a:r>
              <a:rPr lang="ru-RU" sz="2300" b="1" dirty="0" smtClean="0"/>
              <a:t> </a:t>
            </a:r>
            <a:r>
              <a:rPr lang="ru-RU" sz="2300" b="1" dirty="0"/>
              <a:t>и передачи в поток </a:t>
            </a:r>
            <a:r>
              <a:rPr lang="en-US" sz="2300" b="1" dirty="0" smtClean="0"/>
              <a:t>&lt;&lt;</a:t>
            </a:r>
            <a:r>
              <a:rPr lang="ru-RU" sz="2300" b="1" dirty="0" smtClean="0"/>
              <a:t>.</a:t>
            </a:r>
            <a:r>
              <a:rPr lang="ru-RU" sz="2300" dirty="0" smtClean="0"/>
              <a:t> </a:t>
            </a:r>
            <a:endParaRPr lang="ru-RU" sz="2300" dirty="0"/>
          </a:p>
          <a:p>
            <a:r>
              <a:rPr lang="ru-RU" sz="2300" dirty="0"/>
              <a:t>Эти операции являются </a:t>
            </a:r>
            <a:r>
              <a:rPr lang="ru-RU" sz="2300" b="1" dirty="0"/>
              <a:t>перегруженными</a:t>
            </a:r>
            <a:r>
              <a:rPr lang="ru-RU" sz="2300" dirty="0"/>
              <a:t> </a:t>
            </a:r>
            <a:r>
              <a:rPr lang="ru-RU" sz="2300" dirty="0" smtClean="0"/>
              <a:t>в С++, </a:t>
            </a:r>
            <a:r>
              <a:rPr lang="ru-RU" sz="2300" dirty="0"/>
              <a:t>и могут обрабатывать любой стандартный тип данных, включая строки и адреса памяти. </a:t>
            </a:r>
            <a:endParaRPr lang="en-US" sz="2300" dirty="0" smtClean="0"/>
          </a:p>
          <a:p>
            <a:r>
              <a:rPr lang="ru-RU" sz="2300" dirty="0" smtClean="0"/>
              <a:t>Кроме </a:t>
            </a:r>
            <a:r>
              <a:rPr lang="ru-RU" sz="2300" dirty="0"/>
              <a:t>того, операции передачи и извлечения из потока могут быть </a:t>
            </a:r>
            <a:r>
              <a:rPr lang="ru-RU" sz="2300" b="1" dirty="0"/>
              <a:t>перегружены</a:t>
            </a:r>
            <a:r>
              <a:rPr lang="ru-RU" sz="2300" dirty="0"/>
              <a:t>, чтобы выполнять ввод и вывод </a:t>
            </a:r>
            <a:r>
              <a:rPr lang="ru-RU" sz="2300" b="1" dirty="0"/>
              <a:t>типов, определяемых пользователем</a:t>
            </a:r>
            <a:r>
              <a:rPr lang="ru-RU" sz="2300" dirty="0" smtClean="0"/>
              <a:t>.</a:t>
            </a:r>
          </a:p>
          <a:p>
            <a:r>
              <a:rPr lang="ru-RU" sz="2300" b="1" dirty="0" smtClean="0">
                <a:solidFill>
                  <a:srgbClr val="0033CC"/>
                </a:solidFill>
              </a:rPr>
              <a:t>Для перегрузки необходимо использовать только дружественные функции!!</a:t>
            </a:r>
          </a:p>
          <a:p>
            <a:r>
              <a:rPr lang="ru-RU" sz="2300" b="1" dirty="0" smtClean="0">
                <a:solidFill>
                  <a:srgbClr val="C00000"/>
                </a:solidFill>
              </a:rPr>
              <a:t>Эти </a:t>
            </a:r>
            <a:r>
              <a:rPr lang="ru-RU" sz="2300" b="1" dirty="0">
                <a:solidFill>
                  <a:srgbClr val="C00000"/>
                </a:solidFill>
              </a:rPr>
              <a:t>операции - не могут быть элементами класса, т.к. объекты </a:t>
            </a:r>
            <a:r>
              <a:rPr lang="ru-RU" sz="2300" b="1" dirty="0" smtClean="0">
                <a:solidFill>
                  <a:srgbClr val="C00000"/>
                </a:solidFill>
              </a:rPr>
              <a:t>классов всегда </a:t>
            </a:r>
            <a:r>
              <a:rPr lang="ru-RU" sz="2300" b="1" dirty="0">
                <a:solidFill>
                  <a:srgbClr val="C00000"/>
                </a:solidFill>
              </a:rPr>
              <a:t>появляются в операции в качестве правого </a:t>
            </a:r>
            <a:r>
              <a:rPr lang="ru-RU" sz="2300" b="1" dirty="0" smtClean="0">
                <a:solidFill>
                  <a:srgbClr val="C00000"/>
                </a:solidFill>
              </a:rPr>
              <a:t>операнда!!!!. </a:t>
            </a:r>
            <a:endParaRPr lang="ru-RU" sz="23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4126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484730"/>
            <a:ext cx="9144000" cy="396055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ПОНЯТИЕ ПЕРЕГРУЗКИ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740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ПЕРЕГРУЖЕННЫЕ ОПЕРАЦИИ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97038"/>
            <a:ext cx="9144000" cy="554477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Синтаксис перегрузки операции вставки </a:t>
            </a:r>
            <a:r>
              <a:rPr lang="ru-RU" sz="2400" b="1" dirty="0"/>
              <a:t>в поток: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452438">
              <a:buNone/>
            </a:pPr>
            <a:r>
              <a:rPr lang="en-US" sz="2400" b="1" dirty="0" err="1">
                <a:solidFill>
                  <a:srgbClr val="0033CC"/>
                </a:solidFill>
              </a:rPr>
              <a:t>ostream</a:t>
            </a:r>
            <a:r>
              <a:rPr lang="ru-RU" sz="2400" b="1" dirty="0">
                <a:solidFill>
                  <a:srgbClr val="0033CC"/>
                </a:solidFill>
              </a:rPr>
              <a:t> &amp; </a:t>
            </a:r>
            <a:r>
              <a:rPr lang="en-US" sz="2400" b="1" dirty="0">
                <a:solidFill>
                  <a:srgbClr val="0033CC"/>
                </a:solidFill>
              </a:rPr>
              <a:t>operator</a:t>
            </a:r>
            <a:r>
              <a:rPr lang="ru-RU" sz="2400" b="1" dirty="0">
                <a:solidFill>
                  <a:srgbClr val="0033CC"/>
                </a:solidFill>
              </a:rPr>
              <a:t> &lt;&lt; ( </a:t>
            </a:r>
            <a:r>
              <a:rPr lang="en-US" sz="2400" b="1" dirty="0" err="1">
                <a:solidFill>
                  <a:srgbClr val="0033CC"/>
                </a:solidFill>
              </a:rPr>
              <a:t>ostream</a:t>
            </a:r>
            <a:r>
              <a:rPr lang="ru-RU" sz="2400" b="1" dirty="0">
                <a:solidFill>
                  <a:srgbClr val="0033CC"/>
                </a:solidFill>
              </a:rPr>
              <a:t> &amp; поток, тип </a:t>
            </a:r>
            <a:r>
              <a:rPr lang="ru-RU" sz="2400" b="1" dirty="0" smtClean="0">
                <a:solidFill>
                  <a:srgbClr val="0033CC"/>
                </a:solidFill>
              </a:rPr>
              <a:t>данных</a:t>
            </a:r>
            <a:r>
              <a:rPr lang="en-US" sz="2400" b="1" dirty="0" smtClean="0">
                <a:solidFill>
                  <a:srgbClr val="0033CC"/>
                </a:solidFill>
              </a:rPr>
              <a:t> &amp; </a:t>
            </a:r>
            <a:r>
              <a:rPr lang="ru-RU" sz="2400" b="1" dirty="0" smtClean="0">
                <a:solidFill>
                  <a:srgbClr val="0033CC"/>
                </a:solidFill>
              </a:rPr>
              <a:t>объект</a:t>
            </a:r>
            <a:r>
              <a:rPr lang="ru-RU" sz="2400" b="1" dirty="0">
                <a:solidFill>
                  <a:srgbClr val="0033CC"/>
                </a:solidFill>
              </a:rPr>
              <a:t>)</a:t>
            </a:r>
            <a:endParaRPr lang="ru-RU" sz="2400" dirty="0">
              <a:solidFill>
                <a:srgbClr val="0033CC"/>
              </a:solidFill>
            </a:endParaRPr>
          </a:p>
          <a:p>
            <a:pPr marL="0" indent="452438">
              <a:buNone/>
            </a:pPr>
            <a:r>
              <a:rPr lang="ru-RU" sz="2400" b="1" dirty="0">
                <a:solidFill>
                  <a:srgbClr val="0033CC"/>
                </a:solidFill>
              </a:rPr>
              <a:t>{</a:t>
            </a:r>
            <a:endParaRPr lang="ru-RU" sz="2400" dirty="0">
              <a:solidFill>
                <a:srgbClr val="0033CC"/>
              </a:solidFill>
            </a:endParaRPr>
          </a:p>
          <a:p>
            <a:pPr marL="0" indent="452438">
              <a:buNone/>
            </a:pPr>
            <a:r>
              <a:rPr lang="ru-RU" sz="2400" b="1" dirty="0">
                <a:solidFill>
                  <a:srgbClr val="0033CC"/>
                </a:solidFill>
              </a:rPr>
              <a:t>	// код обработки</a:t>
            </a:r>
            <a:endParaRPr lang="ru-RU" sz="2400" dirty="0">
              <a:solidFill>
                <a:srgbClr val="0033CC"/>
              </a:solidFill>
            </a:endParaRPr>
          </a:p>
          <a:p>
            <a:pPr marL="0" indent="452438">
              <a:buNone/>
            </a:pPr>
            <a:r>
              <a:rPr lang="ru-RU" sz="2400" b="1" dirty="0">
                <a:solidFill>
                  <a:srgbClr val="0033CC"/>
                </a:solidFill>
              </a:rPr>
              <a:t>	</a:t>
            </a:r>
            <a:r>
              <a:rPr lang="en-US" sz="2400" b="1" dirty="0">
                <a:solidFill>
                  <a:srgbClr val="0033CC"/>
                </a:solidFill>
              </a:rPr>
              <a:t>return</a:t>
            </a:r>
            <a:r>
              <a:rPr lang="ru-RU" sz="2400" b="1" dirty="0">
                <a:solidFill>
                  <a:srgbClr val="0033CC"/>
                </a:solidFill>
              </a:rPr>
              <a:t> поток;</a:t>
            </a:r>
            <a:endParaRPr lang="ru-RU" sz="2400" dirty="0">
              <a:solidFill>
                <a:srgbClr val="0033CC"/>
              </a:solidFill>
            </a:endParaRPr>
          </a:p>
          <a:p>
            <a:pPr marL="0" indent="452438">
              <a:buNone/>
            </a:pPr>
            <a:r>
              <a:rPr lang="ru-RU" sz="2400" b="1" dirty="0" smtClean="0">
                <a:solidFill>
                  <a:srgbClr val="0033CC"/>
                </a:solidFill>
              </a:rPr>
              <a:t>}</a:t>
            </a:r>
            <a:endParaRPr lang="en-US" sz="2400" b="1" dirty="0" smtClean="0">
              <a:solidFill>
                <a:srgbClr val="0033CC"/>
              </a:solidFill>
            </a:endParaRPr>
          </a:p>
          <a:p>
            <a:pPr marL="0" indent="452438">
              <a:buNone/>
            </a:pPr>
            <a:endParaRPr lang="en-US" sz="2400" b="1" dirty="0" smtClean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5988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ПЕРЕГРУЖЕННЫЕ ОПЕРАЦИИ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97038"/>
            <a:ext cx="9144000" cy="5544770"/>
          </a:xfrm>
        </p:spPr>
        <p:txBody>
          <a:bodyPr>
            <a:noAutofit/>
          </a:bodyPr>
          <a:lstStyle/>
          <a:p>
            <a:r>
              <a:rPr lang="ru-RU" sz="2400" b="1" dirty="0"/>
              <a:t>Операция передачи в поток</a:t>
            </a:r>
            <a:r>
              <a:rPr lang="ru-RU" sz="2400" dirty="0"/>
              <a:t> принимает в качестве аргументов ссылку </a:t>
            </a:r>
            <a:r>
              <a:rPr lang="ru-RU" sz="2400" dirty="0" smtClean="0"/>
              <a:t>на </a:t>
            </a:r>
            <a:r>
              <a:rPr lang="en-US" sz="2400" b="1" dirty="0" err="1"/>
              <a:t>osrteam</a:t>
            </a:r>
            <a:r>
              <a:rPr lang="ru-RU" sz="2400" dirty="0"/>
              <a:t> и ссылку </a:t>
            </a:r>
            <a:r>
              <a:rPr lang="ru-RU" sz="2400" dirty="0" smtClean="0"/>
              <a:t>на </a:t>
            </a:r>
            <a:r>
              <a:rPr lang="ru-RU" sz="2400" dirty="0"/>
              <a:t>тип, определяемый </a:t>
            </a:r>
            <a:r>
              <a:rPr lang="ru-RU" sz="2400" dirty="0" smtClean="0"/>
              <a:t>пользователем, </a:t>
            </a:r>
            <a:r>
              <a:rPr lang="ru-RU" sz="2400" dirty="0"/>
              <a:t>и возвращает ссылку на </a:t>
            </a:r>
            <a:r>
              <a:rPr lang="en-US" sz="2400" b="1" dirty="0" err="1"/>
              <a:t>ostream</a:t>
            </a:r>
            <a:r>
              <a:rPr lang="ru-RU" sz="2400" dirty="0"/>
              <a:t>. </a:t>
            </a:r>
            <a:endParaRPr lang="en-US" sz="2400" dirty="0" smtClean="0"/>
          </a:p>
          <a:p>
            <a:r>
              <a:rPr lang="ru-RU" sz="2400" dirty="0" smtClean="0"/>
              <a:t>Функция </a:t>
            </a:r>
            <a:r>
              <a:rPr lang="en-US" sz="2400" b="1" dirty="0" smtClean="0"/>
              <a:t>operator</a:t>
            </a:r>
            <a:r>
              <a:rPr lang="en-US" sz="2400" b="1" dirty="0"/>
              <a:t> </a:t>
            </a:r>
            <a:r>
              <a:rPr lang="en-US" sz="2400" b="1" dirty="0" smtClean="0"/>
              <a:t>&lt;&lt;</a:t>
            </a:r>
            <a:r>
              <a:rPr lang="ru-RU" sz="2400" dirty="0" smtClean="0"/>
              <a:t> </a:t>
            </a:r>
            <a:r>
              <a:rPr lang="ru-RU" sz="2400" dirty="0"/>
              <a:t>выводит объекты </a:t>
            </a:r>
            <a:r>
              <a:rPr lang="ru-RU" sz="2400" dirty="0" smtClean="0"/>
              <a:t>пользовательских типов (классов). </a:t>
            </a:r>
          </a:p>
          <a:p>
            <a:r>
              <a:rPr lang="ru-RU" sz="2400" dirty="0" smtClean="0"/>
              <a:t>Когда </a:t>
            </a:r>
            <a:r>
              <a:rPr lang="ru-RU" sz="2400" dirty="0"/>
              <a:t>компилятор встречает в </a:t>
            </a:r>
            <a:r>
              <a:rPr lang="en-US" sz="2400" b="1" dirty="0"/>
              <a:t>main</a:t>
            </a:r>
            <a:r>
              <a:rPr lang="ru-RU" sz="2400" dirty="0"/>
              <a:t> выражение</a:t>
            </a:r>
          </a:p>
          <a:p>
            <a:pPr marL="0" indent="0" algn="ctr">
              <a:buNone/>
            </a:pPr>
            <a:r>
              <a:rPr lang="en-US" sz="2400" b="1" dirty="0" err="1">
                <a:solidFill>
                  <a:srgbClr val="0033CC"/>
                </a:solidFill>
              </a:rPr>
              <a:t>cout</a:t>
            </a:r>
            <a:r>
              <a:rPr lang="ru-RU" sz="2400" b="1" dirty="0">
                <a:solidFill>
                  <a:srgbClr val="0033CC"/>
                </a:solidFill>
              </a:rPr>
              <a:t> &lt;&lt; </a:t>
            </a:r>
            <a:r>
              <a:rPr lang="ru-RU" sz="2400" b="1" dirty="0" err="1" smtClean="0">
                <a:solidFill>
                  <a:srgbClr val="0033CC"/>
                </a:solidFill>
              </a:rPr>
              <a:t>имяобъекта</a:t>
            </a:r>
            <a:r>
              <a:rPr lang="ru-RU" sz="2400" b="1" dirty="0" smtClean="0">
                <a:solidFill>
                  <a:srgbClr val="0033CC"/>
                </a:solidFill>
              </a:rPr>
              <a:t>;</a:t>
            </a:r>
            <a:endParaRPr lang="ru-RU" sz="2400" dirty="0">
              <a:solidFill>
                <a:srgbClr val="0033CC"/>
              </a:solidFill>
            </a:endParaRPr>
          </a:p>
          <a:p>
            <a:r>
              <a:rPr lang="ru-RU" sz="2400" dirty="0"/>
              <a:t>он генерирует вызов функции</a:t>
            </a:r>
          </a:p>
          <a:p>
            <a:pPr marL="0" indent="0" algn="ctr">
              <a:buNone/>
            </a:pPr>
            <a:r>
              <a:rPr lang="en-US" sz="2400" b="1" dirty="0">
                <a:solidFill>
                  <a:srgbClr val="0033CC"/>
                </a:solidFill>
              </a:rPr>
              <a:t>operator</a:t>
            </a:r>
            <a:r>
              <a:rPr lang="ru-RU" sz="2400" b="1" dirty="0">
                <a:solidFill>
                  <a:srgbClr val="0033CC"/>
                </a:solidFill>
              </a:rPr>
              <a:t>&lt;&lt;(</a:t>
            </a:r>
            <a:r>
              <a:rPr lang="en-US" sz="2400" b="1" dirty="0" err="1">
                <a:solidFill>
                  <a:srgbClr val="0033CC"/>
                </a:solidFill>
              </a:rPr>
              <a:t>cout</a:t>
            </a:r>
            <a:r>
              <a:rPr lang="ru-RU" sz="2400" b="1" dirty="0">
                <a:solidFill>
                  <a:srgbClr val="0033CC"/>
                </a:solidFill>
              </a:rPr>
              <a:t>,  </a:t>
            </a:r>
            <a:r>
              <a:rPr lang="ru-RU" sz="2400" b="1" dirty="0" err="1" smtClean="0">
                <a:solidFill>
                  <a:srgbClr val="0033CC"/>
                </a:solidFill>
              </a:rPr>
              <a:t>имяобъекта</a:t>
            </a:r>
            <a:r>
              <a:rPr lang="ru-RU" sz="2400" b="1" dirty="0" smtClean="0">
                <a:solidFill>
                  <a:srgbClr val="0033CC"/>
                </a:solidFill>
              </a:rPr>
              <a:t>);</a:t>
            </a:r>
            <a:endParaRPr lang="ru-RU" sz="2400" dirty="0">
              <a:solidFill>
                <a:srgbClr val="0033CC"/>
              </a:solidFill>
            </a:endParaRPr>
          </a:p>
          <a:p>
            <a:pPr marL="0" indent="452438">
              <a:buNone/>
            </a:pPr>
            <a:endParaRPr lang="en-US" sz="2400" b="1" dirty="0" smtClean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588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ПЕРЕГРУЖЕННЫЕ ОПЕРАЦИИ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97038"/>
            <a:ext cx="9144000" cy="554477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Синтаксис перегрузки операции извлечения из потока: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452438">
              <a:buNone/>
            </a:pPr>
            <a:r>
              <a:rPr lang="en-US" sz="2400" b="1" dirty="0" err="1">
                <a:solidFill>
                  <a:srgbClr val="0033CC"/>
                </a:solidFill>
              </a:rPr>
              <a:t>i</a:t>
            </a:r>
            <a:r>
              <a:rPr lang="en-US" sz="2400" b="1" dirty="0" err="1" smtClean="0">
                <a:solidFill>
                  <a:srgbClr val="0033CC"/>
                </a:solidFill>
              </a:rPr>
              <a:t>stream</a:t>
            </a:r>
            <a:r>
              <a:rPr lang="ru-RU" sz="2400" b="1" dirty="0" smtClean="0">
                <a:solidFill>
                  <a:srgbClr val="0033CC"/>
                </a:solidFill>
              </a:rPr>
              <a:t> </a:t>
            </a:r>
            <a:r>
              <a:rPr lang="ru-RU" sz="2400" b="1" dirty="0">
                <a:solidFill>
                  <a:srgbClr val="0033CC"/>
                </a:solidFill>
              </a:rPr>
              <a:t>&amp; </a:t>
            </a:r>
            <a:r>
              <a:rPr lang="en-US" sz="2400" b="1" dirty="0">
                <a:solidFill>
                  <a:srgbClr val="0033CC"/>
                </a:solidFill>
              </a:rPr>
              <a:t>operator</a:t>
            </a:r>
            <a:r>
              <a:rPr lang="ru-RU" sz="2400" b="1" dirty="0">
                <a:solidFill>
                  <a:srgbClr val="0033CC"/>
                </a:solidFill>
              </a:rPr>
              <a:t> </a:t>
            </a:r>
            <a:r>
              <a:rPr lang="en-US" sz="2400" b="1" dirty="0" smtClean="0">
                <a:solidFill>
                  <a:srgbClr val="0033CC"/>
                </a:solidFill>
              </a:rPr>
              <a:t>&gt;&gt;</a:t>
            </a:r>
            <a:r>
              <a:rPr lang="ru-RU" sz="2400" b="1" dirty="0" smtClean="0">
                <a:solidFill>
                  <a:srgbClr val="0033CC"/>
                </a:solidFill>
              </a:rPr>
              <a:t> </a:t>
            </a:r>
            <a:r>
              <a:rPr lang="ru-RU" sz="2400" b="1" dirty="0">
                <a:solidFill>
                  <a:srgbClr val="0033CC"/>
                </a:solidFill>
              </a:rPr>
              <a:t>( </a:t>
            </a:r>
            <a:r>
              <a:rPr lang="en-US" sz="2400" b="1" dirty="0" err="1">
                <a:solidFill>
                  <a:srgbClr val="0033CC"/>
                </a:solidFill>
              </a:rPr>
              <a:t>i</a:t>
            </a:r>
            <a:r>
              <a:rPr lang="en-US" sz="2400" b="1" dirty="0" err="1" smtClean="0">
                <a:solidFill>
                  <a:srgbClr val="0033CC"/>
                </a:solidFill>
              </a:rPr>
              <a:t>stream</a:t>
            </a:r>
            <a:r>
              <a:rPr lang="ru-RU" sz="2400" b="1" dirty="0" smtClean="0">
                <a:solidFill>
                  <a:srgbClr val="0033CC"/>
                </a:solidFill>
              </a:rPr>
              <a:t> </a:t>
            </a:r>
            <a:r>
              <a:rPr lang="ru-RU" sz="2400" b="1" dirty="0">
                <a:solidFill>
                  <a:srgbClr val="0033CC"/>
                </a:solidFill>
              </a:rPr>
              <a:t>&amp; поток, тип </a:t>
            </a:r>
            <a:r>
              <a:rPr lang="ru-RU" sz="2400" b="1" dirty="0" smtClean="0">
                <a:solidFill>
                  <a:srgbClr val="0033CC"/>
                </a:solidFill>
              </a:rPr>
              <a:t>данных</a:t>
            </a:r>
            <a:r>
              <a:rPr lang="en-US" sz="2400" b="1" dirty="0" smtClean="0">
                <a:solidFill>
                  <a:srgbClr val="0033CC"/>
                </a:solidFill>
              </a:rPr>
              <a:t> &amp;</a:t>
            </a:r>
            <a:r>
              <a:rPr lang="ru-RU" sz="2400" b="1" dirty="0" smtClean="0">
                <a:solidFill>
                  <a:srgbClr val="0033CC"/>
                </a:solidFill>
              </a:rPr>
              <a:t> </a:t>
            </a:r>
            <a:r>
              <a:rPr lang="ru-RU" sz="2400" b="1" dirty="0">
                <a:solidFill>
                  <a:srgbClr val="0033CC"/>
                </a:solidFill>
              </a:rPr>
              <a:t>объект)</a:t>
            </a:r>
            <a:endParaRPr lang="ru-RU" sz="2400" dirty="0">
              <a:solidFill>
                <a:srgbClr val="0033CC"/>
              </a:solidFill>
            </a:endParaRPr>
          </a:p>
          <a:p>
            <a:pPr marL="0" indent="452438">
              <a:buNone/>
            </a:pPr>
            <a:r>
              <a:rPr lang="ru-RU" sz="2400" b="1" dirty="0">
                <a:solidFill>
                  <a:srgbClr val="0033CC"/>
                </a:solidFill>
              </a:rPr>
              <a:t>{</a:t>
            </a:r>
            <a:endParaRPr lang="ru-RU" sz="2400" dirty="0">
              <a:solidFill>
                <a:srgbClr val="0033CC"/>
              </a:solidFill>
            </a:endParaRPr>
          </a:p>
          <a:p>
            <a:pPr marL="0" indent="452438">
              <a:buNone/>
            </a:pPr>
            <a:r>
              <a:rPr lang="ru-RU" sz="2400" b="1" dirty="0">
                <a:solidFill>
                  <a:srgbClr val="0033CC"/>
                </a:solidFill>
              </a:rPr>
              <a:t>	// код обработки</a:t>
            </a:r>
            <a:endParaRPr lang="ru-RU" sz="2400" dirty="0">
              <a:solidFill>
                <a:srgbClr val="0033CC"/>
              </a:solidFill>
            </a:endParaRPr>
          </a:p>
          <a:p>
            <a:pPr marL="0" indent="452438">
              <a:buNone/>
            </a:pPr>
            <a:r>
              <a:rPr lang="ru-RU" sz="2400" b="1" dirty="0">
                <a:solidFill>
                  <a:srgbClr val="0033CC"/>
                </a:solidFill>
              </a:rPr>
              <a:t>	</a:t>
            </a:r>
            <a:r>
              <a:rPr lang="en-US" sz="2400" b="1" dirty="0">
                <a:solidFill>
                  <a:srgbClr val="0033CC"/>
                </a:solidFill>
              </a:rPr>
              <a:t>return</a:t>
            </a:r>
            <a:r>
              <a:rPr lang="ru-RU" sz="2400" b="1" dirty="0">
                <a:solidFill>
                  <a:srgbClr val="0033CC"/>
                </a:solidFill>
              </a:rPr>
              <a:t> поток;</a:t>
            </a:r>
            <a:endParaRPr lang="ru-RU" sz="2400" dirty="0">
              <a:solidFill>
                <a:srgbClr val="0033CC"/>
              </a:solidFill>
            </a:endParaRPr>
          </a:p>
          <a:p>
            <a:pPr marL="0" indent="452438">
              <a:buNone/>
            </a:pPr>
            <a:r>
              <a:rPr lang="ru-RU" sz="2400" b="1" dirty="0">
                <a:solidFill>
                  <a:srgbClr val="0033CC"/>
                </a:solidFill>
              </a:rPr>
              <a:t>}</a:t>
            </a:r>
            <a:endParaRPr lang="ru-RU" sz="2400" dirty="0">
              <a:solidFill>
                <a:srgbClr val="0033CC"/>
              </a:solidFill>
            </a:endParaRPr>
          </a:p>
          <a:p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62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ПЕРЕГРУЖЕННЫЕ ОПЕРАЦИИ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97038"/>
            <a:ext cx="9144000" cy="5544770"/>
          </a:xfrm>
        </p:spPr>
        <p:txBody>
          <a:bodyPr>
            <a:noAutofit/>
          </a:bodyPr>
          <a:lstStyle/>
          <a:p>
            <a:r>
              <a:rPr lang="ru-RU" sz="2400" dirty="0"/>
              <a:t>Функция-операция извлечения из потока (</a:t>
            </a:r>
            <a:r>
              <a:rPr lang="en-US" sz="2400" b="1" dirty="0"/>
              <a:t>operator</a:t>
            </a:r>
            <a:r>
              <a:rPr lang="ru-RU" sz="2400" b="1" dirty="0"/>
              <a:t>&gt;&gt;</a:t>
            </a:r>
            <a:r>
              <a:rPr lang="ru-RU" sz="2400" dirty="0"/>
              <a:t>) принимает в качестве аргументов ссылку на </a:t>
            </a:r>
            <a:r>
              <a:rPr lang="en-US" sz="2400" b="1" dirty="0" err="1"/>
              <a:t>istream</a:t>
            </a:r>
            <a:r>
              <a:rPr lang="ru-RU" sz="2400" dirty="0"/>
              <a:t> и ссылку на тип, определяемый пользователем, и возвращает ссылку на </a:t>
            </a:r>
            <a:r>
              <a:rPr lang="en-US" sz="2400" b="1" dirty="0" err="1"/>
              <a:t>istream</a:t>
            </a:r>
            <a:r>
              <a:rPr lang="ru-RU" sz="2400" dirty="0"/>
              <a:t>. </a:t>
            </a:r>
            <a:endParaRPr lang="ru-RU" sz="2400" dirty="0" smtClean="0"/>
          </a:p>
          <a:p>
            <a:r>
              <a:rPr lang="ru-RU" sz="2400" dirty="0"/>
              <a:t>Ф</a:t>
            </a:r>
            <a:r>
              <a:rPr lang="ru-RU" sz="2400" dirty="0" smtClean="0"/>
              <a:t>ункция-операция </a:t>
            </a:r>
            <a:r>
              <a:rPr lang="en-US" sz="2400" b="1" dirty="0"/>
              <a:t>operator</a:t>
            </a:r>
            <a:r>
              <a:rPr lang="ru-RU" sz="2400" b="1" dirty="0"/>
              <a:t>&gt;&gt;</a:t>
            </a:r>
            <a:r>
              <a:rPr lang="ru-RU" sz="2400" dirty="0"/>
              <a:t> используется для ввода </a:t>
            </a:r>
            <a:r>
              <a:rPr lang="ru-RU" sz="2400" dirty="0" smtClean="0"/>
              <a:t>объекта пользовательского класса. </a:t>
            </a:r>
            <a:endParaRPr lang="ru-RU" sz="2400" dirty="0"/>
          </a:p>
          <a:p>
            <a:r>
              <a:rPr lang="ru-RU" sz="2400" dirty="0"/>
              <a:t>Когда компилятор встречает в </a:t>
            </a:r>
            <a:r>
              <a:rPr lang="en-US" sz="2400" b="1" dirty="0"/>
              <a:t>main</a:t>
            </a:r>
            <a:r>
              <a:rPr lang="ru-RU" sz="2400" dirty="0"/>
              <a:t> </a:t>
            </a:r>
            <a:r>
              <a:rPr lang="ru-RU" sz="2400" dirty="0" smtClean="0"/>
              <a:t>выражение</a:t>
            </a:r>
            <a:endParaRPr lang="ru-RU" sz="2400" dirty="0"/>
          </a:p>
          <a:p>
            <a:pPr marL="0" indent="0" algn="ctr">
              <a:buNone/>
            </a:pPr>
            <a:r>
              <a:rPr lang="en-US" sz="2400" b="1" dirty="0" err="1">
                <a:solidFill>
                  <a:srgbClr val="0033CC"/>
                </a:solidFill>
              </a:rPr>
              <a:t>cin</a:t>
            </a:r>
            <a:r>
              <a:rPr lang="ru-RU" sz="2400" b="1" dirty="0">
                <a:solidFill>
                  <a:srgbClr val="0033CC"/>
                </a:solidFill>
              </a:rPr>
              <a:t> &gt;&gt; </a:t>
            </a:r>
            <a:r>
              <a:rPr lang="ru-RU" sz="2400" b="1" dirty="0" err="1" smtClean="0">
                <a:solidFill>
                  <a:srgbClr val="0033CC"/>
                </a:solidFill>
              </a:rPr>
              <a:t>имяобъекта</a:t>
            </a:r>
            <a:r>
              <a:rPr lang="ru-RU" sz="2400" b="1" dirty="0" smtClean="0">
                <a:solidFill>
                  <a:srgbClr val="0033CC"/>
                </a:solidFill>
              </a:rPr>
              <a:t>;</a:t>
            </a:r>
            <a:r>
              <a:rPr lang="ru-RU" sz="2400" dirty="0" smtClean="0">
                <a:solidFill>
                  <a:srgbClr val="0033CC"/>
                </a:solidFill>
              </a:rPr>
              <a:t> </a:t>
            </a:r>
          </a:p>
          <a:p>
            <a:r>
              <a:rPr lang="ru-RU" sz="2400" dirty="0" smtClean="0"/>
              <a:t>он </a:t>
            </a:r>
            <a:r>
              <a:rPr lang="ru-RU" sz="2400" dirty="0"/>
              <a:t>генерирует вызов функции</a:t>
            </a:r>
          </a:p>
          <a:p>
            <a:pPr marL="0" indent="0" algn="ctr">
              <a:buNone/>
            </a:pPr>
            <a:r>
              <a:rPr lang="en-US" sz="2400" b="1" dirty="0">
                <a:solidFill>
                  <a:srgbClr val="0033CC"/>
                </a:solidFill>
              </a:rPr>
              <a:t>operator</a:t>
            </a:r>
            <a:r>
              <a:rPr lang="ru-RU" sz="2400" b="1" dirty="0">
                <a:solidFill>
                  <a:srgbClr val="0033CC"/>
                </a:solidFill>
              </a:rPr>
              <a:t>&gt;&gt;(</a:t>
            </a:r>
            <a:r>
              <a:rPr lang="en-US" sz="2400" b="1" dirty="0" err="1">
                <a:solidFill>
                  <a:srgbClr val="0033CC"/>
                </a:solidFill>
              </a:rPr>
              <a:t>cin</a:t>
            </a:r>
            <a:r>
              <a:rPr lang="ru-RU" sz="2400" b="1" dirty="0">
                <a:solidFill>
                  <a:srgbClr val="0033CC"/>
                </a:solidFill>
              </a:rPr>
              <a:t>,  </a:t>
            </a:r>
            <a:r>
              <a:rPr lang="ru-RU" sz="2400" b="1" dirty="0" err="1" smtClean="0">
                <a:solidFill>
                  <a:srgbClr val="0033CC"/>
                </a:solidFill>
              </a:rPr>
              <a:t>имяобъекта</a:t>
            </a:r>
            <a:r>
              <a:rPr lang="ru-RU" sz="2400" b="1" dirty="0" smtClean="0">
                <a:solidFill>
                  <a:srgbClr val="0033CC"/>
                </a:solidFill>
              </a:rPr>
              <a:t>);</a:t>
            </a:r>
            <a:endParaRPr lang="ru-RU" sz="2400" dirty="0">
              <a:solidFill>
                <a:srgbClr val="0033CC"/>
              </a:solidFill>
            </a:endParaRPr>
          </a:p>
          <a:p>
            <a:pPr marL="0" indent="452438">
              <a:buNone/>
            </a:pPr>
            <a:endParaRPr lang="en-US" sz="2400" b="1" dirty="0" smtClean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981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Пример. Перегрузка </a:t>
            </a:r>
            <a:r>
              <a:rPr lang="en-US" dirty="0" smtClean="0"/>
              <a:t>&lt;&lt; </a:t>
            </a:r>
            <a:r>
              <a:rPr lang="ru-RU" dirty="0" smtClean="0"/>
              <a:t>и </a:t>
            </a:r>
            <a:r>
              <a:rPr lang="en-US" dirty="0" smtClean="0"/>
              <a:t>&gt;&gt;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22" y="0"/>
            <a:ext cx="7087628" cy="6381410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004874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class Date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{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private: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int year;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int month;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int day;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Date(int = 1990, int = 1,  int = 1 );  </a:t>
            </a:r>
            <a:endParaRPr lang="ru-RU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   // объявление дружественных функций ввода и вывода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rgbClr val="0033CC"/>
                </a:solidFill>
              </a:rPr>
              <a:t>   </a:t>
            </a:r>
            <a:r>
              <a:rPr lang="en-US" sz="1800" b="1" dirty="0">
                <a:solidFill>
                  <a:srgbClr val="0033CC"/>
                </a:solidFill>
              </a:rPr>
              <a:t>friend </a:t>
            </a:r>
            <a:r>
              <a:rPr lang="en-US" sz="1800" b="1" dirty="0" err="1">
                <a:solidFill>
                  <a:srgbClr val="0033CC"/>
                </a:solidFill>
              </a:rPr>
              <a:t>ostream</a:t>
            </a:r>
            <a:r>
              <a:rPr lang="en-US" sz="1800" b="1" dirty="0">
                <a:solidFill>
                  <a:srgbClr val="0033CC"/>
                </a:solidFill>
              </a:rPr>
              <a:t> &amp; operator &lt;&lt; (</a:t>
            </a:r>
            <a:r>
              <a:rPr lang="en-US" sz="1800" b="1" dirty="0" err="1">
                <a:solidFill>
                  <a:srgbClr val="0033CC"/>
                </a:solidFill>
              </a:rPr>
              <a:t>ostream</a:t>
            </a:r>
            <a:r>
              <a:rPr lang="en-US" sz="1800" b="1" dirty="0">
                <a:solidFill>
                  <a:srgbClr val="0033CC"/>
                </a:solidFill>
              </a:rPr>
              <a:t> &amp; </a:t>
            </a:r>
            <a:r>
              <a:rPr lang="en-US" sz="1800" b="1" dirty="0" err="1">
                <a:solidFill>
                  <a:srgbClr val="0033CC"/>
                </a:solidFill>
              </a:rPr>
              <a:t>os</a:t>
            </a:r>
            <a:r>
              <a:rPr lang="en-US" sz="1800" b="1" dirty="0">
                <a:solidFill>
                  <a:srgbClr val="0033CC"/>
                </a:solidFill>
              </a:rPr>
              <a:t>, </a:t>
            </a:r>
            <a:r>
              <a:rPr lang="en-US" sz="1800" b="1" dirty="0" err="1">
                <a:solidFill>
                  <a:srgbClr val="0033CC"/>
                </a:solidFill>
              </a:rPr>
              <a:t>const</a:t>
            </a:r>
            <a:r>
              <a:rPr lang="en-US" sz="1800" b="1" dirty="0">
                <a:solidFill>
                  <a:srgbClr val="0033CC"/>
                </a:solidFill>
              </a:rPr>
              <a:t> Date &amp;</a:t>
            </a:r>
            <a:r>
              <a:rPr lang="en-US" sz="1800" b="1" dirty="0" err="1">
                <a:solidFill>
                  <a:srgbClr val="0033CC"/>
                </a:solidFill>
              </a:rPr>
              <a:t>dd</a:t>
            </a:r>
            <a:r>
              <a:rPr lang="en-US" sz="1800" b="1" dirty="0">
                <a:solidFill>
                  <a:srgbClr val="0033CC"/>
                </a:solidFill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33CC"/>
                </a:solidFill>
              </a:rPr>
              <a:t>   friend </a:t>
            </a:r>
            <a:r>
              <a:rPr lang="en-US" sz="1800" b="1" dirty="0" err="1">
                <a:solidFill>
                  <a:srgbClr val="0033CC"/>
                </a:solidFill>
              </a:rPr>
              <a:t>istream</a:t>
            </a:r>
            <a:r>
              <a:rPr lang="en-US" sz="1800" b="1" dirty="0">
                <a:solidFill>
                  <a:srgbClr val="0033CC"/>
                </a:solidFill>
              </a:rPr>
              <a:t> &amp; operator &gt;&gt; (</a:t>
            </a:r>
            <a:r>
              <a:rPr lang="en-US" sz="1800" b="1" dirty="0" err="1">
                <a:solidFill>
                  <a:srgbClr val="0033CC"/>
                </a:solidFill>
              </a:rPr>
              <a:t>istream</a:t>
            </a:r>
            <a:r>
              <a:rPr lang="en-US" sz="1800" b="1" dirty="0">
                <a:solidFill>
                  <a:srgbClr val="0033CC"/>
                </a:solidFill>
              </a:rPr>
              <a:t> &amp; is,  Date &amp;</a:t>
            </a:r>
            <a:r>
              <a:rPr lang="en-US" sz="1800" b="1" dirty="0" err="1">
                <a:solidFill>
                  <a:srgbClr val="0033CC"/>
                </a:solidFill>
              </a:rPr>
              <a:t>dd</a:t>
            </a:r>
            <a:r>
              <a:rPr lang="en-US" sz="1800" b="1" dirty="0" smtClean="0">
                <a:solidFill>
                  <a:srgbClr val="0033CC"/>
                </a:solidFill>
              </a:rPr>
              <a:t>);</a:t>
            </a:r>
            <a:r>
              <a:rPr lang="en-US" sz="1800" b="1" dirty="0" smtClean="0"/>
              <a:t>    </a:t>
            </a:r>
            <a:endParaRPr lang="en-US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Конструктор</a:t>
            </a:r>
            <a:endParaRPr lang="ru-RU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Date::Date (int </a:t>
            </a:r>
            <a:r>
              <a:rPr lang="en-US" sz="1800" b="1" dirty="0" err="1"/>
              <a:t>yr</a:t>
            </a:r>
            <a:r>
              <a:rPr lang="en-US" sz="1800" b="1" dirty="0"/>
              <a:t>, int </a:t>
            </a:r>
            <a:r>
              <a:rPr lang="en-US" sz="1800" b="1" dirty="0" err="1"/>
              <a:t>mn</a:t>
            </a:r>
            <a:r>
              <a:rPr lang="en-US" sz="1800" b="1" dirty="0"/>
              <a:t>,  int </a:t>
            </a:r>
            <a:r>
              <a:rPr lang="en-US" sz="1800" b="1" dirty="0" err="1"/>
              <a:t>dy</a:t>
            </a:r>
            <a:r>
              <a:rPr lang="en-US" sz="1800" b="1" dirty="0"/>
              <a:t> 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month =  ( </a:t>
            </a:r>
            <a:r>
              <a:rPr lang="en-US" sz="1800" b="1" dirty="0" err="1"/>
              <a:t>mn</a:t>
            </a:r>
            <a:r>
              <a:rPr lang="en-US" sz="1800" b="1" dirty="0"/>
              <a:t> &gt; 0 &amp;&amp; </a:t>
            </a:r>
            <a:r>
              <a:rPr lang="en-US" sz="1800" b="1" dirty="0" err="1"/>
              <a:t>mn</a:t>
            </a:r>
            <a:r>
              <a:rPr lang="en-US" sz="1800" b="1" dirty="0"/>
              <a:t> &lt;= 12)  ? </a:t>
            </a:r>
            <a:r>
              <a:rPr lang="en-US" sz="1800" b="1" dirty="0" err="1"/>
              <a:t>mn</a:t>
            </a:r>
            <a:r>
              <a:rPr lang="en-US" sz="1800" b="1" dirty="0"/>
              <a:t> : 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year = </a:t>
            </a:r>
            <a:r>
              <a:rPr lang="en-US" sz="1800" b="1" dirty="0" err="1"/>
              <a:t>yr</a:t>
            </a:r>
            <a:r>
              <a:rPr lang="en-US" sz="1800" b="1" dirty="0"/>
              <a:t>;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day = ( </a:t>
            </a:r>
            <a:r>
              <a:rPr lang="en-US" sz="1800" b="1" dirty="0" err="1"/>
              <a:t>dy</a:t>
            </a:r>
            <a:r>
              <a:rPr lang="en-US" sz="1800" b="1" dirty="0"/>
              <a:t> &gt; 0 &amp;&amp; </a:t>
            </a:r>
            <a:r>
              <a:rPr lang="en-US" sz="1800" b="1" dirty="0" err="1"/>
              <a:t>dy</a:t>
            </a:r>
            <a:r>
              <a:rPr lang="en-US" sz="1800" b="1" dirty="0"/>
              <a:t> &lt;= 31)  ? </a:t>
            </a:r>
            <a:r>
              <a:rPr lang="en-US" sz="1800" b="1" dirty="0" err="1"/>
              <a:t>dy</a:t>
            </a:r>
            <a:r>
              <a:rPr lang="en-US" sz="1800" b="1" dirty="0"/>
              <a:t> :  1;	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}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33</a:t>
            </a:fld>
            <a:endParaRPr lang="ru-RU"/>
          </a:p>
        </p:txBody>
      </p:sp>
      <p:sp>
        <p:nvSpPr>
          <p:cNvPr id="7" name="Объект 2"/>
          <p:cNvSpPr txBox="1">
            <a:spLocks/>
          </p:cNvSpPr>
          <p:nvPr/>
        </p:nvSpPr>
        <p:spPr bwMode="auto">
          <a:xfrm>
            <a:off x="2627730" y="1"/>
            <a:ext cx="6481345" cy="616538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>
            <a:solidFill>
              <a:srgbClr val="004874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// перегрузка операции вывода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err="1">
                <a:solidFill>
                  <a:srgbClr val="0033CC"/>
                </a:solidFill>
              </a:rPr>
              <a:t>ostream</a:t>
            </a:r>
            <a:r>
              <a:rPr lang="en-US" sz="1800" b="1" dirty="0">
                <a:solidFill>
                  <a:srgbClr val="0033CC"/>
                </a:solidFill>
              </a:rPr>
              <a:t> &amp; operator &lt;&lt; (</a:t>
            </a:r>
            <a:r>
              <a:rPr lang="en-US" sz="1800" b="1" dirty="0" err="1">
                <a:solidFill>
                  <a:srgbClr val="0033CC"/>
                </a:solidFill>
              </a:rPr>
              <a:t>ostream</a:t>
            </a:r>
            <a:r>
              <a:rPr lang="en-US" sz="1800" b="1" dirty="0">
                <a:solidFill>
                  <a:srgbClr val="0033CC"/>
                </a:solidFill>
              </a:rPr>
              <a:t> &amp; </a:t>
            </a:r>
            <a:r>
              <a:rPr lang="en-US" sz="1800" b="1" dirty="0" err="1">
                <a:solidFill>
                  <a:srgbClr val="0033CC"/>
                </a:solidFill>
              </a:rPr>
              <a:t>os</a:t>
            </a:r>
            <a:r>
              <a:rPr lang="en-US" sz="1800" b="1" dirty="0">
                <a:solidFill>
                  <a:srgbClr val="0033CC"/>
                </a:solidFill>
              </a:rPr>
              <a:t>, </a:t>
            </a:r>
            <a:r>
              <a:rPr lang="en-US" sz="1800" b="1" dirty="0" err="1">
                <a:solidFill>
                  <a:srgbClr val="0033CC"/>
                </a:solidFill>
              </a:rPr>
              <a:t>const</a:t>
            </a:r>
            <a:r>
              <a:rPr lang="en-US" sz="1800" b="1" dirty="0">
                <a:solidFill>
                  <a:srgbClr val="0033CC"/>
                </a:solidFill>
              </a:rPr>
              <a:t> Date &amp;</a:t>
            </a:r>
            <a:r>
              <a:rPr lang="en-US" sz="1800" b="1" dirty="0" err="1">
                <a:solidFill>
                  <a:srgbClr val="0033CC"/>
                </a:solidFill>
              </a:rPr>
              <a:t>dd</a:t>
            </a:r>
            <a:r>
              <a:rPr lang="en-US" sz="1800" b="1" dirty="0">
                <a:solidFill>
                  <a:srgbClr val="0033CC"/>
                </a:solidFill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return </a:t>
            </a:r>
            <a:r>
              <a:rPr lang="en-US" sz="1800" b="1" dirty="0" err="1"/>
              <a:t>os</a:t>
            </a:r>
            <a:r>
              <a:rPr lang="en-US" sz="1800" b="1" dirty="0"/>
              <a:t> &lt;&lt; '(' &lt;&lt; </a:t>
            </a:r>
            <a:r>
              <a:rPr lang="en-US" sz="1800" b="1" dirty="0" err="1"/>
              <a:t>dd.year</a:t>
            </a:r>
            <a:r>
              <a:rPr lang="en-US" sz="1800" b="1" dirty="0"/>
              <a:t> &lt;&lt; ',' &lt;&lt; </a:t>
            </a:r>
            <a:r>
              <a:rPr lang="en-US" sz="1800" b="1" dirty="0" err="1"/>
              <a:t>dd.month</a:t>
            </a:r>
            <a:r>
              <a:rPr lang="en-US" sz="1800" b="1" dirty="0"/>
              <a:t> &lt;&lt; ',' &lt;&lt; </a:t>
            </a:r>
            <a:r>
              <a:rPr lang="en-US" sz="1800" b="1" dirty="0" err="1"/>
              <a:t>dd.day</a:t>
            </a:r>
            <a:r>
              <a:rPr lang="en-US" sz="1800" b="1" dirty="0"/>
              <a:t> &lt;&lt;')';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перегрузка операции ввода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err="1">
                <a:solidFill>
                  <a:srgbClr val="0033CC"/>
                </a:solidFill>
              </a:rPr>
              <a:t>istream</a:t>
            </a:r>
            <a:r>
              <a:rPr lang="en-US" sz="1800" b="1" dirty="0">
                <a:solidFill>
                  <a:srgbClr val="0033CC"/>
                </a:solidFill>
              </a:rPr>
              <a:t> &amp; operator &gt;&gt; (</a:t>
            </a:r>
            <a:r>
              <a:rPr lang="en-US" sz="1800" b="1" dirty="0" err="1">
                <a:solidFill>
                  <a:srgbClr val="0033CC"/>
                </a:solidFill>
              </a:rPr>
              <a:t>istream</a:t>
            </a:r>
            <a:r>
              <a:rPr lang="en-US" sz="1800" b="1" dirty="0">
                <a:solidFill>
                  <a:srgbClr val="0033CC"/>
                </a:solidFill>
              </a:rPr>
              <a:t> &amp; is,  Date &amp;</a:t>
            </a:r>
            <a:r>
              <a:rPr lang="en-US" sz="1800" b="1" dirty="0" err="1">
                <a:solidFill>
                  <a:srgbClr val="0033CC"/>
                </a:solidFill>
              </a:rPr>
              <a:t>dd</a:t>
            </a:r>
            <a:r>
              <a:rPr lang="en-US" sz="1800" b="1" dirty="0">
                <a:solidFill>
                  <a:srgbClr val="0033CC"/>
                </a:solidFill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int y, m, 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char ch1, ch2, ch3, ch4;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is&gt;&gt;ch1&gt;&gt;y&gt;&gt;ch2&gt;&gt;m&gt;&gt;ch3&gt;&gt;d&gt;&gt;ch4;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if (!is) return is;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if ( ch1!='(' || ch2!=',' || ch3!=',' || ch4!=')' 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 {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ошибка ввода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       </a:t>
            </a:r>
            <a:r>
              <a:rPr lang="en-US" sz="1800" b="1" dirty="0" err="1"/>
              <a:t>is.clear</a:t>
            </a:r>
            <a:r>
              <a:rPr lang="en-US" sz="1800" b="1" dirty="0"/>
              <a:t>(</a:t>
            </a:r>
            <a:r>
              <a:rPr lang="en-US" sz="1800" b="1" dirty="0" err="1"/>
              <a:t>ios_base</a:t>
            </a:r>
            <a:r>
              <a:rPr lang="en-US" sz="1800" b="1" dirty="0"/>
              <a:t>::</a:t>
            </a:r>
            <a:r>
              <a:rPr lang="en-US" sz="1800" b="1" dirty="0" err="1"/>
              <a:t>failbit</a:t>
            </a:r>
            <a:r>
              <a:rPr lang="en-US" sz="1800" b="1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   return is;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 </a:t>
            </a:r>
            <a:r>
              <a:rPr lang="en-US" sz="1800" b="1" dirty="0" err="1"/>
              <a:t>dd</a:t>
            </a:r>
            <a:r>
              <a:rPr lang="en-US" sz="1800" b="1" dirty="0"/>
              <a:t>=Date(</a:t>
            </a:r>
            <a:r>
              <a:rPr lang="en-US" sz="1800" b="1" dirty="0" err="1"/>
              <a:t>y,m,d</a:t>
            </a:r>
            <a:r>
              <a:rPr lang="en-US" sz="1800" b="1" dirty="0"/>
              <a:t>);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все данные считаны верно и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                                     // выполняем изменение данных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    </a:t>
            </a:r>
            <a:r>
              <a:rPr lang="en-US" sz="1800" b="1" dirty="0"/>
              <a:t>return is;            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возвращение потока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}</a:t>
            </a:r>
            <a:endParaRPr lang="ru-RU" sz="1800" b="1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 bwMode="auto">
          <a:xfrm>
            <a:off x="5826333" y="4678745"/>
            <a:ext cx="3317667" cy="217925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rgbClr val="004874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int main 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Date d1;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err="1"/>
              <a:t>cin</a:t>
            </a:r>
            <a:r>
              <a:rPr lang="en-US" sz="1800" b="1" dirty="0"/>
              <a:t>&gt;&gt;d1; //</a:t>
            </a:r>
            <a:r>
              <a:rPr lang="ru-RU" sz="1800" b="1" dirty="0"/>
              <a:t>ввод даты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</a:t>
            </a:r>
            <a:r>
              <a:rPr lang="en-US" sz="1800" b="1" dirty="0" err="1"/>
              <a:t>cout</a:t>
            </a:r>
            <a:r>
              <a:rPr lang="en-US" sz="1800" b="1" dirty="0"/>
              <a:t>&lt;&lt;d1; //</a:t>
            </a:r>
            <a:r>
              <a:rPr lang="ru-RU" sz="1800" b="1" dirty="0"/>
              <a:t>вывод даты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</a:t>
            </a:r>
            <a:r>
              <a:rPr lang="en-US" sz="1800" b="1" dirty="0"/>
              <a:t>system("pause");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}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4752"/>
          <a:stretch/>
        </p:blipFill>
        <p:spPr bwMode="auto">
          <a:xfrm>
            <a:off x="467430" y="5473096"/>
            <a:ext cx="1961499" cy="1384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407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 build="p" animBg="1"/>
      <p:bldP spid="8" grpId="0" build="p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484730"/>
            <a:ext cx="9144000" cy="396055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ru-RU" cap="all" dirty="0">
                <a:solidFill>
                  <a:schemeClr val="bg1"/>
                </a:solidFill>
              </a:rPr>
              <a:t>Перегрузка </a:t>
            </a:r>
            <a:r>
              <a:rPr lang="ru-RU" cap="all" dirty="0" smtClean="0">
                <a:solidFill>
                  <a:schemeClr val="bg1"/>
                </a:solidFill>
              </a:rPr>
              <a:t>БИНАРНЫХ (ДВУХМЕСТНЫХ) ОПЕРАЦИЙ</a:t>
            </a:r>
            <a:endParaRPr lang="ru-RU" cap="al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943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ПЕРЕГРУЖЕННЫЕ ОПЕРАЦИИ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97038"/>
            <a:ext cx="9144000" cy="5544770"/>
          </a:xfrm>
        </p:spPr>
        <p:txBody>
          <a:bodyPr>
            <a:noAutofit/>
          </a:bodyPr>
          <a:lstStyle/>
          <a:p>
            <a:r>
              <a:rPr lang="ru-RU" b="1" dirty="0"/>
              <a:t>Двухместная операция</a:t>
            </a:r>
            <a:r>
              <a:rPr lang="ru-RU" dirty="0"/>
              <a:t> может быть перегружена как </a:t>
            </a:r>
            <a:r>
              <a:rPr lang="ru-RU" b="1" dirty="0" smtClean="0"/>
              <a:t>нестатическая </a:t>
            </a:r>
            <a:r>
              <a:rPr lang="ru-RU" b="1" dirty="0"/>
              <a:t>функция-элемент с одним аргументом</a:t>
            </a:r>
            <a:r>
              <a:rPr lang="ru-RU" dirty="0"/>
              <a:t> или как </a:t>
            </a:r>
            <a:r>
              <a:rPr lang="ru-RU" b="1" dirty="0"/>
              <a:t>функция, не являющаяся элементом и имеющая два аргумента</a:t>
            </a:r>
            <a:r>
              <a:rPr lang="ru-RU" dirty="0"/>
              <a:t> (один из этих аргументов должен быть либо объектом класса, либо ссылкой на него).</a:t>
            </a:r>
            <a:endParaRPr lang="ru-RU" sz="23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992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59540" y="4509150"/>
            <a:ext cx="7345020" cy="23488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ПЕРЕГРУЖЕННЫЕ ОПЕРАЦИИ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97038"/>
            <a:ext cx="9144000" cy="5544770"/>
          </a:xfrm>
        </p:spPr>
        <p:txBody>
          <a:bodyPr>
            <a:noAutofit/>
          </a:bodyPr>
          <a:lstStyle/>
          <a:p>
            <a:r>
              <a:rPr lang="ru-RU" sz="2400" dirty="0"/>
              <a:t>Если </a:t>
            </a:r>
            <a:r>
              <a:rPr lang="ru-RU" sz="2400" b="1" dirty="0"/>
              <a:t>у</a:t>
            </a:r>
            <a:r>
              <a:rPr lang="ru-RU" sz="2400" dirty="0"/>
              <a:t> и </a:t>
            </a:r>
            <a:r>
              <a:rPr lang="en-US" sz="2400" b="1" dirty="0"/>
              <a:t>z</a:t>
            </a:r>
            <a:r>
              <a:rPr lang="ru-RU" sz="2400" dirty="0"/>
              <a:t> являются объектами класса, то, когда двухместная операция </a:t>
            </a:r>
            <a:r>
              <a:rPr lang="ru-RU" sz="2400" b="1" dirty="0">
                <a:solidFill>
                  <a:srgbClr val="0033CC"/>
                </a:solidFill>
              </a:rPr>
              <a:t>+=</a:t>
            </a:r>
            <a:r>
              <a:rPr lang="ru-RU" sz="2400" dirty="0"/>
              <a:t> перегружается как </a:t>
            </a:r>
            <a:r>
              <a:rPr lang="ru-RU" sz="2400" b="1" dirty="0"/>
              <a:t>нестатическая функция-элемен</a:t>
            </a:r>
            <a:r>
              <a:rPr lang="ru-RU" sz="2400" dirty="0"/>
              <a:t>т класса с одним аргументом, выражение </a:t>
            </a:r>
            <a:r>
              <a:rPr lang="ru-RU" sz="2400" b="1" dirty="0"/>
              <a:t>у += </a:t>
            </a:r>
            <a:r>
              <a:rPr lang="en-US" sz="2400" b="1" dirty="0"/>
              <a:t>z</a:t>
            </a:r>
            <a:r>
              <a:rPr lang="ru-RU" sz="2400" dirty="0"/>
              <a:t> воспринимается точно так же, как </a:t>
            </a:r>
          </a:p>
          <a:p>
            <a:pPr marL="0" indent="0" algn="ctr">
              <a:buNone/>
            </a:pPr>
            <a:r>
              <a:rPr lang="en-US" sz="2400" b="1" dirty="0" err="1">
                <a:solidFill>
                  <a:srgbClr val="0033CC"/>
                </a:solidFill>
              </a:rPr>
              <a:t>y.operator</a:t>
            </a:r>
            <a:r>
              <a:rPr lang="en-US" sz="2400" b="1" dirty="0">
                <a:solidFill>
                  <a:srgbClr val="0033CC"/>
                </a:solidFill>
              </a:rPr>
              <a:t>+=(z</a:t>
            </a:r>
            <a:r>
              <a:rPr lang="en-US" sz="2400" b="1" dirty="0" smtClean="0">
                <a:solidFill>
                  <a:srgbClr val="0033CC"/>
                </a:solidFill>
              </a:rPr>
              <a:t>)</a:t>
            </a:r>
            <a:r>
              <a:rPr lang="ru-RU" sz="2400" b="1" dirty="0" smtClean="0">
                <a:solidFill>
                  <a:srgbClr val="0033CC"/>
                </a:solidFill>
              </a:rPr>
              <a:t>;</a:t>
            </a:r>
            <a:endParaRPr lang="ru-RU" sz="2400" dirty="0">
              <a:solidFill>
                <a:srgbClr val="0033CC"/>
              </a:solidFill>
            </a:endParaRPr>
          </a:p>
          <a:p>
            <a:r>
              <a:rPr lang="en-US" sz="2400" dirty="0"/>
              <a:t> </a:t>
            </a:r>
            <a:r>
              <a:rPr lang="ru-RU" sz="2400" b="1" dirty="0" smtClean="0">
                <a:solidFill>
                  <a:srgbClr val="C00000"/>
                </a:solidFill>
              </a:rPr>
              <a:t>Пример объявления функции-элемента для перегрузки двухместной операции</a:t>
            </a:r>
            <a:r>
              <a:rPr lang="ru-RU" sz="2400" dirty="0" smtClean="0"/>
              <a:t>:</a:t>
            </a:r>
            <a:endParaRPr lang="ru-RU" sz="2400" dirty="0"/>
          </a:p>
          <a:p>
            <a:pPr indent="1276350">
              <a:buNone/>
            </a:pPr>
            <a:r>
              <a:rPr lang="en-US" sz="2400" b="1" dirty="0">
                <a:solidFill>
                  <a:srgbClr val="0033CC"/>
                </a:solidFill>
              </a:rPr>
              <a:t>class Primer </a:t>
            </a:r>
            <a:endParaRPr lang="ru-RU" sz="2400" dirty="0">
              <a:solidFill>
                <a:srgbClr val="0033CC"/>
              </a:solidFill>
            </a:endParaRPr>
          </a:p>
          <a:p>
            <a:pPr indent="1276350">
              <a:buNone/>
            </a:pPr>
            <a:r>
              <a:rPr lang="en-US" sz="2400" b="1" dirty="0">
                <a:solidFill>
                  <a:srgbClr val="0033CC"/>
                </a:solidFill>
              </a:rPr>
              <a:t>{ </a:t>
            </a:r>
            <a:endParaRPr lang="ru-RU" sz="2400" dirty="0">
              <a:solidFill>
                <a:srgbClr val="0033CC"/>
              </a:solidFill>
            </a:endParaRPr>
          </a:p>
          <a:p>
            <a:pPr indent="1276350">
              <a:buNone/>
            </a:pPr>
            <a:r>
              <a:rPr lang="en-US" sz="2400" b="1" dirty="0">
                <a:solidFill>
                  <a:srgbClr val="0033CC"/>
                </a:solidFill>
              </a:rPr>
              <a:t>public:</a:t>
            </a:r>
            <a:endParaRPr lang="ru-RU" sz="2400" dirty="0">
              <a:solidFill>
                <a:srgbClr val="0033CC"/>
              </a:solidFill>
            </a:endParaRPr>
          </a:p>
          <a:p>
            <a:pPr indent="1276350">
              <a:buNone/>
            </a:pPr>
            <a:r>
              <a:rPr lang="ru-RU" sz="2400" b="1" dirty="0" smtClean="0">
                <a:solidFill>
                  <a:srgbClr val="0033CC"/>
                </a:solidFill>
              </a:rPr>
              <a:t>		</a:t>
            </a:r>
            <a:r>
              <a:rPr lang="en-US" sz="2400" b="1" dirty="0" smtClean="0">
                <a:solidFill>
                  <a:srgbClr val="0033CC"/>
                </a:solidFill>
              </a:rPr>
              <a:t>Primer </a:t>
            </a:r>
            <a:r>
              <a:rPr lang="en-US" sz="2400" b="1" dirty="0">
                <a:solidFill>
                  <a:srgbClr val="0033CC"/>
                </a:solidFill>
              </a:rPr>
              <a:t>&amp;operator+=(</a:t>
            </a:r>
            <a:r>
              <a:rPr lang="en-US" sz="2400" b="1" dirty="0" err="1">
                <a:solidFill>
                  <a:srgbClr val="0033CC"/>
                </a:solidFill>
              </a:rPr>
              <a:t>const</a:t>
            </a:r>
            <a:r>
              <a:rPr lang="en-US" sz="2400" b="1" dirty="0">
                <a:solidFill>
                  <a:srgbClr val="0033CC"/>
                </a:solidFill>
              </a:rPr>
              <a:t> primer &amp;);</a:t>
            </a:r>
            <a:endParaRPr lang="ru-RU" sz="2400" dirty="0">
              <a:solidFill>
                <a:srgbClr val="0033CC"/>
              </a:solidFill>
            </a:endParaRPr>
          </a:p>
          <a:p>
            <a:pPr indent="1276350">
              <a:buNone/>
            </a:pPr>
            <a:r>
              <a:rPr lang="ru-RU" sz="2400" b="1" dirty="0">
                <a:solidFill>
                  <a:srgbClr val="0033CC"/>
                </a:solidFill>
              </a:rPr>
              <a:t>};</a:t>
            </a:r>
            <a:endParaRPr lang="ru-RU" sz="2400" dirty="0">
              <a:solidFill>
                <a:srgbClr val="0033CC"/>
              </a:solidFill>
            </a:endParaRPr>
          </a:p>
          <a:p>
            <a:endParaRPr 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1656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388" y="4869200"/>
            <a:ext cx="8780462" cy="19888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ПЕРЕГРУЖЕННЫЕ ОПЕРАЦИИ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66838"/>
            <a:ext cx="9144000" cy="5200402"/>
          </a:xfrm>
        </p:spPr>
        <p:txBody>
          <a:bodyPr>
            <a:noAutofit/>
          </a:bodyPr>
          <a:lstStyle/>
          <a:p>
            <a:r>
              <a:rPr lang="ru-RU" sz="2300" dirty="0"/>
              <a:t>Двухместная операция </a:t>
            </a:r>
            <a:r>
              <a:rPr lang="ru-RU" sz="2300" b="1" dirty="0">
                <a:solidFill>
                  <a:srgbClr val="C00000"/>
                </a:solidFill>
              </a:rPr>
              <a:t>+=</a:t>
            </a:r>
            <a:r>
              <a:rPr lang="ru-RU" sz="2300" dirty="0"/>
              <a:t> может быть перегружена как функция с двумя аргументами, не являющаяся элементом. Один из аргументов должен быть объектом класса или ссылкой на объект. </a:t>
            </a:r>
          </a:p>
          <a:p>
            <a:r>
              <a:rPr lang="ru-RU" sz="2300" dirty="0"/>
              <a:t>Если у и </a:t>
            </a:r>
            <a:r>
              <a:rPr lang="en-US" sz="2300" dirty="0"/>
              <a:t>z</a:t>
            </a:r>
            <a:r>
              <a:rPr lang="ru-RU" sz="2300" dirty="0"/>
              <a:t> являются объектами класса, тогда </a:t>
            </a:r>
            <a:r>
              <a:rPr lang="ru-RU" sz="2300" b="1" dirty="0"/>
              <a:t>у += </a:t>
            </a:r>
            <a:r>
              <a:rPr lang="en-US" sz="2300" b="1" dirty="0"/>
              <a:t>z</a:t>
            </a:r>
            <a:r>
              <a:rPr lang="ru-RU" sz="2300" dirty="0"/>
              <a:t> воспринимается в программе точно так же, как вызов </a:t>
            </a:r>
          </a:p>
          <a:p>
            <a:pPr marL="0" indent="0" algn="ctr">
              <a:buNone/>
            </a:pPr>
            <a:r>
              <a:rPr lang="ru-RU" sz="2300" b="1" dirty="0" err="1">
                <a:solidFill>
                  <a:srgbClr val="0033CC"/>
                </a:solidFill>
              </a:rPr>
              <a:t>орега</a:t>
            </a:r>
            <a:r>
              <a:rPr lang="en-US" sz="2300" b="1" dirty="0">
                <a:solidFill>
                  <a:srgbClr val="0033CC"/>
                </a:solidFill>
              </a:rPr>
              <a:t>tor+=(</a:t>
            </a:r>
            <a:r>
              <a:rPr lang="en-US" sz="2300" b="1" dirty="0" smtClean="0">
                <a:solidFill>
                  <a:srgbClr val="0033CC"/>
                </a:solidFill>
              </a:rPr>
              <a:t>y</a:t>
            </a:r>
            <a:r>
              <a:rPr lang="ru-RU" sz="2300" b="1" dirty="0">
                <a:solidFill>
                  <a:srgbClr val="0033CC"/>
                </a:solidFill>
              </a:rPr>
              <a:t>,</a:t>
            </a:r>
            <a:r>
              <a:rPr lang="en-US" sz="2300" b="1" dirty="0" smtClean="0">
                <a:solidFill>
                  <a:srgbClr val="0033CC"/>
                </a:solidFill>
              </a:rPr>
              <a:t>z)</a:t>
            </a:r>
            <a:r>
              <a:rPr lang="ru-RU" sz="2300" b="1" dirty="0" smtClean="0">
                <a:solidFill>
                  <a:srgbClr val="0033CC"/>
                </a:solidFill>
              </a:rPr>
              <a:t>;</a:t>
            </a:r>
            <a:endParaRPr lang="ru-RU" sz="2300" dirty="0">
              <a:solidFill>
                <a:srgbClr val="0033CC"/>
              </a:solidFill>
            </a:endParaRPr>
          </a:p>
          <a:p>
            <a:r>
              <a:rPr lang="en-US" sz="2300" dirty="0"/>
              <a:t> </a:t>
            </a:r>
            <a:r>
              <a:rPr lang="ru-RU" sz="2300" b="1" dirty="0">
                <a:solidFill>
                  <a:srgbClr val="C00000"/>
                </a:solidFill>
              </a:rPr>
              <a:t>Пример объявления </a:t>
            </a:r>
            <a:r>
              <a:rPr lang="ru-RU" sz="2300" b="1" dirty="0" smtClean="0">
                <a:solidFill>
                  <a:srgbClr val="C00000"/>
                </a:solidFill>
              </a:rPr>
              <a:t>дружественной функции </a:t>
            </a:r>
            <a:r>
              <a:rPr lang="ru-RU" sz="2300" b="1" dirty="0">
                <a:solidFill>
                  <a:srgbClr val="C00000"/>
                </a:solidFill>
              </a:rPr>
              <a:t>для перегрузки двухместной операции</a:t>
            </a:r>
            <a:r>
              <a:rPr lang="ru-RU" sz="2300" dirty="0" smtClean="0"/>
              <a:t>:</a:t>
            </a:r>
            <a:endParaRPr lang="ru-RU" sz="2300" dirty="0"/>
          </a:p>
          <a:p>
            <a:pPr marL="0" indent="804863">
              <a:buNone/>
            </a:pPr>
            <a:r>
              <a:rPr lang="en-US" sz="2300" b="1" dirty="0">
                <a:solidFill>
                  <a:srgbClr val="0033CC"/>
                </a:solidFill>
              </a:rPr>
              <a:t>class Primer </a:t>
            </a:r>
            <a:endParaRPr lang="ru-RU" sz="2300" dirty="0">
              <a:solidFill>
                <a:srgbClr val="0033CC"/>
              </a:solidFill>
            </a:endParaRPr>
          </a:p>
          <a:p>
            <a:pPr marL="0" indent="804863">
              <a:buNone/>
            </a:pPr>
            <a:r>
              <a:rPr lang="en-US" sz="2300" b="1" dirty="0">
                <a:solidFill>
                  <a:srgbClr val="0033CC"/>
                </a:solidFill>
              </a:rPr>
              <a:t>{</a:t>
            </a:r>
            <a:endParaRPr lang="ru-RU" sz="2300" dirty="0">
              <a:solidFill>
                <a:srgbClr val="0033CC"/>
              </a:solidFill>
            </a:endParaRPr>
          </a:p>
          <a:p>
            <a:pPr marL="0" indent="1431925">
              <a:buNone/>
            </a:pPr>
            <a:r>
              <a:rPr lang="en-US" sz="2300" b="1" dirty="0" smtClean="0">
                <a:solidFill>
                  <a:srgbClr val="0033CC"/>
                </a:solidFill>
              </a:rPr>
              <a:t>friend Primer </a:t>
            </a:r>
            <a:r>
              <a:rPr lang="en-US" sz="2300" b="1" dirty="0">
                <a:solidFill>
                  <a:srgbClr val="0033CC"/>
                </a:solidFill>
              </a:rPr>
              <a:t>&amp;operator+=(Primer &amp;,  </a:t>
            </a:r>
            <a:r>
              <a:rPr lang="en-US" sz="2300" b="1" dirty="0" err="1">
                <a:solidFill>
                  <a:srgbClr val="0033CC"/>
                </a:solidFill>
              </a:rPr>
              <a:t>const</a:t>
            </a:r>
            <a:r>
              <a:rPr lang="en-US" sz="2300" b="1" dirty="0">
                <a:solidFill>
                  <a:srgbClr val="0033CC"/>
                </a:solidFill>
              </a:rPr>
              <a:t> Primer &amp;);</a:t>
            </a:r>
            <a:endParaRPr lang="ru-RU" sz="2300" dirty="0">
              <a:solidFill>
                <a:srgbClr val="0033CC"/>
              </a:solidFill>
            </a:endParaRPr>
          </a:p>
          <a:p>
            <a:pPr marL="0" indent="715963">
              <a:buNone/>
            </a:pPr>
            <a:r>
              <a:rPr lang="ru-RU" sz="2300" b="1" dirty="0" smtClean="0">
                <a:solidFill>
                  <a:srgbClr val="0033CC"/>
                </a:solidFill>
              </a:rPr>
              <a:t>};</a:t>
            </a:r>
            <a:endParaRPr lang="ru-RU" sz="23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361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Пример. Перегрузка двухместных операций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4762" y="-952"/>
            <a:ext cx="7087628" cy="6858952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004874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rgbClr val="0033CC"/>
                </a:solidFill>
              </a:rPr>
              <a:t>// </a:t>
            </a:r>
            <a:r>
              <a:rPr lang="ru-RU" sz="1800" b="1" dirty="0" smtClean="0">
                <a:solidFill>
                  <a:srgbClr val="0033CC"/>
                </a:solidFill>
              </a:rPr>
              <a:t>Класс Массив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class Array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{</a:t>
            </a:r>
            <a:r>
              <a:rPr lang="ru-RU" sz="1800" b="1" dirty="0" smtClean="0"/>
              <a:t> </a:t>
            </a:r>
            <a:r>
              <a:rPr lang="en-US" sz="1800" b="1" dirty="0" smtClean="0"/>
              <a:t>private</a:t>
            </a:r>
            <a:r>
              <a:rPr lang="en-US" sz="1800" b="1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int* </a:t>
            </a:r>
            <a:r>
              <a:rPr lang="en-US" sz="1800" b="1" dirty="0" err="1"/>
              <a:t>ptr</a:t>
            </a:r>
            <a:r>
              <a:rPr lang="en-US" sz="1800" b="1" dirty="0"/>
              <a:t>;   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указатель на первый элемент массива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</a:t>
            </a:r>
            <a:r>
              <a:rPr lang="en-US" sz="1800" b="1" dirty="0"/>
              <a:t>int size;  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размер массива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</a:t>
            </a:r>
            <a:r>
              <a:rPr lang="en-US" sz="1800" b="1" dirty="0" smtClean="0"/>
              <a:t>public</a:t>
            </a:r>
            <a:r>
              <a:rPr lang="en-US" sz="1800" b="1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Array(int = </a:t>
            </a:r>
            <a:r>
              <a:rPr lang="en-US" sz="1800" b="1" dirty="0" smtClean="0"/>
              <a:t>10</a:t>
            </a:r>
            <a:r>
              <a:rPr lang="ru-RU" sz="1800" b="1" dirty="0" smtClean="0"/>
              <a:t>)</a:t>
            </a:r>
            <a:r>
              <a:rPr lang="en-US" sz="1800" b="1" dirty="0" smtClean="0"/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 </a:t>
            </a:r>
            <a:r>
              <a:rPr lang="ru-RU" sz="1800" b="1" dirty="0" smtClean="0"/>
              <a:t>~</a:t>
            </a:r>
            <a:r>
              <a:rPr lang="en-US" sz="1800" b="1" dirty="0"/>
              <a:t>Array();	              </a:t>
            </a:r>
            <a:endParaRPr lang="ru-RU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</a:t>
            </a:r>
            <a:r>
              <a:rPr lang="en-US" sz="1800" b="1" dirty="0"/>
              <a:t>int </a:t>
            </a:r>
            <a:r>
              <a:rPr lang="en-US" sz="1800" b="1" dirty="0" err="1"/>
              <a:t>getSize</a:t>
            </a:r>
            <a:r>
              <a:rPr lang="en-US" sz="1800" b="1" dirty="0"/>
              <a:t>()  </a:t>
            </a:r>
            <a:r>
              <a:rPr lang="en-US" sz="1800" b="1" dirty="0" err="1"/>
              <a:t>const</a:t>
            </a:r>
            <a:r>
              <a:rPr lang="en-US" sz="1800" b="1" dirty="0"/>
              <a:t>;	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прототипы перегрузки операций</a:t>
            </a:r>
            <a:endParaRPr lang="en-US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>
                <a:solidFill>
                  <a:srgbClr val="0033CC"/>
                </a:solidFill>
              </a:rPr>
              <a:t>Array&amp; operator+=(</a:t>
            </a:r>
            <a:r>
              <a:rPr lang="en-US" sz="1800" b="1" dirty="0" err="1">
                <a:solidFill>
                  <a:srgbClr val="0033CC"/>
                </a:solidFill>
              </a:rPr>
              <a:t>const</a:t>
            </a:r>
            <a:r>
              <a:rPr lang="en-US" sz="1800" b="1" dirty="0">
                <a:solidFill>
                  <a:srgbClr val="0033CC"/>
                </a:solidFill>
              </a:rPr>
              <a:t> Array&amp;);              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сложение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</a:t>
            </a:r>
            <a:r>
              <a:rPr lang="en-US" sz="1800" b="1" dirty="0">
                <a:solidFill>
                  <a:srgbClr val="0033CC"/>
                </a:solidFill>
              </a:rPr>
              <a:t>friend Array &amp; operator-=(Array&amp;, Array&amp;); 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вычитание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вывод</a:t>
            </a:r>
            <a:endParaRPr lang="ru-RU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rgbClr val="0033CC"/>
                </a:solidFill>
              </a:rPr>
              <a:t>    </a:t>
            </a:r>
            <a:r>
              <a:rPr lang="en-US" sz="1800" b="1" dirty="0">
                <a:solidFill>
                  <a:srgbClr val="0033CC"/>
                </a:solidFill>
              </a:rPr>
              <a:t>friend </a:t>
            </a:r>
            <a:r>
              <a:rPr lang="en-US" sz="1800" b="1" dirty="0" err="1">
                <a:solidFill>
                  <a:srgbClr val="0033CC"/>
                </a:solidFill>
              </a:rPr>
              <a:t>ostream</a:t>
            </a:r>
            <a:r>
              <a:rPr lang="en-US" sz="1800" b="1" dirty="0">
                <a:solidFill>
                  <a:srgbClr val="0033CC"/>
                </a:solidFill>
              </a:rPr>
              <a:t>&amp; operator&lt;&lt;(</a:t>
            </a:r>
            <a:r>
              <a:rPr lang="en-US" sz="1800" b="1" dirty="0" err="1">
                <a:solidFill>
                  <a:srgbClr val="0033CC"/>
                </a:solidFill>
              </a:rPr>
              <a:t>ostream</a:t>
            </a:r>
            <a:r>
              <a:rPr lang="en-US" sz="1800" b="1" dirty="0">
                <a:solidFill>
                  <a:srgbClr val="0033CC"/>
                </a:solidFill>
              </a:rPr>
              <a:t>&amp;, </a:t>
            </a:r>
            <a:r>
              <a:rPr lang="en-US" sz="1800" b="1" dirty="0" err="1">
                <a:solidFill>
                  <a:srgbClr val="0033CC"/>
                </a:solidFill>
              </a:rPr>
              <a:t>const</a:t>
            </a:r>
            <a:r>
              <a:rPr lang="en-US" sz="1800" b="1" dirty="0">
                <a:solidFill>
                  <a:srgbClr val="0033CC"/>
                </a:solidFill>
              </a:rPr>
              <a:t> Array</a:t>
            </a:r>
            <a:r>
              <a:rPr lang="en-US" sz="1800" b="1" dirty="0" smtClean="0">
                <a:solidFill>
                  <a:srgbClr val="0033CC"/>
                </a:solidFill>
              </a:rPr>
              <a:t>&amp;);</a:t>
            </a:r>
            <a:endParaRPr lang="ru-RU" sz="1800" b="1" dirty="0" smtClean="0">
              <a:solidFill>
                <a:srgbClr val="0033CC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ввод</a:t>
            </a:r>
            <a:endParaRPr lang="en-US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33CC"/>
                </a:solidFill>
              </a:rPr>
              <a:t>    friend </a:t>
            </a:r>
            <a:r>
              <a:rPr lang="en-US" sz="1800" b="1" dirty="0" err="1">
                <a:solidFill>
                  <a:srgbClr val="0033CC"/>
                </a:solidFill>
              </a:rPr>
              <a:t>istream</a:t>
            </a:r>
            <a:r>
              <a:rPr lang="en-US" sz="1800" b="1" dirty="0">
                <a:solidFill>
                  <a:srgbClr val="0033CC"/>
                </a:solidFill>
              </a:rPr>
              <a:t>&amp; operator&gt;&gt;(</a:t>
            </a:r>
            <a:r>
              <a:rPr lang="en-US" sz="1800" b="1" dirty="0" err="1">
                <a:solidFill>
                  <a:srgbClr val="0033CC"/>
                </a:solidFill>
              </a:rPr>
              <a:t>istream</a:t>
            </a:r>
            <a:r>
              <a:rPr lang="en-US" sz="1800" b="1" dirty="0">
                <a:solidFill>
                  <a:srgbClr val="0033CC"/>
                </a:solidFill>
              </a:rPr>
              <a:t>&amp;, Array&amp;);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};</a:t>
            </a:r>
            <a:endParaRPr lang="en-US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// </a:t>
            </a:r>
            <a:r>
              <a:rPr lang="ru-RU" sz="1800" b="1" dirty="0"/>
              <a:t>Конструктор по умолчанию для класса </a:t>
            </a:r>
            <a:r>
              <a:rPr lang="en-US" sz="1800" b="1" dirty="0"/>
              <a:t>Array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Array::Array(int </a:t>
            </a:r>
            <a:r>
              <a:rPr lang="en-US" sz="1800" b="1" dirty="0" err="1"/>
              <a:t>arraySize</a:t>
            </a:r>
            <a:r>
              <a:rPr lang="en-US" sz="1800" b="1" dirty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{</a:t>
            </a:r>
            <a:r>
              <a:rPr lang="ru-RU" sz="1800" b="1" dirty="0" smtClean="0"/>
              <a:t>  </a:t>
            </a:r>
            <a:r>
              <a:rPr lang="en-US" sz="1800" b="1" dirty="0" smtClean="0"/>
              <a:t>size </a:t>
            </a:r>
            <a:r>
              <a:rPr lang="en-US" sz="1800" b="1" dirty="0"/>
              <a:t>= </a:t>
            </a:r>
            <a:r>
              <a:rPr lang="en-US" sz="1800" b="1" dirty="0" err="1"/>
              <a:t>arraySize</a:t>
            </a:r>
            <a:r>
              <a:rPr lang="en-US" sz="1800" b="1" dirty="0"/>
              <a:t>;	</a:t>
            </a:r>
            <a:endParaRPr lang="ru-RU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</a:t>
            </a:r>
            <a:r>
              <a:rPr lang="en-US" sz="1800" b="1" dirty="0" err="1"/>
              <a:t>ptr</a:t>
            </a:r>
            <a:r>
              <a:rPr lang="en-US" sz="1800" b="1" dirty="0"/>
              <a:t> = new int[size</a:t>
            </a:r>
            <a:r>
              <a:rPr lang="en-US" sz="1800" b="1" dirty="0" smtClean="0"/>
              <a:t>];</a:t>
            </a:r>
            <a:endParaRPr lang="ru-RU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    </a:t>
            </a:r>
            <a:r>
              <a:rPr lang="en-US" sz="1800" b="1" dirty="0"/>
              <a:t>for (int </a:t>
            </a:r>
            <a:r>
              <a:rPr lang="en-US" sz="1800" b="1" dirty="0" err="1"/>
              <a:t>i</a:t>
            </a:r>
            <a:r>
              <a:rPr lang="en-US" sz="1800" b="1" dirty="0"/>
              <a:t> = 0; </a:t>
            </a:r>
            <a:r>
              <a:rPr lang="en-US" sz="1800" b="1" dirty="0" err="1"/>
              <a:t>i</a:t>
            </a:r>
            <a:r>
              <a:rPr lang="en-US" sz="1800" b="1" dirty="0"/>
              <a:t> &lt; size; </a:t>
            </a:r>
            <a:r>
              <a:rPr lang="en-US" sz="1800" b="1" dirty="0" err="1"/>
              <a:t>i</a:t>
            </a:r>
            <a:r>
              <a:rPr lang="en-US" sz="1800" b="1" dirty="0"/>
              <a:t>++)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</a:t>
            </a:r>
            <a:r>
              <a:rPr lang="en-US" sz="1800" b="1" dirty="0" err="1"/>
              <a:t>ptr</a:t>
            </a:r>
            <a:r>
              <a:rPr lang="en-US" sz="1800" b="1" dirty="0"/>
              <a:t>[</a:t>
            </a:r>
            <a:r>
              <a:rPr lang="en-US" sz="1800" b="1" dirty="0" err="1"/>
              <a:t>i</a:t>
            </a:r>
            <a:r>
              <a:rPr lang="en-US" sz="1800" b="1" dirty="0"/>
              <a:t>] = 0;	</a:t>
            </a:r>
            <a:endParaRPr lang="ru-RU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}</a:t>
            </a:r>
            <a:endParaRPr lang="ru-RU" sz="1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38</a:t>
            </a:fld>
            <a:endParaRPr lang="ru-RU"/>
          </a:p>
        </p:txBody>
      </p:sp>
      <p:sp>
        <p:nvSpPr>
          <p:cNvPr id="7" name="Объект 2"/>
          <p:cNvSpPr txBox="1">
            <a:spLocks/>
          </p:cNvSpPr>
          <p:nvPr/>
        </p:nvSpPr>
        <p:spPr bwMode="auto">
          <a:xfrm>
            <a:off x="2618591" y="-952"/>
            <a:ext cx="6481345" cy="6858952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>
            <a:solidFill>
              <a:srgbClr val="004874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// Деструктор для класса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Array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Array::~Array()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{</a:t>
            </a:r>
            <a:r>
              <a:rPr lang="ru-RU" sz="1800" b="1" dirty="0" smtClean="0"/>
              <a:t>  </a:t>
            </a:r>
            <a:r>
              <a:rPr lang="en-US" sz="1800" b="1" dirty="0" smtClean="0"/>
              <a:t>delete</a:t>
            </a:r>
            <a:r>
              <a:rPr lang="en-US" sz="1800" b="1" dirty="0"/>
              <a:t>[] </a:t>
            </a:r>
            <a:r>
              <a:rPr lang="en-US" sz="1800" b="1" dirty="0" err="1"/>
              <a:t>ptr</a:t>
            </a:r>
            <a:r>
              <a:rPr lang="en-US" sz="1800" b="1" dirty="0"/>
              <a:t>;	</a:t>
            </a:r>
            <a:r>
              <a:rPr lang="ru-RU" sz="1800" b="1" dirty="0" smtClean="0"/>
              <a:t>}</a:t>
            </a:r>
            <a:endParaRPr lang="ru-RU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// Получить размер массива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int Array::</a:t>
            </a:r>
            <a:r>
              <a:rPr lang="en-US" sz="1800" b="1" dirty="0" err="1"/>
              <a:t>getSize</a:t>
            </a:r>
            <a:r>
              <a:rPr lang="en-US" sz="1800" b="1" dirty="0"/>
              <a:t>()  </a:t>
            </a:r>
            <a:r>
              <a:rPr lang="en-US" sz="1800" b="1" dirty="0" err="1"/>
              <a:t>const</a:t>
            </a:r>
            <a:r>
              <a:rPr lang="en-US" sz="1800" b="1" dirty="0"/>
              <a:t> { return size;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Перегрузка операции += функцией-элементом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Array&amp; Array :: operator+=(</a:t>
            </a:r>
            <a:r>
              <a:rPr lang="en-US" sz="1800" b="1" dirty="0" err="1"/>
              <a:t>const</a:t>
            </a:r>
            <a:r>
              <a:rPr lang="en-US" sz="1800" b="1" dirty="0"/>
              <a:t> Array&amp; right)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{</a:t>
            </a:r>
            <a:r>
              <a:rPr lang="ru-RU" sz="1800" b="1" dirty="0" smtClean="0"/>
              <a:t>  </a:t>
            </a:r>
            <a:r>
              <a:rPr lang="en-US" sz="1800" b="1" dirty="0" smtClean="0"/>
              <a:t>for </a:t>
            </a:r>
            <a:r>
              <a:rPr lang="en-US" sz="1800" b="1" dirty="0"/>
              <a:t>(int </a:t>
            </a:r>
            <a:r>
              <a:rPr lang="en-US" sz="1800" b="1" dirty="0" err="1"/>
              <a:t>i</a:t>
            </a:r>
            <a:r>
              <a:rPr lang="en-US" sz="1800" b="1" dirty="0"/>
              <a:t> = 0; </a:t>
            </a:r>
            <a:r>
              <a:rPr lang="en-US" sz="1800" b="1" dirty="0" err="1"/>
              <a:t>i</a:t>
            </a:r>
            <a:r>
              <a:rPr lang="en-US" sz="1800" b="1" dirty="0"/>
              <a:t> &lt; size; </a:t>
            </a:r>
            <a:r>
              <a:rPr lang="en-US" sz="1800" b="1" dirty="0" err="1"/>
              <a:t>i</a:t>
            </a:r>
            <a:r>
              <a:rPr lang="en-US" sz="1800" b="1" dirty="0"/>
              <a:t>++)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</a:t>
            </a:r>
            <a:r>
              <a:rPr lang="en-US" sz="1800" b="1" dirty="0" err="1"/>
              <a:t>ptr</a:t>
            </a:r>
            <a:r>
              <a:rPr lang="en-US" sz="1800" b="1" dirty="0"/>
              <a:t>[</a:t>
            </a:r>
            <a:r>
              <a:rPr lang="en-US" sz="1800" b="1" dirty="0" err="1"/>
              <a:t>i</a:t>
            </a:r>
            <a:r>
              <a:rPr lang="en-US" sz="1800" b="1" dirty="0"/>
              <a:t>] = </a:t>
            </a:r>
            <a:r>
              <a:rPr lang="en-US" sz="1800" b="1" dirty="0" err="1"/>
              <a:t>ptr</a:t>
            </a:r>
            <a:r>
              <a:rPr lang="en-US" sz="1800" b="1" dirty="0"/>
              <a:t>[</a:t>
            </a:r>
            <a:r>
              <a:rPr lang="en-US" sz="1800" b="1" dirty="0" err="1"/>
              <a:t>i</a:t>
            </a:r>
            <a:r>
              <a:rPr lang="en-US" sz="1800" b="1" dirty="0"/>
              <a:t>] + </a:t>
            </a:r>
            <a:r>
              <a:rPr lang="en-US" sz="1800" b="1" dirty="0" err="1"/>
              <a:t>right.ptr</a:t>
            </a:r>
            <a:r>
              <a:rPr lang="en-US" sz="1800" b="1" dirty="0"/>
              <a:t>[</a:t>
            </a:r>
            <a:r>
              <a:rPr lang="en-US" sz="1800" b="1" dirty="0" err="1"/>
              <a:t>i</a:t>
            </a:r>
            <a:r>
              <a:rPr lang="en-US" sz="1800" b="1" dirty="0"/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   </a:t>
            </a:r>
            <a:r>
              <a:rPr lang="en-US" sz="1800" b="1" dirty="0" smtClean="0"/>
              <a:t>return </a:t>
            </a:r>
            <a:r>
              <a:rPr lang="en-US" sz="1800" b="1" dirty="0"/>
              <a:t>*this</a:t>
            </a:r>
            <a:r>
              <a:rPr lang="en-US" sz="1800" b="1" dirty="0" smtClean="0"/>
              <a:t>;  }</a:t>
            </a:r>
            <a:endParaRPr lang="en-US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Перегрузка операции -=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функцией-другом</a:t>
            </a:r>
            <a:endParaRPr lang="ru-RU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Array &amp; operator-=(Array&amp; left, Array&amp; right)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{</a:t>
            </a:r>
            <a:r>
              <a:rPr lang="ru-RU" sz="1800" b="1" dirty="0" smtClean="0"/>
              <a:t>  </a:t>
            </a:r>
            <a:r>
              <a:rPr lang="en-US" sz="1800" b="1" dirty="0" smtClean="0"/>
              <a:t>for </a:t>
            </a:r>
            <a:r>
              <a:rPr lang="en-US" sz="1800" b="1" dirty="0"/>
              <a:t>(int </a:t>
            </a:r>
            <a:r>
              <a:rPr lang="en-US" sz="1800" b="1" dirty="0" err="1"/>
              <a:t>i</a:t>
            </a:r>
            <a:r>
              <a:rPr lang="en-US" sz="1800" b="1" dirty="0"/>
              <a:t> = 0; </a:t>
            </a:r>
            <a:r>
              <a:rPr lang="en-US" sz="1800" b="1" dirty="0" err="1"/>
              <a:t>i</a:t>
            </a:r>
            <a:r>
              <a:rPr lang="en-US" sz="1800" b="1" dirty="0"/>
              <a:t> &lt; </a:t>
            </a:r>
            <a:r>
              <a:rPr lang="en-US" sz="1800" b="1" dirty="0" err="1"/>
              <a:t>left.size</a:t>
            </a:r>
            <a:r>
              <a:rPr lang="en-US" sz="1800" b="1" dirty="0"/>
              <a:t>; </a:t>
            </a:r>
            <a:r>
              <a:rPr lang="en-US" sz="1800" b="1" dirty="0" err="1"/>
              <a:t>i</a:t>
            </a:r>
            <a:r>
              <a:rPr lang="en-US" sz="1800" b="1" dirty="0"/>
              <a:t>++)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</a:t>
            </a:r>
            <a:r>
              <a:rPr lang="en-US" sz="1800" b="1" dirty="0" err="1"/>
              <a:t>left.ptr</a:t>
            </a:r>
            <a:r>
              <a:rPr lang="en-US" sz="1800" b="1" dirty="0"/>
              <a:t>[</a:t>
            </a:r>
            <a:r>
              <a:rPr lang="en-US" sz="1800" b="1" dirty="0" err="1"/>
              <a:t>i</a:t>
            </a:r>
            <a:r>
              <a:rPr lang="en-US" sz="1800" b="1" dirty="0"/>
              <a:t>] = </a:t>
            </a:r>
            <a:r>
              <a:rPr lang="en-US" sz="1800" b="1" dirty="0" err="1"/>
              <a:t>left.ptr</a:t>
            </a:r>
            <a:r>
              <a:rPr lang="en-US" sz="1800" b="1" dirty="0"/>
              <a:t>[</a:t>
            </a:r>
            <a:r>
              <a:rPr lang="en-US" sz="1800" b="1" dirty="0" err="1"/>
              <a:t>i</a:t>
            </a:r>
            <a:r>
              <a:rPr lang="en-US" sz="1800" b="1" dirty="0"/>
              <a:t>] - </a:t>
            </a:r>
            <a:r>
              <a:rPr lang="en-US" sz="1800" b="1" dirty="0" err="1"/>
              <a:t>right.ptr</a:t>
            </a:r>
            <a:r>
              <a:rPr lang="en-US" sz="1800" b="1" dirty="0"/>
              <a:t>[</a:t>
            </a:r>
            <a:r>
              <a:rPr lang="en-US" sz="1800" b="1" dirty="0" err="1"/>
              <a:t>i</a:t>
            </a:r>
            <a:r>
              <a:rPr lang="en-US" sz="1800" b="1" dirty="0"/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    </a:t>
            </a:r>
            <a:r>
              <a:rPr lang="en-US" sz="1800" b="1" dirty="0" smtClean="0"/>
              <a:t>return </a:t>
            </a:r>
            <a:r>
              <a:rPr lang="en-US" sz="1800" b="1" dirty="0"/>
              <a:t>left</a:t>
            </a:r>
            <a:r>
              <a:rPr lang="en-US" sz="1800" b="1" dirty="0" smtClean="0"/>
              <a:t>;  }</a:t>
            </a:r>
            <a:endParaRPr lang="en-US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Перегруженная операция ввода </a:t>
            </a:r>
            <a:endParaRPr lang="ru-RU" sz="1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err="1" smtClean="0"/>
              <a:t>istream</a:t>
            </a:r>
            <a:r>
              <a:rPr lang="en-US" sz="1800" b="1" dirty="0"/>
              <a:t>&amp; operator&gt;&gt;(</a:t>
            </a:r>
            <a:r>
              <a:rPr lang="en-US" sz="1800" b="1" dirty="0" err="1"/>
              <a:t>istream</a:t>
            </a:r>
            <a:r>
              <a:rPr lang="en-US" sz="1800" b="1" dirty="0"/>
              <a:t>&amp; input, Array&amp; a)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{for </a:t>
            </a:r>
            <a:r>
              <a:rPr lang="en-US" sz="1800" b="1" dirty="0"/>
              <a:t>(int </a:t>
            </a:r>
            <a:r>
              <a:rPr lang="en-US" sz="1800" b="1" dirty="0" err="1"/>
              <a:t>i</a:t>
            </a:r>
            <a:r>
              <a:rPr lang="en-US" sz="1800" b="1" dirty="0"/>
              <a:t> = </a:t>
            </a:r>
            <a:r>
              <a:rPr lang="en-US" sz="1800" b="1" dirty="0" smtClean="0"/>
              <a:t>0</a:t>
            </a:r>
            <a:r>
              <a:rPr lang="ru-RU" sz="1800" b="1" dirty="0" smtClean="0"/>
              <a:t> </a:t>
            </a:r>
            <a:r>
              <a:rPr lang="en-US" sz="1800" b="1" dirty="0" smtClean="0"/>
              <a:t>; </a:t>
            </a:r>
            <a:r>
              <a:rPr lang="en-US" sz="1800" b="1" dirty="0" err="1"/>
              <a:t>i</a:t>
            </a:r>
            <a:r>
              <a:rPr lang="en-US" sz="1800" b="1" dirty="0"/>
              <a:t> &lt; </a:t>
            </a:r>
            <a:r>
              <a:rPr lang="en-US" sz="1800" b="1" dirty="0" err="1"/>
              <a:t>a.size</a:t>
            </a:r>
            <a:r>
              <a:rPr lang="en-US" sz="1800" b="1" dirty="0"/>
              <a:t>; </a:t>
            </a:r>
            <a:r>
              <a:rPr lang="en-US" sz="1800" b="1" dirty="0" err="1"/>
              <a:t>i</a:t>
            </a:r>
            <a:r>
              <a:rPr lang="en-US" sz="1800" b="1" dirty="0"/>
              <a:t>++)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input &gt;&gt; </a:t>
            </a:r>
            <a:r>
              <a:rPr lang="en-US" sz="1800" b="1" dirty="0" err="1"/>
              <a:t>a.ptr</a:t>
            </a:r>
            <a:r>
              <a:rPr lang="en-US" sz="1800" b="1" dirty="0"/>
              <a:t>[</a:t>
            </a:r>
            <a:r>
              <a:rPr lang="en-US" sz="1800" b="1" dirty="0" err="1"/>
              <a:t>i</a:t>
            </a:r>
            <a:r>
              <a:rPr lang="en-US" sz="1800" b="1" dirty="0"/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return input;	}</a:t>
            </a:r>
            <a:endParaRPr lang="ru-RU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Перегруженная операция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вывода</a:t>
            </a:r>
            <a:endParaRPr lang="en-US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err="1"/>
              <a:t>ostream</a:t>
            </a:r>
            <a:r>
              <a:rPr lang="en-US" sz="1800" b="1" dirty="0"/>
              <a:t>&amp; operator&lt;&lt;(</a:t>
            </a:r>
            <a:r>
              <a:rPr lang="en-US" sz="1800" b="1" dirty="0" err="1"/>
              <a:t>ostream</a:t>
            </a:r>
            <a:r>
              <a:rPr lang="en-US" sz="1800" b="1" dirty="0"/>
              <a:t>&amp; output, </a:t>
            </a:r>
            <a:r>
              <a:rPr lang="en-US" sz="1800" b="1" dirty="0" err="1"/>
              <a:t>const</a:t>
            </a:r>
            <a:r>
              <a:rPr lang="en-US" sz="1800" b="1" dirty="0"/>
              <a:t> Array&amp; a)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{ for </a:t>
            </a:r>
            <a:r>
              <a:rPr lang="en-US" sz="1800" b="1" dirty="0"/>
              <a:t>(int </a:t>
            </a:r>
            <a:r>
              <a:rPr lang="en-US" sz="1800" b="1" dirty="0" err="1"/>
              <a:t>i</a:t>
            </a:r>
            <a:r>
              <a:rPr lang="en-US" sz="1800" b="1" dirty="0"/>
              <a:t> = 0; </a:t>
            </a:r>
            <a:r>
              <a:rPr lang="en-US" sz="1800" b="1" dirty="0" err="1"/>
              <a:t>i</a:t>
            </a:r>
            <a:r>
              <a:rPr lang="en-US" sz="1800" b="1" dirty="0"/>
              <a:t> &lt; </a:t>
            </a:r>
            <a:r>
              <a:rPr lang="en-US" sz="1800" b="1" dirty="0" err="1"/>
              <a:t>a.size</a:t>
            </a:r>
            <a:r>
              <a:rPr lang="en-US" sz="1800" b="1" dirty="0"/>
              <a:t>; </a:t>
            </a:r>
            <a:r>
              <a:rPr lang="en-US" sz="1800" b="1" dirty="0" err="1"/>
              <a:t>i</a:t>
            </a:r>
            <a:r>
              <a:rPr lang="en-US" sz="1800" b="1" dirty="0"/>
              <a:t>++)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smtClean="0"/>
              <a:t>output </a:t>
            </a:r>
            <a:r>
              <a:rPr lang="en-US" sz="1800" b="1" dirty="0"/>
              <a:t>&lt;&lt; </a:t>
            </a:r>
            <a:r>
              <a:rPr lang="en-US" sz="1800" b="1" dirty="0" err="1"/>
              <a:t>a.ptr</a:t>
            </a:r>
            <a:r>
              <a:rPr lang="en-US" sz="1800" b="1" dirty="0"/>
              <a:t>[</a:t>
            </a:r>
            <a:r>
              <a:rPr lang="en-US" sz="1800" b="1" dirty="0" err="1"/>
              <a:t>i</a:t>
            </a:r>
            <a:r>
              <a:rPr lang="en-US" sz="1800" b="1" dirty="0"/>
              <a:t>] &lt;&lt; ' ';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 output </a:t>
            </a:r>
            <a:r>
              <a:rPr lang="en-US" sz="1800" b="1" dirty="0"/>
              <a:t>&lt;&lt; </a:t>
            </a:r>
            <a:r>
              <a:rPr lang="en-US" sz="1800" b="1" dirty="0" err="1" smtClean="0"/>
              <a:t>endl</a:t>
            </a:r>
            <a:r>
              <a:rPr lang="en-US" sz="1800" b="1" dirty="0" smtClean="0"/>
              <a:t>;      return </a:t>
            </a:r>
            <a:r>
              <a:rPr lang="en-US" sz="1800" b="1" dirty="0"/>
              <a:t>output</a:t>
            </a:r>
            <a:r>
              <a:rPr lang="en-US" sz="1800" b="1" dirty="0" smtClean="0"/>
              <a:t>; }</a:t>
            </a:r>
            <a:endParaRPr lang="ru-RU" sz="1800" b="1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240" y="8912322"/>
            <a:ext cx="6115050" cy="490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07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ПЕРЕГРУЗКИ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40710"/>
            <a:ext cx="9144000" cy="4320600"/>
          </a:xfrm>
        </p:spPr>
        <p:txBody>
          <a:bodyPr>
            <a:noAutofit/>
          </a:bodyPr>
          <a:lstStyle/>
          <a:p>
            <a:endParaRPr lang="ru-RU" sz="2600" b="1" dirty="0" smtClean="0">
              <a:solidFill>
                <a:srgbClr val="C00000"/>
              </a:solidFill>
            </a:endParaRPr>
          </a:p>
          <a:p>
            <a:r>
              <a:rPr lang="ru-RU" sz="2600" b="1" dirty="0" smtClean="0">
                <a:solidFill>
                  <a:srgbClr val="C00000"/>
                </a:solidFill>
              </a:rPr>
              <a:t>Статический </a:t>
            </a:r>
            <a:r>
              <a:rPr lang="ru-RU" sz="2600" b="1" dirty="0">
                <a:solidFill>
                  <a:srgbClr val="C00000"/>
                </a:solidFill>
              </a:rPr>
              <a:t>полиморфизм</a:t>
            </a:r>
            <a:r>
              <a:rPr lang="ru-RU" sz="2600" dirty="0">
                <a:solidFill>
                  <a:srgbClr val="C00000"/>
                </a:solidFill>
              </a:rPr>
              <a:t> </a:t>
            </a:r>
            <a:r>
              <a:rPr lang="ru-RU" sz="2600" dirty="0"/>
              <a:t>реализуется с помощью </a:t>
            </a:r>
            <a:r>
              <a:rPr lang="ru-RU" sz="2600" b="1" dirty="0"/>
              <a:t>перегрузки функций и операций</a:t>
            </a:r>
            <a:r>
              <a:rPr lang="ru-RU" sz="2600" dirty="0"/>
              <a:t>. </a:t>
            </a:r>
            <a:endParaRPr lang="ru-RU" sz="2600" dirty="0" smtClean="0"/>
          </a:p>
          <a:p>
            <a:r>
              <a:rPr lang="ru-RU" sz="2600" b="1" dirty="0" smtClean="0">
                <a:solidFill>
                  <a:srgbClr val="0033CC"/>
                </a:solidFill>
              </a:rPr>
              <a:t>Перегрузка</a:t>
            </a:r>
            <a:r>
              <a:rPr lang="ru-RU" sz="2600" dirty="0" smtClean="0">
                <a:solidFill>
                  <a:srgbClr val="0033CC"/>
                </a:solidFill>
              </a:rPr>
              <a:t> </a:t>
            </a:r>
            <a:r>
              <a:rPr lang="ru-RU" sz="2600" b="1" dirty="0">
                <a:solidFill>
                  <a:srgbClr val="0033CC"/>
                </a:solidFill>
              </a:rPr>
              <a:t>функций</a:t>
            </a:r>
            <a:r>
              <a:rPr lang="ru-RU" sz="2600" dirty="0">
                <a:solidFill>
                  <a:srgbClr val="0033CC"/>
                </a:solidFill>
              </a:rPr>
              <a:t> в С++</a:t>
            </a:r>
            <a:r>
              <a:rPr lang="ru-RU" sz="2600" dirty="0"/>
              <a:t> </a:t>
            </a:r>
            <a:r>
              <a:rPr lang="ru-RU" sz="2600" dirty="0" smtClean="0"/>
              <a:t>- это </a:t>
            </a:r>
            <a:r>
              <a:rPr lang="ru-RU" sz="2600" dirty="0"/>
              <a:t>описание в одой области видимости несколько функций с </a:t>
            </a:r>
            <a:r>
              <a:rPr lang="ru-RU" sz="2600" dirty="0" smtClean="0"/>
              <a:t>одним </a:t>
            </a:r>
            <a:r>
              <a:rPr lang="ru-RU" sz="2600" dirty="0"/>
              <a:t>общим именем</a:t>
            </a:r>
            <a:r>
              <a:rPr lang="ru-RU" sz="2600" dirty="0" smtClean="0"/>
              <a:t>.</a:t>
            </a:r>
          </a:p>
          <a:p>
            <a:r>
              <a:rPr lang="ru-RU" sz="2600" b="1" dirty="0" smtClean="0">
                <a:solidFill>
                  <a:srgbClr val="0033CC"/>
                </a:solidFill>
              </a:rPr>
              <a:t>Перегрузка </a:t>
            </a:r>
            <a:r>
              <a:rPr lang="ru-RU" sz="2600" b="1" dirty="0">
                <a:solidFill>
                  <a:srgbClr val="0033CC"/>
                </a:solidFill>
              </a:rPr>
              <a:t>операций</a:t>
            </a:r>
            <a:r>
              <a:rPr lang="ru-RU" sz="2600" dirty="0">
                <a:solidFill>
                  <a:srgbClr val="0033CC"/>
                </a:solidFill>
              </a:rPr>
              <a:t> </a:t>
            </a:r>
            <a:r>
              <a:rPr lang="ru-RU" sz="2600" dirty="0" smtClean="0"/>
              <a:t>– это переопределение </a:t>
            </a:r>
            <a:r>
              <a:rPr lang="ru-RU" sz="2600" dirty="0"/>
              <a:t>встроенных операций С</a:t>
            </a:r>
            <a:r>
              <a:rPr lang="ru-RU" sz="2600" dirty="0" smtClean="0"/>
              <a:t>++ для объектов пользовательских классов.</a:t>
            </a:r>
            <a:endParaRPr lang="ru-RU" sz="26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429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Пример. Перегрузка двухместных операций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4762" y="-952"/>
            <a:ext cx="9148762" cy="6766877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004874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int 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{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 Array  </a:t>
            </a:r>
            <a:r>
              <a:rPr lang="en-US" sz="1800" b="1" dirty="0"/>
              <a:t>mas1(7), mas2(5), mas3(4);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err="1"/>
              <a:t>cout</a:t>
            </a:r>
            <a:r>
              <a:rPr lang="en-US" sz="1800" b="1" dirty="0"/>
              <a:t> &lt;&lt; "\n </a:t>
            </a:r>
            <a:r>
              <a:rPr lang="ru-RU" sz="1800" b="1" dirty="0"/>
              <a:t>Введите массив </a:t>
            </a:r>
            <a:r>
              <a:rPr lang="en-US" sz="1800" b="1" dirty="0"/>
              <a:t>mas1 </a:t>
            </a:r>
            <a:r>
              <a:rPr lang="ru-RU" sz="1800" b="1" dirty="0"/>
              <a:t>размером " &lt;&lt;</a:t>
            </a:r>
            <a:r>
              <a:rPr lang="en-US" sz="1800" b="1" dirty="0"/>
              <a:t>mas1.getSize()&lt;&lt;</a:t>
            </a:r>
            <a:r>
              <a:rPr lang="en-US" sz="1800" b="1" dirty="0" err="1"/>
              <a:t>endl</a:t>
            </a:r>
            <a:r>
              <a:rPr lang="en-US" sz="18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err="1">
                <a:solidFill>
                  <a:srgbClr val="0033CC"/>
                </a:solidFill>
              </a:rPr>
              <a:t>cin</a:t>
            </a:r>
            <a:r>
              <a:rPr lang="en-US" sz="1800" b="1" dirty="0">
                <a:solidFill>
                  <a:srgbClr val="0033CC"/>
                </a:solidFill>
              </a:rPr>
              <a:t> &gt;&gt; mas1 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err="1"/>
              <a:t>cout</a:t>
            </a:r>
            <a:r>
              <a:rPr lang="en-US" sz="1800" b="1" dirty="0"/>
              <a:t> &lt;&lt; "\n </a:t>
            </a:r>
            <a:r>
              <a:rPr lang="ru-RU" sz="1800" b="1" dirty="0"/>
              <a:t>Введите массив </a:t>
            </a:r>
            <a:r>
              <a:rPr lang="en-US" sz="1800" b="1" dirty="0"/>
              <a:t>mas2 </a:t>
            </a:r>
            <a:r>
              <a:rPr lang="ru-RU" sz="1800" b="1" dirty="0"/>
              <a:t>размером " &lt;&lt; </a:t>
            </a:r>
            <a:r>
              <a:rPr lang="en-US" sz="1800" b="1" dirty="0"/>
              <a:t>mas2.getSize() &lt;&lt; </a:t>
            </a:r>
            <a:r>
              <a:rPr lang="en-US" sz="1800" b="1" dirty="0" err="1"/>
              <a:t>endl</a:t>
            </a:r>
            <a:r>
              <a:rPr lang="en-US" sz="18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33CC"/>
                </a:solidFill>
              </a:rPr>
              <a:t>    </a:t>
            </a:r>
            <a:r>
              <a:rPr lang="en-US" sz="1800" b="1" dirty="0" err="1">
                <a:solidFill>
                  <a:srgbClr val="0033CC"/>
                </a:solidFill>
              </a:rPr>
              <a:t>cin</a:t>
            </a:r>
            <a:r>
              <a:rPr lang="en-US" sz="1800" b="1" dirty="0">
                <a:solidFill>
                  <a:srgbClr val="0033CC"/>
                </a:solidFill>
              </a:rPr>
              <a:t> &gt;&gt; mas2;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err="1"/>
              <a:t>cout</a:t>
            </a:r>
            <a:r>
              <a:rPr lang="en-US" sz="1800" b="1" dirty="0"/>
              <a:t> &lt;&lt; "\n </a:t>
            </a:r>
            <a:r>
              <a:rPr lang="ru-RU" sz="1800" b="1" dirty="0"/>
              <a:t>Введите массив </a:t>
            </a:r>
            <a:r>
              <a:rPr lang="en-US" sz="1800" b="1" dirty="0"/>
              <a:t>mas3 </a:t>
            </a:r>
            <a:r>
              <a:rPr lang="ru-RU" sz="1800" b="1" dirty="0"/>
              <a:t>размером " &lt;&lt; </a:t>
            </a:r>
            <a:r>
              <a:rPr lang="en-US" sz="1800" b="1" dirty="0"/>
              <a:t>mas3.getSize() &lt;&lt; </a:t>
            </a:r>
            <a:r>
              <a:rPr lang="en-US" sz="1800" b="1" dirty="0" err="1"/>
              <a:t>endl</a:t>
            </a:r>
            <a:r>
              <a:rPr lang="en-US" sz="18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err="1">
                <a:solidFill>
                  <a:srgbClr val="0033CC"/>
                </a:solidFill>
              </a:rPr>
              <a:t>cin</a:t>
            </a:r>
            <a:r>
              <a:rPr lang="en-US" sz="1800" b="1" dirty="0">
                <a:solidFill>
                  <a:srgbClr val="0033CC"/>
                </a:solidFill>
              </a:rPr>
              <a:t> &gt;&gt; mas3;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err="1"/>
              <a:t>cout</a:t>
            </a:r>
            <a:r>
              <a:rPr lang="en-US" sz="1800" b="1" dirty="0"/>
              <a:t> &lt;&lt; "\n </a:t>
            </a:r>
            <a:r>
              <a:rPr lang="ru-RU" sz="1800" b="1" dirty="0"/>
              <a:t>вывод массивов :\</a:t>
            </a:r>
            <a:r>
              <a:rPr lang="en-US" sz="1800" b="1" dirty="0"/>
              <a:t>n"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&lt;&lt; "mas1:  " &lt;&lt; mas1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&lt;&lt; "mas2:  " &lt;&lt; mas2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&lt;&lt; "mas3:  " &lt;&lt; mas3;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   </a:t>
            </a:r>
            <a:r>
              <a:rPr lang="en-US" sz="1800" b="1" dirty="0" err="1" smtClean="0"/>
              <a:t>cout</a:t>
            </a:r>
            <a:r>
              <a:rPr lang="en-US" sz="1800" b="1" dirty="0" smtClean="0"/>
              <a:t> </a:t>
            </a:r>
            <a:r>
              <a:rPr lang="en-US" sz="1800" b="1" dirty="0"/>
              <a:t>&lt;&lt; "</a:t>
            </a:r>
            <a:r>
              <a:rPr lang="ru-RU" sz="1800" b="1" dirty="0"/>
              <a:t>сложение массива </a:t>
            </a:r>
            <a:r>
              <a:rPr lang="en-US" sz="1800" b="1" dirty="0"/>
              <a:t>mas2 </a:t>
            </a:r>
            <a:r>
              <a:rPr lang="ru-RU" sz="1800" b="1" dirty="0"/>
              <a:t>с массивом </a:t>
            </a:r>
            <a:r>
              <a:rPr lang="en-US" sz="1800" b="1" dirty="0"/>
              <a:t>mas1 </a:t>
            </a:r>
            <a:r>
              <a:rPr lang="ru-RU" sz="1800" b="1" dirty="0"/>
              <a:t>и помещение в </a:t>
            </a:r>
            <a:r>
              <a:rPr lang="en-US" sz="1800" b="1" dirty="0"/>
              <a:t>mas2 </a:t>
            </a:r>
            <a:r>
              <a:rPr lang="en-US" sz="1800" b="1" dirty="0" smtClean="0"/>
              <a:t>";</a:t>
            </a:r>
            <a:endParaRPr lang="en-US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>
                <a:solidFill>
                  <a:srgbClr val="0033CC"/>
                </a:solidFill>
              </a:rPr>
              <a:t>mas2 += mas1;</a:t>
            </a:r>
            <a:r>
              <a:rPr lang="en-US" sz="1800" b="1" dirty="0"/>
              <a:t> // </a:t>
            </a:r>
            <a:r>
              <a:rPr lang="ru-RU" sz="1800" b="1" dirty="0"/>
              <a:t>сложение массива </a:t>
            </a:r>
            <a:r>
              <a:rPr lang="en-US" sz="1800" b="1" dirty="0"/>
              <a:t>mas2   </a:t>
            </a:r>
            <a:r>
              <a:rPr lang="ru-RU" sz="1800" b="1" dirty="0"/>
              <a:t>с массивом </a:t>
            </a:r>
            <a:r>
              <a:rPr lang="en-US" sz="1800" b="1" dirty="0"/>
              <a:t>mas1;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err="1"/>
              <a:t>cout</a:t>
            </a:r>
            <a:r>
              <a:rPr lang="en-US" sz="1800" b="1" dirty="0"/>
              <a:t> &lt;&lt; mas2 &lt;&lt;</a:t>
            </a:r>
            <a:r>
              <a:rPr lang="en-US" sz="1800" b="1" dirty="0" err="1"/>
              <a:t>endl</a:t>
            </a:r>
            <a:r>
              <a:rPr lang="en-US" sz="18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</a:t>
            </a:r>
            <a:r>
              <a:rPr lang="en-US" sz="1800" b="1" dirty="0" smtClean="0"/>
              <a:t>  </a:t>
            </a:r>
            <a:r>
              <a:rPr lang="en-US" sz="1800" b="1" dirty="0" err="1" smtClean="0"/>
              <a:t>cout</a:t>
            </a:r>
            <a:r>
              <a:rPr lang="en-US" sz="1800" b="1" dirty="0" smtClean="0"/>
              <a:t> </a:t>
            </a:r>
            <a:r>
              <a:rPr lang="en-US" sz="1800" b="1" dirty="0"/>
              <a:t>&lt;&lt; "</a:t>
            </a:r>
            <a:r>
              <a:rPr lang="ru-RU" sz="1800" b="1" dirty="0"/>
              <a:t>вычитание из массива </a:t>
            </a:r>
            <a:r>
              <a:rPr lang="en-US" sz="1800" b="1" dirty="0"/>
              <a:t>mas3 </a:t>
            </a:r>
            <a:r>
              <a:rPr lang="ru-RU" sz="1800" b="1" dirty="0"/>
              <a:t>массива </a:t>
            </a:r>
            <a:r>
              <a:rPr lang="en-US" sz="1800" b="1" dirty="0"/>
              <a:t>mas1 </a:t>
            </a:r>
            <a:r>
              <a:rPr lang="ru-RU" sz="1800" b="1" dirty="0"/>
              <a:t>и помещение в </a:t>
            </a:r>
            <a:r>
              <a:rPr lang="en-US" sz="1800" b="1" dirty="0"/>
              <a:t>mas3 </a:t>
            </a:r>
            <a:r>
              <a:rPr lang="en-US" sz="1800" b="1" dirty="0" smtClean="0"/>
              <a:t>";</a:t>
            </a:r>
            <a:endParaRPr lang="en-US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>
                <a:solidFill>
                  <a:srgbClr val="0033CC"/>
                </a:solidFill>
              </a:rPr>
              <a:t>mas3 -= mas1; </a:t>
            </a:r>
            <a:r>
              <a:rPr lang="en-US" sz="1800" b="1" dirty="0"/>
              <a:t>// </a:t>
            </a:r>
            <a:r>
              <a:rPr lang="ru-RU" sz="1800" b="1" dirty="0"/>
              <a:t>сложение массива </a:t>
            </a:r>
            <a:r>
              <a:rPr lang="en-US" sz="1800" b="1" dirty="0"/>
              <a:t>mas2   </a:t>
            </a:r>
            <a:r>
              <a:rPr lang="ru-RU" sz="1800" b="1" dirty="0"/>
              <a:t>с массивом </a:t>
            </a:r>
            <a:r>
              <a:rPr lang="en-US" sz="1800" b="1" dirty="0"/>
              <a:t>mas1;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err="1"/>
              <a:t>cout</a:t>
            </a:r>
            <a:r>
              <a:rPr lang="en-US" sz="1800" b="1" dirty="0"/>
              <a:t> &lt;&lt; mas3 &lt;&lt; </a:t>
            </a:r>
            <a:r>
              <a:rPr lang="en-US" sz="1800" b="1" dirty="0" err="1"/>
              <a:t>endl</a:t>
            </a:r>
            <a:r>
              <a:rPr lang="en-US" sz="18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}</a:t>
            </a:r>
            <a:endParaRPr lang="ru-RU" sz="1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39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240" y="8912322"/>
            <a:ext cx="6115050" cy="4905375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010" y="3204302"/>
            <a:ext cx="4475858" cy="3590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810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484730"/>
            <a:ext cx="9144000" cy="396055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ru-RU" cap="all" dirty="0">
                <a:solidFill>
                  <a:schemeClr val="bg1"/>
                </a:solidFill>
              </a:rPr>
              <a:t>Перегрузка </a:t>
            </a:r>
            <a:r>
              <a:rPr lang="ru-RU" cap="all" dirty="0" smtClean="0">
                <a:solidFill>
                  <a:schemeClr val="bg1"/>
                </a:solidFill>
              </a:rPr>
              <a:t>одноместных ОПЕРАЦИЙ</a:t>
            </a:r>
            <a:endParaRPr lang="ru-RU" cap="al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94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ПЕРЕГРУЖЕННЫЕ ОПЕРАЦИИ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97038"/>
            <a:ext cx="9144000" cy="5544770"/>
          </a:xfrm>
        </p:spPr>
        <p:txBody>
          <a:bodyPr>
            <a:noAutofit/>
          </a:bodyPr>
          <a:lstStyle/>
          <a:p>
            <a:r>
              <a:rPr lang="ru-RU" b="1" dirty="0"/>
              <a:t>Одноместная операция для класса может быть перегружена как </a:t>
            </a:r>
            <a:r>
              <a:rPr lang="ru-RU" b="1" dirty="0" smtClean="0">
                <a:solidFill>
                  <a:srgbClr val="0033CC"/>
                </a:solidFill>
              </a:rPr>
              <a:t>нестатическая </a:t>
            </a:r>
            <a:r>
              <a:rPr lang="ru-RU" b="1" dirty="0">
                <a:solidFill>
                  <a:srgbClr val="0033CC"/>
                </a:solidFill>
              </a:rPr>
              <a:t>функция-элемент, не имеющая аргументов</a:t>
            </a:r>
            <a:r>
              <a:rPr lang="ru-RU" b="1" dirty="0"/>
              <a:t>, или </a:t>
            </a:r>
            <a:r>
              <a:rPr lang="ru-RU" b="1" dirty="0">
                <a:solidFill>
                  <a:srgbClr val="0033CC"/>
                </a:solidFill>
              </a:rPr>
              <a:t>как функция, не являющаяся элементом и имеющая один аргумент</a:t>
            </a:r>
            <a:r>
              <a:rPr lang="ru-RU" dirty="0"/>
              <a:t>. Этот аргумент должен быть либо объектом класса, либо ссылкой на него.</a:t>
            </a:r>
            <a:endParaRPr lang="ru-RU" sz="23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404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7580" y="4509150"/>
            <a:ext cx="7345020" cy="23488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ПЕРЕГРУЖЕННЫЕ ОПЕРАЦИИ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66838"/>
            <a:ext cx="9144000" cy="3976232"/>
          </a:xfrm>
        </p:spPr>
        <p:txBody>
          <a:bodyPr>
            <a:noAutofit/>
          </a:bodyPr>
          <a:lstStyle/>
          <a:p>
            <a:r>
              <a:rPr lang="ru-RU" sz="2400" dirty="0"/>
              <a:t>При перегрузке одноместной операции, например, ! в качестве не имеющей аргументов </a:t>
            </a:r>
            <a:r>
              <a:rPr lang="ru-RU" sz="2400" b="1" dirty="0" smtClean="0"/>
              <a:t>нестатической </a:t>
            </a:r>
            <a:r>
              <a:rPr lang="ru-RU" sz="2400" b="1" dirty="0"/>
              <a:t>функции-элемента</a:t>
            </a:r>
            <a:r>
              <a:rPr lang="ru-RU" sz="2400" dirty="0"/>
              <a:t> компилятор, когда </a:t>
            </a:r>
            <a:r>
              <a:rPr lang="ru-RU" sz="2400" dirty="0" smtClean="0"/>
              <a:t> </a:t>
            </a:r>
            <a:r>
              <a:rPr lang="ru-RU" sz="2400" dirty="0"/>
              <a:t>встречает выражение  </a:t>
            </a:r>
            <a:r>
              <a:rPr lang="ru-RU" sz="2400" dirty="0" smtClean="0"/>
              <a:t>   </a:t>
            </a:r>
            <a:r>
              <a:rPr lang="ru-RU" sz="2400" b="1" dirty="0" smtClean="0">
                <a:solidFill>
                  <a:srgbClr val="0033CC"/>
                </a:solidFill>
              </a:rPr>
              <a:t>!</a:t>
            </a:r>
            <a:r>
              <a:rPr lang="en-US" sz="2400" b="1" dirty="0" smtClean="0">
                <a:solidFill>
                  <a:srgbClr val="0033CC"/>
                </a:solidFill>
              </a:rPr>
              <a:t>s</a:t>
            </a:r>
            <a:endParaRPr lang="ru-RU" sz="2400" dirty="0">
              <a:solidFill>
                <a:srgbClr val="0033CC"/>
              </a:solidFill>
            </a:endParaRPr>
          </a:p>
          <a:p>
            <a:r>
              <a:rPr lang="ru-RU" sz="2400" dirty="0" smtClean="0"/>
              <a:t>генерирует </a:t>
            </a:r>
            <a:r>
              <a:rPr lang="ru-RU" sz="2400" dirty="0"/>
              <a:t>вызов </a:t>
            </a:r>
            <a:endParaRPr lang="ru-RU" sz="2400" dirty="0" smtClean="0"/>
          </a:p>
          <a:p>
            <a:pPr algn="ctr"/>
            <a:r>
              <a:rPr lang="en-US" sz="2400" b="1" dirty="0" smtClean="0">
                <a:solidFill>
                  <a:srgbClr val="0033CC"/>
                </a:solidFill>
              </a:rPr>
              <a:t>s</a:t>
            </a:r>
            <a:r>
              <a:rPr lang="ru-RU" sz="2400" b="1" dirty="0">
                <a:solidFill>
                  <a:srgbClr val="0033CC"/>
                </a:solidFill>
              </a:rPr>
              <a:t>.</a:t>
            </a:r>
            <a:r>
              <a:rPr lang="en-US" sz="2400" b="1" dirty="0">
                <a:solidFill>
                  <a:srgbClr val="0033CC"/>
                </a:solidFill>
              </a:rPr>
              <a:t>operator</a:t>
            </a:r>
            <a:r>
              <a:rPr lang="ru-RU" sz="2400" b="1" dirty="0">
                <a:solidFill>
                  <a:srgbClr val="0033CC"/>
                </a:solidFill>
              </a:rPr>
              <a:t>!( </a:t>
            </a:r>
            <a:r>
              <a:rPr lang="ru-RU" sz="2400" b="1" dirty="0" smtClean="0">
                <a:solidFill>
                  <a:srgbClr val="0033CC"/>
                </a:solidFill>
              </a:rPr>
              <a:t>)</a:t>
            </a:r>
            <a:endParaRPr lang="ru-RU" sz="2400" dirty="0" smtClean="0">
              <a:solidFill>
                <a:srgbClr val="0033CC"/>
              </a:solidFill>
            </a:endParaRPr>
          </a:p>
          <a:p>
            <a:r>
              <a:rPr lang="ru-RU" sz="2400" b="1" dirty="0">
                <a:solidFill>
                  <a:srgbClr val="C00000"/>
                </a:solidFill>
              </a:rPr>
              <a:t>Пример объявления функции-элемента для перегрузки </a:t>
            </a:r>
            <a:r>
              <a:rPr lang="ru-RU" sz="2400" b="1" dirty="0" smtClean="0">
                <a:solidFill>
                  <a:srgbClr val="C00000"/>
                </a:solidFill>
              </a:rPr>
              <a:t>одноместной операции</a:t>
            </a:r>
            <a:r>
              <a:rPr lang="ru-RU" sz="2400" b="1" dirty="0" smtClean="0"/>
              <a:t>:</a:t>
            </a:r>
            <a:endParaRPr lang="ru-RU" sz="2400" dirty="0"/>
          </a:p>
          <a:p>
            <a:pPr marL="0" indent="2060575">
              <a:buNone/>
            </a:pPr>
            <a:r>
              <a:rPr lang="en-US" sz="2400" b="1" dirty="0">
                <a:solidFill>
                  <a:srgbClr val="0033CC"/>
                </a:solidFill>
              </a:rPr>
              <a:t>class Primer </a:t>
            </a:r>
            <a:endParaRPr lang="ru-RU" sz="2400" dirty="0">
              <a:solidFill>
                <a:srgbClr val="0033CC"/>
              </a:solidFill>
            </a:endParaRPr>
          </a:p>
          <a:p>
            <a:pPr marL="0" indent="2060575">
              <a:buNone/>
            </a:pPr>
            <a:r>
              <a:rPr lang="en-US" sz="2400" b="1" dirty="0">
                <a:solidFill>
                  <a:srgbClr val="0033CC"/>
                </a:solidFill>
              </a:rPr>
              <a:t>{ </a:t>
            </a:r>
            <a:endParaRPr lang="ru-RU" sz="2400" dirty="0">
              <a:solidFill>
                <a:srgbClr val="0033CC"/>
              </a:solidFill>
            </a:endParaRPr>
          </a:p>
          <a:p>
            <a:pPr marL="0" indent="2060575">
              <a:buNone/>
            </a:pPr>
            <a:r>
              <a:rPr lang="en-US" sz="2400" b="1" dirty="0">
                <a:solidFill>
                  <a:srgbClr val="0033CC"/>
                </a:solidFill>
              </a:rPr>
              <a:t>public:</a:t>
            </a:r>
            <a:endParaRPr lang="ru-RU" sz="2400" dirty="0">
              <a:solidFill>
                <a:srgbClr val="0033CC"/>
              </a:solidFill>
            </a:endParaRPr>
          </a:p>
          <a:p>
            <a:pPr marL="0" indent="2060575">
              <a:buNone/>
            </a:pPr>
            <a:r>
              <a:rPr lang="ru-RU" sz="2400" b="1" dirty="0" smtClean="0">
                <a:solidFill>
                  <a:srgbClr val="0033CC"/>
                </a:solidFill>
              </a:rPr>
              <a:t>       </a:t>
            </a:r>
            <a:r>
              <a:rPr lang="en-US" sz="2400" b="1" dirty="0" smtClean="0">
                <a:solidFill>
                  <a:srgbClr val="0033CC"/>
                </a:solidFill>
              </a:rPr>
              <a:t>bool </a:t>
            </a:r>
            <a:r>
              <a:rPr lang="en-US" sz="2400" b="1" dirty="0">
                <a:solidFill>
                  <a:srgbClr val="0033CC"/>
                </a:solidFill>
              </a:rPr>
              <a:t>operator! </a:t>
            </a:r>
            <a:r>
              <a:rPr lang="ru-RU" sz="2400" b="1" dirty="0">
                <a:solidFill>
                  <a:srgbClr val="0033CC"/>
                </a:solidFill>
              </a:rPr>
              <a:t>()   </a:t>
            </a:r>
            <a:r>
              <a:rPr lang="en-US" sz="2400" b="1" dirty="0" err="1">
                <a:solidFill>
                  <a:srgbClr val="0033CC"/>
                </a:solidFill>
              </a:rPr>
              <a:t>const</a:t>
            </a:r>
            <a:r>
              <a:rPr lang="ru-RU" sz="2400" b="1" dirty="0">
                <a:solidFill>
                  <a:srgbClr val="0033CC"/>
                </a:solidFill>
              </a:rPr>
              <a:t>;</a:t>
            </a:r>
            <a:endParaRPr lang="ru-RU" sz="2400" dirty="0">
              <a:solidFill>
                <a:srgbClr val="0033CC"/>
              </a:solidFill>
            </a:endParaRPr>
          </a:p>
          <a:p>
            <a:pPr marL="0" indent="2060575">
              <a:buNone/>
            </a:pPr>
            <a:r>
              <a:rPr lang="ru-RU" sz="2400" b="1" dirty="0">
                <a:solidFill>
                  <a:srgbClr val="0033CC"/>
                </a:solidFill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92791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547580" y="5343070"/>
            <a:ext cx="7345020" cy="15149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ПЕРЕГРУЖЕННЫЕ ОПЕРАЦИИ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66838"/>
            <a:ext cx="9144000" cy="3976232"/>
          </a:xfrm>
        </p:spPr>
        <p:txBody>
          <a:bodyPr>
            <a:noAutofit/>
          </a:bodyPr>
          <a:lstStyle/>
          <a:p>
            <a:r>
              <a:rPr lang="ru-RU" sz="2400" dirty="0"/>
              <a:t>Одноместная операция, такая как </a:t>
            </a:r>
            <a:r>
              <a:rPr lang="ru-RU" sz="2400" b="1" dirty="0"/>
              <a:t>!</a:t>
            </a:r>
            <a:r>
              <a:rPr lang="ru-RU" sz="2400" dirty="0"/>
              <a:t>, может быть перегружена в качестве функции, не являющейся элементом и имеющей один аргумент, двумя различными способами: либо с аргументом, являющимся объектом, либо с аргументом, который ссылается на объект. </a:t>
            </a:r>
            <a:endParaRPr lang="ru-RU" sz="2400" dirty="0" smtClean="0"/>
          </a:p>
          <a:p>
            <a:r>
              <a:rPr lang="ru-RU" sz="2400" dirty="0" smtClean="0"/>
              <a:t>Если </a:t>
            </a:r>
            <a:r>
              <a:rPr lang="en-US" sz="2400" b="1" dirty="0"/>
              <a:t>s</a:t>
            </a:r>
            <a:r>
              <a:rPr lang="ru-RU" sz="2400" dirty="0"/>
              <a:t> является объектом класса, то запись </a:t>
            </a:r>
            <a:r>
              <a:rPr lang="ru-RU" sz="2400" b="1" dirty="0">
                <a:solidFill>
                  <a:srgbClr val="0033CC"/>
                </a:solidFill>
              </a:rPr>
              <a:t>!</a:t>
            </a:r>
            <a:r>
              <a:rPr lang="en-US" sz="2400" b="1" dirty="0">
                <a:solidFill>
                  <a:srgbClr val="0033CC"/>
                </a:solidFill>
              </a:rPr>
              <a:t>s</a:t>
            </a:r>
            <a:r>
              <a:rPr lang="ru-RU" sz="2400" dirty="0"/>
              <a:t> воспринимается точно так же, как вызов </a:t>
            </a:r>
            <a:endParaRPr lang="ru-RU" sz="2400" dirty="0" smtClean="0"/>
          </a:p>
          <a:p>
            <a:pPr marL="0" indent="0" algn="ctr">
              <a:buNone/>
            </a:pPr>
            <a:r>
              <a:rPr lang="en-US" sz="2400" b="1" dirty="0" smtClean="0">
                <a:solidFill>
                  <a:srgbClr val="0033CC"/>
                </a:solidFill>
              </a:rPr>
              <a:t>operator</a:t>
            </a:r>
            <a:r>
              <a:rPr lang="ru-RU" sz="2400" b="1" dirty="0">
                <a:solidFill>
                  <a:srgbClr val="0033CC"/>
                </a:solidFill>
              </a:rPr>
              <a:t>!(</a:t>
            </a:r>
            <a:r>
              <a:rPr lang="en-US" sz="2400" b="1" dirty="0">
                <a:solidFill>
                  <a:srgbClr val="0033CC"/>
                </a:solidFill>
              </a:rPr>
              <a:t>s</a:t>
            </a:r>
            <a:r>
              <a:rPr lang="ru-RU" sz="2400" b="1" dirty="0" smtClean="0">
                <a:solidFill>
                  <a:srgbClr val="0033CC"/>
                </a:solidFill>
              </a:rPr>
              <a:t>)</a:t>
            </a:r>
            <a:endParaRPr lang="ru-RU" sz="2400" dirty="0">
              <a:solidFill>
                <a:srgbClr val="0033CC"/>
              </a:solidFill>
            </a:endParaRPr>
          </a:p>
          <a:p>
            <a:r>
              <a:rPr lang="ru-RU" sz="2400" b="1" dirty="0">
                <a:solidFill>
                  <a:srgbClr val="C00000"/>
                </a:solidFill>
              </a:rPr>
              <a:t>Пример объявления </a:t>
            </a:r>
            <a:r>
              <a:rPr lang="ru-RU" sz="2400" b="1" dirty="0" smtClean="0">
                <a:solidFill>
                  <a:srgbClr val="C00000"/>
                </a:solidFill>
              </a:rPr>
              <a:t>дружественной функции </a:t>
            </a:r>
            <a:r>
              <a:rPr lang="ru-RU" sz="2400" b="1" dirty="0">
                <a:solidFill>
                  <a:srgbClr val="C00000"/>
                </a:solidFill>
              </a:rPr>
              <a:t>для перегрузки одноместной операции</a:t>
            </a:r>
            <a:r>
              <a:rPr lang="ru-RU" sz="2400" b="1" dirty="0" smtClean="0"/>
              <a:t>:</a:t>
            </a:r>
          </a:p>
          <a:p>
            <a:pPr marL="0" indent="1971675">
              <a:buNone/>
            </a:pPr>
            <a:r>
              <a:rPr lang="en-US" sz="2400" b="1" dirty="0" smtClean="0">
                <a:solidFill>
                  <a:srgbClr val="0033CC"/>
                </a:solidFill>
              </a:rPr>
              <a:t>class </a:t>
            </a:r>
            <a:r>
              <a:rPr lang="en-US" sz="2400" b="1" dirty="0">
                <a:solidFill>
                  <a:srgbClr val="0033CC"/>
                </a:solidFill>
              </a:rPr>
              <a:t>Primer {</a:t>
            </a:r>
            <a:endParaRPr lang="ru-RU" sz="2400" dirty="0">
              <a:solidFill>
                <a:srgbClr val="0033CC"/>
              </a:solidFill>
            </a:endParaRPr>
          </a:p>
          <a:p>
            <a:pPr marL="0" indent="1971675">
              <a:buNone/>
            </a:pPr>
            <a:r>
              <a:rPr lang="ru-RU" sz="2400" b="1" dirty="0" smtClean="0">
                <a:solidFill>
                  <a:srgbClr val="0033CC"/>
                </a:solidFill>
              </a:rPr>
              <a:t>    </a:t>
            </a:r>
            <a:r>
              <a:rPr lang="en-US" sz="2400" b="1" dirty="0" smtClean="0">
                <a:solidFill>
                  <a:srgbClr val="0033CC"/>
                </a:solidFill>
              </a:rPr>
              <a:t>friend bool </a:t>
            </a:r>
            <a:r>
              <a:rPr lang="en-US" sz="2400" b="1" dirty="0">
                <a:solidFill>
                  <a:srgbClr val="0033CC"/>
                </a:solidFill>
              </a:rPr>
              <a:t>operator! </a:t>
            </a:r>
            <a:r>
              <a:rPr lang="ru-RU" sz="2400" b="1" dirty="0">
                <a:solidFill>
                  <a:srgbClr val="0033CC"/>
                </a:solidFill>
              </a:rPr>
              <a:t>(</a:t>
            </a:r>
            <a:r>
              <a:rPr lang="en-US" sz="2400" b="1" dirty="0" err="1">
                <a:solidFill>
                  <a:srgbClr val="0033CC"/>
                </a:solidFill>
              </a:rPr>
              <a:t>const</a:t>
            </a:r>
            <a:r>
              <a:rPr lang="en-US" sz="2400" b="1" dirty="0">
                <a:solidFill>
                  <a:srgbClr val="0033CC"/>
                </a:solidFill>
              </a:rPr>
              <a:t> Primer</a:t>
            </a:r>
            <a:r>
              <a:rPr lang="ru-RU" sz="2400" b="1" dirty="0">
                <a:solidFill>
                  <a:srgbClr val="0033CC"/>
                </a:solidFill>
              </a:rPr>
              <a:t> &amp;) ;</a:t>
            </a:r>
            <a:endParaRPr lang="ru-RU" sz="2400" dirty="0">
              <a:solidFill>
                <a:srgbClr val="0033CC"/>
              </a:solidFill>
            </a:endParaRPr>
          </a:p>
          <a:p>
            <a:pPr marL="0" indent="1971675">
              <a:buNone/>
            </a:pPr>
            <a:r>
              <a:rPr lang="ru-RU" sz="2400" b="1" dirty="0">
                <a:solidFill>
                  <a:srgbClr val="0033CC"/>
                </a:solidFill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2964908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ПЕРЕГРУЖЕННЫЕ ОПЕРАЦИИ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66838"/>
            <a:ext cx="9144000" cy="5374622"/>
          </a:xfrm>
        </p:spPr>
        <p:txBody>
          <a:bodyPr>
            <a:noAutofit/>
          </a:bodyPr>
          <a:lstStyle/>
          <a:p>
            <a:r>
              <a:rPr lang="ru-RU" sz="2600" b="1" dirty="0">
                <a:solidFill>
                  <a:srgbClr val="0033CC"/>
                </a:solidFill>
              </a:rPr>
              <a:t>При перегрузке одноместных операций предпочтительнее делать функции-операции элементами класса, а не дружественными функциями, не являющимися элементами</a:t>
            </a:r>
            <a:r>
              <a:rPr lang="ru-RU" sz="2600" dirty="0"/>
              <a:t>. </a:t>
            </a:r>
          </a:p>
          <a:p>
            <a:r>
              <a:rPr lang="ru-RU" sz="2600" b="1" dirty="0" smtClean="0">
                <a:solidFill>
                  <a:srgbClr val="C00000"/>
                </a:solidFill>
              </a:rPr>
              <a:t>Перегрузка </a:t>
            </a:r>
            <a:r>
              <a:rPr lang="ru-RU" sz="2600" b="1" dirty="0">
                <a:solidFill>
                  <a:srgbClr val="C00000"/>
                </a:solidFill>
              </a:rPr>
              <a:t>операции присваивания </a:t>
            </a:r>
            <a:r>
              <a:rPr lang="ru-RU" sz="2600" b="1" dirty="0" smtClean="0">
                <a:solidFill>
                  <a:srgbClr val="C00000"/>
                </a:solidFill>
              </a:rPr>
              <a:t>= может </a:t>
            </a:r>
            <a:r>
              <a:rPr lang="ru-RU" sz="2600" b="1" dirty="0">
                <a:solidFill>
                  <a:srgbClr val="C00000"/>
                </a:solidFill>
              </a:rPr>
              <a:t>быть произведена только методом класса и не может быть перегружена функцией-другом</a:t>
            </a:r>
            <a:r>
              <a:rPr lang="ru-RU" sz="2600" dirty="0"/>
              <a:t>.</a:t>
            </a:r>
          </a:p>
          <a:p>
            <a:endParaRPr lang="ru-RU" sz="2600" b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164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ПЕРЕГРУЖЕННЫЕ ОПЕРАЦИИ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366838"/>
            <a:ext cx="9144000" cy="5374622"/>
          </a:xfrm>
        </p:spPr>
        <p:txBody>
          <a:bodyPr>
            <a:noAutofit/>
          </a:bodyPr>
          <a:lstStyle/>
          <a:p>
            <a:r>
              <a:rPr lang="ru-RU" sz="2600" b="1" dirty="0" smtClean="0">
                <a:solidFill>
                  <a:srgbClr val="C00000"/>
                </a:solidFill>
              </a:rPr>
              <a:t>Перегрузка </a:t>
            </a:r>
            <a:r>
              <a:rPr lang="ru-RU" sz="2600" b="1" dirty="0">
                <a:solidFill>
                  <a:srgbClr val="C00000"/>
                </a:solidFill>
              </a:rPr>
              <a:t>операции присваивания </a:t>
            </a:r>
            <a:r>
              <a:rPr lang="ru-RU" sz="2600" b="1" dirty="0" smtClean="0">
                <a:solidFill>
                  <a:srgbClr val="C00000"/>
                </a:solidFill>
              </a:rPr>
              <a:t>=</a:t>
            </a:r>
            <a:r>
              <a:rPr lang="ru-RU" sz="2600" dirty="0" smtClean="0"/>
              <a:t>.</a:t>
            </a:r>
          </a:p>
          <a:p>
            <a:r>
              <a:rPr lang="ru-RU" sz="2600" dirty="0"/>
              <a:t>Прототип перегрузки операции присваивания</a:t>
            </a:r>
            <a:r>
              <a:rPr lang="ru-RU" sz="2600" dirty="0" smtClean="0"/>
              <a:t>:</a:t>
            </a:r>
            <a:endParaRPr lang="ru-RU" sz="2600" dirty="0"/>
          </a:p>
          <a:p>
            <a:pPr marL="0" indent="0" algn="ctr">
              <a:buNone/>
            </a:pPr>
            <a:r>
              <a:rPr lang="en-US" sz="2600" b="1" dirty="0">
                <a:solidFill>
                  <a:srgbClr val="0033CC"/>
                </a:solidFill>
              </a:rPr>
              <a:t>X</a:t>
            </a:r>
            <a:r>
              <a:rPr lang="ru-RU" sz="2600" b="1" dirty="0">
                <a:solidFill>
                  <a:srgbClr val="0033CC"/>
                </a:solidFill>
              </a:rPr>
              <a:t> &amp; </a:t>
            </a:r>
            <a:r>
              <a:rPr lang="en-US" sz="2600" b="1" i="1" dirty="0">
                <a:solidFill>
                  <a:srgbClr val="0033CC"/>
                </a:solidFill>
              </a:rPr>
              <a:t>operator </a:t>
            </a:r>
            <a:r>
              <a:rPr lang="ru-RU" sz="2600" b="1" dirty="0">
                <a:solidFill>
                  <a:srgbClr val="0033CC"/>
                </a:solidFill>
              </a:rPr>
              <a:t>= (</a:t>
            </a:r>
            <a:r>
              <a:rPr lang="en-US" sz="2600" b="1" i="1" dirty="0" err="1">
                <a:solidFill>
                  <a:srgbClr val="0033CC"/>
                </a:solidFill>
              </a:rPr>
              <a:t>const</a:t>
            </a:r>
            <a:r>
              <a:rPr lang="en-US" sz="2600" b="1" i="1" dirty="0">
                <a:solidFill>
                  <a:srgbClr val="0033CC"/>
                </a:solidFill>
              </a:rPr>
              <a:t> </a:t>
            </a:r>
            <a:r>
              <a:rPr lang="en-US" sz="2600" b="1" dirty="0">
                <a:solidFill>
                  <a:srgbClr val="0033CC"/>
                </a:solidFill>
              </a:rPr>
              <a:t>X</a:t>
            </a:r>
            <a:r>
              <a:rPr lang="ru-RU" sz="2600" b="1" dirty="0">
                <a:solidFill>
                  <a:srgbClr val="0033CC"/>
                </a:solidFill>
              </a:rPr>
              <a:t> &amp;);</a:t>
            </a:r>
            <a:endParaRPr lang="ru-RU" sz="2600" dirty="0">
              <a:solidFill>
                <a:srgbClr val="0033CC"/>
              </a:solidFill>
            </a:endParaRPr>
          </a:p>
          <a:p>
            <a:r>
              <a:rPr lang="ru-RU" sz="2600" dirty="0"/>
              <a:t>или </a:t>
            </a:r>
          </a:p>
          <a:p>
            <a:pPr marL="0" indent="0" algn="ctr">
              <a:buNone/>
            </a:pPr>
            <a:r>
              <a:rPr lang="en-US" sz="2600" b="1" dirty="0">
                <a:solidFill>
                  <a:srgbClr val="0033CC"/>
                </a:solidFill>
              </a:rPr>
              <a:t>X</a:t>
            </a:r>
            <a:r>
              <a:rPr lang="ru-RU" sz="2600" b="1" dirty="0">
                <a:solidFill>
                  <a:srgbClr val="0033CC"/>
                </a:solidFill>
              </a:rPr>
              <a:t> &amp; </a:t>
            </a:r>
            <a:r>
              <a:rPr lang="en-US" sz="2600" b="1" i="1" dirty="0">
                <a:solidFill>
                  <a:srgbClr val="0033CC"/>
                </a:solidFill>
              </a:rPr>
              <a:t>operator </a:t>
            </a:r>
            <a:r>
              <a:rPr lang="ru-RU" sz="2600" b="1" dirty="0">
                <a:solidFill>
                  <a:srgbClr val="0033CC"/>
                </a:solidFill>
              </a:rPr>
              <a:t>= (</a:t>
            </a:r>
            <a:r>
              <a:rPr lang="en-US" sz="2600" b="1" dirty="0">
                <a:solidFill>
                  <a:srgbClr val="0033CC"/>
                </a:solidFill>
              </a:rPr>
              <a:t>X</a:t>
            </a:r>
            <a:r>
              <a:rPr lang="ru-RU" sz="2600" b="1" dirty="0">
                <a:solidFill>
                  <a:srgbClr val="0033CC"/>
                </a:solidFill>
              </a:rPr>
              <a:t>&amp;);</a:t>
            </a:r>
            <a:endParaRPr lang="ru-RU" sz="2600" dirty="0">
              <a:solidFill>
                <a:srgbClr val="0033CC"/>
              </a:solidFill>
            </a:endParaRPr>
          </a:p>
          <a:p>
            <a:endParaRPr lang="ru-RU" sz="2600" dirty="0"/>
          </a:p>
          <a:p>
            <a:endParaRPr lang="ru-RU" sz="2600" b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63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Пример. Перегрузка одноместных операций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64630"/>
            <a:ext cx="7087628" cy="6093371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004874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rgbClr val="0033CC"/>
                </a:solidFill>
              </a:rPr>
              <a:t>// </a:t>
            </a:r>
            <a:r>
              <a:rPr lang="ru-RU" sz="1800" b="1" dirty="0" smtClean="0">
                <a:solidFill>
                  <a:srgbClr val="0033CC"/>
                </a:solidFill>
              </a:rPr>
              <a:t>Класс Массив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class Array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{</a:t>
            </a:r>
            <a:r>
              <a:rPr lang="ru-RU" sz="1800" b="1" dirty="0" smtClean="0"/>
              <a:t> </a:t>
            </a:r>
            <a:r>
              <a:rPr lang="en-US" sz="1800" b="1" dirty="0" smtClean="0"/>
              <a:t>private</a:t>
            </a:r>
            <a:r>
              <a:rPr lang="en-US" sz="1800" b="1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int* </a:t>
            </a:r>
            <a:r>
              <a:rPr lang="en-US" sz="1800" b="1" dirty="0" err="1"/>
              <a:t>ptr</a:t>
            </a:r>
            <a:r>
              <a:rPr lang="en-US" sz="1800" b="1" dirty="0"/>
              <a:t>;   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указатель на первый элемент массива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</a:t>
            </a:r>
            <a:r>
              <a:rPr lang="en-US" sz="1800" b="1" dirty="0"/>
              <a:t>int size;  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размер массива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</a:t>
            </a:r>
            <a:r>
              <a:rPr lang="en-US" sz="1800" b="1" dirty="0" smtClean="0"/>
              <a:t>public</a:t>
            </a:r>
            <a:r>
              <a:rPr lang="en-US" sz="1800" b="1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Array(int = </a:t>
            </a:r>
            <a:r>
              <a:rPr lang="en-US" sz="1800" b="1" dirty="0" smtClean="0"/>
              <a:t>10</a:t>
            </a:r>
            <a:r>
              <a:rPr lang="ru-RU" sz="1800" b="1" dirty="0" smtClean="0"/>
              <a:t>)</a:t>
            </a:r>
            <a:r>
              <a:rPr lang="en-US" sz="1800" b="1" dirty="0" smtClean="0"/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 </a:t>
            </a:r>
            <a:r>
              <a:rPr lang="ru-RU" sz="1800" b="1" dirty="0" smtClean="0"/>
              <a:t>~</a:t>
            </a:r>
            <a:r>
              <a:rPr lang="en-US" sz="1800" b="1" dirty="0"/>
              <a:t>Array();	              </a:t>
            </a:r>
            <a:endParaRPr lang="ru-RU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</a:t>
            </a:r>
            <a:r>
              <a:rPr lang="en-US" sz="1800" b="1" dirty="0"/>
              <a:t>int </a:t>
            </a:r>
            <a:r>
              <a:rPr lang="en-US" sz="1800" b="1" dirty="0" err="1"/>
              <a:t>getSize</a:t>
            </a:r>
            <a:r>
              <a:rPr lang="en-US" sz="1800" b="1" dirty="0"/>
              <a:t>()  </a:t>
            </a:r>
            <a:r>
              <a:rPr lang="en-US" sz="1800" b="1" dirty="0" err="1"/>
              <a:t>const</a:t>
            </a:r>
            <a:r>
              <a:rPr lang="en-US" sz="1800" b="1" dirty="0"/>
              <a:t>;	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прототипы перегрузки операций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   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присваивание массивов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    </a:t>
            </a:r>
            <a:r>
              <a:rPr lang="en-US" sz="1800" b="1" dirty="0" err="1" smtClean="0">
                <a:solidFill>
                  <a:srgbClr val="0033CC"/>
                </a:solidFill>
              </a:rPr>
              <a:t>const</a:t>
            </a:r>
            <a:r>
              <a:rPr lang="en-US" sz="1800" b="1" dirty="0" smtClean="0">
                <a:solidFill>
                  <a:srgbClr val="0033CC"/>
                </a:solidFill>
              </a:rPr>
              <a:t> </a:t>
            </a:r>
            <a:r>
              <a:rPr lang="en-US" sz="1800" b="1" dirty="0">
                <a:solidFill>
                  <a:srgbClr val="0033CC"/>
                </a:solidFill>
              </a:rPr>
              <a:t>Array&amp; operator=(</a:t>
            </a:r>
            <a:r>
              <a:rPr lang="en-US" sz="1800" b="1" dirty="0" err="1">
                <a:solidFill>
                  <a:srgbClr val="0033CC"/>
                </a:solidFill>
              </a:rPr>
              <a:t>const</a:t>
            </a:r>
            <a:r>
              <a:rPr lang="en-US" sz="1800" b="1" dirty="0">
                <a:solidFill>
                  <a:srgbClr val="0033CC"/>
                </a:solidFill>
              </a:rPr>
              <a:t> Array&amp;); </a:t>
            </a:r>
            <a:endParaRPr lang="ru-RU" sz="1800" b="1" dirty="0" smtClean="0">
              <a:solidFill>
                <a:srgbClr val="0033CC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//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одноместная операция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вычитания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rgbClr val="0033CC"/>
                </a:solidFill>
              </a:rPr>
              <a:t> </a:t>
            </a:r>
            <a:r>
              <a:rPr lang="ru-RU" sz="1800" b="1" dirty="0" smtClean="0">
                <a:solidFill>
                  <a:srgbClr val="0033CC"/>
                </a:solidFill>
              </a:rPr>
              <a:t>   </a:t>
            </a:r>
            <a:r>
              <a:rPr lang="en-US" sz="1800" b="1" dirty="0" smtClean="0">
                <a:solidFill>
                  <a:srgbClr val="0033CC"/>
                </a:solidFill>
              </a:rPr>
              <a:t>Array </a:t>
            </a:r>
            <a:r>
              <a:rPr lang="en-US" sz="1800" b="1" dirty="0">
                <a:solidFill>
                  <a:srgbClr val="0033CC"/>
                </a:solidFill>
              </a:rPr>
              <a:t>&amp; operator-(); </a:t>
            </a:r>
            <a:endParaRPr lang="ru-RU" sz="1800" b="1" dirty="0" smtClean="0">
              <a:solidFill>
                <a:srgbClr val="0033CC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rgbClr val="0033CC"/>
                </a:solidFill>
              </a:rPr>
              <a:t> </a:t>
            </a:r>
            <a:r>
              <a:rPr lang="ru-RU" sz="1800" b="1" dirty="0" smtClean="0">
                <a:solidFill>
                  <a:srgbClr val="0033CC"/>
                </a:solidFill>
              </a:rPr>
              <a:t>  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//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одноместная операция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умножения</a:t>
            </a:r>
            <a:endParaRPr lang="ru-RU" sz="1800" b="1" dirty="0" smtClean="0">
              <a:solidFill>
                <a:srgbClr val="0033CC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    </a:t>
            </a:r>
            <a:r>
              <a:rPr lang="en-US" sz="1800" b="1" dirty="0" smtClean="0">
                <a:solidFill>
                  <a:srgbClr val="0033CC"/>
                </a:solidFill>
              </a:rPr>
              <a:t>friend </a:t>
            </a:r>
            <a:r>
              <a:rPr lang="en-US" sz="1800" b="1" dirty="0">
                <a:solidFill>
                  <a:srgbClr val="0033CC"/>
                </a:solidFill>
              </a:rPr>
              <a:t>Array&amp; operator* (Array&amp;); </a:t>
            </a:r>
            <a:endParaRPr lang="ru-RU" sz="1800" b="1" dirty="0" smtClean="0">
              <a:solidFill>
                <a:srgbClr val="0033CC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вывод</a:t>
            </a:r>
            <a:endParaRPr lang="ru-RU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rgbClr val="0033CC"/>
                </a:solidFill>
              </a:rPr>
              <a:t>    </a:t>
            </a:r>
            <a:r>
              <a:rPr lang="en-US" sz="1800" b="1" dirty="0">
                <a:solidFill>
                  <a:srgbClr val="0033CC"/>
                </a:solidFill>
              </a:rPr>
              <a:t>friend </a:t>
            </a:r>
            <a:r>
              <a:rPr lang="en-US" sz="1800" b="1" dirty="0" err="1">
                <a:solidFill>
                  <a:srgbClr val="0033CC"/>
                </a:solidFill>
              </a:rPr>
              <a:t>ostream</a:t>
            </a:r>
            <a:r>
              <a:rPr lang="en-US" sz="1800" b="1" dirty="0">
                <a:solidFill>
                  <a:srgbClr val="0033CC"/>
                </a:solidFill>
              </a:rPr>
              <a:t>&amp; operator&lt;&lt;(</a:t>
            </a:r>
            <a:r>
              <a:rPr lang="en-US" sz="1800" b="1" dirty="0" err="1">
                <a:solidFill>
                  <a:srgbClr val="0033CC"/>
                </a:solidFill>
              </a:rPr>
              <a:t>ostream</a:t>
            </a:r>
            <a:r>
              <a:rPr lang="en-US" sz="1800" b="1" dirty="0">
                <a:solidFill>
                  <a:srgbClr val="0033CC"/>
                </a:solidFill>
              </a:rPr>
              <a:t>&amp;, </a:t>
            </a:r>
            <a:r>
              <a:rPr lang="en-US" sz="1800" b="1" dirty="0" err="1">
                <a:solidFill>
                  <a:srgbClr val="0033CC"/>
                </a:solidFill>
              </a:rPr>
              <a:t>const</a:t>
            </a:r>
            <a:r>
              <a:rPr lang="en-US" sz="1800" b="1" dirty="0">
                <a:solidFill>
                  <a:srgbClr val="0033CC"/>
                </a:solidFill>
              </a:rPr>
              <a:t> Array</a:t>
            </a:r>
            <a:r>
              <a:rPr lang="en-US" sz="1800" b="1" dirty="0" smtClean="0">
                <a:solidFill>
                  <a:srgbClr val="0033CC"/>
                </a:solidFill>
              </a:rPr>
              <a:t>&amp;);</a:t>
            </a:r>
            <a:endParaRPr lang="ru-RU" sz="1800" b="1" dirty="0" smtClean="0">
              <a:solidFill>
                <a:srgbClr val="0033CC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 </a:t>
            </a: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ввод</a:t>
            </a:r>
            <a:endParaRPr lang="en-US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33CC"/>
                </a:solidFill>
              </a:rPr>
              <a:t>    friend </a:t>
            </a:r>
            <a:r>
              <a:rPr lang="en-US" sz="1800" b="1" dirty="0" err="1">
                <a:solidFill>
                  <a:srgbClr val="0033CC"/>
                </a:solidFill>
              </a:rPr>
              <a:t>istream</a:t>
            </a:r>
            <a:r>
              <a:rPr lang="en-US" sz="1800" b="1" dirty="0">
                <a:solidFill>
                  <a:srgbClr val="0033CC"/>
                </a:solidFill>
              </a:rPr>
              <a:t>&amp; operator&gt;&gt;(</a:t>
            </a:r>
            <a:r>
              <a:rPr lang="en-US" sz="1800" b="1" dirty="0" err="1">
                <a:solidFill>
                  <a:srgbClr val="0033CC"/>
                </a:solidFill>
              </a:rPr>
              <a:t>istream</a:t>
            </a:r>
            <a:r>
              <a:rPr lang="en-US" sz="1800" b="1" dirty="0">
                <a:solidFill>
                  <a:srgbClr val="0033CC"/>
                </a:solidFill>
              </a:rPr>
              <a:t>&amp;, Array&amp;);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};</a:t>
            </a:r>
            <a:endParaRPr lang="en-US" sz="1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46</a:t>
            </a:fld>
            <a:endParaRPr lang="ru-RU"/>
          </a:p>
        </p:txBody>
      </p:sp>
      <p:sp>
        <p:nvSpPr>
          <p:cNvPr id="7" name="Объект 2"/>
          <p:cNvSpPr txBox="1">
            <a:spLocks/>
          </p:cNvSpPr>
          <p:nvPr/>
        </p:nvSpPr>
        <p:spPr bwMode="auto">
          <a:xfrm>
            <a:off x="1843847" y="1"/>
            <a:ext cx="7255923" cy="6858000"/>
          </a:xfrm>
          <a:prstGeom prst="rect">
            <a:avLst/>
          </a:prstGeom>
          <a:solidFill>
            <a:schemeClr val="accent3">
              <a:lumMod val="95000"/>
            </a:schemeClr>
          </a:solidFill>
          <a:ln w="9525">
            <a:solidFill>
              <a:srgbClr val="004874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// Перегруженная операция присваивания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err="1">
                <a:solidFill>
                  <a:srgbClr val="0033CC"/>
                </a:solidFill>
              </a:rPr>
              <a:t>const</a:t>
            </a:r>
            <a:r>
              <a:rPr lang="en-US" sz="1800" b="1" dirty="0">
                <a:solidFill>
                  <a:srgbClr val="0033CC"/>
                </a:solidFill>
              </a:rPr>
              <a:t> Array&amp; Array::operator=(</a:t>
            </a:r>
            <a:r>
              <a:rPr lang="en-US" sz="1800" b="1" dirty="0" err="1">
                <a:solidFill>
                  <a:srgbClr val="0033CC"/>
                </a:solidFill>
              </a:rPr>
              <a:t>const</a:t>
            </a:r>
            <a:r>
              <a:rPr lang="en-US" sz="1800" b="1" dirty="0">
                <a:solidFill>
                  <a:srgbClr val="0033CC"/>
                </a:solidFill>
              </a:rPr>
              <a:t> Array&amp; right)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if (&amp;right != this) {     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проверка на </a:t>
            </a:r>
            <a:r>
              <a:rPr lang="ru-RU" sz="1800" b="1" dirty="0" err="1">
                <a:solidFill>
                  <a:schemeClr val="accent6">
                    <a:lumMod val="75000"/>
                  </a:schemeClr>
                </a:solidFill>
              </a:rPr>
              <a:t>самоприсваивание</a:t>
            </a:r>
            <a:endParaRPr lang="ru-RU" sz="18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    </a:t>
            </a:r>
            <a:r>
              <a:rPr lang="en-US" sz="1800" b="1" dirty="0"/>
              <a:t>delete[] </a:t>
            </a:r>
            <a:r>
              <a:rPr lang="en-US" sz="1800" b="1" dirty="0" err="1"/>
              <a:t>ptr</a:t>
            </a:r>
            <a:r>
              <a:rPr lang="en-US" sz="1800" b="1" dirty="0"/>
              <a:t>;	         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восстановить свободное место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    </a:t>
            </a:r>
            <a:r>
              <a:rPr lang="en-US" sz="1800" b="1" dirty="0"/>
              <a:t>size = </a:t>
            </a:r>
            <a:r>
              <a:rPr lang="en-US" sz="1800" b="1" dirty="0" err="1"/>
              <a:t>right.size</a:t>
            </a:r>
            <a:r>
              <a:rPr lang="en-US" sz="1800" b="1" dirty="0"/>
              <a:t>;          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изменить размеры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этого объекта</a:t>
            </a:r>
            <a:r>
              <a:rPr lang="ru-RU" sz="1800" b="1" dirty="0" smtClean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</a:t>
            </a:r>
            <a:r>
              <a:rPr lang="ru-RU" sz="1800" b="1" dirty="0" smtClean="0"/>
              <a:t>       </a:t>
            </a:r>
            <a:r>
              <a:rPr lang="en-US" sz="1800" b="1" dirty="0" err="1" smtClean="0"/>
              <a:t>ptr</a:t>
            </a:r>
            <a:r>
              <a:rPr lang="en-US" sz="1800" b="1" dirty="0" smtClean="0"/>
              <a:t> </a:t>
            </a:r>
            <a:r>
              <a:rPr lang="en-US" sz="1800" b="1" dirty="0"/>
              <a:t>= new int [size]; 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создать место для копии массива </a:t>
            </a:r>
            <a:endParaRPr lang="ru-RU" sz="18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        </a:t>
            </a:r>
            <a:r>
              <a:rPr lang="en-US" sz="1800" b="1" dirty="0" smtClean="0"/>
              <a:t>for </a:t>
            </a:r>
            <a:r>
              <a:rPr lang="en-US" sz="1800" b="1" dirty="0"/>
              <a:t>(int </a:t>
            </a:r>
            <a:r>
              <a:rPr lang="en-US" sz="1800" b="1" dirty="0" err="1"/>
              <a:t>i</a:t>
            </a:r>
            <a:r>
              <a:rPr lang="en-US" sz="1800" b="1" dirty="0"/>
              <a:t> = 0; </a:t>
            </a:r>
            <a:r>
              <a:rPr lang="en-US" sz="1800" b="1" dirty="0" err="1"/>
              <a:t>i</a:t>
            </a:r>
            <a:r>
              <a:rPr lang="en-US" sz="1800" b="1" dirty="0"/>
              <a:t> &lt; size; </a:t>
            </a:r>
            <a:r>
              <a:rPr lang="en-US" sz="1800" b="1" dirty="0" err="1"/>
              <a:t>i</a:t>
            </a:r>
            <a:r>
              <a:rPr lang="en-US" sz="1800" b="1" dirty="0"/>
              <a:t>++)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    </a:t>
            </a:r>
            <a:r>
              <a:rPr lang="en-US" sz="1800" b="1" dirty="0" err="1"/>
              <a:t>ptr</a:t>
            </a:r>
            <a:r>
              <a:rPr lang="en-US" sz="1800" b="1" dirty="0"/>
              <a:t>[</a:t>
            </a:r>
            <a:r>
              <a:rPr lang="en-US" sz="1800" b="1" dirty="0" err="1"/>
              <a:t>i</a:t>
            </a:r>
            <a:r>
              <a:rPr lang="en-US" sz="1800" b="1" dirty="0"/>
              <a:t>] = </a:t>
            </a:r>
            <a:r>
              <a:rPr lang="en-US" sz="1800" b="1" dirty="0" err="1"/>
              <a:t>right.ptr</a:t>
            </a:r>
            <a:r>
              <a:rPr lang="en-US" sz="1800" b="1" dirty="0"/>
              <a:t>[</a:t>
            </a:r>
            <a:r>
              <a:rPr lang="en-US" sz="1800" b="1" dirty="0" err="1"/>
              <a:t>i</a:t>
            </a:r>
            <a:r>
              <a:rPr lang="en-US" sz="1800" b="1" dirty="0"/>
              <a:t>];   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скопировать массив в объект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</a:t>
            </a:r>
            <a:r>
              <a:rPr lang="en-US" sz="1800" b="1" dirty="0"/>
              <a:t>return *this;	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разрешить </a:t>
            </a: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x=y=z;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//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перегрузка одноместной операции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- 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функцией-элементом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33CC"/>
                </a:solidFill>
              </a:rPr>
              <a:t>Array &amp; Array :: operator-()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{</a:t>
            </a:r>
            <a:r>
              <a:rPr lang="ru-RU" sz="1800" b="1" dirty="0" smtClean="0"/>
              <a:t>   </a:t>
            </a:r>
            <a:r>
              <a:rPr lang="en-US" sz="1800" b="1" dirty="0" smtClean="0"/>
              <a:t>for </a:t>
            </a:r>
            <a:r>
              <a:rPr lang="en-US" sz="1800" b="1" dirty="0"/>
              <a:t>(int </a:t>
            </a:r>
            <a:r>
              <a:rPr lang="en-US" sz="1800" b="1" dirty="0" err="1"/>
              <a:t>i</a:t>
            </a:r>
            <a:r>
              <a:rPr lang="en-US" sz="1800" b="1" dirty="0"/>
              <a:t> = 0; </a:t>
            </a:r>
            <a:r>
              <a:rPr lang="en-US" sz="1800" b="1" dirty="0" err="1"/>
              <a:t>i</a:t>
            </a:r>
            <a:r>
              <a:rPr lang="en-US" sz="1800" b="1" dirty="0"/>
              <a:t> &lt; size; </a:t>
            </a:r>
            <a:r>
              <a:rPr lang="en-US" sz="1800" b="1" dirty="0" err="1"/>
              <a:t>i</a:t>
            </a:r>
            <a:r>
              <a:rPr lang="en-US" sz="1800" b="1" dirty="0"/>
              <a:t>++)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this-&gt;</a:t>
            </a:r>
            <a:r>
              <a:rPr lang="en-US" sz="1800" b="1" dirty="0" err="1"/>
              <a:t>ptr</a:t>
            </a:r>
            <a:r>
              <a:rPr lang="en-US" sz="1800" b="1" dirty="0"/>
              <a:t>[</a:t>
            </a:r>
            <a:r>
              <a:rPr lang="en-US" sz="1800" b="1" dirty="0" err="1"/>
              <a:t>i</a:t>
            </a:r>
            <a:r>
              <a:rPr lang="en-US" sz="1800" b="1" dirty="0"/>
              <a:t>] = -(this-&gt;</a:t>
            </a:r>
            <a:r>
              <a:rPr lang="en-US" sz="1800" b="1" dirty="0" err="1"/>
              <a:t>ptr</a:t>
            </a:r>
            <a:r>
              <a:rPr lang="en-US" sz="1800" b="1" dirty="0"/>
              <a:t>[</a:t>
            </a:r>
            <a:r>
              <a:rPr lang="en-US" sz="1800" b="1" dirty="0" err="1"/>
              <a:t>i</a:t>
            </a:r>
            <a:r>
              <a:rPr lang="en-US" sz="1800" b="1" dirty="0"/>
              <a:t>]);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   </a:t>
            </a:r>
            <a:r>
              <a:rPr lang="en-US" sz="1800" b="1" dirty="0" smtClean="0"/>
              <a:t>return </a:t>
            </a:r>
            <a:r>
              <a:rPr lang="en-US" sz="1800" b="1" dirty="0"/>
              <a:t>*this;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accent6">
                    <a:lumMod val="75000"/>
                  </a:schemeClr>
                </a:solidFill>
              </a:rPr>
              <a:t>//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перегрузка одноместной операции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* </a:t>
            </a:r>
            <a:r>
              <a:rPr lang="ru-RU" sz="1800" b="1" dirty="0" err="1">
                <a:solidFill>
                  <a:schemeClr val="accent6">
                    <a:lumMod val="75000"/>
                  </a:schemeClr>
                </a:solidFill>
              </a:rPr>
              <a:t>друж</a:t>
            </a: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. функцией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33CC"/>
                </a:solidFill>
              </a:rPr>
              <a:t>Array &amp; operator* (Array &amp; </a:t>
            </a:r>
            <a:r>
              <a:rPr lang="en-US" sz="1800" b="1" dirty="0" err="1">
                <a:solidFill>
                  <a:srgbClr val="0033CC"/>
                </a:solidFill>
              </a:rPr>
              <a:t>obj</a:t>
            </a:r>
            <a:r>
              <a:rPr lang="en-US" sz="1800" b="1" dirty="0">
                <a:solidFill>
                  <a:srgbClr val="0033CC"/>
                </a:solidFill>
              </a:rPr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{</a:t>
            </a:r>
            <a:r>
              <a:rPr lang="ru-RU" sz="1800" b="1" dirty="0" smtClean="0"/>
              <a:t>   </a:t>
            </a:r>
            <a:r>
              <a:rPr lang="en-US" sz="1800" b="1" dirty="0" smtClean="0"/>
              <a:t>for </a:t>
            </a:r>
            <a:r>
              <a:rPr lang="en-US" sz="1800" b="1" dirty="0"/>
              <a:t>(int </a:t>
            </a:r>
            <a:r>
              <a:rPr lang="en-US" sz="1800" b="1" dirty="0" err="1"/>
              <a:t>i</a:t>
            </a:r>
            <a:r>
              <a:rPr lang="en-US" sz="1800" b="1" dirty="0"/>
              <a:t> = 0; </a:t>
            </a:r>
            <a:r>
              <a:rPr lang="en-US" sz="1800" b="1" dirty="0" err="1"/>
              <a:t>i</a:t>
            </a:r>
            <a:r>
              <a:rPr lang="en-US" sz="1800" b="1" dirty="0"/>
              <a:t> &lt; </a:t>
            </a:r>
            <a:r>
              <a:rPr lang="en-US" sz="1800" b="1" dirty="0" err="1"/>
              <a:t>obj.size</a:t>
            </a:r>
            <a:r>
              <a:rPr lang="en-US" sz="1800" b="1" dirty="0"/>
              <a:t>; </a:t>
            </a:r>
            <a:r>
              <a:rPr lang="en-US" sz="1800" b="1" dirty="0" err="1"/>
              <a:t>i</a:t>
            </a:r>
            <a:r>
              <a:rPr lang="en-US" sz="1800" b="1" dirty="0"/>
              <a:t>++)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</a:t>
            </a:r>
            <a:r>
              <a:rPr lang="en-US" sz="1800" b="1" dirty="0" err="1"/>
              <a:t>obj.ptr</a:t>
            </a:r>
            <a:r>
              <a:rPr lang="en-US" sz="1800" b="1" dirty="0"/>
              <a:t>[</a:t>
            </a:r>
            <a:r>
              <a:rPr lang="en-US" sz="1800" b="1" dirty="0" err="1"/>
              <a:t>i</a:t>
            </a:r>
            <a:r>
              <a:rPr lang="en-US" sz="1800" b="1" dirty="0"/>
              <a:t>] = </a:t>
            </a:r>
            <a:r>
              <a:rPr lang="en-US" sz="1800" b="1" dirty="0" err="1"/>
              <a:t>obj.ptr</a:t>
            </a:r>
            <a:r>
              <a:rPr lang="en-US" sz="1800" b="1" dirty="0"/>
              <a:t>[</a:t>
            </a:r>
            <a:r>
              <a:rPr lang="en-US" sz="1800" b="1" dirty="0" err="1"/>
              <a:t>i</a:t>
            </a:r>
            <a:r>
              <a:rPr lang="en-US" sz="1800" b="1" dirty="0"/>
              <a:t>]* </a:t>
            </a:r>
            <a:r>
              <a:rPr lang="en-US" sz="1800" b="1" dirty="0" err="1"/>
              <a:t>obj.ptr</a:t>
            </a:r>
            <a:r>
              <a:rPr lang="en-US" sz="1800" b="1" dirty="0"/>
              <a:t>[</a:t>
            </a:r>
            <a:r>
              <a:rPr lang="en-US" sz="1800" b="1" dirty="0" err="1"/>
              <a:t>i</a:t>
            </a:r>
            <a:r>
              <a:rPr lang="en-US" sz="1800" b="1" dirty="0"/>
              <a:t>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   </a:t>
            </a:r>
            <a:r>
              <a:rPr lang="en-US" sz="1800" b="1" dirty="0" smtClean="0"/>
              <a:t>return </a:t>
            </a:r>
            <a:r>
              <a:rPr lang="en-US" sz="1800" b="1" dirty="0" err="1"/>
              <a:t>obj</a:t>
            </a:r>
            <a:r>
              <a:rPr lang="en-US" sz="18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}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240" y="8912322"/>
            <a:ext cx="6115050" cy="490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68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7" grpId="0" build="p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Пример. Перегрузка двухместных операций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4762" y="-952"/>
            <a:ext cx="9148762" cy="6766877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004874"/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Тестирование программы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int </a:t>
            </a:r>
            <a:r>
              <a:rPr lang="en-US" sz="1800" b="1" dirty="0"/>
              <a:t>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    </a:t>
            </a:r>
            <a:r>
              <a:rPr lang="en-US" sz="1800" b="1" dirty="0" smtClean="0"/>
              <a:t>Array  </a:t>
            </a:r>
            <a:r>
              <a:rPr lang="en-US" sz="1800" b="1" dirty="0"/>
              <a:t>mas1(7), mas2(5), mas3(4);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err="1"/>
              <a:t>cout</a:t>
            </a:r>
            <a:r>
              <a:rPr lang="en-US" sz="1800" b="1" dirty="0"/>
              <a:t> &lt;&lt; "\n </a:t>
            </a:r>
            <a:r>
              <a:rPr lang="ru-RU" sz="1800" b="1" dirty="0"/>
              <a:t>Введите массив </a:t>
            </a:r>
            <a:r>
              <a:rPr lang="en-US" sz="1800" b="1" dirty="0"/>
              <a:t>mas1 </a:t>
            </a:r>
            <a:r>
              <a:rPr lang="ru-RU" sz="1800" b="1" dirty="0"/>
              <a:t>размером " &lt;&lt; </a:t>
            </a:r>
            <a:r>
              <a:rPr lang="en-US" sz="1800" b="1" dirty="0"/>
              <a:t>mas1.getSize() &lt;&lt; </a:t>
            </a:r>
            <a:r>
              <a:rPr lang="en-US" sz="1800" b="1" dirty="0" err="1"/>
              <a:t>endl</a:t>
            </a:r>
            <a:r>
              <a:rPr lang="en-US" sz="18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err="1"/>
              <a:t>cin</a:t>
            </a:r>
            <a:r>
              <a:rPr lang="en-US" sz="1800" b="1" dirty="0"/>
              <a:t> &gt;&gt; mas1;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err="1"/>
              <a:t>cout</a:t>
            </a:r>
            <a:r>
              <a:rPr lang="en-US" sz="1800" b="1" dirty="0"/>
              <a:t> &lt;&lt; "\n </a:t>
            </a:r>
            <a:r>
              <a:rPr lang="ru-RU" sz="1800" b="1" dirty="0"/>
              <a:t>Введите массив </a:t>
            </a:r>
            <a:r>
              <a:rPr lang="en-US" sz="1800" b="1" dirty="0"/>
              <a:t>mas2 </a:t>
            </a:r>
            <a:r>
              <a:rPr lang="ru-RU" sz="1800" b="1" dirty="0"/>
              <a:t>размером " &lt;&lt; </a:t>
            </a:r>
            <a:r>
              <a:rPr lang="en-US" sz="1800" b="1" dirty="0"/>
              <a:t>mas2.getSize() &lt;&lt; </a:t>
            </a:r>
            <a:r>
              <a:rPr lang="en-US" sz="1800" b="1" dirty="0" err="1"/>
              <a:t>endl</a:t>
            </a:r>
            <a:r>
              <a:rPr lang="en-US" sz="18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err="1"/>
              <a:t>cin</a:t>
            </a:r>
            <a:r>
              <a:rPr lang="en-US" sz="1800" b="1" dirty="0"/>
              <a:t> &gt;&gt; mas2;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err="1" smtClean="0"/>
              <a:t>cout</a:t>
            </a:r>
            <a:r>
              <a:rPr lang="en-US" sz="1800" b="1" dirty="0" smtClean="0"/>
              <a:t> </a:t>
            </a:r>
            <a:r>
              <a:rPr lang="en-US" sz="1800" b="1" dirty="0"/>
              <a:t>&lt;&lt; "\n </a:t>
            </a:r>
            <a:r>
              <a:rPr lang="ru-RU" sz="1800" b="1" dirty="0"/>
              <a:t>вывод массивов :\</a:t>
            </a:r>
            <a:r>
              <a:rPr lang="en-US" sz="1800" b="1" dirty="0"/>
              <a:t>n"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&lt;&lt; "mas1:  " &lt;&lt; mas1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&lt;&lt; "mas2:  " &lt;&lt; mas2;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err="1"/>
              <a:t>cout</a:t>
            </a:r>
            <a:r>
              <a:rPr lang="en-US" sz="1800" b="1" dirty="0"/>
              <a:t> &lt;&lt; "</a:t>
            </a:r>
            <a:r>
              <a:rPr lang="ru-RU" sz="1800" b="1" dirty="0"/>
              <a:t>присвоение </a:t>
            </a:r>
            <a:r>
              <a:rPr lang="en-US" sz="1800" b="1" dirty="0"/>
              <a:t>mas3 </a:t>
            </a:r>
            <a:r>
              <a:rPr lang="ru-RU" sz="1800" b="1" dirty="0"/>
              <a:t>значениями массива </a:t>
            </a:r>
            <a:r>
              <a:rPr lang="en-US" sz="1800" b="1" dirty="0"/>
              <a:t>mas1 " &lt;&lt; </a:t>
            </a:r>
            <a:r>
              <a:rPr lang="en-US" sz="1800" b="1" dirty="0" err="1"/>
              <a:t>endl</a:t>
            </a:r>
            <a:r>
              <a:rPr lang="en-US" sz="18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>
                <a:solidFill>
                  <a:srgbClr val="0033CC"/>
                </a:solidFill>
              </a:rPr>
              <a:t>mas3 = mas1; </a:t>
            </a:r>
            <a:endParaRPr lang="ru-RU" sz="1800" b="1" dirty="0">
              <a:solidFill>
                <a:srgbClr val="0033CC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</a:t>
            </a:r>
            <a:r>
              <a:rPr lang="en-US" sz="1800" b="1" dirty="0" err="1"/>
              <a:t>cout</a:t>
            </a:r>
            <a:r>
              <a:rPr lang="en-US" sz="1800" b="1" dirty="0"/>
              <a:t> &lt;&lt; mas3 &lt;&lt; </a:t>
            </a:r>
            <a:r>
              <a:rPr lang="en-US" sz="1800" b="1" dirty="0" err="1"/>
              <a:t>endl</a:t>
            </a:r>
            <a:r>
              <a:rPr lang="en-US" sz="18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err="1"/>
              <a:t>cout</a:t>
            </a:r>
            <a:r>
              <a:rPr lang="en-US" sz="1800" b="1" dirty="0"/>
              <a:t> &lt;&lt; "</a:t>
            </a:r>
            <a:r>
              <a:rPr lang="ru-RU" sz="1800" b="1" dirty="0"/>
              <a:t>одноместная операция вычитания для </a:t>
            </a:r>
            <a:r>
              <a:rPr lang="en-US" sz="1800" b="1" dirty="0"/>
              <a:t>mas1" &lt;&lt; </a:t>
            </a:r>
            <a:r>
              <a:rPr lang="en-US" sz="1800" b="1" dirty="0" err="1"/>
              <a:t>endl</a:t>
            </a:r>
            <a:r>
              <a:rPr lang="en-US" sz="18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33CC"/>
                </a:solidFill>
              </a:rPr>
              <a:t>    </a:t>
            </a:r>
            <a:r>
              <a:rPr lang="en-US" sz="1800" b="1" dirty="0" err="1">
                <a:solidFill>
                  <a:srgbClr val="0033CC"/>
                </a:solidFill>
              </a:rPr>
              <a:t>cout</a:t>
            </a:r>
            <a:r>
              <a:rPr lang="en-US" sz="1800" b="1" dirty="0">
                <a:solidFill>
                  <a:srgbClr val="0033CC"/>
                </a:solidFill>
              </a:rPr>
              <a:t> &lt;&lt; -mas1 &lt;&lt; </a:t>
            </a:r>
            <a:r>
              <a:rPr lang="en-US" sz="1800" b="1" dirty="0" err="1">
                <a:solidFill>
                  <a:srgbClr val="0033CC"/>
                </a:solidFill>
              </a:rPr>
              <a:t>endl</a:t>
            </a:r>
            <a:r>
              <a:rPr lang="en-US" sz="1800" b="1" dirty="0">
                <a:solidFill>
                  <a:srgbClr val="0033CC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err="1"/>
              <a:t>cout</a:t>
            </a:r>
            <a:r>
              <a:rPr lang="en-US" sz="1800" b="1" dirty="0"/>
              <a:t> &lt;&lt; "</a:t>
            </a:r>
            <a:r>
              <a:rPr lang="ru-RU" sz="1800" b="1" dirty="0"/>
              <a:t>одноместная операция умножения для </a:t>
            </a:r>
            <a:r>
              <a:rPr lang="en-US" sz="1800" b="1" dirty="0"/>
              <a:t>mas2" &lt;&lt; </a:t>
            </a:r>
            <a:r>
              <a:rPr lang="en-US" sz="1800" b="1" dirty="0" err="1"/>
              <a:t>endl</a:t>
            </a:r>
            <a:r>
              <a:rPr lang="en-US" sz="18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0033CC"/>
                </a:solidFill>
              </a:rPr>
              <a:t>    </a:t>
            </a:r>
            <a:r>
              <a:rPr lang="en-US" sz="1800" b="1" dirty="0" err="1">
                <a:solidFill>
                  <a:srgbClr val="0033CC"/>
                </a:solidFill>
              </a:rPr>
              <a:t>cout</a:t>
            </a:r>
            <a:r>
              <a:rPr lang="en-US" sz="1800" b="1" dirty="0">
                <a:solidFill>
                  <a:srgbClr val="0033CC"/>
                </a:solidFill>
              </a:rPr>
              <a:t> &lt;&lt; *mas2 &lt;&lt; </a:t>
            </a:r>
            <a:r>
              <a:rPr lang="en-US" sz="1800" b="1" dirty="0" err="1">
                <a:solidFill>
                  <a:srgbClr val="0033CC"/>
                </a:solidFill>
              </a:rPr>
              <a:t>endl</a:t>
            </a:r>
            <a:r>
              <a:rPr lang="en-US" sz="1800" b="1" dirty="0">
                <a:solidFill>
                  <a:srgbClr val="0033CC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ru-RU" sz="1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47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240" y="8912322"/>
            <a:ext cx="6115050" cy="49053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6075" y="-952"/>
            <a:ext cx="3427925" cy="3714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951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278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ПЕРЕГРУЗКИ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381" y="1395436"/>
            <a:ext cx="9144000" cy="4769944"/>
          </a:xfrm>
        </p:spPr>
        <p:txBody>
          <a:bodyPr>
            <a:noAutofit/>
          </a:bodyPr>
          <a:lstStyle/>
          <a:p>
            <a:r>
              <a:rPr lang="ru-RU" sz="2400" b="1" dirty="0"/>
              <a:t>О перегрузке операций</a:t>
            </a:r>
            <a:r>
              <a:rPr lang="ru-RU" sz="2400" dirty="0"/>
              <a:t> в С++ говорят в том случае, если в некоторой области видимости появляется описание функции с именем </a:t>
            </a:r>
          </a:p>
          <a:p>
            <a:pPr marL="0" indent="0" algn="ctr">
              <a:buNone/>
            </a:pPr>
            <a:r>
              <a:rPr lang="en-US" sz="2400" b="1" dirty="0">
                <a:solidFill>
                  <a:srgbClr val="0033CC"/>
                </a:solidFill>
              </a:rPr>
              <a:t>operator</a:t>
            </a:r>
            <a:r>
              <a:rPr lang="ru-RU" sz="2400" b="1" dirty="0">
                <a:solidFill>
                  <a:srgbClr val="0033CC"/>
                </a:solidFill>
              </a:rPr>
              <a:t> &lt;обозначение операции С++&gt; </a:t>
            </a:r>
            <a:endParaRPr lang="ru-RU" sz="2400" dirty="0">
              <a:solidFill>
                <a:srgbClr val="0033CC"/>
              </a:solidFill>
            </a:endParaRPr>
          </a:p>
          <a:p>
            <a:r>
              <a:rPr lang="ru-RU" sz="2400" dirty="0"/>
              <a:t>задающее еще одну интерпретацию заданной операции</a:t>
            </a:r>
            <a:r>
              <a:rPr lang="ru-RU" sz="2400" dirty="0" smtClean="0"/>
              <a:t>.</a:t>
            </a:r>
          </a:p>
          <a:p>
            <a:r>
              <a:rPr lang="ru-RU" sz="2400" dirty="0"/>
              <a:t>В целом С++ дает программисту возможность </a:t>
            </a:r>
            <a:r>
              <a:rPr lang="ru-RU" sz="2400" b="1" dirty="0"/>
              <a:t>перегружать большинство операций</a:t>
            </a:r>
            <a:r>
              <a:rPr lang="ru-RU" sz="2400" dirty="0"/>
              <a:t>, так чтобы они были </a:t>
            </a:r>
            <a:r>
              <a:rPr lang="ru-RU" sz="2400" b="1" dirty="0"/>
              <a:t>чувствительны</a:t>
            </a:r>
            <a:r>
              <a:rPr lang="ru-RU" sz="2400" dirty="0"/>
              <a:t> к контексту, в котором применяются. </a:t>
            </a:r>
            <a:endParaRPr lang="ru-RU" sz="2400" dirty="0" smtClean="0"/>
          </a:p>
          <a:p>
            <a:r>
              <a:rPr lang="ru-RU" sz="2400" b="1" dirty="0" smtClean="0"/>
              <a:t>Компилятор </a:t>
            </a:r>
            <a:r>
              <a:rPr lang="ru-RU" sz="2400" b="1" dirty="0"/>
              <a:t>генерирует соответствующий программный код, исходя из способа применения данной операции</a:t>
            </a:r>
            <a:r>
              <a:rPr lang="ru-RU" sz="2400" dirty="0"/>
              <a:t>.</a:t>
            </a:r>
            <a:endParaRPr lang="ru-RU" sz="2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746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Литературные источники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r>
              <a:rPr lang="ru-RU" sz="2400" dirty="0"/>
              <a:t>1). Харви </a:t>
            </a:r>
            <a:r>
              <a:rPr lang="ru-RU" sz="2400" dirty="0" err="1"/>
              <a:t>Дейтел</a:t>
            </a:r>
            <a:r>
              <a:rPr lang="ru-RU" sz="2400" dirty="0"/>
              <a:t>, Пол </a:t>
            </a:r>
            <a:r>
              <a:rPr lang="ru-RU" sz="2400" dirty="0" err="1"/>
              <a:t>Дейтел</a:t>
            </a:r>
            <a:r>
              <a:rPr lang="ru-RU" sz="2400" dirty="0"/>
              <a:t>. Как программировать на С++. - М: Вильямс, -  1011 с.</a:t>
            </a:r>
          </a:p>
          <a:p>
            <a:r>
              <a:rPr lang="ru-RU" sz="2400" dirty="0"/>
              <a:t>2). </a:t>
            </a:r>
            <a:r>
              <a:rPr lang="ru-RU" sz="2400" dirty="0" smtClean="0"/>
              <a:t>Страуструп </a:t>
            </a:r>
            <a:r>
              <a:rPr lang="ru-RU" sz="2400" dirty="0"/>
              <a:t>Б. Программирование: принципы и практика использования С++. – М. : Вильямс, 2011. – 1248 с.</a:t>
            </a:r>
          </a:p>
          <a:p>
            <a:r>
              <a:rPr lang="ru-RU" sz="2400" dirty="0"/>
              <a:t>3). </a:t>
            </a:r>
            <a:r>
              <a:rPr lang="ru-RU" sz="2400" dirty="0" smtClean="0"/>
              <a:t>Страуструп </a:t>
            </a:r>
            <a:r>
              <a:rPr lang="ru-RU" sz="2400" dirty="0"/>
              <a:t>Б. Язык программирования С++. – М.: Бином. - 1054 с.</a:t>
            </a:r>
          </a:p>
          <a:p>
            <a:r>
              <a:rPr lang="ru-RU" sz="2400" dirty="0"/>
              <a:t>4). </a:t>
            </a:r>
            <a:r>
              <a:rPr lang="ru-RU" sz="2400" dirty="0" err="1"/>
              <a:t>Лафоре</a:t>
            </a:r>
            <a:r>
              <a:rPr lang="ru-RU" sz="2400" dirty="0"/>
              <a:t> Р. Объектно-ориентированное программирование в С++. Питер, 2004. – 922 с.</a:t>
            </a:r>
          </a:p>
          <a:p>
            <a:r>
              <a:rPr lang="ru-RU" sz="2400" dirty="0"/>
              <a:t>5). </a:t>
            </a:r>
            <a:r>
              <a:rPr lang="ru-RU" sz="2400" dirty="0" err="1"/>
              <a:t>Шилдт</a:t>
            </a:r>
            <a:r>
              <a:rPr lang="ru-RU" sz="2400" dirty="0"/>
              <a:t> Г. С++: руководство для начинающих, 2-е издание. – М: Вильямс, 2005. -672 с.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724413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ПЕРЕГРУЗКИ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1403" y="1395436"/>
            <a:ext cx="9144000" cy="5057984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0033CC"/>
                </a:solidFill>
              </a:rPr>
              <a:t>Примеры перегруженных операций</a:t>
            </a:r>
            <a:r>
              <a:rPr lang="ru-RU" sz="2400" b="1" dirty="0" smtClean="0"/>
              <a:t>:</a:t>
            </a:r>
          </a:p>
          <a:p>
            <a:r>
              <a:rPr lang="ru-RU" sz="2400" b="1" dirty="0" smtClean="0">
                <a:solidFill>
                  <a:srgbClr val="0033CC"/>
                </a:solidFill>
              </a:rPr>
              <a:t>Операция </a:t>
            </a:r>
            <a:r>
              <a:rPr lang="ru-RU" sz="2400" b="1" dirty="0">
                <a:solidFill>
                  <a:srgbClr val="0033CC"/>
                </a:solidFill>
              </a:rPr>
              <a:t>вывода в поток &lt;&lt;</a:t>
            </a:r>
            <a:r>
              <a:rPr lang="ru-RU" sz="2400" dirty="0">
                <a:solidFill>
                  <a:srgbClr val="0033CC"/>
                </a:solidFill>
              </a:rPr>
              <a:t> </a:t>
            </a:r>
            <a:r>
              <a:rPr lang="ru-RU" sz="2400" dirty="0"/>
              <a:t>в С++ может иметь различный смысл и используется в качестве операции передачи в поток и операции сдвига влево. </a:t>
            </a:r>
            <a:endParaRPr lang="ru-RU" sz="2400" i="1" dirty="0" smtClean="0"/>
          </a:p>
          <a:p>
            <a:r>
              <a:rPr lang="ru-RU" sz="2400" b="1" dirty="0" smtClean="0">
                <a:solidFill>
                  <a:srgbClr val="0033CC"/>
                </a:solidFill>
              </a:rPr>
              <a:t>Операция ввода в поток </a:t>
            </a:r>
            <a:r>
              <a:rPr lang="ru-RU" sz="2400" b="1" dirty="0">
                <a:solidFill>
                  <a:srgbClr val="0033CC"/>
                </a:solidFill>
              </a:rPr>
              <a:t>&gt;&gt;</a:t>
            </a:r>
            <a:r>
              <a:rPr lang="ru-RU" sz="2400" dirty="0">
                <a:solidFill>
                  <a:srgbClr val="0033CC"/>
                </a:solidFill>
              </a:rPr>
              <a:t> </a:t>
            </a:r>
            <a:r>
              <a:rPr lang="ru-RU" sz="2400" dirty="0"/>
              <a:t>также перегружена, поскольку она используется как операция извлечения из потока и как операция правого сдвига. Обе эти операции перегружаются в библиотеке классов С++. </a:t>
            </a:r>
            <a:endParaRPr lang="ru-RU" sz="2400" dirty="0" smtClean="0"/>
          </a:p>
          <a:p>
            <a:r>
              <a:rPr lang="ru-RU" sz="2400" b="1" dirty="0" smtClean="0">
                <a:solidFill>
                  <a:srgbClr val="0033CC"/>
                </a:solidFill>
              </a:rPr>
              <a:t>Перегруженные</a:t>
            </a:r>
            <a:r>
              <a:rPr lang="ru-RU" sz="2400" dirty="0" smtClean="0">
                <a:solidFill>
                  <a:srgbClr val="0033CC"/>
                </a:solidFill>
              </a:rPr>
              <a:t> </a:t>
            </a:r>
            <a:r>
              <a:rPr lang="ru-RU" sz="2400" b="1" dirty="0">
                <a:solidFill>
                  <a:srgbClr val="0033CC"/>
                </a:solidFill>
              </a:rPr>
              <a:t>операции +</a:t>
            </a:r>
            <a:r>
              <a:rPr lang="ru-RU" sz="2400" dirty="0">
                <a:solidFill>
                  <a:srgbClr val="0033CC"/>
                </a:solidFill>
              </a:rPr>
              <a:t> и </a:t>
            </a:r>
            <a:r>
              <a:rPr lang="ru-RU" sz="2400" b="1" dirty="0">
                <a:solidFill>
                  <a:srgbClr val="0033CC"/>
                </a:solidFill>
              </a:rPr>
              <a:t>-</a:t>
            </a:r>
            <a:r>
              <a:rPr lang="ru-RU" sz="2400" dirty="0">
                <a:solidFill>
                  <a:srgbClr val="0033CC"/>
                </a:solidFill>
              </a:rPr>
              <a:t>. </a:t>
            </a:r>
            <a:r>
              <a:rPr lang="ru-RU" sz="2400" dirty="0"/>
              <a:t>Эти операции выполняют различные функции, которые зависят от контекста применения — в целочисленной арифметике, арифметике чисел с плавающей точкой и арифметике </a:t>
            </a:r>
            <a:r>
              <a:rPr lang="ru-RU" sz="2400" dirty="0" smtClean="0"/>
              <a:t>указателей.</a:t>
            </a:r>
            <a:endParaRPr lang="ru-RU" sz="2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8639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ПЕРЕГРУЗКИ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1403" y="1323426"/>
            <a:ext cx="9144000" cy="5057984"/>
          </a:xfrm>
        </p:spPr>
        <p:txBody>
          <a:bodyPr>
            <a:noAutofit/>
          </a:bodyPr>
          <a:lstStyle/>
          <a:p>
            <a:r>
              <a:rPr lang="ru-RU" sz="2300" b="1" dirty="0"/>
              <a:t>Программирование в С++ является процессом, чувствительным к типу данных и ориентированным на типы данных</a:t>
            </a:r>
            <a:r>
              <a:rPr lang="ru-RU" sz="2300" dirty="0"/>
              <a:t>. </a:t>
            </a:r>
            <a:endParaRPr lang="ru-RU" sz="2300" dirty="0" smtClean="0"/>
          </a:p>
          <a:p>
            <a:r>
              <a:rPr lang="ru-RU" sz="2300" dirty="0" smtClean="0"/>
              <a:t>Программист </a:t>
            </a:r>
            <a:r>
              <a:rPr lang="ru-RU" sz="2300" dirty="0"/>
              <a:t>может использовать встроенные типы и может определять новые. </a:t>
            </a:r>
            <a:endParaRPr lang="ru-RU" sz="2300" dirty="0" smtClean="0"/>
          </a:p>
          <a:p>
            <a:r>
              <a:rPr lang="ru-RU" sz="2300" b="1" dirty="0" smtClean="0"/>
              <a:t>Встроенные </a:t>
            </a:r>
            <a:r>
              <a:rPr lang="ru-RU" sz="2300" b="1" dirty="0"/>
              <a:t>типы </a:t>
            </a:r>
            <a:r>
              <a:rPr lang="ru-RU" sz="2300" dirty="0"/>
              <a:t>могут использоваться с широким набором операций С</a:t>
            </a:r>
            <a:r>
              <a:rPr lang="ru-RU" sz="2300" dirty="0" smtClean="0"/>
              <a:t>++.</a:t>
            </a:r>
            <a:endParaRPr lang="ru-RU" sz="2300" dirty="0"/>
          </a:p>
          <a:p>
            <a:r>
              <a:rPr lang="ru-RU" sz="2300" b="1" dirty="0" smtClean="0"/>
              <a:t>Для типов, определенных пользователем можно перегружать </a:t>
            </a:r>
            <a:r>
              <a:rPr lang="ru-RU" sz="2300" b="1" dirty="0"/>
              <a:t>существующие операции</a:t>
            </a:r>
            <a:r>
              <a:rPr lang="ru-RU" sz="2300" dirty="0"/>
              <a:t> и, когда они применяются к объектам класса, операции приобретают смысл, соответствующий новым типам. </a:t>
            </a:r>
            <a:endParaRPr lang="ru-RU" sz="2300" dirty="0" smtClean="0"/>
          </a:p>
          <a:p>
            <a:r>
              <a:rPr lang="ru-RU" sz="2300" dirty="0" smtClean="0"/>
              <a:t>Перегрузка </a:t>
            </a:r>
            <a:r>
              <a:rPr lang="ru-RU" sz="2300" dirty="0"/>
              <a:t>операций способствует расширяемости С++ и, несомненно, является одной из наиболее привлекательных особенностей этого языка программирования.</a:t>
            </a:r>
            <a:endParaRPr lang="ru-RU" sz="23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996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ПЕРЕГРУЗКИ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1403" y="1323426"/>
            <a:ext cx="9144000" cy="5057984"/>
          </a:xfrm>
        </p:spPr>
        <p:txBody>
          <a:bodyPr>
            <a:noAutofit/>
          </a:bodyPr>
          <a:lstStyle/>
          <a:p>
            <a:r>
              <a:rPr lang="ru-RU" sz="2400" dirty="0"/>
              <a:t>Используйте перегрузку операции, когда это помогает сделать программу яснее, чем при выполнении тех же действий посредством явного вызова функции</a:t>
            </a:r>
            <a:r>
              <a:rPr lang="ru-RU" sz="2400" dirty="0" smtClean="0"/>
              <a:t>.</a:t>
            </a:r>
            <a:endParaRPr lang="ru-RU" sz="2400" dirty="0"/>
          </a:p>
          <a:p>
            <a:r>
              <a:rPr lang="ru-RU" sz="2400" dirty="0" smtClean="0"/>
              <a:t>Избегайте </a:t>
            </a:r>
            <a:r>
              <a:rPr lang="ru-RU" sz="2400" dirty="0"/>
              <a:t>избыточного или непоследовательного использования перегрузки операций, так как это может сделать программу трудно читаемой.</a:t>
            </a:r>
            <a:endParaRPr lang="ru-RU" sz="24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379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ПЕРЕГРУЗКИ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610" y="980660"/>
            <a:ext cx="8929240" cy="5760800"/>
          </a:xfrm>
          <a:solidFill>
            <a:schemeClr val="accent5">
              <a:lumMod val="60000"/>
              <a:lumOff val="40000"/>
            </a:schemeClr>
          </a:solidFill>
          <a:ln>
            <a:solidFill>
              <a:srgbClr val="004874"/>
            </a:solidFill>
          </a:ln>
        </p:spPr>
        <p:txBody>
          <a:bodyPr>
            <a:noAutofit/>
          </a:bodyPr>
          <a:lstStyle/>
          <a:p>
            <a:r>
              <a:rPr lang="ru-RU" sz="2300" b="1" dirty="0"/>
              <a:t>Операции перегружаются посредством написания обычного определения функции</a:t>
            </a:r>
            <a:r>
              <a:rPr lang="ru-RU" sz="2300" dirty="0"/>
              <a:t> (с заголовком и телом) за исключением того, что именем функции становится ключевое слово </a:t>
            </a:r>
            <a:r>
              <a:rPr lang="en-US" sz="2300" b="1" dirty="0">
                <a:solidFill>
                  <a:srgbClr val="C00000"/>
                </a:solidFill>
              </a:rPr>
              <a:t>operator</a:t>
            </a:r>
            <a:r>
              <a:rPr lang="ru-RU" sz="2300" dirty="0"/>
              <a:t> с последующим символом перегружаемой операции. </a:t>
            </a:r>
          </a:p>
          <a:p>
            <a:r>
              <a:rPr lang="ru-RU" sz="2300" b="1" dirty="0"/>
              <a:t>Синтаксис</a:t>
            </a:r>
            <a:r>
              <a:rPr lang="ru-RU" sz="2300" dirty="0"/>
              <a:t> перегруженной операции</a:t>
            </a:r>
            <a:r>
              <a:rPr lang="ru-RU" sz="2300" dirty="0" smtClean="0"/>
              <a:t>:</a:t>
            </a:r>
            <a:endParaRPr lang="ru-RU" sz="2300" dirty="0"/>
          </a:p>
          <a:p>
            <a:pPr marL="0" indent="0">
              <a:buNone/>
            </a:pPr>
            <a:r>
              <a:rPr lang="ru-RU" sz="2300" b="1" dirty="0">
                <a:solidFill>
                  <a:srgbClr val="0033CC"/>
                </a:solidFill>
              </a:rPr>
              <a:t>Тип возвращаемого </a:t>
            </a:r>
            <a:r>
              <a:rPr lang="ru-RU" sz="2300" b="1" dirty="0" smtClean="0">
                <a:solidFill>
                  <a:srgbClr val="0033CC"/>
                </a:solidFill>
              </a:rPr>
              <a:t>  </a:t>
            </a:r>
            <a:r>
              <a:rPr lang="ru-RU" sz="2300" b="1" dirty="0" err="1" smtClean="0">
                <a:solidFill>
                  <a:srgbClr val="0033CC"/>
                </a:solidFill>
              </a:rPr>
              <a:t>operator</a:t>
            </a:r>
            <a:r>
              <a:rPr lang="ru-RU" sz="2300" b="1" dirty="0" smtClean="0">
                <a:solidFill>
                  <a:srgbClr val="0033CC"/>
                </a:solidFill>
              </a:rPr>
              <a:t>  Символ </a:t>
            </a:r>
            <a:r>
              <a:rPr lang="ru-RU" sz="2300" b="1" dirty="0">
                <a:solidFill>
                  <a:srgbClr val="0033CC"/>
                </a:solidFill>
              </a:rPr>
              <a:t>(операнды</a:t>
            </a:r>
            <a:r>
              <a:rPr lang="ru-RU" sz="2300" b="1" dirty="0" smtClean="0">
                <a:solidFill>
                  <a:srgbClr val="0033CC"/>
                </a:solidFill>
              </a:rPr>
              <a:t>)</a:t>
            </a:r>
          </a:p>
          <a:p>
            <a:pPr marL="0" indent="0">
              <a:buNone/>
            </a:pPr>
            <a:r>
              <a:rPr lang="ru-RU" sz="2300" b="1" dirty="0">
                <a:solidFill>
                  <a:srgbClr val="0033CC"/>
                </a:solidFill>
              </a:rPr>
              <a:t>Значения</a:t>
            </a:r>
            <a:r>
              <a:rPr lang="ru-RU" sz="2300" b="1" dirty="0" smtClean="0">
                <a:solidFill>
                  <a:srgbClr val="0033CC"/>
                </a:solidFill>
              </a:rPr>
              <a:t> 		   </a:t>
            </a:r>
            <a:r>
              <a:rPr lang="ru-RU" sz="2300" b="1" dirty="0" smtClean="0">
                <a:solidFill>
                  <a:srgbClr val="0033CC"/>
                </a:solidFill>
              </a:rPr>
              <a:t>                 </a:t>
            </a:r>
            <a:r>
              <a:rPr lang="ru-RU" sz="2300" b="1" dirty="0" smtClean="0">
                <a:solidFill>
                  <a:srgbClr val="0033CC"/>
                </a:solidFill>
              </a:rPr>
              <a:t>оператора</a:t>
            </a:r>
          </a:p>
          <a:p>
            <a:pPr marL="0" indent="0">
              <a:buNone/>
            </a:pPr>
            <a:r>
              <a:rPr lang="ru-RU" sz="2300" b="1" dirty="0" smtClean="0">
                <a:solidFill>
                  <a:srgbClr val="0033CC"/>
                </a:solidFill>
              </a:rPr>
              <a:t>{</a:t>
            </a:r>
            <a:r>
              <a:rPr lang="ru-RU" sz="2300" b="1" dirty="0">
                <a:solidFill>
                  <a:srgbClr val="0033CC"/>
                </a:solidFill>
              </a:rPr>
              <a:t>тело функции} </a:t>
            </a:r>
            <a:endParaRPr lang="ru-RU" sz="2300" b="1" dirty="0" smtClean="0">
              <a:solidFill>
                <a:srgbClr val="0033CC"/>
              </a:solidFill>
            </a:endParaRPr>
          </a:p>
          <a:p>
            <a:r>
              <a:rPr lang="ru-RU" sz="2300" b="1" dirty="0"/>
              <a:t>Перегрузка операций не является автоматическим процессом</a:t>
            </a:r>
            <a:r>
              <a:rPr lang="ru-RU" sz="2300" dirty="0"/>
              <a:t>, и для выполнения нужной процедуры программист </a:t>
            </a:r>
            <a:r>
              <a:rPr lang="ru-RU" sz="2300" b="1" dirty="0"/>
              <a:t>должен написать перегружающую операцию функцию. </a:t>
            </a:r>
          </a:p>
          <a:p>
            <a:r>
              <a:rPr lang="ru-RU" sz="2300" b="1" dirty="0">
                <a:solidFill>
                  <a:srgbClr val="C00000"/>
                </a:solidFill>
              </a:rPr>
              <a:t>Перегрузка выполняется либо функциями-элементами, либо дружественными функциями</a:t>
            </a:r>
            <a:r>
              <a:rPr lang="ru-RU" sz="2300" dirty="0"/>
              <a:t>.</a:t>
            </a:r>
          </a:p>
          <a:p>
            <a:pPr marL="0" indent="0">
              <a:buNone/>
            </a:pPr>
            <a:endParaRPr lang="ru-RU" sz="2300" dirty="0">
              <a:solidFill>
                <a:srgbClr val="0033CC"/>
              </a:solidFill>
            </a:endParaRPr>
          </a:p>
          <a:p>
            <a:pPr marL="0" indent="0">
              <a:buNone/>
            </a:pPr>
            <a:r>
              <a:rPr lang="ru-RU" sz="2300" b="1" dirty="0"/>
              <a:t>						</a:t>
            </a:r>
            <a:endParaRPr lang="ru-RU" sz="23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309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theme/theme1.xml><?xml version="1.0" encoding="utf-8"?>
<a:theme xmlns:a="http://schemas.openxmlformats.org/drawingml/2006/main" name="Pixel">
  <a:themeElements>
    <a:clrScheme name="Новая 1">
      <a:dk1>
        <a:srgbClr val="000000"/>
      </a:dk1>
      <a:lt1>
        <a:srgbClr val="FFFFFF"/>
      </a:lt1>
      <a:dk2>
        <a:srgbClr val="000000"/>
      </a:dk2>
      <a:lt2>
        <a:srgbClr val="243A79"/>
      </a:lt2>
      <a:accent1>
        <a:srgbClr val="385BBE"/>
      </a:accent1>
      <a:accent2>
        <a:srgbClr val="649600"/>
      </a:accent2>
      <a:accent3>
        <a:srgbClr val="FFFFFF"/>
      </a:accent3>
      <a:accent4>
        <a:srgbClr val="000000"/>
      </a:accent4>
      <a:accent5>
        <a:srgbClr val="AABEDE"/>
      </a:accent5>
      <a:accent6>
        <a:srgbClr val="5A8700"/>
      </a:accent6>
      <a:hlink>
        <a:srgbClr val="385BBE"/>
      </a:hlink>
      <a:folHlink>
        <a:srgbClr val="243A79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3">
        <a:dk1>
          <a:srgbClr val="000000"/>
        </a:dk1>
        <a:lt1>
          <a:srgbClr val="FFFFFF"/>
        </a:lt1>
        <a:dk2>
          <a:srgbClr val="000000"/>
        </a:dk2>
        <a:lt2>
          <a:srgbClr val="005D96"/>
        </a:lt2>
        <a:accent1>
          <a:srgbClr val="0078C3"/>
        </a:accent1>
        <a:accent2>
          <a:srgbClr val="649600"/>
        </a:accent2>
        <a:accent3>
          <a:srgbClr val="FFFFFF"/>
        </a:accent3>
        <a:accent4>
          <a:srgbClr val="000000"/>
        </a:accent4>
        <a:accent5>
          <a:srgbClr val="AABEDE"/>
        </a:accent5>
        <a:accent6>
          <a:srgbClr val="5A8700"/>
        </a:accent6>
        <a:hlink>
          <a:srgbClr val="0078C3"/>
        </a:hlink>
        <a:folHlink>
          <a:srgbClr val="005D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0</TotalTime>
  <Words>3124</Words>
  <Application>Microsoft Office PowerPoint</Application>
  <PresentationFormat>Экран (4:3)</PresentationFormat>
  <Paragraphs>417</Paragraphs>
  <Slides>50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50</vt:i4>
      </vt:variant>
      <vt:variant>
        <vt:lpstr>Произвольные показы</vt:lpstr>
      </vt:variant>
      <vt:variant>
        <vt:i4>1</vt:i4>
      </vt:variant>
    </vt:vector>
  </HeadingPairs>
  <TitlesOfParts>
    <vt:vector size="52" baseType="lpstr">
      <vt:lpstr>Pixel</vt:lpstr>
      <vt:lpstr> Статический полиморфизм: перегрузка операций </vt:lpstr>
      <vt:lpstr>План лекции</vt:lpstr>
      <vt:lpstr>ПОНЯТИЕ ПЕРЕГРУЗКИ</vt:lpstr>
      <vt:lpstr>ПОНЯТИЕ ПЕРЕГРУЗКИ</vt:lpstr>
      <vt:lpstr>ПОНЯТИЕ ПЕРЕГРУЗКИ</vt:lpstr>
      <vt:lpstr>ПОНЯТИЕ ПЕРЕГРУЗКИ</vt:lpstr>
      <vt:lpstr>ПОНЯТИЕ ПЕРЕГРУЗКИ</vt:lpstr>
      <vt:lpstr>ПОНЯТИЕ ПЕРЕГРУЗКИ</vt:lpstr>
      <vt:lpstr>ПОНЯТИЕ ПЕРЕГРУЗКИ</vt:lpstr>
      <vt:lpstr>ПОНЯТИЕ ПЕРЕГРУЗКИ</vt:lpstr>
      <vt:lpstr>ПОНЯТИЕ ПЕРЕГРУЗКИ</vt:lpstr>
      <vt:lpstr>ПОНЯТИЕ ПЕРЕГРУЗКИ</vt:lpstr>
      <vt:lpstr>ПЕРЕГРУЖЕННЫЕ ОПЕРАЦИИ</vt:lpstr>
      <vt:lpstr>ПЕРЕГРУЖЕННЫЕ ОПЕРАЦИИ</vt:lpstr>
      <vt:lpstr>ПЕРЕГРУЖЕННЫЕ ОПЕРАЦИИ</vt:lpstr>
      <vt:lpstr>ПЕРЕГРУЖЕННЫЕ ОПЕРАЦИИ</vt:lpstr>
      <vt:lpstr>ПЕРЕГРУЖЕННЫЕ ОПЕРАЦИИ</vt:lpstr>
      <vt:lpstr>ПЕРЕГРУЖЕННЫЕ ОПЕРАЦИИ</vt:lpstr>
      <vt:lpstr>ПЕРЕГРУЖЕННЫЕ ОПЕРАЦИИ</vt:lpstr>
      <vt:lpstr>ПЕРЕГРУЖЕННЫЕ ОПЕРАЦИИ</vt:lpstr>
      <vt:lpstr>ПЕРЕГРУЖЕННЫЕ ОПЕРАЦИИ</vt:lpstr>
      <vt:lpstr>ПЕРЕГРУЖЕННЫЕ ОПЕРАЦИИ</vt:lpstr>
      <vt:lpstr>ПЕРЕГРУЖЕННЫЕ ОПЕРАЦИИ</vt:lpstr>
      <vt:lpstr>ПЕРЕГРУЖЕННЫЕ ОПЕРАЦИИ</vt:lpstr>
      <vt:lpstr>ПЕРЕГРУЖЕННЫЕ ОПЕРАЦИИ</vt:lpstr>
      <vt:lpstr>ПЕРЕГРУЖЕННЫЕ ОПЕРАЦИИ</vt:lpstr>
      <vt:lpstr>ПЕРЕГРУЖЕННЫЕ ОПЕРАЦИИ</vt:lpstr>
      <vt:lpstr>Перегрузка операций передачи в поток и извлечения из потока</vt:lpstr>
      <vt:lpstr>ПЕРЕГРУЖЕННЫЕ ОПЕРАЦИИ</vt:lpstr>
      <vt:lpstr>ПЕРЕГРУЖЕННЫЕ ОПЕРАЦИИ</vt:lpstr>
      <vt:lpstr>ПЕРЕГРУЖЕННЫЕ ОПЕРАЦИИ</vt:lpstr>
      <vt:lpstr>ПЕРЕГРУЖЕННЫЕ ОПЕРАЦИИ</vt:lpstr>
      <vt:lpstr>ПЕРЕГРУЖЕННЫЕ ОПЕРАЦИИ</vt:lpstr>
      <vt:lpstr>Пример. Перегрузка &lt;&lt; и &gt;&gt; </vt:lpstr>
      <vt:lpstr>Перегрузка БИНАРНЫХ (ДВУХМЕСТНЫХ) ОПЕРАЦИЙ</vt:lpstr>
      <vt:lpstr>ПЕРЕГРУЖЕННЫЕ ОПЕРАЦИИ</vt:lpstr>
      <vt:lpstr>ПЕРЕГРУЖЕННЫЕ ОПЕРАЦИИ</vt:lpstr>
      <vt:lpstr>ПЕРЕГРУЖЕННЫЕ ОПЕРАЦИИ</vt:lpstr>
      <vt:lpstr>Пример. Перегрузка двухместных операций</vt:lpstr>
      <vt:lpstr>Пример. Перегрузка двухместных операций</vt:lpstr>
      <vt:lpstr>Перегрузка одноместных ОПЕРАЦИЙ</vt:lpstr>
      <vt:lpstr>ПЕРЕГРУЖЕННЫЕ ОПЕРАЦИИ</vt:lpstr>
      <vt:lpstr>ПЕРЕГРУЖЕННЫЕ ОПЕРАЦИИ</vt:lpstr>
      <vt:lpstr>ПЕРЕГРУЖЕННЫЕ ОПЕРАЦИИ</vt:lpstr>
      <vt:lpstr>ПЕРЕГРУЖЕННЫЕ ОПЕРАЦИИ</vt:lpstr>
      <vt:lpstr>ПЕРЕГРУЖЕННЫЕ ОПЕРАЦИИ</vt:lpstr>
      <vt:lpstr>Пример. Перегрузка одноместных операций</vt:lpstr>
      <vt:lpstr>Пример. Перегрузка двухместных операций</vt:lpstr>
      <vt:lpstr>Спасибо за внимание!</vt:lpstr>
      <vt:lpstr>Литературные источники</vt:lpstr>
      <vt:lpstr>Произвольный показ 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2013-02-06T13:34:11Z</dcterms:created>
  <dcterms:modified xsi:type="dcterms:W3CDTF">2021-10-04T11:36:11Z</dcterms:modified>
</cp:coreProperties>
</file>