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removePersonalInfoOnSave="1" saveSubsetFonts="1">
  <p:sldMasterIdLst>
    <p:sldMasterId id="2147483709" r:id="rId1"/>
  </p:sldMasterIdLst>
  <p:notesMasterIdLst>
    <p:notesMasterId r:id="rId75"/>
  </p:notesMasterIdLst>
  <p:handoutMasterIdLst>
    <p:handoutMasterId r:id="rId76"/>
  </p:handoutMasterIdLst>
  <p:sldIdLst>
    <p:sldId id="504" r:id="rId2"/>
    <p:sldId id="503" r:id="rId3"/>
    <p:sldId id="598" r:id="rId4"/>
    <p:sldId id="600" r:id="rId5"/>
    <p:sldId id="601" r:id="rId6"/>
    <p:sldId id="602" r:id="rId7"/>
    <p:sldId id="603" r:id="rId8"/>
    <p:sldId id="614" r:id="rId9"/>
    <p:sldId id="604" r:id="rId10"/>
    <p:sldId id="605" r:id="rId11"/>
    <p:sldId id="606" r:id="rId12"/>
    <p:sldId id="607" r:id="rId13"/>
    <p:sldId id="608" r:id="rId14"/>
    <p:sldId id="609" r:id="rId15"/>
    <p:sldId id="610" r:id="rId16"/>
    <p:sldId id="563" r:id="rId17"/>
    <p:sldId id="555" r:id="rId18"/>
    <p:sldId id="615" r:id="rId19"/>
    <p:sldId id="561" r:id="rId20"/>
    <p:sldId id="616" r:id="rId21"/>
    <p:sldId id="617" r:id="rId22"/>
    <p:sldId id="618" r:id="rId23"/>
    <p:sldId id="619" r:id="rId24"/>
    <p:sldId id="620" r:id="rId25"/>
    <p:sldId id="622" r:id="rId26"/>
    <p:sldId id="621" r:id="rId27"/>
    <p:sldId id="623" r:id="rId28"/>
    <p:sldId id="528" r:id="rId29"/>
    <p:sldId id="562" r:id="rId30"/>
    <p:sldId id="529" r:id="rId31"/>
    <p:sldId id="530" r:id="rId32"/>
    <p:sldId id="640" r:id="rId33"/>
    <p:sldId id="641" r:id="rId34"/>
    <p:sldId id="643" r:id="rId35"/>
    <p:sldId id="642" r:id="rId36"/>
    <p:sldId id="625" r:id="rId37"/>
    <p:sldId id="624" r:id="rId38"/>
    <p:sldId id="626" r:id="rId39"/>
    <p:sldId id="627" r:id="rId40"/>
    <p:sldId id="628" r:id="rId41"/>
    <p:sldId id="567" r:id="rId42"/>
    <p:sldId id="629" r:id="rId43"/>
    <p:sldId id="630" r:id="rId44"/>
    <p:sldId id="632" r:id="rId45"/>
    <p:sldId id="631" r:id="rId46"/>
    <p:sldId id="633" r:id="rId47"/>
    <p:sldId id="634" r:id="rId48"/>
    <p:sldId id="635" r:id="rId49"/>
    <p:sldId id="636" r:id="rId50"/>
    <p:sldId id="637" r:id="rId51"/>
    <p:sldId id="638" r:id="rId52"/>
    <p:sldId id="639" r:id="rId53"/>
    <p:sldId id="534" r:id="rId54"/>
    <p:sldId id="533" r:id="rId55"/>
    <p:sldId id="594" r:id="rId56"/>
    <p:sldId id="540" r:id="rId57"/>
    <p:sldId id="572" r:id="rId58"/>
    <p:sldId id="644" r:id="rId59"/>
    <p:sldId id="646" r:id="rId60"/>
    <p:sldId id="647" r:id="rId61"/>
    <p:sldId id="648" r:id="rId62"/>
    <p:sldId id="651" r:id="rId63"/>
    <p:sldId id="649" r:id="rId64"/>
    <p:sldId id="650" r:id="rId65"/>
    <p:sldId id="652" r:id="rId66"/>
    <p:sldId id="653" r:id="rId67"/>
    <p:sldId id="654" r:id="rId68"/>
    <p:sldId id="655" r:id="rId69"/>
    <p:sldId id="656" r:id="rId70"/>
    <p:sldId id="657" r:id="rId71"/>
    <p:sldId id="660" r:id="rId72"/>
    <p:sldId id="658" r:id="rId73"/>
    <p:sldId id="659" r:id="rId74"/>
  </p:sldIdLst>
  <p:sldSz cx="9144000" cy="6858000" type="screen4x3"/>
  <p:notesSz cx="6797675" cy="9929813"/>
  <p:custShowLst>
    <p:custShow name="Произвольный показ 1" id="0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521415D9-36F7-43E2-AB2F-B90AF26B5E84}">
      <p14:sectionLst xmlns:p14="http://schemas.microsoft.com/office/powerpoint/2010/main">
        <p14:section name="Заголовок" id="{77BB0DE3-7558-4AA7-8DFA-9D084CF7D8FF}">
          <p14:sldIdLst>
            <p14:sldId id="504"/>
            <p14:sldId id="503"/>
            <p14:sldId id="598"/>
            <p14:sldId id="600"/>
            <p14:sldId id="601"/>
            <p14:sldId id="602"/>
            <p14:sldId id="603"/>
            <p14:sldId id="614"/>
            <p14:sldId id="604"/>
            <p14:sldId id="605"/>
            <p14:sldId id="606"/>
            <p14:sldId id="607"/>
            <p14:sldId id="608"/>
            <p14:sldId id="609"/>
            <p14:sldId id="610"/>
          </p14:sldIdLst>
        </p14:section>
        <p14:section name="Виды наследования" id="{1AC48BF8-7CA6-4571-A37C-639BFE83C8B5}">
          <p14:sldIdLst>
            <p14:sldId id="563"/>
            <p14:sldId id="555"/>
            <p14:sldId id="615"/>
            <p14:sldId id="561"/>
            <p14:sldId id="616"/>
            <p14:sldId id="617"/>
            <p14:sldId id="618"/>
            <p14:sldId id="619"/>
            <p14:sldId id="620"/>
            <p14:sldId id="622"/>
            <p14:sldId id="621"/>
            <p14:sldId id="623"/>
          </p14:sldIdLst>
        </p14:section>
        <p14:section name="Расширение классов" id="{B7A73F3B-9D76-4A4F-B50F-51314D2CBE6F}">
          <p14:sldIdLst>
            <p14:sldId id="528"/>
            <p14:sldId id="562"/>
            <p14:sldId id="529"/>
            <p14:sldId id="530"/>
            <p14:sldId id="640"/>
            <p14:sldId id="641"/>
            <p14:sldId id="643"/>
            <p14:sldId id="642"/>
            <p14:sldId id="625"/>
            <p14:sldId id="624"/>
            <p14:sldId id="626"/>
            <p14:sldId id="627"/>
            <p14:sldId id="628"/>
            <p14:sldId id="567"/>
            <p14:sldId id="629"/>
            <p14:sldId id="630"/>
            <p14:sldId id="632"/>
            <p14:sldId id="631"/>
            <p14:sldId id="633"/>
            <p14:sldId id="634"/>
            <p14:sldId id="635"/>
            <p14:sldId id="636"/>
            <p14:sldId id="637"/>
            <p14:sldId id="638"/>
            <p14:sldId id="639"/>
          </p14:sldIdLst>
        </p14:section>
        <p14:section name="Переопределение методов" id="{6C1BDA61-5D85-4B43-A503-3D719A6A750A}">
          <p14:sldIdLst>
            <p14:sldId id="534"/>
            <p14:sldId id="533"/>
            <p14:sldId id="594"/>
          </p14:sldIdLst>
        </p14:section>
        <p14:section name="Сокрытие полей" id="{C5EA5393-F4E3-4DF3-B518-E5EDABA99E56}">
          <p14:sldIdLst>
            <p14:sldId id="540"/>
            <p14:sldId id="572"/>
            <p14:sldId id="644"/>
            <p14:sldId id="646"/>
            <p14:sldId id="647"/>
            <p14:sldId id="648"/>
            <p14:sldId id="651"/>
            <p14:sldId id="649"/>
            <p14:sldId id="650"/>
            <p14:sldId id="652"/>
            <p14:sldId id="653"/>
            <p14:sldId id="654"/>
            <p14:sldId id="655"/>
            <p14:sldId id="656"/>
            <p14:sldId id="657"/>
            <p14:sldId id="660"/>
          </p14:sldIdLst>
        </p14:section>
        <p14:section name="Завершенные и абстрактные методы и классы" id="{A1F8E4F7-E60B-4105-8D22-4CB1985262C2}">
          <p14:sldIdLst/>
        </p14:section>
        <p14:section name="Заключение" id="{B79E3B43-F626-4933-A635-101AE2A5A2D6}">
          <p14:sldIdLst>
            <p14:sldId id="658"/>
            <p14:sldId id="6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33CC"/>
    <a:srgbClr val="0066CC"/>
    <a:srgbClr val="004874"/>
    <a:srgbClr val="FFFF99"/>
    <a:srgbClr val="FFE38B"/>
    <a:srgbClr val="00558A"/>
    <a:srgbClr val="649600"/>
    <a:srgbClr val="231E2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7" autoAdjust="0"/>
    <p:restoredTop sz="94678" autoAdjust="0"/>
  </p:normalViewPr>
  <p:slideViewPr>
    <p:cSldViewPr>
      <p:cViewPr varScale="1">
        <p:scale>
          <a:sx n="58" d="100"/>
          <a:sy n="58" d="100"/>
        </p:scale>
        <p:origin x="143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306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1306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0225"/>
            <a:ext cx="291306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420225"/>
            <a:ext cx="2913062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64784F12-1A39-47BB-B614-ED4EEF85146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616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3063" cy="482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13062" cy="482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6300" y="723900"/>
            <a:ext cx="5046663" cy="3784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6938" y="4749800"/>
            <a:ext cx="5003800" cy="44291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0225"/>
            <a:ext cx="2913063" cy="482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420225"/>
            <a:ext cx="2913062" cy="482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fld id="{D28B2BEF-3865-4C73-ADB8-4DE43D290DD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19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345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61963" algn="l" defTabSz="93345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23925" algn="l" defTabSz="93345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87475" algn="l" defTabSz="93345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49438" algn="l" defTabSz="933450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1285852" y="206269"/>
            <a:ext cx="7750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chemeClr val="bg2"/>
                </a:solidFill>
              </a:rPr>
              <a:t>Ростовский государственный университет</a:t>
            </a:r>
            <a:r>
              <a:rPr lang="ru-RU" sz="1800" b="1" baseline="0" dirty="0" smtClean="0">
                <a:solidFill>
                  <a:schemeClr val="bg2"/>
                </a:solidFill>
              </a:rPr>
              <a:t> путей сообщения</a:t>
            </a:r>
            <a:endParaRPr lang="ru-RU" sz="1800" b="1" dirty="0">
              <a:solidFill>
                <a:schemeClr val="bg2"/>
              </a:solidFill>
            </a:endParaRPr>
          </a:p>
        </p:txBody>
      </p:sp>
      <p:sp>
        <p:nvSpPr>
          <p:cNvPr id="10" name="Rectangle 21"/>
          <p:cNvSpPr>
            <a:spLocks noChangeArrowheads="1"/>
          </p:cNvSpPr>
          <p:nvPr userDrawn="1"/>
        </p:nvSpPr>
        <p:spPr bwMode="auto">
          <a:xfrm>
            <a:off x="0" y="2276840"/>
            <a:ext cx="9144000" cy="288041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1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50825" y="2410834"/>
            <a:ext cx="8642350" cy="2602404"/>
          </a:xfrm>
        </p:spPr>
        <p:txBody>
          <a:bodyPr/>
          <a:lstStyle>
            <a:lvl1pPr algn="ctr">
              <a:lnSpc>
                <a:spcPct val="80000"/>
              </a:lnSpc>
              <a:defRPr sz="360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071934" y="6084729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chemeClr val="bg2"/>
                </a:solidFill>
              </a:rPr>
              <a:t>Ростов-на-Дону</a:t>
            </a:r>
          </a:p>
          <a:p>
            <a:pPr algn="r"/>
            <a:r>
              <a:rPr lang="ru-RU" sz="1400" b="1" dirty="0" smtClean="0">
                <a:solidFill>
                  <a:schemeClr val="bg2"/>
                </a:solidFill>
              </a:rPr>
              <a:t>2020</a:t>
            </a:r>
            <a:endParaRPr lang="ru-RU" sz="1400" b="1" dirty="0">
              <a:solidFill>
                <a:schemeClr val="bg2"/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251400" y="6093370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sz="1400" b="1" dirty="0" smtClean="0">
                <a:solidFill>
                  <a:schemeClr val="bg2"/>
                </a:solidFill>
              </a:rPr>
              <a:t>©</a:t>
            </a:r>
            <a:r>
              <a:rPr lang="ru-RU" sz="1400" b="1" dirty="0" smtClean="0">
                <a:solidFill>
                  <a:schemeClr val="bg2"/>
                </a:solidFill>
              </a:rPr>
              <a:t> Составление,</a:t>
            </a:r>
          </a:p>
          <a:p>
            <a:pPr algn="l"/>
            <a:r>
              <a:rPr lang="ru-RU" sz="1400" b="1" dirty="0" err="1" smtClean="0">
                <a:solidFill>
                  <a:schemeClr val="bg2"/>
                </a:solidFill>
              </a:rPr>
              <a:t>О.В</a:t>
            </a:r>
            <a:r>
              <a:rPr lang="ru-RU" sz="1400" b="1" dirty="0" smtClean="0">
                <a:solidFill>
                  <a:schemeClr val="bg2"/>
                </a:solidFill>
              </a:rPr>
              <a:t>. Игнатьева, 2020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79390" y="1052670"/>
            <a:ext cx="857256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70000"/>
              </a:lnSpc>
            </a:pPr>
            <a:r>
              <a:rPr kumimoji="1" lang="ru-RU" sz="4000" b="1" dirty="0" smtClean="0">
                <a:solidFill>
                  <a:schemeClr val="bg2"/>
                </a:solidFill>
              </a:rPr>
              <a:t>Алгоритмизация и</a:t>
            </a:r>
            <a:r>
              <a:rPr kumimoji="1" lang="ru-RU" sz="4000" b="1" baseline="0" dirty="0" smtClean="0">
                <a:solidFill>
                  <a:schemeClr val="bg2"/>
                </a:solidFill>
              </a:rPr>
              <a:t> программирование</a:t>
            </a:r>
            <a:endParaRPr lang="ru-RU" sz="4000" b="1" dirty="0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0" y="56735"/>
            <a:ext cx="1066800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B4D918-1932-454F-BA40-2D14F45A9C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65925" y="0"/>
            <a:ext cx="2193925" cy="61166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79388" y="0"/>
            <a:ext cx="6434137" cy="61166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43CD0A-A0A5-4ED5-96F1-7AF8F7D179E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780462" cy="1366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79388" y="1636713"/>
            <a:ext cx="8780462" cy="21637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79388" y="3952875"/>
            <a:ext cx="8780462" cy="2163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6975475" y="6308725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55920905-2FFB-46D5-B93E-923DF41E83F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780462" cy="1366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1636713"/>
            <a:ext cx="8780462" cy="21637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388" y="3952875"/>
            <a:ext cx="8780462" cy="21637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6975475" y="6308725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2446F6DC-3BBA-49C9-9E31-BDF93CB16B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780462" cy="13668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79388" y="1636713"/>
            <a:ext cx="4313237" cy="4479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36713"/>
            <a:ext cx="4314825" cy="4479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6975475" y="6308725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7DFC7074-6208-49F2-AA03-DAADFE8AB80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вершающ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81" name="Rectangle 21"/>
          <p:cNvSpPr>
            <a:spLocks noChangeArrowheads="1"/>
          </p:cNvSpPr>
          <p:nvPr userDrawn="1"/>
        </p:nvSpPr>
        <p:spPr bwMode="auto">
          <a:xfrm>
            <a:off x="0" y="2285991"/>
            <a:ext cx="9144000" cy="2286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1379" name="Rectangle 19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250825" y="2319078"/>
            <a:ext cx="8642350" cy="2209800"/>
          </a:xfrm>
        </p:spPr>
        <p:txBody>
          <a:bodyPr/>
          <a:lstStyle>
            <a:lvl1pPr>
              <a:defRPr sz="5000">
                <a:solidFill>
                  <a:schemeClr val="bg2"/>
                </a:solidFill>
              </a:defRPr>
            </a:lvl1pPr>
          </a:lstStyle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9" name="Rectangle 49"/>
          <p:cNvSpPr>
            <a:spLocks noChangeArrowheads="1"/>
          </p:cNvSpPr>
          <p:nvPr userDrawn="1"/>
        </p:nvSpPr>
        <p:spPr bwMode="auto">
          <a:xfrm>
            <a:off x="0" y="1440000"/>
            <a:ext cx="9140825" cy="904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Rectangle 50"/>
          <p:cNvSpPr>
            <a:spLocks noChangeArrowheads="1"/>
          </p:cNvSpPr>
          <p:nvPr userDrawn="1"/>
        </p:nvSpPr>
        <p:spPr bwMode="auto">
          <a:xfrm>
            <a:off x="0" y="5418000"/>
            <a:ext cx="9140825" cy="904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DD0C155-5BE4-44CE-9B63-AB04ED25E2B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6740B98-5C72-4E1A-B260-F2F2247790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9388" y="1636713"/>
            <a:ext cx="4313237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5025" y="1636713"/>
            <a:ext cx="4314825" cy="4479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4A9AAE3-1962-4A4D-9E70-FA6B3AE1A49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D7B959-25BC-456A-98C6-6BEB5DA38C3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90640AE-8009-4111-B871-FC2F4F05230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85CAE32-0C0C-4D4D-B893-CFBBBB03391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6691F0-4560-40F3-B6D5-545F2A952B8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CF6566F-3DDA-4108-BA64-E18591A5AE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85" name="Rectangle 49"/>
          <p:cNvSpPr>
            <a:spLocks noChangeArrowheads="1"/>
          </p:cNvSpPr>
          <p:nvPr userDrawn="1"/>
        </p:nvSpPr>
        <p:spPr bwMode="auto">
          <a:xfrm>
            <a:off x="0" y="1366838"/>
            <a:ext cx="9140825" cy="904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75475" y="6308725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/>
            </a:lvl1pPr>
          </a:lstStyle>
          <a:p>
            <a:fld id="{BF75EC13-ECAC-4107-97A3-20E6D43D96CD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27035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79388" y="0"/>
            <a:ext cx="8780462" cy="136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Click to edit Master title style</a:t>
            </a:r>
          </a:p>
        </p:txBody>
      </p:sp>
      <p:sp>
        <p:nvSpPr>
          <p:cNvPr id="27035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9388" y="1636713"/>
            <a:ext cx="8780462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</a:p>
        </p:txBody>
      </p:sp>
      <p:sp>
        <p:nvSpPr>
          <p:cNvPr id="270386" name="Rectangle 50"/>
          <p:cNvSpPr>
            <a:spLocks noChangeArrowheads="1"/>
          </p:cNvSpPr>
          <p:nvPr userDrawn="1"/>
        </p:nvSpPr>
        <p:spPr bwMode="auto">
          <a:xfrm>
            <a:off x="0" y="6297613"/>
            <a:ext cx="9140825" cy="90487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>
            <a:softEdge rad="31750"/>
          </a:effectLst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Наследование </a:t>
            </a:r>
            <a:br>
              <a:rPr lang="ru-RU" dirty="0" smtClean="0"/>
            </a:br>
            <a:r>
              <a:rPr lang="ru-RU" dirty="0" smtClean="0"/>
              <a:t>и его особенности.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 bwMode="auto">
          <a:xfrm>
            <a:off x="4499990" y="5401510"/>
            <a:ext cx="4321175" cy="69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/>
            <a:r>
              <a:rPr lang="ru-RU" sz="2800" kern="0" dirty="0" smtClean="0">
                <a:solidFill>
                  <a:schemeClr val="bg2"/>
                </a:solidFill>
              </a:rPr>
              <a:t>Лекция </a:t>
            </a:r>
            <a:r>
              <a:rPr lang="ru-RU" sz="2800" kern="0" dirty="0" smtClean="0">
                <a:solidFill>
                  <a:schemeClr val="bg2"/>
                </a:solidFill>
              </a:rPr>
              <a:t>6</a:t>
            </a:r>
            <a:r>
              <a:rPr lang="ru-RU" sz="2800" kern="0" baseline="0" dirty="0" smtClean="0">
                <a:solidFill>
                  <a:schemeClr val="bg2"/>
                </a:solidFill>
              </a:rPr>
              <a:t> </a:t>
            </a:r>
            <a:endParaRPr lang="ru-RU" sz="2800" kern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883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Ассоциация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412720"/>
            <a:ext cx="8857232" cy="487620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300" dirty="0" smtClean="0"/>
              <a:t>Причинность</a:t>
            </a:r>
            <a:r>
              <a:rPr lang="ru-RU" sz="2300" dirty="0"/>
              <a:t> обычно называется обобщёнными терминами «отправка сообщения», «вызов метода» </a:t>
            </a:r>
            <a:r>
              <a:rPr lang="ru-RU" sz="2300" dirty="0" smtClean="0"/>
              <a:t>у </a:t>
            </a:r>
            <a:r>
              <a:rPr lang="ru-RU" sz="2300" dirty="0"/>
              <a:t>контролируемого объекта. Обычно в конкретной реализации требуется чтобы запрашивающий объект вызывал </a:t>
            </a:r>
            <a:r>
              <a:rPr lang="ru-RU" sz="2300" i="1" dirty="0"/>
              <a:t>метод</a:t>
            </a:r>
            <a:r>
              <a:rPr lang="ru-RU" sz="2300" dirty="0"/>
              <a:t>  используя ссылку или указатель на область памяти контролируемого объекта.</a:t>
            </a:r>
          </a:p>
          <a:p>
            <a:pPr>
              <a:spcBef>
                <a:spcPts val="0"/>
              </a:spcBef>
            </a:pPr>
            <a:r>
              <a:rPr lang="ru-RU" sz="2300" dirty="0">
                <a:solidFill>
                  <a:srgbClr val="C00000"/>
                </a:solidFill>
              </a:rPr>
              <a:t>Объекты, которые связаны через ассоциацию, считаются играющими роли по отношению к ассоциации</a:t>
            </a:r>
            <a:r>
              <a:rPr lang="ru-RU" sz="2300" dirty="0"/>
              <a:t>, если текущее состояние объекта в активной обстановке позволяет другим ассоциированным объектам использовать объект установленным ролью образом. </a:t>
            </a:r>
            <a:endParaRPr lang="en-US" sz="2300" dirty="0" smtClean="0"/>
          </a:p>
          <a:p>
            <a:pPr>
              <a:spcBef>
                <a:spcPts val="0"/>
              </a:spcBef>
            </a:pPr>
            <a:r>
              <a:rPr lang="ru-RU" sz="2300" dirty="0" smtClean="0">
                <a:solidFill>
                  <a:srgbClr val="C00000"/>
                </a:solidFill>
              </a:rPr>
              <a:t>Роль</a:t>
            </a:r>
            <a:r>
              <a:rPr lang="ru-RU" sz="2300" dirty="0" smtClean="0"/>
              <a:t> </a:t>
            </a:r>
            <a:r>
              <a:rPr lang="ru-RU" sz="2300" dirty="0"/>
              <a:t>можно использовать, чтобы различать два объекта одного класса при описании их использования в контексте ассоциации. Роль </a:t>
            </a:r>
            <a:r>
              <a:rPr lang="ru-RU" sz="2300" dirty="0" smtClean="0"/>
              <a:t>описывает</a:t>
            </a:r>
            <a:r>
              <a:rPr lang="en-US" sz="2300" dirty="0" smtClean="0"/>
              <a:t> </a:t>
            </a:r>
            <a:r>
              <a:rPr lang="ru-RU" sz="2300" i="1" dirty="0" smtClean="0"/>
              <a:t>публичные</a:t>
            </a:r>
            <a:r>
              <a:rPr lang="ru-RU" sz="2300" dirty="0"/>
              <a:t> аспекты объекта по отношению к ассоциации</a:t>
            </a:r>
          </a:p>
          <a:p>
            <a:pPr>
              <a:spcBef>
                <a:spcPts val="0"/>
              </a:spcBef>
            </a:pPr>
            <a:endParaRPr lang="ru-RU" sz="2300" i="1" dirty="0"/>
          </a:p>
        </p:txBody>
      </p:sp>
    </p:spTree>
    <p:extLst>
      <p:ext uri="{BB962C8B-B14F-4D97-AF65-F5344CB8AC3E}">
        <p14:creationId xmlns:p14="http://schemas.microsoft.com/office/powerpoint/2010/main" val="275928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Ассоциация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263" y="1596788"/>
            <a:ext cx="8181474" cy="4876201"/>
          </a:xfrm>
        </p:spPr>
        <p:txBody>
          <a:bodyPr>
            <a:normAutofit/>
          </a:bodyPr>
          <a:lstStyle/>
          <a:p>
            <a:r>
              <a:rPr lang="ru-RU" sz="2400" dirty="0"/>
              <a:t>В качестве примера можно рассмотреть </a:t>
            </a:r>
            <a:r>
              <a:rPr lang="ru-RU" sz="2400" b="1" dirty="0"/>
              <a:t>программиста и его компьютер</a:t>
            </a:r>
            <a:r>
              <a:rPr lang="ru-RU" sz="2400" dirty="0"/>
              <a:t>. Между этими двумя </a:t>
            </a:r>
            <a:r>
              <a:rPr lang="ru-RU" sz="2400" i="1" dirty="0"/>
              <a:t>объектами</a:t>
            </a:r>
            <a:r>
              <a:rPr lang="ru-RU" sz="2400" dirty="0"/>
              <a:t> нет агрегации, но существует </a:t>
            </a:r>
            <a:r>
              <a:rPr lang="ru-RU" sz="2400" dirty="0" err="1"/>
              <a:t>четкая</a:t>
            </a:r>
            <a:r>
              <a:rPr lang="ru-RU" sz="2400" dirty="0"/>
              <a:t> взаимосвязь. Так, всегда можно установить, за какими компьютерами работает какой-либо программист, а также какие люди пользуются отдельно взятым компьютером. В рассмотренном примере имеет место </a:t>
            </a:r>
            <a:r>
              <a:rPr lang="ru-RU" sz="2400" i="1" dirty="0"/>
              <a:t>ассоциация</a:t>
            </a:r>
            <a:r>
              <a:rPr lang="ru-RU" sz="2400" dirty="0"/>
              <a:t> "многие-ко-многим".</a:t>
            </a:r>
            <a:endParaRPr lang="ru-RU" sz="2400" i="1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0806"/>
            <a:ext cx="9180513" cy="2224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668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Ассоциация</a:t>
            </a:r>
            <a:r>
              <a:rPr lang="en-US" dirty="0" smtClean="0"/>
              <a:t> </a:t>
            </a:r>
            <a:r>
              <a:rPr lang="ru-RU" dirty="0" smtClean="0"/>
              <a:t>С++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263" y="1596788"/>
            <a:ext cx="8181474" cy="4876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omic Sans MS" pitchFamily="66" charset="0"/>
              </a:rPr>
              <a:t>class </a:t>
            </a:r>
            <a:r>
              <a:rPr lang="en-US" sz="2400" dirty="0">
                <a:latin typeface="Comic Sans MS" pitchFamily="66" charset="0"/>
              </a:rPr>
              <a:t>Programmer </a:t>
            </a:r>
            <a:endParaRPr lang="en-US" sz="24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omic Sans MS" pitchFamily="66" charset="0"/>
              </a:rPr>
              <a:t>{   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 pitchFamily="66" charset="0"/>
              </a:rPr>
              <a:t>   private</a:t>
            </a:r>
            <a:r>
              <a:rPr lang="ru-RU" sz="2400" dirty="0" smtClean="0">
                <a:latin typeface="Comic Sans MS" pitchFamily="66" charset="0"/>
              </a:rPr>
              <a:t>: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Computer computers[];   </a:t>
            </a:r>
            <a:endParaRPr lang="en-US" sz="24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omic Sans MS" pitchFamily="66" charset="0"/>
              </a:rPr>
              <a:t>   public</a:t>
            </a:r>
            <a:r>
              <a:rPr lang="ru-RU" sz="2400" dirty="0" smtClean="0">
                <a:latin typeface="Comic Sans MS" pitchFamily="66" charset="0"/>
              </a:rPr>
              <a:t>:</a:t>
            </a:r>
            <a:r>
              <a:rPr lang="en-US" sz="2400" dirty="0" smtClean="0">
                <a:latin typeface="Comic Sans MS" pitchFamily="66" charset="0"/>
              </a:rPr>
              <a:t> </a:t>
            </a:r>
            <a:r>
              <a:rPr lang="en-US" sz="2400" dirty="0">
                <a:latin typeface="Comic Sans MS" pitchFamily="66" charset="0"/>
              </a:rPr>
              <a:t>Programmer() {    </a:t>
            </a:r>
            <a:r>
              <a:rPr lang="en-US" sz="2400" dirty="0" smtClean="0">
                <a:latin typeface="Comic Sans MS" pitchFamily="66" charset="0"/>
              </a:rPr>
              <a:t>}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 pitchFamily="66" charset="0"/>
              </a:rPr>
              <a:t>}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 pitchFamily="66" charset="0"/>
              </a:rPr>
              <a:t>class </a:t>
            </a:r>
            <a:r>
              <a:rPr lang="en-US" sz="2400" dirty="0">
                <a:latin typeface="Comic Sans MS" pitchFamily="66" charset="0"/>
              </a:rPr>
              <a:t>Computer </a:t>
            </a:r>
            <a:endParaRPr lang="en-US" sz="24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omic Sans MS" pitchFamily="66" charset="0"/>
              </a:rPr>
              <a:t>{   </a:t>
            </a:r>
          </a:p>
          <a:p>
            <a:pPr marL="0" indent="0">
              <a:buNone/>
            </a:pPr>
            <a:r>
              <a:rPr lang="en-US" sz="2400" dirty="0" smtClean="0">
                <a:latin typeface="Comic Sans MS" pitchFamily="66" charset="0"/>
              </a:rPr>
              <a:t>  </a:t>
            </a:r>
            <a:r>
              <a:rPr lang="ru-RU" sz="2400" dirty="0" err="1" smtClean="0">
                <a:latin typeface="Comic Sans MS" pitchFamily="66" charset="0"/>
              </a:rPr>
              <a:t>private</a:t>
            </a:r>
            <a:r>
              <a:rPr lang="ru-RU" sz="2400" dirty="0" smtClean="0">
                <a:latin typeface="Comic Sans MS" pitchFamily="66" charset="0"/>
              </a:rPr>
              <a:t>: </a:t>
            </a:r>
            <a:r>
              <a:rPr lang="ru-RU" sz="2400" dirty="0" err="1">
                <a:latin typeface="Comic Sans MS" pitchFamily="66" charset="0"/>
              </a:rPr>
              <a:t>Programmer</a:t>
            </a:r>
            <a:r>
              <a:rPr lang="ru-RU" sz="2400" dirty="0">
                <a:latin typeface="Comic Sans MS" pitchFamily="66" charset="0"/>
              </a:rPr>
              <a:t> </a:t>
            </a:r>
            <a:r>
              <a:rPr lang="ru-RU" sz="2400" dirty="0" err="1">
                <a:latin typeface="Comic Sans MS" pitchFamily="66" charset="0"/>
              </a:rPr>
              <a:t>programmers</a:t>
            </a:r>
            <a:r>
              <a:rPr lang="ru-RU" sz="2400" dirty="0">
                <a:latin typeface="Comic Sans MS" pitchFamily="66" charset="0"/>
              </a:rPr>
              <a:t>[];   </a:t>
            </a:r>
            <a:endParaRPr lang="en-US" sz="24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omic Sans MS" pitchFamily="66" charset="0"/>
              </a:rPr>
              <a:t>  </a:t>
            </a:r>
            <a:r>
              <a:rPr lang="ru-RU" sz="2400" dirty="0" err="1" smtClean="0">
                <a:latin typeface="Comic Sans MS" pitchFamily="66" charset="0"/>
              </a:rPr>
              <a:t>public</a:t>
            </a:r>
            <a:r>
              <a:rPr lang="ru-RU" sz="2400" dirty="0" smtClean="0">
                <a:latin typeface="Comic Sans MS" pitchFamily="66" charset="0"/>
              </a:rPr>
              <a:t>: </a:t>
            </a:r>
            <a:r>
              <a:rPr lang="ru-RU" sz="2400" dirty="0" err="1">
                <a:latin typeface="Comic Sans MS" pitchFamily="66" charset="0"/>
              </a:rPr>
              <a:t>Computer</a:t>
            </a:r>
            <a:r>
              <a:rPr lang="ru-RU" sz="2400" dirty="0">
                <a:latin typeface="Comic Sans MS" pitchFamily="66" charset="0"/>
              </a:rPr>
              <a:t>() {   </a:t>
            </a:r>
            <a:r>
              <a:rPr lang="ru-RU" sz="2400" dirty="0" smtClean="0">
                <a:latin typeface="Comic Sans MS" pitchFamily="66" charset="0"/>
              </a:rPr>
              <a:t>}</a:t>
            </a:r>
            <a:endParaRPr lang="en-US" sz="24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Comic Sans MS" pitchFamily="66" charset="0"/>
              </a:rPr>
              <a:t>}</a:t>
            </a:r>
            <a:endParaRPr lang="ru-RU" sz="2400" dirty="0">
              <a:latin typeface="Comic Sans MS" pitchFamily="66" charset="0"/>
            </a:endParaRPr>
          </a:p>
          <a:p>
            <a:pPr marL="0" indent="0">
              <a:buNone/>
            </a:pPr>
            <a:endParaRPr lang="ru-RU" sz="2400" i="1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21116" y="660056"/>
            <a:ext cx="2771484" cy="58477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200" dirty="0"/>
              <a:t>В данном случае между экземплярами </a:t>
            </a:r>
            <a:r>
              <a:rPr lang="ru-RU" sz="2200" i="1" dirty="0"/>
              <a:t>классов</a:t>
            </a:r>
            <a:r>
              <a:rPr lang="ru-RU" sz="2200" dirty="0"/>
              <a:t> </a:t>
            </a:r>
            <a:r>
              <a:rPr lang="ru-RU" sz="2200" b="1" dirty="0" err="1"/>
              <a:t>Programmer</a:t>
            </a:r>
            <a:r>
              <a:rPr lang="ru-RU" sz="2200" dirty="0"/>
              <a:t> и </a:t>
            </a:r>
            <a:r>
              <a:rPr lang="ru-RU" sz="2200" b="1" dirty="0" err="1"/>
              <a:t>Computer</a:t>
            </a:r>
            <a:r>
              <a:rPr lang="ru-RU" sz="2200" b="1" dirty="0"/>
              <a:t> </a:t>
            </a:r>
            <a:r>
              <a:rPr lang="ru-RU" sz="2200" dirty="0"/>
              <a:t>в обе стороны используется отношение " </a:t>
            </a:r>
            <a:r>
              <a:rPr lang="ru-RU" sz="2200" dirty="0" err="1"/>
              <a:t>0..n</a:t>
            </a:r>
            <a:r>
              <a:rPr lang="ru-RU" sz="2200" dirty="0"/>
              <a:t> ", т.к. программист, в принципе, может не работать с </a:t>
            </a:r>
            <a:r>
              <a:rPr lang="ru-RU" sz="2200" dirty="0" smtClean="0"/>
              <a:t>компьютером. </a:t>
            </a:r>
            <a:r>
              <a:rPr lang="ru-RU" sz="2200" dirty="0"/>
              <a:t>В свою очередь, компьютер может никем не использоваться </a:t>
            </a:r>
          </a:p>
        </p:txBody>
      </p:sp>
    </p:spTree>
    <p:extLst>
      <p:ext uri="{BB962C8B-B14F-4D97-AF65-F5344CB8AC3E}">
        <p14:creationId xmlns:p14="http://schemas.microsoft.com/office/powerpoint/2010/main" val="376782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Наследование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450" y="3789050"/>
            <a:ext cx="8099946" cy="23083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b="1" dirty="0"/>
              <a:t>Используя наследование</a:t>
            </a:r>
            <a:r>
              <a:rPr lang="ru-RU" sz="2400" dirty="0"/>
              <a:t>, можно создать общий класс, который определяет характеристики, </a:t>
            </a:r>
            <a:r>
              <a:rPr lang="ru-RU" sz="2400" b="1" dirty="0">
                <a:solidFill>
                  <a:srgbClr val="FF0000"/>
                </a:solidFill>
              </a:rPr>
              <a:t>общие </a:t>
            </a:r>
            <a:r>
              <a:rPr lang="ru-RU" sz="2400" dirty="0"/>
              <a:t>для набора связанных элементов. Затем этот класс может наследоваться другими, более специализированными классами, каждый из которых будет добавлять свои </a:t>
            </a:r>
            <a:r>
              <a:rPr lang="ru-RU" sz="2400" b="1" dirty="0"/>
              <a:t>уникальные характеристики</a:t>
            </a:r>
            <a:r>
              <a:rPr lang="ru-RU" sz="2400" dirty="0"/>
              <a:t>. 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50" y="1484730"/>
            <a:ext cx="6071669" cy="183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221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Наследование</a:t>
            </a:r>
            <a:r>
              <a:rPr lang="en-US" dirty="0" smtClean="0"/>
              <a:t> </a:t>
            </a:r>
            <a:r>
              <a:rPr lang="ru-RU" dirty="0" smtClean="0"/>
              <a:t>С++</a:t>
            </a:r>
            <a:endParaRPr lang="ru-RU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56" y="1477584"/>
            <a:ext cx="8298351" cy="4977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445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Наследование</a:t>
            </a:r>
            <a:r>
              <a:rPr lang="en-US" dirty="0" smtClean="0"/>
              <a:t> </a:t>
            </a:r>
            <a:r>
              <a:rPr lang="ru-RU" dirty="0" smtClean="0"/>
              <a:t>С++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1282774"/>
            <a:ext cx="4572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b="1" dirty="0" smtClean="0"/>
              <a:t>В </a:t>
            </a:r>
            <a:r>
              <a:rPr lang="ru-RU" sz="2200" b="1" dirty="0"/>
              <a:t>терминологии </a:t>
            </a:r>
            <a:r>
              <a:rPr lang="ru-RU" sz="2200" b="1" dirty="0" smtClean="0"/>
              <a:t>С++</a:t>
            </a:r>
            <a:r>
              <a:rPr lang="ru-RU" sz="2200" b="1" dirty="0"/>
              <a:t> наследуемый класс называют </a:t>
            </a:r>
            <a:r>
              <a:rPr lang="ru-RU" sz="2200" b="1" i="1" dirty="0" smtClean="0">
                <a:solidFill>
                  <a:srgbClr val="C00000"/>
                </a:solidFill>
              </a:rPr>
              <a:t>родительским</a:t>
            </a:r>
            <a:r>
              <a:rPr lang="ru-RU" sz="2200" b="1" dirty="0" smtClean="0"/>
              <a:t>. </a:t>
            </a:r>
            <a:r>
              <a:rPr lang="ru-RU" sz="2200" b="1" dirty="0"/>
              <a:t>Наследующий класс носит название </a:t>
            </a:r>
            <a:r>
              <a:rPr lang="ru-RU" sz="2200" b="1" i="1" dirty="0" smtClean="0">
                <a:solidFill>
                  <a:srgbClr val="C00000"/>
                </a:solidFill>
              </a:rPr>
              <a:t>производным</a:t>
            </a:r>
            <a:r>
              <a:rPr lang="ru-RU" sz="2200" b="1" dirty="0" smtClean="0"/>
              <a:t>. </a:t>
            </a:r>
            <a:r>
              <a:rPr lang="ru-RU" sz="2200" b="1" dirty="0"/>
              <a:t>Следовательно, </a:t>
            </a:r>
            <a:r>
              <a:rPr lang="ru-RU" sz="2200" b="1" i="1" dirty="0" smtClean="0"/>
              <a:t>производный класс </a:t>
            </a:r>
            <a:r>
              <a:rPr lang="ru-RU" sz="2200" b="1" dirty="0"/>
              <a:t> — это специализированная версия </a:t>
            </a:r>
            <a:r>
              <a:rPr lang="ru-RU" sz="2200" b="1" i="1" dirty="0" smtClean="0"/>
              <a:t>родительского класса</a:t>
            </a:r>
            <a:r>
              <a:rPr lang="ru-RU" sz="2200" b="1" dirty="0"/>
              <a:t>. Он наследует все </a:t>
            </a:r>
            <a:r>
              <a:rPr lang="ru-RU" sz="2200" b="1" dirty="0" smtClean="0"/>
              <a:t>элементы-данные и функции-элементы, определенные</a:t>
            </a:r>
            <a:r>
              <a:rPr lang="en-US" sz="2200" b="1" dirty="0"/>
              <a:t> </a:t>
            </a:r>
            <a:r>
              <a:rPr lang="ru-RU" sz="2200" b="1" i="1" dirty="0" smtClean="0"/>
              <a:t>родительским классом</a:t>
            </a:r>
            <a:r>
              <a:rPr lang="ru-RU" sz="2200" b="1" dirty="0"/>
              <a:t>, и добавляет собственные, уникальные элементы.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219" y="1484730"/>
            <a:ext cx="4552950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2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84730"/>
            <a:ext cx="9144000" cy="396055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НАСЛЕДОВАНИЕ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956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ACE5-912A-4D53-8A32-013B377A327F}" type="slidenum">
              <a:rPr lang="ru-RU"/>
              <a:pPr/>
              <a:t>16</a:t>
            </a:fld>
            <a:endParaRPr lang="ru-RU"/>
          </a:p>
        </p:txBody>
      </p:sp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Наследование в </a:t>
            </a:r>
            <a:r>
              <a:rPr lang="ru-RU" dirty="0" smtClean="0"/>
              <a:t>С++</a:t>
            </a:r>
            <a:endParaRPr lang="ru-RU" dirty="0"/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802" y="1556740"/>
            <a:ext cx="8780462" cy="266437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None/>
            </a:pPr>
            <a:r>
              <a:rPr lang="ru-RU" sz="2400" b="1" dirty="0">
                <a:solidFill>
                  <a:srgbClr val="C00000"/>
                </a:solidFill>
              </a:rPr>
              <a:t>Наследование</a:t>
            </a:r>
            <a:r>
              <a:rPr lang="ru-RU" sz="2400" dirty="0"/>
              <a:t> – механизм языка, позволяющий описать новый класс на основе уже существующего (родительского, базового) </a:t>
            </a:r>
            <a:r>
              <a:rPr lang="ru-RU" sz="2400" dirty="0" smtClean="0"/>
              <a:t>класса. </a:t>
            </a:r>
          </a:p>
          <a:p>
            <a:pPr>
              <a:lnSpc>
                <a:spcPct val="90000"/>
              </a:lnSpc>
              <a:buNone/>
            </a:pPr>
            <a:r>
              <a:rPr lang="ru-RU" sz="2400" b="1" dirty="0" smtClean="0"/>
              <a:t>Наследование</a:t>
            </a:r>
            <a:r>
              <a:rPr lang="ru-RU" sz="2400" dirty="0" smtClean="0"/>
              <a:t> </a:t>
            </a:r>
            <a:r>
              <a:rPr lang="ru-RU" sz="2400" dirty="0"/>
              <a:t>является важным </a:t>
            </a:r>
            <a:r>
              <a:rPr lang="ru-RU" sz="2400" dirty="0" smtClean="0"/>
              <a:t>процессом, </a:t>
            </a:r>
            <a:r>
              <a:rPr lang="ru-RU" sz="2400" dirty="0"/>
              <a:t>поскольку оно позволяет поддерживать концепцию </a:t>
            </a:r>
            <a:r>
              <a:rPr lang="ru-RU" sz="2400" b="1" dirty="0">
                <a:solidFill>
                  <a:srgbClr val="C00000"/>
                </a:solidFill>
              </a:rPr>
              <a:t>иерархии классов</a:t>
            </a:r>
            <a:r>
              <a:rPr lang="ru-RU" sz="2400" dirty="0"/>
              <a:t>. Применение иерархии классов делает управляемыми большие потоки информации .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400" dirty="0"/>
          </a:p>
        </p:txBody>
      </p:sp>
      <p:sp>
        <p:nvSpPr>
          <p:cNvPr id="532485" name="Line 5"/>
          <p:cNvSpPr>
            <a:spLocks noChangeShapeType="1"/>
          </p:cNvSpPr>
          <p:nvPr/>
        </p:nvSpPr>
        <p:spPr bwMode="auto">
          <a:xfrm>
            <a:off x="250825" y="2388"/>
            <a:ext cx="8713789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659" y="4005080"/>
            <a:ext cx="6145499" cy="2837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140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ACE5-912A-4D53-8A32-013B377A327F}" type="slidenum">
              <a:rPr lang="ru-RU"/>
              <a:pPr/>
              <a:t>17</a:t>
            </a:fld>
            <a:endParaRPr lang="ru-RU"/>
          </a:p>
        </p:txBody>
      </p:sp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Наследование в </a:t>
            </a:r>
            <a:r>
              <a:rPr lang="ru-RU" dirty="0" smtClean="0"/>
              <a:t>С++</a:t>
            </a:r>
            <a:endParaRPr lang="ru-RU" dirty="0"/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8802" y="1556739"/>
            <a:ext cx="8780462" cy="520918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/>
              <a:t>Наследование</a:t>
            </a:r>
            <a:r>
              <a:rPr lang="ru-RU" sz="2400" dirty="0"/>
              <a:t> представляет собой механизм повторного использования программного обеспечения, в соответствии с которым новые классы создаются на основе существующих. </a:t>
            </a:r>
            <a:r>
              <a:rPr lang="ru-RU" sz="2400" b="1" dirty="0">
                <a:solidFill>
                  <a:srgbClr val="C00000"/>
                </a:solidFill>
              </a:rPr>
              <a:t>Эти классы наследуют свойства и поведение базовых классов и приобретают дополнительно новые, необходимые для новых классов, качества</a:t>
            </a:r>
            <a:r>
              <a:rPr lang="ru-RU" sz="2400" dirty="0">
                <a:solidFill>
                  <a:srgbClr val="C00000"/>
                </a:solidFill>
              </a:rPr>
              <a:t>. 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Возможность повторного использования программного обеспечения </a:t>
            </a:r>
            <a:r>
              <a:rPr lang="ru-RU" sz="2400" dirty="0" smtClean="0"/>
              <a:t>уменьшает время на разработку</a:t>
            </a:r>
            <a:r>
              <a:rPr lang="ru-RU" sz="2400" dirty="0"/>
              <a:t>, способствует повторному использованию </a:t>
            </a:r>
            <a:r>
              <a:rPr lang="ru-RU" sz="2400" dirty="0" smtClean="0"/>
              <a:t>программного обеспечения. </a:t>
            </a:r>
            <a:endParaRPr lang="ru-RU" sz="2400" dirty="0"/>
          </a:p>
        </p:txBody>
      </p:sp>
      <p:sp>
        <p:nvSpPr>
          <p:cNvPr id="532485" name="Line 5"/>
          <p:cNvSpPr>
            <a:spLocks noChangeShapeType="1"/>
          </p:cNvSpPr>
          <p:nvPr/>
        </p:nvSpPr>
        <p:spPr bwMode="auto">
          <a:xfrm>
            <a:off x="250825" y="2388"/>
            <a:ext cx="8713789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098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ACE5-912A-4D53-8A32-013B377A327F}" type="slidenum">
              <a:rPr lang="ru-RU"/>
              <a:pPr/>
              <a:t>18</a:t>
            </a:fld>
            <a:endParaRPr lang="ru-RU"/>
          </a:p>
        </p:txBody>
      </p:sp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Наследование в </a:t>
            </a:r>
            <a:r>
              <a:rPr lang="ru-RU" dirty="0" smtClean="0"/>
              <a:t>С++</a:t>
            </a:r>
            <a:endParaRPr lang="ru-RU" dirty="0"/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4730"/>
            <a:ext cx="8780462" cy="54911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Виды наследования:</a:t>
            </a:r>
            <a:endParaRPr lang="ru-RU" sz="2400" dirty="0" smtClean="0"/>
          </a:p>
          <a:p>
            <a:pPr lvl="2">
              <a:lnSpc>
                <a:spcPct val="90000"/>
              </a:lnSpc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Одиночное</a:t>
            </a:r>
          </a:p>
          <a:p>
            <a:pPr marL="0" indent="0">
              <a:buNone/>
            </a:pPr>
            <a:r>
              <a:rPr lang="ru-RU" sz="2400" b="1" dirty="0" smtClean="0"/>
              <a:t>При </a:t>
            </a:r>
            <a:r>
              <a:rPr lang="ru-RU" sz="2400" b="1" i="1" dirty="0" smtClean="0"/>
              <a:t>одиночном наследовании </a:t>
            </a:r>
            <a:r>
              <a:rPr lang="ru-RU" sz="2400" b="1" dirty="0" smtClean="0"/>
              <a:t>производный класс получается на основе только одного базового класса. </a:t>
            </a:r>
            <a:endParaRPr lang="ru-RU" sz="2400" dirty="0" smtClean="0"/>
          </a:p>
          <a:p>
            <a:pPr lvl="2">
              <a:lnSpc>
                <a:spcPct val="90000"/>
              </a:lnSpc>
            </a:pPr>
            <a:r>
              <a:rPr lang="ru-RU" b="1" dirty="0" smtClean="0">
                <a:solidFill>
                  <a:srgbClr val="C00000"/>
                </a:solidFill>
              </a:rPr>
              <a:t>Множественное</a:t>
            </a:r>
          </a:p>
          <a:p>
            <a:pPr marL="0" indent="0">
              <a:buNone/>
            </a:pPr>
            <a:r>
              <a:rPr lang="ru-RU" sz="2400" b="1" dirty="0" smtClean="0"/>
              <a:t>При </a:t>
            </a:r>
            <a:r>
              <a:rPr lang="ru-RU" sz="2400" b="1" i="1" dirty="0" smtClean="0"/>
              <a:t>сложном наследовании </a:t>
            </a:r>
            <a:r>
              <a:rPr lang="ru-RU" sz="2400" b="1" dirty="0" smtClean="0"/>
              <a:t>производный класс наследует свойства от многих</a:t>
            </a:r>
            <a:r>
              <a:rPr lang="ru-RU" sz="2400" dirty="0" smtClean="0"/>
              <a:t> (возможно, логически не связанных) </a:t>
            </a:r>
            <a:r>
              <a:rPr lang="ru-RU" sz="2400" b="1" dirty="0" smtClean="0"/>
              <a:t>классов</a:t>
            </a:r>
            <a:r>
              <a:rPr lang="ru-RU" sz="2400" dirty="0" smtClean="0"/>
              <a:t>. </a:t>
            </a:r>
          </a:p>
          <a:p>
            <a:pPr marL="0" indent="0">
              <a:buNone/>
            </a:pPr>
            <a:r>
              <a:rPr lang="ru-RU" sz="2400" b="1" dirty="0" smtClean="0"/>
              <a:t>Новый </a:t>
            </a:r>
            <a:r>
              <a:rPr lang="ru-RU" sz="2400" b="1" dirty="0"/>
              <a:t>класс</a:t>
            </a:r>
            <a:r>
              <a:rPr lang="ru-RU" sz="2400" dirty="0"/>
              <a:t>, </a:t>
            </a:r>
            <a:r>
              <a:rPr lang="ru-RU" sz="2400" dirty="0" smtClean="0"/>
              <a:t>вводит </a:t>
            </a:r>
            <a:r>
              <a:rPr lang="ru-RU" sz="2400" dirty="0"/>
              <a:t>свои элементы данных и </a:t>
            </a:r>
            <a:r>
              <a:rPr lang="ru-RU" sz="2400" dirty="0" smtClean="0"/>
              <a:t>функции. </a:t>
            </a:r>
            <a:endParaRPr lang="ru-RU" sz="2400" dirty="0"/>
          </a:p>
          <a:p>
            <a:pPr marL="0" indent="0">
              <a:buNone/>
            </a:pPr>
            <a:r>
              <a:rPr lang="ru-RU" sz="2400" b="1" dirty="0"/>
              <a:t>Новый производный класс</a:t>
            </a:r>
            <a:r>
              <a:rPr lang="ru-RU" sz="2400" dirty="0"/>
              <a:t> имеет больше специфических свойств в сравнении с исходным базовым и представляет меньшую группу объектов. </a:t>
            </a:r>
            <a:endParaRPr lang="ru-RU" sz="2400" dirty="0" smtClean="0"/>
          </a:p>
          <a:p>
            <a:pPr>
              <a:lnSpc>
                <a:spcPct val="90000"/>
              </a:lnSpc>
            </a:pPr>
            <a:endParaRPr lang="ru-RU" sz="2400" dirty="0" smtClean="0"/>
          </a:p>
          <a:p>
            <a:pPr>
              <a:lnSpc>
                <a:spcPct val="90000"/>
              </a:lnSpc>
            </a:pPr>
            <a:endParaRPr lang="ru-RU" sz="2400" dirty="0" smtClean="0"/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  <p:sp>
        <p:nvSpPr>
          <p:cNvPr id="532485" name="Line 5"/>
          <p:cNvSpPr>
            <a:spLocks noChangeShapeType="1"/>
          </p:cNvSpPr>
          <p:nvPr/>
        </p:nvSpPr>
        <p:spPr bwMode="auto">
          <a:xfrm>
            <a:off x="250825" y="2388"/>
            <a:ext cx="8713789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53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лекции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r>
              <a:rPr lang="ru-RU" dirty="0" smtClean="0"/>
              <a:t>Типы отношений в классах</a:t>
            </a:r>
          </a:p>
          <a:p>
            <a:r>
              <a:rPr lang="ru-RU" dirty="0" smtClean="0"/>
              <a:t>Понятие наследования</a:t>
            </a:r>
          </a:p>
          <a:p>
            <a:r>
              <a:rPr lang="ru-RU" dirty="0" smtClean="0"/>
              <a:t>Одиночное наследование</a:t>
            </a:r>
          </a:p>
          <a:p>
            <a:r>
              <a:rPr lang="ru-RU" dirty="0" smtClean="0"/>
              <a:t>Множественное наследование</a:t>
            </a:r>
          </a:p>
          <a:p>
            <a:r>
              <a:rPr lang="ru-RU" dirty="0" smtClean="0"/>
              <a:t>Приведение указателей</a:t>
            </a:r>
          </a:p>
          <a:p>
            <a:r>
              <a:rPr lang="ru-RU" dirty="0" smtClean="0"/>
              <a:t>Абстрактные классы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155-5BE4-44CE-9B63-AB04ED25E2B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7640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ACE5-912A-4D53-8A32-013B377A327F}" type="slidenum">
              <a:rPr lang="ru-RU"/>
              <a:pPr/>
              <a:t>19</a:t>
            </a:fld>
            <a:endParaRPr lang="ru-RU"/>
          </a:p>
        </p:txBody>
      </p:sp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Наследование в </a:t>
            </a:r>
            <a:r>
              <a:rPr lang="ru-RU" dirty="0" smtClean="0"/>
              <a:t>С++</a:t>
            </a:r>
            <a:endParaRPr lang="ru-RU" dirty="0"/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4730"/>
            <a:ext cx="8780462" cy="5491162"/>
          </a:xfrm>
        </p:spPr>
        <p:txBody>
          <a:bodyPr>
            <a:noAutofit/>
          </a:bodyPr>
          <a:lstStyle/>
          <a:p>
            <a:r>
              <a:rPr lang="ru-RU" b="1" dirty="0"/>
              <a:t>Каждый объект</a:t>
            </a:r>
            <a:r>
              <a:rPr lang="ru-RU" dirty="0"/>
              <a:t> производного класса является также </a:t>
            </a:r>
            <a:r>
              <a:rPr lang="ru-RU" b="1" dirty="0"/>
              <a:t>объектом базового класса</a:t>
            </a:r>
            <a:r>
              <a:rPr lang="ru-RU" dirty="0"/>
              <a:t>, из которого получен этот производный класс. </a:t>
            </a:r>
          </a:p>
          <a:p>
            <a:r>
              <a:rPr lang="ru-RU" b="1" dirty="0"/>
              <a:t>Однако противоположное неверно</a:t>
            </a:r>
            <a:r>
              <a:rPr lang="ru-RU" dirty="0"/>
              <a:t> — </a:t>
            </a:r>
            <a:r>
              <a:rPr lang="ru-RU" b="1" dirty="0">
                <a:solidFill>
                  <a:srgbClr val="C00000"/>
                </a:solidFill>
              </a:rPr>
              <a:t>объекты базового класса не являются объектами производных </a:t>
            </a:r>
            <a:r>
              <a:rPr lang="ru-RU" b="1" dirty="0" smtClean="0">
                <a:solidFill>
                  <a:srgbClr val="C00000"/>
                </a:solidFill>
              </a:rPr>
              <a:t>классов.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endParaRPr lang="ru-RU" sz="2400" dirty="0" smtClean="0"/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  <p:sp>
        <p:nvSpPr>
          <p:cNvPr id="532485" name="Line 5"/>
          <p:cNvSpPr>
            <a:spLocks noChangeShapeType="1"/>
          </p:cNvSpPr>
          <p:nvPr/>
        </p:nvSpPr>
        <p:spPr bwMode="auto">
          <a:xfrm>
            <a:off x="250825" y="2388"/>
            <a:ext cx="8713789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45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ACE5-912A-4D53-8A32-013B377A327F}" type="slidenum">
              <a:rPr lang="ru-RU"/>
              <a:pPr/>
              <a:t>20</a:t>
            </a:fld>
            <a:endParaRPr lang="ru-RU"/>
          </a:p>
        </p:txBody>
      </p:sp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Наследование в </a:t>
            </a:r>
            <a:r>
              <a:rPr lang="ru-RU" dirty="0" smtClean="0"/>
              <a:t>С++</a:t>
            </a:r>
            <a:endParaRPr lang="ru-RU" dirty="0"/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4730"/>
            <a:ext cx="8780462" cy="5491162"/>
          </a:xfrm>
        </p:spPr>
        <p:txBody>
          <a:bodyPr>
            <a:noAutofit/>
          </a:bodyPr>
          <a:lstStyle/>
          <a:p>
            <a:r>
              <a:rPr lang="ru-RU" dirty="0" smtClean="0"/>
              <a:t>В контексте наследования вводится новый доступ </a:t>
            </a:r>
            <a:r>
              <a:rPr lang="ru-RU" dirty="0"/>
              <a:t>к </a:t>
            </a:r>
            <a:r>
              <a:rPr lang="ru-RU" dirty="0" smtClean="0"/>
              <a:t>элементу, а именно </a:t>
            </a:r>
            <a:r>
              <a:rPr lang="ru-RU" b="1" dirty="0" smtClean="0"/>
              <a:t>защищенный доступ</a:t>
            </a:r>
            <a:r>
              <a:rPr lang="ru-RU" dirty="0" smtClean="0"/>
              <a:t>. </a:t>
            </a:r>
            <a:endParaRPr lang="ru-RU" dirty="0"/>
          </a:p>
          <a:p>
            <a:r>
              <a:rPr lang="ru-RU" b="1" dirty="0"/>
              <a:t>Производные и дружественные им классы имеют право доступа к защищенным элементам базового класса; у остальных функций такого права нет</a:t>
            </a:r>
            <a:r>
              <a:rPr lang="ru-RU" dirty="0"/>
              <a:t>.</a:t>
            </a:r>
          </a:p>
          <a:p>
            <a:pPr>
              <a:lnSpc>
                <a:spcPct val="90000"/>
              </a:lnSpc>
            </a:pPr>
            <a:endParaRPr lang="ru-RU" sz="2400" dirty="0" smtClean="0"/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  <p:sp>
        <p:nvSpPr>
          <p:cNvPr id="532485" name="Line 5"/>
          <p:cNvSpPr>
            <a:spLocks noChangeShapeType="1"/>
          </p:cNvSpPr>
          <p:nvPr/>
        </p:nvSpPr>
        <p:spPr bwMode="auto">
          <a:xfrm>
            <a:off x="250825" y="2388"/>
            <a:ext cx="8713789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9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ACE5-912A-4D53-8A32-013B377A327F}" type="slidenum">
              <a:rPr lang="ru-RU"/>
              <a:pPr/>
              <a:t>21</a:t>
            </a:fld>
            <a:endParaRPr lang="ru-RU"/>
          </a:p>
        </p:txBody>
      </p:sp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Наследование в </a:t>
            </a:r>
            <a:r>
              <a:rPr lang="ru-RU" dirty="0" smtClean="0"/>
              <a:t>С++</a:t>
            </a:r>
            <a:endParaRPr lang="ru-RU" dirty="0"/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84730"/>
            <a:ext cx="8780462" cy="5491162"/>
          </a:xfrm>
        </p:spPr>
        <p:txBody>
          <a:bodyPr>
            <a:noAutofit/>
          </a:bodyPr>
          <a:lstStyle/>
          <a:p>
            <a:r>
              <a:rPr lang="ru-RU" sz="2400" b="1" dirty="0"/>
              <a:t>Производный класс не может иметь доступа к закрытым элементам своего базового </a:t>
            </a:r>
            <a:r>
              <a:rPr lang="ru-RU" sz="2400" b="1" dirty="0" smtClean="0"/>
              <a:t>класса</a:t>
            </a:r>
            <a:r>
              <a:rPr lang="ru-RU" sz="2400" dirty="0" smtClean="0"/>
              <a:t>. </a:t>
            </a:r>
          </a:p>
          <a:p>
            <a:r>
              <a:rPr lang="ru-RU" sz="2400" b="1" dirty="0" smtClean="0"/>
              <a:t>Производный </a:t>
            </a:r>
            <a:r>
              <a:rPr lang="ru-RU" sz="2400" b="1" dirty="0"/>
              <a:t>класс может иметь доступ к открытым и защищенным элементам базового класса</a:t>
            </a:r>
            <a:r>
              <a:rPr lang="ru-RU" sz="2400" dirty="0"/>
              <a:t>. </a:t>
            </a:r>
          </a:p>
          <a:p>
            <a:r>
              <a:rPr lang="ru-RU" sz="2400" b="1" dirty="0"/>
              <a:t>Элементы базового класса</a:t>
            </a:r>
            <a:r>
              <a:rPr lang="ru-RU" sz="2400" dirty="0"/>
              <a:t>, доступ к которым не разрешен для производного класса через отношение наследования, должны быть объявлены </a:t>
            </a:r>
            <a:r>
              <a:rPr lang="ru-RU" sz="2400" b="1" dirty="0"/>
              <a:t>в базовом классе как закрытые.</a:t>
            </a:r>
            <a:r>
              <a:rPr lang="ru-RU" sz="2400" dirty="0"/>
              <a:t> </a:t>
            </a:r>
            <a:endParaRPr lang="ru-RU" sz="2400" dirty="0" smtClean="0"/>
          </a:p>
          <a:p>
            <a:r>
              <a:rPr lang="ru-RU" sz="2400" dirty="0" smtClean="0"/>
              <a:t>Производный </a:t>
            </a:r>
            <a:r>
              <a:rPr lang="ru-RU" sz="2400" dirty="0"/>
              <a:t>класс может иметь </a:t>
            </a:r>
            <a:r>
              <a:rPr lang="ru-RU" sz="2400" b="1" dirty="0"/>
              <a:t>доступ к закрытым элементам</a:t>
            </a:r>
            <a:r>
              <a:rPr lang="ru-RU" sz="2400" dirty="0"/>
              <a:t> базового класса только через специальные функции доступа, предоставляемые </a:t>
            </a:r>
            <a:r>
              <a:rPr lang="ru-RU" sz="2400" b="1" dirty="0"/>
              <a:t>открытым интерфейсом базового класса</a:t>
            </a:r>
            <a:r>
              <a:rPr lang="ru-RU" sz="2400" dirty="0"/>
              <a:t>.</a:t>
            </a:r>
            <a:endParaRPr lang="ru-RU" sz="2400" dirty="0" smtClean="0"/>
          </a:p>
          <a:p>
            <a:pPr>
              <a:lnSpc>
                <a:spcPct val="90000"/>
              </a:lnSpc>
            </a:pPr>
            <a:endParaRPr lang="ru-RU" sz="2400" dirty="0"/>
          </a:p>
        </p:txBody>
      </p:sp>
      <p:sp>
        <p:nvSpPr>
          <p:cNvPr id="532485" name="Line 5"/>
          <p:cNvSpPr>
            <a:spLocks noChangeShapeType="1"/>
          </p:cNvSpPr>
          <p:nvPr/>
        </p:nvSpPr>
        <p:spPr bwMode="auto">
          <a:xfrm>
            <a:off x="250825" y="2388"/>
            <a:ext cx="8713789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554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8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ACE5-912A-4D53-8A32-013B377A327F}" type="slidenum">
              <a:rPr lang="ru-RU"/>
              <a:pPr/>
              <a:t>22</a:t>
            </a:fld>
            <a:endParaRPr lang="ru-RU"/>
          </a:p>
        </p:txBody>
      </p:sp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Наследование в </a:t>
            </a:r>
            <a:r>
              <a:rPr lang="ru-RU" dirty="0" smtClean="0"/>
              <a:t>С++</a:t>
            </a:r>
            <a:endParaRPr lang="ru-RU" dirty="0"/>
          </a:p>
        </p:txBody>
      </p:sp>
      <p:sp>
        <p:nvSpPr>
          <p:cNvPr id="532485" name="Line 5"/>
          <p:cNvSpPr>
            <a:spLocks noChangeShapeType="1"/>
          </p:cNvSpPr>
          <p:nvPr/>
        </p:nvSpPr>
        <p:spPr bwMode="auto">
          <a:xfrm>
            <a:off x="250825" y="2388"/>
            <a:ext cx="8713789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1028" name="Picture 4" descr="НОУ ИНТУИТ | Лекция | Наследование в C#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50" y="1484730"/>
            <a:ext cx="5635404" cy="4733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69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ACE5-912A-4D53-8A32-013B377A327F}" type="slidenum">
              <a:rPr lang="ru-RU"/>
              <a:pPr/>
              <a:t>23</a:t>
            </a:fld>
            <a:endParaRPr lang="ru-RU"/>
          </a:p>
        </p:txBody>
      </p:sp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Наследование в </a:t>
            </a:r>
            <a:r>
              <a:rPr lang="ru-RU" dirty="0" smtClean="0"/>
              <a:t>С++</a:t>
            </a:r>
            <a:endParaRPr lang="ru-RU" dirty="0"/>
          </a:p>
        </p:txBody>
      </p:sp>
      <p:sp>
        <p:nvSpPr>
          <p:cNvPr id="532485" name="Line 5"/>
          <p:cNvSpPr>
            <a:spLocks noChangeShapeType="1"/>
          </p:cNvSpPr>
          <p:nvPr/>
        </p:nvSpPr>
        <p:spPr bwMode="auto">
          <a:xfrm>
            <a:off x="250825" y="2388"/>
            <a:ext cx="8713789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410" y="1480915"/>
            <a:ext cx="8090028" cy="4799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990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ACE5-912A-4D53-8A32-013B377A327F}" type="slidenum">
              <a:rPr lang="ru-RU"/>
              <a:pPr/>
              <a:t>24</a:t>
            </a:fld>
            <a:endParaRPr lang="ru-RU"/>
          </a:p>
        </p:txBody>
      </p:sp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Наследование в </a:t>
            </a:r>
            <a:r>
              <a:rPr lang="ru-RU" dirty="0" smtClean="0"/>
              <a:t>С++</a:t>
            </a:r>
            <a:endParaRPr lang="ru-RU" dirty="0"/>
          </a:p>
        </p:txBody>
      </p:sp>
      <p:sp>
        <p:nvSpPr>
          <p:cNvPr id="532485" name="Line 5"/>
          <p:cNvSpPr>
            <a:spLocks noChangeShapeType="1"/>
          </p:cNvSpPr>
          <p:nvPr/>
        </p:nvSpPr>
        <p:spPr bwMode="auto">
          <a:xfrm>
            <a:off x="250825" y="2388"/>
            <a:ext cx="8713789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74" y="1484731"/>
            <a:ext cx="8657606" cy="475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72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AACE5-912A-4D53-8A32-013B377A327F}" type="slidenum">
              <a:rPr lang="ru-RU"/>
              <a:pPr/>
              <a:t>25</a:t>
            </a:fld>
            <a:endParaRPr lang="ru-RU"/>
          </a:p>
        </p:txBody>
      </p:sp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Наследование в </a:t>
            </a:r>
            <a:r>
              <a:rPr lang="ru-RU" dirty="0" smtClean="0"/>
              <a:t>С++</a:t>
            </a:r>
            <a:endParaRPr lang="ru-RU" dirty="0"/>
          </a:p>
        </p:txBody>
      </p:sp>
      <p:sp>
        <p:nvSpPr>
          <p:cNvPr id="532485" name="Line 5"/>
          <p:cNvSpPr>
            <a:spLocks noChangeShapeType="1"/>
          </p:cNvSpPr>
          <p:nvPr/>
        </p:nvSpPr>
        <p:spPr bwMode="auto">
          <a:xfrm>
            <a:off x="250825" y="2388"/>
            <a:ext cx="8713789" cy="0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pic>
        <p:nvPicPr>
          <p:cNvPr id="2050" name="Picture 2" descr="Программирование. Наследование. (Лекция 7) - презентаци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57248"/>
            <a:ext cx="8569192" cy="5400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272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84730"/>
            <a:ext cx="9144000" cy="396055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ОДИНОЧНОЕ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НАСЛЕДОВАНИЕ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06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03BF1A-F07A-4A39-BED8-EBC5F2DF2000}" type="slidenum">
              <a:rPr lang="ru-RU"/>
              <a:pPr/>
              <a:t>27</a:t>
            </a:fld>
            <a:endParaRPr lang="ru-RU"/>
          </a:p>
        </p:txBody>
      </p:sp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Одиночное наследование</a:t>
            </a:r>
            <a:endParaRPr lang="ru-RU" dirty="0"/>
          </a:p>
        </p:txBody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425432"/>
            <a:ext cx="8780462" cy="576080"/>
          </a:xfrm>
        </p:spPr>
        <p:txBody>
          <a:bodyPr>
            <a:noAutofit/>
          </a:bodyPr>
          <a:lstStyle/>
          <a:p>
            <a:r>
              <a:rPr lang="ru-RU" dirty="0" smtClean="0"/>
              <a:t>Синтаксис:</a:t>
            </a:r>
            <a:endParaRPr lang="ru-RU" dirty="0" smtClean="0">
              <a:solidFill>
                <a:schemeClr val="accent1"/>
              </a:solidFill>
            </a:endParaRPr>
          </a:p>
        </p:txBody>
      </p:sp>
      <p:sp>
        <p:nvSpPr>
          <p:cNvPr id="513028" name="Text Box 4"/>
          <p:cNvSpPr txBox="1">
            <a:spLocks noChangeArrowheads="1"/>
          </p:cNvSpPr>
          <p:nvPr/>
        </p:nvSpPr>
        <p:spPr bwMode="auto">
          <a:xfrm>
            <a:off x="291610" y="2084607"/>
            <a:ext cx="8785225" cy="3787833"/>
          </a:xfrm>
          <a:prstGeom prst="rect">
            <a:avLst/>
          </a:prstGeom>
          <a:solidFill>
            <a:schemeClr val="accent1">
              <a:alpha val="14999"/>
            </a:schemeClr>
          </a:solidFill>
          <a:ln w="508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US" sz="2400" b="1" dirty="0">
                <a:latin typeface="Courier New" pitchFamily="49" charset="0"/>
              </a:rPr>
              <a:t>class MyClass1 </a:t>
            </a:r>
            <a:r>
              <a:rPr lang="en-US" sz="2400" b="1" dirty="0" smtClean="0">
                <a:latin typeface="Courier New" pitchFamily="49" charset="0"/>
              </a:rPr>
              <a:t>{</a:t>
            </a:r>
            <a:r>
              <a:rPr lang="ru-RU" sz="2400" b="1" dirty="0" smtClean="0">
                <a:latin typeface="Courier New" pitchFamily="49" charset="0"/>
              </a:rPr>
              <a:t>   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//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базовый класс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Courier New" pitchFamily="49" charset="0"/>
            </a:endParaRPr>
          </a:p>
          <a:p>
            <a:r>
              <a:rPr lang="en-US" sz="2400" b="1" dirty="0">
                <a:latin typeface="Courier New" pitchFamily="49" charset="0"/>
              </a:rPr>
              <a:t>}</a:t>
            </a:r>
          </a:p>
          <a:p>
            <a:endParaRPr lang="en-US" sz="2400" b="1" dirty="0">
              <a:latin typeface="Courier New" pitchFamily="49" charset="0"/>
            </a:endParaRPr>
          </a:p>
          <a:p>
            <a:r>
              <a:rPr lang="en-US" sz="2400" b="1" dirty="0">
                <a:latin typeface="Courier New" pitchFamily="49" charset="0"/>
              </a:rPr>
              <a:t>class </a:t>
            </a:r>
            <a:r>
              <a:rPr lang="en-US" sz="2400" b="1" dirty="0" smtClean="0">
                <a:latin typeface="Courier New" pitchFamily="49" charset="0"/>
              </a:rPr>
              <a:t>MyClass2:</a:t>
            </a:r>
            <a:r>
              <a:rPr lang="en-US" sz="2400" b="1" dirty="0" smtClean="0">
                <a:solidFill>
                  <a:srgbClr val="C00000"/>
                </a:solidFill>
                <a:latin typeface="Courier New" pitchFamily="49" charset="0"/>
              </a:rPr>
              <a:t>public</a:t>
            </a:r>
            <a:r>
              <a:rPr lang="en-US" sz="2400" b="1" dirty="0" smtClean="0">
                <a:latin typeface="Courier New" pitchFamily="49" charset="0"/>
              </a:rPr>
              <a:t> </a:t>
            </a:r>
            <a:r>
              <a:rPr lang="ru-RU" sz="2400" b="1" dirty="0" smtClean="0">
                <a:latin typeface="Courier New" pitchFamily="49" charset="0"/>
              </a:rPr>
              <a:t>  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</a:rPr>
              <a:t>MyClass1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</a:rPr>
              <a:t>		private</a:t>
            </a:r>
          </a:p>
          <a:p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	</a:t>
            </a:r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</a:rPr>
              <a:t>		protected</a:t>
            </a:r>
          </a:p>
          <a:p>
            <a:r>
              <a:rPr lang="en-US" sz="2400" b="1" dirty="0" smtClean="0">
                <a:solidFill>
                  <a:srgbClr val="FF0000"/>
                </a:solidFill>
                <a:latin typeface="Courier New" pitchFamily="49" charset="0"/>
              </a:rPr>
              <a:t> </a:t>
            </a:r>
          </a:p>
          <a:p>
            <a:r>
              <a:rPr lang="en-US" sz="2400" b="1" dirty="0" smtClean="0">
                <a:latin typeface="Courier New" pitchFamily="49" charset="0"/>
              </a:rPr>
              <a:t>{</a:t>
            </a:r>
          </a:p>
          <a:p>
            <a:r>
              <a:rPr lang="en-US" sz="2400" b="1" dirty="0">
                <a:latin typeface="Courier New" pitchFamily="49" charset="0"/>
              </a:rPr>
              <a:t>	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//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Courier New" pitchFamily="49" charset="0"/>
              </a:rPr>
              <a:t>производный класс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Courier New" pitchFamily="49" charset="0"/>
            </a:endParaRPr>
          </a:p>
          <a:p>
            <a:r>
              <a:rPr lang="en-US" sz="2400" b="1" dirty="0">
                <a:latin typeface="Courier New" pitchFamily="49" charset="0"/>
              </a:rPr>
              <a:t>}</a:t>
            </a:r>
            <a:endParaRPr lang="ru-RU" sz="2400" b="1" dirty="0">
              <a:latin typeface="Courier New" pitchFamily="49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388" y="5949350"/>
            <a:ext cx="842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где </a:t>
            </a:r>
            <a:r>
              <a:rPr lang="ru-RU" sz="24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ru-RU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открытое наследование  ,</a:t>
            </a:r>
            <a:r>
              <a:rPr lang="ru-RU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protected</a:t>
            </a:r>
            <a:r>
              <a:rPr lang="ru-RU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защищенное,</a:t>
            </a:r>
            <a:r>
              <a:rPr lang="ru-RU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2400" b="1" dirty="0" err="1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rivate</a:t>
            </a:r>
            <a:r>
              <a:rPr lang="ru-RU" sz="2400" b="1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400" dirty="0"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закрытое наследование.</a:t>
            </a:r>
            <a:endParaRPr lang="ru-RU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5311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Наследование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380" y="1412720"/>
            <a:ext cx="8780462" cy="5544770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200" dirty="0" smtClean="0"/>
              <a:t>Производный класс </a:t>
            </a:r>
            <a:r>
              <a:rPr lang="ru-RU" sz="2200" dirty="0"/>
              <a:t>в </a:t>
            </a:r>
            <a:r>
              <a:rPr lang="ru-RU" sz="2200" dirty="0" smtClean="0"/>
              <a:t>С++ </a:t>
            </a:r>
            <a:r>
              <a:rPr lang="ru-RU" sz="2200" dirty="0"/>
              <a:t>может создаваться на основе </a:t>
            </a:r>
            <a:r>
              <a:rPr lang="ru-RU" sz="2200" dirty="0" smtClean="0"/>
              <a:t>одного или нескольких базовых классов. </a:t>
            </a:r>
            <a:endParaRPr lang="ru-RU" sz="2200" b="1" dirty="0" smtClean="0">
              <a:solidFill>
                <a:srgbClr val="C00000"/>
              </a:solidFill>
            </a:endParaRPr>
          </a:p>
          <a:p>
            <a:pPr>
              <a:spcBef>
                <a:spcPts val="0"/>
              </a:spcBef>
            </a:pPr>
            <a:r>
              <a:rPr lang="ru-RU" sz="2200" b="1" dirty="0" smtClean="0">
                <a:solidFill>
                  <a:srgbClr val="C00000"/>
                </a:solidFill>
              </a:rPr>
              <a:t>Наследование</a:t>
            </a:r>
            <a:r>
              <a:rPr lang="ru-RU" sz="2200" dirty="0" smtClean="0"/>
              <a:t> </a:t>
            </a:r>
            <a:r>
              <a:rPr lang="ru-RU" sz="2200" dirty="0"/>
              <a:t>– это процесс, посредством которого один объект может приобретать свойства другого. </a:t>
            </a:r>
          </a:p>
          <a:p>
            <a:pPr>
              <a:spcBef>
                <a:spcPts val="0"/>
              </a:spcBef>
            </a:pPr>
            <a:r>
              <a:rPr lang="ru-RU" sz="2200" dirty="0" smtClean="0">
                <a:solidFill>
                  <a:srgbClr val="C00000"/>
                </a:solidFill>
              </a:rPr>
              <a:t>Класс-потомок</a:t>
            </a:r>
            <a:r>
              <a:rPr lang="ru-RU" sz="2200" dirty="0" smtClean="0"/>
              <a:t> </a:t>
            </a:r>
            <a:r>
              <a:rPr lang="ru-RU" sz="2200" dirty="0"/>
              <a:t>может добавить собственные методы и свойства, а также пользоваться родительскими методами и свойствами. </a:t>
            </a:r>
            <a:endParaRPr lang="ru-RU" sz="2200" dirty="0" smtClean="0"/>
          </a:p>
          <a:p>
            <a:pPr>
              <a:spcBef>
                <a:spcPts val="0"/>
              </a:spcBef>
            </a:pPr>
            <a:r>
              <a:rPr lang="ru-RU" sz="2200" dirty="0" smtClean="0"/>
              <a:t>Объект </a:t>
            </a:r>
            <a:r>
              <a:rPr lang="ru-RU" sz="2200" dirty="0"/>
              <a:t>может наследовать основные свойства другого объекта и добавлять к ним черты, характерные только для него. </a:t>
            </a:r>
            <a:endParaRPr lang="ru-RU" sz="2200" dirty="0" smtClean="0"/>
          </a:p>
          <a:p>
            <a:pPr>
              <a:spcBef>
                <a:spcPts val="0"/>
              </a:spcBef>
            </a:pPr>
            <a:r>
              <a:rPr lang="ru-RU" sz="2200" dirty="0"/>
              <a:t>При наследовании наследуются не только информационные члены, но и методы</a:t>
            </a:r>
            <a:r>
              <a:rPr lang="ru-RU" sz="2200" dirty="0" smtClean="0"/>
              <a:t>.</a:t>
            </a:r>
            <a:endParaRPr lang="ru-RU" sz="2200" dirty="0"/>
          </a:p>
          <a:p>
            <a:pPr>
              <a:spcBef>
                <a:spcPts val="0"/>
              </a:spcBef>
            </a:pPr>
            <a:r>
              <a:rPr lang="ru-RU" sz="2200" b="1" dirty="0">
                <a:solidFill>
                  <a:srgbClr val="C00000"/>
                </a:solidFill>
              </a:rPr>
              <a:t>Не наследуются:</a:t>
            </a:r>
          </a:p>
          <a:p>
            <a:pPr lvl="1">
              <a:spcBef>
                <a:spcPts val="0"/>
              </a:spcBef>
            </a:pP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>
                <a:solidFill>
                  <a:srgbClr val="C00000"/>
                </a:solidFill>
              </a:rPr>
              <a:t>Конструкторы</a:t>
            </a:r>
          </a:p>
          <a:p>
            <a:pPr lvl="1">
              <a:spcBef>
                <a:spcPts val="0"/>
              </a:spcBef>
            </a:pP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>
                <a:solidFill>
                  <a:srgbClr val="C00000"/>
                </a:solidFill>
              </a:rPr>
              <a:t>Деструктор</a:t>
            </a:r>
          </a:p>
          <a:p>
            <a:pPr lvl="1">
              <a:spcBef>
                <a:spcPts val="0"/>
              </a:spcBef>
            </a:pP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b="1" dirty="0">
                <a:solidFill>
                  <a:srgbClr val="C00000"/>
                </a:solidFill>
              </a:rPr>
              <a:t>Операция присваивания</a:t>
            </a:r>
          </a:p>
          <a:p>
            <a:pPr>
              <a:spcBef>
                <a:spcPts val="0"/>
              </a:spcBef>
            </a:pP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761180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84730"/>
            <a:ext cx="9144000" cy="396055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ТИПЫ ОТНОШЕНИЙ МЕЖДУ КЛАССАМИ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74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1621D9-AA98-4966-A5C6-D83D7C37928A}" type="slidenum">
              <a:rPr lang="ru-RU"/>
              <a:pPr/>
              <a:t>29</a:t>
            </a:fld>
            <a:endParaRPr lang="ru-RU"/>
          </a:p>
        </p:txBody>
      </p:sp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/>
              <a:t>Конструкторы </a:t>
            </a:r>
            <a:r>
              <a:rPr lang="ru-RU" sz="4000" dirty="0" smtClean="0"/>
              <a:t>производных </a:t>
            </a:r>
            <a:r>
              <a:rPr lang="ru-RU" sz="4000" dirty="0"/>
              <a:t>классов</a:t>
            </a:r>
          </a:p>
        </p:txBody>
      </p:sp>
      <p:sp>
        <p:nvSpPr>
          <p:cNvPr id="514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7399" y="1446357"/>
            <a:ext cx="8931676" cy="5320777"/>
          </a:xfrm>
        </p:spPr>
        <p:txBody>
          <a:bodyPr anchor="ctr">
            <a:noAutofit/>
          </a:bodyPr>
          <a:lstStyle/>
          <a:p>
            <a:pPr>
              <a:lnSpc>
                <a:spcPct val="80000"/>
              </a:lnSpc>
            </a:pPr>
            <a:r>
              <a:rPr lang="ru-RU" sz="2200" dirty="0"/>
              <a:t>Вызываются </a:t>
            </a:r>
            <a:r>
              <a:rPr lang="ru-RU" sz="2200" dirty="0" smtClean="0"/>
              <a:t>для создания </a:t>
            </a:r>
            <a:r>
              <a:rPr lang="ru-RU" sz="2200" dirty="0">
                <a:solidFill>
                  <a:schemeClr val="accent1"/>
                </a:solidFill>
              </a:rPr>
              <a:t>объектов </a:t>
            </a:r>
            <a:r>
              <a:rPr lang="ru-RU" sz="2200" dirty="0" smtClean="0">
                <a:solidFill>
                  <a:schemeClr val="accent1"/>
                </a:solidFill>
              </a:rPr>
              <a:t>производных классов</a:t>
            </a:r>
            <a:endParaRPr lang="ru-RU" sz="2200" dirty="0"/>
          </a:p>
          <a:p>
            <a:pPr>
              <a:lnSpc>
                <a:spcPct val="80000"/>
              </a:lnSpc>
            </a:pPr>
            <a:r>
              <a:rPr lang="ru-RU" sz="2200" dirty="0" smtClean="0"/>
              <a:t>Синтаксис конструктора производного класса:</a:t>
            </a:r>
          </a:p>
          <a:p>
            <a:pPr>
              <a:lnSpc>
                <a:spcPct val="80000"/>
              </a:lnSpc>
            </a:pPr>
            <a:endParaRPr lang="ru-RU" sz="2200" dirty="0"/>
          </a:p>
          <a:p>
            <a:pPr>
              <a:lnSpc>
                <a:spcPct val="80000"/>
              </a:lnSpc>
            </a:pPr>
            <a:endParaRPr lang="ru-RU" sz="2200" dirty="0" smtClean="0"/>
          </a:p>
          <a:p>
            <a:pPr marL="0" indent="0">
              <a:lnSpc>
                <a:spcPct val="80000"/>
              </a:lnSpc>
              <a:buNone/>
            </a:pPr>
            <a:endParaRPr lang="en-US" sz="2200" dirty="0" smtClean="0"/>
          </a:p>
          <a:p>
            <a:pPr marL="0" indent="0">
              <a:lnSpc>
                <a:spcPct val="80000"/>
              </a:lnSpc>
              <a:buNone/>
            </a:pPr>
            <a:endParaRPr lang="en-US" sz="2200" dirty="0"/>
          </a:p>
          <a:p>
            <a:pPr marL="0" indent="0">
              <a:lnSpc>
                <a:spcPct val="80000"/>
              </a:lnSpc>
              <a:buNone/>
            </a:pPr>
            <a:endParaRPr lang="ru-RU" sz="2200" dirty="0"/>
          </a:p>
          <a:p>
            <a:pPr marL="0" indent="0">
              <a:lnSpc>
                <a:spcPct val="80000"/>
              </a:lnSpc>
              <a:buNone/>
            </a:pPr>
            <a:endParaRPr lang="ru-RU" sz="2200" dirty="0" smtClean="0"/>
          </a:p>
          <a:p>
            <a:r>
              <a:rPr lang="ru-RU" sz="2200" dirty="0"/>
              <a:t>При создании объекта производного типа </a:t>
            </a:r>
            <a:r>
              <a:rPr lang="ru-RU" sz="2200" i="1" dirty="0" smtClean="0"/>
              <a:t> </a:t>
            </a:r>
            <a:r>
              <a:rPr lang="ru-RU" sz="2200" dirty="0"/>
              <a:t>сначала будет вызван конструктор базового типа </a:t>
            </a:r>
            <a:r>
              <a:rPr lang="ru-RU" sz="2200" dirty="0" smtClean="0"/>
              <a:t>. </a:t>
            </a:r>
            <a:r>
              <a:rPr lang="ru-RU" sz="2200" dirty="0"/>
              <a:t>При этом если конструктору базового типа нужны параметры, то </a:t>
            </a:r>
            <a:r>
              <a:rPr lang="ru-RU" sz="2200" b="1" dirty="0"/>
              <a:t>его необходимо вызывать явно в списке инициализации</a:t>
            </a:r>
            <a:r>
              <a:rPr lang="ru-RU" sz="2200" dirty="0"/>
              <a:t>. Затем будет вызван конструктор производного типа </a:t>
            </a:r>
            <a:r>
              <a:rPr lang="ru-RU" sz="2200" dirty="0" smtClean="0"/>
              <a:t>.</a:t>
            </a:r>
            <a:endParaRPr lang="ru-RU" sz="2200" dirty="0"/>
          </a:p>
          <a:p>
            <a:pPr marL="0" indent="0">
              <a:lnSpc>
                <a:spcPct val="80000"/>
              </a:lnSpc>
              <a:buNone/>
            </a:pPr>
            <a:endParaRPr lang="en-US" sz="2200" dirty="0">
              <a:solidFill>
                <a:schemeClr val="accent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" y="2653371"/>
            <a:ext cx="9130935" cy="12241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1997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A4A41-3414-4FC8-B765-A5B773799639}" type="slidenum">
              <a:rPr lang="ru-RU"/>
              <a:pPr/>
              <a:t>30</a:t>
            </a:fld>
            <a:endParaRPr lang="ru-RU"/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Порядок создания объекта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ctr">
            <a:normAutofit lnSpcReduction="10000"/>
          </a:bodyPr>
          <a:lstStyle/>
          <a:p>
            <a:r>
              <a:rPr lang="ru-RU" sz="2800" dirty="0"/>
              <a:t>Порядок вызова конструкторов:</a:t>
            </a:r>
          </a:p>
          <a:p>
            <a:pPr lvl="1"/>
            <a:r>
              <a:rPr lang="ru-RU" sz="2400" dirty="0"/>
              <a:t>Вызов конструктора </a:t>
            </a:r>
            <a:r>
              <a:rPr lang="ru-RU" sz="2400" dirty="0">
                <a:solidFill>
                  <a:schemeClr val="hlink"/>
                </a:solidFill>
              </a:rPr>
              <a:t>базового</a:t>
            </a:r>
            <a:r>
              <a:rPr lang="ru-RU" sz="2400" dirty="0"/>
              <a:t> класса</a:t>
            </a:r>
          </a:p>
          <a:p>
            <a:pPr lvl="1"/>
            <a:r>
              <a:rPr lang="ru-RU" sz="2400" dirty="0"/>
              <a:t>Присваивание исходных значений полям объекта посредством выполнения соответствующих </a:t>
            </a:r>
            <a:r>
              <a:rPr lang="ru-RU" sz="2400" dirty="0">
                <a:solidFill>
                  <a:schemeClr val="hlink"/>
                </a:solidFill>
              </a:rPr>
              <a:t>выражений</a:t>
            </a:r>
            <a:r>
              <a:rPr lang="ru-RU" sz="2400" dirty="0"/>
              <a:t> и </a:t>
            </a:r>
            <a:r>
              <a:rPr lang="ru-RU" sz="2400" dirty="0">
                <a:solidFill>
                  <a:schemeClr val="hlink"/>
                </a:solidFill>
              </a:rPr>
              <a:t>блоков инициализации</a:t>
            </a:r>
          </a:p>
          <a:p>
            <a:pPr lvl="1"/>
            <a:r>
              <a:rPr lang="ru-RU" sz="2400" dirty="0"/>
              <a:t>Выполнение инструкций </a:t>
            </a:r>
            <a:r>
              <a:rPr lang="ru-RU" sz="2400" dirty="0">
                <a:solidFill>
                  <a:schemeClr val="hlink"/>
                </a:solidFill>
              </a:rPr>
              <a:t>в теле</a:t>
            </a:r>
            <a:r>
              <a:rPr lang="ru-RU" sz="2400" dirty="0"/>
              <a:t> конструктора (конструкторов)</a:t>
            </a:r>
          </a:p>
          <a:p>
            <a:endParaRPr lang="ru-RU" sz="2800" dirty="0"/>
          </a:p>
          <a:p>
            <a:r>
              <a:rPr lang="ru-RU" sz="2800" dirty="0"/>
              <a:t>Состояние объекта инициализируется «послойно» от </a:t>
            </a:r>
            <a:r>
              <a:rPr lang="ru-RU" sz="2800" dirty="0" smtClean="0"/>
              <a:t>самого старшего родителя до </a:t>
            </a:r>
            <a:r>
              <a:rPr lang="ru-RU" sz="2800" dirty="0"/>
              <a:t>конкретного </a:t>
            </a:r>
            <a:r>
              <a:rPr lang="ru-RU" sz="2800" dirty="0" smtClean="0"/>
              <a:t>класса.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07365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A4A41-3414-4FC8-B765-A5B773799639}" type="slidenum">
              <a:rPr lang="ru-RU"/>
              <a:pPr/>
              <a:t>31</a:t>
            </a:fld>
            <a:endParaRPr lang="ru-RU"/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создания объекта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ctr">
            <a:normAutofit fontScale="85000" lnSpcReduction="20000"/>
          </a:bodyPr>
          <a:lstStyle/>
          <a:p>
            <a:r>
              <a:rPr lang="ru-RU" b="1" dirty="0"/>
              <a:t>Когда создается экземпляр объекта производного класса</a:t>
            </a:r>
            <a:r>
              <a:rPr lang="ru-RU" dirty="0"/>
              <a:t>, то, поскольку последний наследует элементы своего базового класса, необходимо </a:t>
            </a:r>
            <a:r>
              <a:rPr lang="ru-RU" b="1" dirty="0"/>
              <a:t>вызывать конструктор базового класса для инициализации базовых элементов объекта</a:t>
            </a:r>
            <a:r>
              <a:rPr lang="ru-RU" dirty="0"/>
              <a:t> (производного класса). </a:t>
            </a:r>
          </a:p>
          <a:p>
            <a:r>
              <a:rPr lang="ru-RU" dirty="0"/>
              <a:t>Конструктор производного класса может вызвать конструктор базового класса либо </a:t>
            </a:r>
            <a:r>
              <a:rPr lang="ru-RU" b="1" dirty="0"/>
              <a:t>неявно</a:t>
            </a:r>
            <a:r>
              <a:rPr lang="ru-RU" dirty="0"/>
              <a:t>, либо можно предусмотреть в конструкторе производного </a:t>
            </a:r>
            <a:r>
              <a:rPr lang="ru-RU" b="1" i="1" dirty="0"/>
              <a:t>класса </a:t>
            </a:r>
            <a:r>
              <a:rPr lang="ru-RU" b="1" dirty="0"/>
              <a:t>инициализатор базового класса</a:t>
            </a:r>
            <a:r>
              <a:rPr lang="ru-RU" i="1" dirty="0"/>
              <a:t> </a:t>
            </a:r>
            <a:r>
              <a:rPr lang="ru-RU" dirty="0"/>
              <a:t>(который, как мы видели, использует синтаксис инициализатора элемента), чтобы явно вызвать конструктор базового класса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2144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A4A41-3414-4FC8-B765-A5B773799639}" type="slidenum">
              <a:rPr lang="ru-RU"/>
              <a:pPr/>
              <a:t>32</a:t>
            </a:fld>
            <a:endParaRPr lang="ru-RU"/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создания объекта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ctr">
            <a:normAutofit fontScale="85000" lnSpcReduction="20000"/>
          </a:bodyPr>
          <a:lstStyle/>
          <a:p>
            <a:r>
              <a:rPr lang="ru-RU" b="1" dirty="0" smtClean="0"/>
              <a:t>Конструкторы </a:t>
            </a:r>
            <a:r>
              <a:rPr lang="ru-RU" b="1" dirty="0"/>
              <a:t>базового класса и операции присваивания базового класса не наследуются производными классами</a:t>
            </a:r>
            <a:r>
              <a:rPr lang="ru-RU" dirty="0"/>
              <a:t>. Однако конструкторы и операции присваивания производного класса </a:t>
            </a:r>
            <a:r>
              <a:rPr lang="ru-RU" b="1" dirty="0"/>
              <a:t>могут вызывать конструкторы</a:t>
            </a:r>
            <a:r>
              <a:rPr lang="ru-RU" dirty="0"/>
              <a:t> и операции присваивания базового.</a:t>
            </a:r>
          </a:p>
          <a:p>
            <a:r>
              <a:rPr lang="ru-RU" b="1" dirty="0"/>
              <a:t>Конструктор производного класса всегда вызывает конструктор базового класса</a:t>
            </a:r>
            <a:r>
              <a:rPr lang="ru-RU" dirty="0"/>
              <a:t>, чтобы сначала инициализировать элементы базового класса в производном классе. Если конструктор производного класса опущен, то </a:t>
            </a:r>
            <a:r>
              <a:rPr lang="ru-RU" b="1" dirty="0"/>
              <a:t>конструктор по умолчанию производного класса вызывает конструктор базового класса</a:t>
            </a:r>
            <a:r>
              <a:rPr lang="ru-RU" dirty="0"/>
              <a:t>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5319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A4A41-3414-4FC8-B765-A5B773799639}" type="slidenum">
              <a:rPr lang="ru-RU"/>
              <a:pPr/>
              <a:t>33</a:t>
            </a:fld>
            <a:endParaRPr lang="ru-RU"/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создания объекта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ctr">
            <a:normAutofit fontScale="85000" lnSpcReduction="20000"/>
          </a:bodyPr>
          <a:lstStyle/>
          <a:p>
            <a:r>
              <a:rPr lang="ru-RU" b="1" dirty="0"/>
              <a:t>Согласно стандарту С++ порядок, в котором создаются элементы-объекты, соответствует порядку, в котором они перечислены внутри определения класса</a:t>
            </a:r>
            <a:r>
              <a:rPr lang="ru-RU" dirty="0"/>
              <a:t>. Порядок, в котором перечисляются инициализаторы элементов, не влияет на конструирование. При наследовании конструкторы базовых классов вызываются в том порядке, в котором указывается наследование в определении производного класса. Порядок, в котором указаны конструкторы базовых классов в конструкторе производного, не влияет на конструирование.</a:t>
            </a:r>
          </a:p>
        </p:txBody>
      </p:sp>
    </p:spTree>
    <p:extLst>
      <p:ext uri="{BB962C8B-B14F-4D97-AF65-F5344CB8AC3E}">
        <p14:creationId xmlns:p14="http://schemas.microsoft.com/office/powerpoint/2010/main" val="407742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A4A41-3414-4FC8-B765-A5B773799639}" type="slidenum">
              <a:rPr lang="ru-RU"/>
              <a:pPr/>
              <a:t>34</a:t>
            </a:fld>
            <a:endParaRPr lang="ru-RU"/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Порядок создания объекта</a:t>
            </a:r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ctr">
            <a:normAutofit/>
          </a:bodyPr>
          <a:lstStyle/>
          <a:p>
            <a:r>
              <a:rPr lang="ru-RU" b="1" dirty="0"/>
              <a:t>Деструкторы вызываются в порядке, обратном вызовам конструктора</a:t>
            </a:r>
            <a:r>
              <a:rPr lang="ru-RU" dirty="0"/>
              <a:t>, поэтому деструктор производного класса вызывается прежде деструктора его базового класса.</a:t>
            </a:r>
          </a:p>
        </p:txBody>
      </p:sp>
    </p:spTree>
    <p:extLst>
      <p:ext uri="{BB962C8B-B14F-4D97-AF65-F5344CB8AC3E}">
        <p14:creationId xmlns:p14="http://schemas.microsoft.com/office/powerpoint/2010/main" val="1343889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84730"/>
            <a:ext cx="9144000" cy="396055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ПРАВИЛА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НАСЛЕДОВАНИЯ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0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A4A41-3414-4FC8-B765-A5B773799639}" type="slidenum">
              <a:rPr lang="ru-RU"/>
              <a:pPr/>
              <a:t>36</a:t>
            </a:fld>
            <a:endParaRPr lang="ru-RU"/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наследования</a:t>
            </a:r>
            <a:endParaRPr lang="ru-RU" dirty="0"/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3251" y="1605481"/>
            <a:ext cx="8780462" cy="4991959"/>
          </a:xfrm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2500" dirty="0"/>
              <a:t>Наследование свойств и поведения могут контролироваться с помощью </a:t>
            </a:r>
            <a:r>
              <a:rPr lang="ru-RU" sz="2500" b="1" dirty="0"/>
              <a:t>квалификаторов доступа</a:t>
            </a:r>
            <a:r>
              <a:rPr lang="ru-RU" sz="2500" dirty="0"/>
              <a:t>, задаваемых при наследовании: </a:t>
            </a:r>
            <a:r>
              <a:rPr lang="ru-RU" sz="2500" b="1" i="1" dirty="0" err="1">
                <a:solidFill>
                  <a:srgbClr val="C00000"/>
                </a:solidFill>
              </a:rPr>
              <a:t>public</a:t>
            </a:r>
            <a:r>
              <a:rPr lang="ru-RU" sz="2500" dirty="0">
                <a:solidFill>
                  <a:srgbClr val="C00000"/>
                </a:solidFill>
              </a:rPr>
              <a:t>, </a:t>
            </a:r>
            <a:r>
              <a:rPr lang="ru-RU" sz="2500" b="1" i="1" dirty="0" err="1">
                <a:solidFill>
                  <a:srgbClr val="C00000"/>
                </a:solidFill>
              </a:rPr>
              <a:t>protected</a:t>
            </a:r>
            <a:r>
              <a:rPr lang="ru-RU" sz="2500" dirty="0">
                <a:solidFill>
                  <a:srgbClr val="C00000"/>
                </a:solidFill>
              </a:rPr>
              <a:t>, </a:t>
            </a:r>
            <a:r>
              <a:rPr lang="ru-RU" sz="2500" b="1" i="1" dirty="0" err="1">
                <a:solidFill>
                  <a:srgbClr val="C00000"/>
                </a:solidFill>
              </a:rPr>
              <a:t>private</a:t>
            </a:r>
            <a:r>
              <a:rPr lang="ru-RU" sz="2500" dirty="0" smtClean="0"/>
              <a:t>. </a:t>
            </a:r>
            <a:r>
              <a:rPr lang="ru-RU" sz="2500" dirty="0"/>
              <a:t>При наследовании из базового класса производный класс может </a:t>
            </a:r>
            <a:r>
              <a:rPr lang="ru-RU" sz="2500" b="1" dirty="0"/>
              <a:t>наследовать открытый, защищенный либо закрытый базовый класс</a:t>
            </a:r>
            <a:r>
              <a:rPr lang="ru-RU" sz="2500" dirty="0"/>
              <a:t>. </a:t>
            </a:r>
            <a:endParaRPr lang="ru-RU" sz="2500" dirty="0" smtClean="0"/>
          </a:p>
          <a:p>
            <a:pPr>
              <a:spcBef>
                <a:spcPts val="0"/>
              </a:spcBef>
            </a:pPr>
            <a:r>
              <a:rPr lang="ru-RU" sz="2500" dirty="0"/>
              <a:t>Квалификаторы доступа </a:t>
            </a:r>
            <a:r>
              <a:rPr lang="ru-RU" sz="2500" b="1" dirty="0">
                <a:solidFill>
                  <a:schemeClr val="accent6">
                    <a:lumMod val="75000"/>
                  </a:schemeClr>
                </a:solidFill>
              </a:rPr>
              <a:t>ограничивают видимость </a:t>
            </a:r>
            <a:r>
              <a:rPr lang="ru-RU" sz="2500" dirty="0"/>
              <a:t>полностью или частично для полностью или частично открытых членов. </a:t>
            </a:r>
            <a:endParaRPr lang="ru-RU" sz="2500" dirty="0" smtClean="0"/>
          </a:p>
          <a:p>
            <a:pPr>
              <a:spcBef>
                <a:spcPts val="0"/>
              </a:spcBef>
            </a:pPr>
            <a:r>
              <a:rPr lang="ru-RU" sz="2500" b="1" dirty="0" smtClean="0">
                <a:solidFill>
                  <a:srgbClr val="0033CC"/>
                </a:solidFill>
              </a:rPr>
              <a:t>Закрытые </a:t>
            </a:r>
            <a:r>
              <a:rPr lang="ru-RU" sz="2500" b="1" dirty="0">
                <a:solidFill>
                  <a:srgbClr val="0033CC"/>
                </a:solidFill>
              </a:rPr>
              <a:t>члены всегда остаются закрытыми</a:t>
            </a:r>
            <a:r>
              <a:rPr lang="ru-RU" sz="2500" dirty="0"/>
              <a:t>. </a:t>
            </a:r>
            <a:endParaRPr lang="ru-RU" sz="2500" dirty="0" smtClean="0"/>
          </a:p>
        </p:txBody>
      </p:sp>
    </p:spTree>
    <p:extLst>
      <p:ext uri="{BB962C8B-B14F-4D97-AF65-F5344CB8AC3E}">
        <p14:creationId xmlns:p14="http://schemas.microsoft.com/office/powerpoint/2010/main" val="2331914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A4A41-3414-4FC8-B765-A5B773799639}" type="slidenum">
              <a:rPr lang="ru-RU"/>
              <a:pPr/>
              <a:t>37</a:t>
            </a:fld>
            <a:endParaRPr lang="ru-RU"/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наследования:</a:t>
            </a:r>
            <a:r>
              <a:rPr lang="en-US" dirty="0" smtClean="0"/>
              <a:t>public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1" y="1508400"/>
            <a:ext cx="8778778" cy="480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388" y="1700760"/>
            <a:ext cx="4896682" cy="44646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00760"/>
            <a:ext cx="8780462" cy="4545853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1) В случае открытого наследования открытые и защищенные элементы базового класса наследуются в качестве открытых и защищенных элементов производным классом</a:t>
            </a:r>
            <a:r>
              <a:rPr lang="ru-RU" sz="2400" dirty="0"/>
              <a:t>.</a:t>
            </a:r>
          </a:p>
          <a:p>
            <a:r>
              <a:rPr lang="ru-RU" sz="2400" dirty="0"/>
              <a:t>При наследовании класса из открытого базового класса открытые элементы базового класса становятся открытыми элементами производного, а защищенные элементы базового класса становятся защищенными элементами производного класса. Из производного класса к закрытым элементам базового класса никогда нет доступа.</a:t>
            </a:r>
          </a:p>
        </p:txBody>
      </p:sp>
    </p:spTree>
    <p:extLst>
      <p:ext uri="{BB962C8B-B14F-4D97-AF65-F5344CB8AC3E}">
        <p14:creationId xmlns:p14="http://schemas.microsoft.com/office/powerpoint/2010/main" val="420958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15075" grpId="0" build="p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A4A41-3414-4FC8-B765-A5B773799639}" type="slidenum">
              <a:rPr lang="ru-RU"/>
              <a:pPr/>
              <a:t>38</a:t>
            </a:fld>
            <a:endParaRPr lang="ru-RU"/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наследования</a:t>
            </a:r>
            <a:r>
              <a:rPr lang="en-US" dirty="0" smtClean="0"/>
              <a:t>: protected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1179"/>
            <a:ext cx="8778778" cy="480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779149" y="1592121"/>
            <a:ext cx="2232310" cy="44646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40" y="1510888"/>
            <a:ext cx="8930810" cy="4716795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2) При наследовании класса из защищенного базового класса открытые и защищенные элементы базового класса становятся защищенными элементами производного.</a:t>
            </a:r>
          </a:p>
        </p:txBody>
      </p:sp>
    </p:spTree>
    <p:extLst>
      <p:ext uri="{BB962C8B-B14F-4D97-AF65-F5344CB8AC3E}">
        <p14:creationId xmlns:p14="http://schemas.microsoft.com/office/powerpoint/2010/main" val="217209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15075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отношений между классами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dirty="0" smtClean="0"/>
              <a:t>Как </a:t>
            </a:r>
            <a:r>
              <a:rPr lang="ru-RU" sz="2400" dirty="0"/>
              <a:t>правило, любая </a:t>
            </a:r>
            <a:r>
              <a:rPr lang="ru-RU" sz="2400" i="1" dirty="0"/>
              <a:t>программа</a:t>
            </a:r>
            <a:r>
              <a:rPr lang="ru-RU" sz="2400" dirty="0"/>
              <a:t>, написанная на объектно-ориентированном языке, представляет собой </a:t>
            </a:r>
            <a:r>
              <a:rPr lang="ru-RU" sz="2400" dirty="0">
                <a:solidFill>
                  <a:srgbClr val="C00000"/>
                </a:solidFill>
              </a:rPr>
              <a:t>некоторый набор связанных между собой </a:t>
            </a:r>
            <a:r>
              <a:rPr lang="ru-RU" sz="2400" i="1" dirty="0">
                <a:solidFill>
                  <a:srgbClr val="C00000"/>
                </a:solidFill>
              </a:rPr>
              <a:t>классов</a:t>
            </a:r>
            <a:r>
              <a:rPr lang="ru-RU" sz="2400" dirty="0"/>
              <a:t>.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Компьютерная </a:t>
            </a:r>
            <a:r>
              <a:rPr lang="ru-RU" sz="2400" i="1" dirty="0"/>
              <a:t>программа</a:t>
            </a:r>
            <a:r>
              <a:rPr lang="ru-RU" sz="2400" dirty="0"/>
              <a:t> с использованием </a:t>
            </a:r>
            <a:r>
              <a:rPr lang="ru-RU" sz="2400" i="1" dirty="0" err="1"/>
              <a:t>ООП</a:t>
            </a:r>
            <a:r>
              <a:rPr lang="ru-RU" sz="2400" dirty="0"/>
              <a:t> строится из </a:t>
            </a:r>
            <a:r>
              <a:rPr lang="ru-RU" sz="2400" i="1" dirty="0"/>
              <a:t>классов</a:t>
            </a:r>
            <a:r>
              <a:rPr lang="ru-RU" sz="2400" dirty="0"/>
              <a:t>. </a:t>
            </a:r>
            <a:r>
              <a:rPr lang="ru-RU" sz="2400" dirty="0" err="1"/>
              <a:t>Причем</a:t>
            </a:r>
            <a:r>
              <a:rPr lang="ru-RU" sz="2400" dirty="0"/>
              <a:t> эти </a:t>
            </a:r>
            <a:r>
              <a:rPr lang="ru-RU" sz="2400" i="1" dirty="0"/>
              <a:t>классы</a:t>
            </a:r>
            <a:r>
              <a:rPr lang="ru-RU" sz="2400" dirty="0"/>
              <a:t> должны иметь </a:t>
            </a:r>
            <a:r>
              <a:rPr lang="ru-RU" sz="2400" i="1" dirty="0"/>
              <a:t>представление</a:t>
            </a:r>
            <a:r>
              <a:rPr lang="ru-RU" sz="2400" dirty="0"/>
              <a:t> друг о друге, для того чтобы сообща выполнять поставленную задачу.</a:t>
            </a:r>
          </a:p>
          <a:p>
            <a:pPr>
              <a:spcBef>
                <a:spcPts val="0"/>
              </a:spcBef>
            </a:pPr>
            <a:r>
              <a:rPr lang="ru-RU" sz="2400" dirty="0"/>
              <a:t>Возможны следующие связи между </a:t>
            </a:r>
            <a:r>
              <a:rPr lang="ru-RU" sz="2400" i="1" dirty="0"/>
              <a:t>классами</a:t>
            </a:r>
            <a:r>
              <a:rPr lang="ru-RU" sz="2400" dirty="0"/>
              <a:t> в рамках объектной модели:</a:t>
            </a:r>
          </a:p>
          <a:p>
            <a:pPr lvl="2">
              <a:spcBef>
                <a:spcPts val="0"/>
              </a:spcBef>
            </a:pPr>
            <a:r>
              <a:rPr lang="ru-RU" b="1" i="1" dirty="0">
                <a:solidFill>
                  <a:srgbClr val="C00000"/>
                </a:solidFill>
              </a:rPr>
              <a:t>агрегация ( </a:t>
            </a:r>
            <a:r>
              <a:rPr lang="ru-RU" b="1" i="1" dirty="0" err="1">
                <a:solidFill>
                  <a:srgbClr val="C00000"/>
                </a:solidFill>
              </a:rPr>
              <a:t>Aggregation</a:t>
            </a:r>
            <a:r>
              <a:rPr lang="ru-RU" b="1" i="1" dirty="0">
                <a:solidFill>
                  <a:srgbClr val="C00000"/>
                </a:solidFill>
              </a:rPr>
              <a:t> );</a:t>
            </a:r>
          </a:p>
          <a:p>
            <a:pPr lvl="2">
              <a:spcBef>
                <a:spcPts val="0"/>
              </a:spcBef>
            </a:pPr>
            <a:r>
              <a:rPr lang="ru-RU" b="1" i="1" dirty="0">
                <a:solidFill>
                  <a:srgbClr val="C00000"/>
                </a:solidFill>
              </a:rPr>
              <a:t>ассоциация ( </a:t>
            </a:r>
            <a:r>
              <a:rPr lang="ru-RU" b="1" i="1" dirty="0" err="1">
                <a:solidFill>
                  <a:srgbClr val="C00000"/>
                </a:solidFill>
              </a:rPr>
              <a:t>Association</a:t>
            </a:r>
            <a:r>
              <a:rPr lang="ru-RU" b="1" i="1" dirty="0">
                <a:solidFill>
                  <a:srgbClr val="C00000"/>
                </a:solidFill>
              </a:rPr>
              <a:t> );</a:t>
            </a:r>
          </a:p>
          <a:p>
            <a:pPr lvl="2">
              <a:spcBef>
                <a:spcPts val="0"/>
              </a:spcBef>
            </a:pPr>
            <a:r>
              <a:rPr lang="ru-RU" b="1" i="1" dirty="0">
                <a:solidFill>
                  <a:srgbClr val="C00000"/>
                </a:solidFill>
              </a:rPr>
              <a:t>наследование ( </a:t>
            </a:r>
            <a:r>
              <a:rPr lang="ru-RU" b="1" i="1" dirty="0" err="1">
                <a:solidFill>
                  <a:srgbClr val="C00000"/>
                </a:solidFill>
              </a:rPr>
              <a:t>Inheritance</a:t>
            </a:r>
            <a:r>
              <a:rPr lang="ru-RU" b="1" i="1" dirty="0">
                <a:solidFill>
                  <a:srgbClr val="C00000"/>
                </a:solidFill>
              </a:rPr>
              <a:t> </a:t>
            </a:r>
            <a:r>
              <a:rPr lang="ru-RU" b="1" i="1" dirty="0" smtClean="0">
                <a:solidFill>
                  <a:srgbClr val="C00000"/>
                </a:solidFill>
              </a:rPr>
              <a:t>);</a:t>
            </a:r>
            <a:endParaRPr lang="ru-RU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429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A4A41-3414-4FC8-B765-A5B773799639}" type="slidenum">
              <a:rPr lang="ru-RU"/>
              <a:pPr/>
              <a:t>39</a:t>
            </a:fld>
            <a:endParaRPr lang="ru-RU"/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наследования</a:t>
            </a:r>
            <a:r>
              <a:rPr lang="en-US" dirty="0" smtClean="0"/>
              <a:t>: private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01" y="1508400"/>
            <a:ext cx="8778778" cy="480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975474" y="1717670"/>
            <a:ext cx="1845117" cy="446462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515" y="1533397"/>
            <a:ext cx="8780462" cy="4775328"/>
          </a:xfr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Autofit/>
          </a:bodyPr>
          <a:lstStyle/>
          <a:p>
            <a:r>
              <a:rPr lang="ru-RU" dirty="0"/>
              <a:t>3) При наследовании класса из закрытого базового класса открытые и защищенные элементы базового класса становятся закрытыми элементами производного</a:t>
            </a:r>
            <a:r>
              <a:rPr lang="ru-RU" dirty="0" smtClean="0"/>
              <a:t>.</a:t>
            </a:r>
          </a:p>
          <a:p>
            <a:r>
              <a:rPr lang="en-US" dirty="0"/>
              <a:t> </a:t>
            </a:r>
            <a:endParaRPr lang="ru-RU" dirty="0"/>
          </a:p>
          <a:p>
            <a:r>
              <a:rPr lang="ru-RU" dirty="0"/>
              <a:t>По умолчанию для классов  – тип наследования </a:t>
            </a:r>
            <a:r>
              <a:rPr lang="ru-RU" b="1" dirty="0" err="1">
                <a:solidFill>
                  <a:srgbClr val="C00000"/>
                </a:solidFill>
              </a:rPr>
              <a:t>private</a:t>
            </a:r>
            <a:r>
              <a:rPr lang="ru-RU" b="1" dirty="0">
                <a:solidFill>
                  <a:srgbClr val="C00000"/>
                </a:solidFill>
              </a:rPr>
              <a:t> – закрытое</a:t>
            </a:r>
            <a:r>
              <a:rPr lang="ru-RU" dirty="0"/>
              <a:t>. </a:t>
            </a:r>
          </a:p>
          <a:p>
            <a:r>
              <a:rPr lang="ru-RU" dirty="0"/>
              <a:t>По умолчанию для </a:t>
            </a:r>
            <a:r>
              <a:rPr lang="ru-RU" dirty="0" smtClean="0"/>
              <a:t>структур  </a:t>
            </a:r>
            <a:r>
              <a:rPr lang="ru-RU" dirty="0"/>
              <a:t>– тип наследования </a:t>
            </a:r>
            <a:r>
              <a:rPr lang="en-US" b="1" dirty="0">
                <a:solidFill>
                  <a:srgbClr val="0066CC"/>
                </a:solidFill>
              </a:rPr>
              <a:t>public</a:t>
            </a:r>
            <a:r>
              <a:rPr lang="ru-RU" b="1" dirty="0">
                <a:solidFill>
                  <a:srgbClr val="0066CC"/>
                </a:solidFill>
              </a:rPr>
              <a:t> - открытое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86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15075" grpId="0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Пример. Открытое </a:t>
            </a:r>
            <a:r>
              <a:rPr lang="ru-RU" dirty="0"/>
              <a:t>н</a:t>
            </a:r>
            <a:r>
              <a:rPr lang="ru-RU" dirty="0" smtClean="0"/>
              <a:t>аследование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380" y="1340710"/>
            <a:ext cx="6912960" cy="396055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/>
              <a:t>// </a:t>
            </a:r>
            <a:r>
              <a:rPr lang="ru-RU" sz="1800" b="1" dirty="0" smtClean="0"/>
              <a:t>родительский класс </a:t>
            </a:r>
            <a:r>
              <a:rPr lang="en-US" sz="1800" b="1" dirty="0" smtClean="0"/>
              <a:t>Person</a:t>
            </a:r>
            <a:endParaRPr lang="ru-RU" sz="1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/>
              <a:t>class </a:t>
            </a:r>
            <a:r>
              <a:rPr lang="en-US" sz="1800" b="1" dirty="0"/>
              <a:t>Person {</a:t>
            </a: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    </a:t>
            </a:r>
            <a:r>
              <a:rPr lang="en-US" sz="1800" b="1" dirty="0" smtClean="0"/>
              <a:t>private</a:t>
            </a:r>
            <a:r>
              <a:rPr lang="ru-RU" sz="1800" b="1" dirty="0" smtClean="0"/>
              <a:t>:</a:t>
            </a:r>
            <a:r>
              <a:rPr lang="en-US" sz="1800" b="1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    </a:t>
            </a:r>
            <a:r>
              <a:rPr lang="en-US" sz="1800" b="1" dirty="0"/>
              <a:t>s</a:t>
            </a:r>
            <a:r>
              <a:rPr lang="en-US" sz="1800" b="1" dirty="0" smtClean="0"/>
              <a:t>tring </a:t>
            </a:r>
            <a:r>
              <a:rPr lang="en-US" sz="1800" b="1" dirty="0"/>
              <a:t>name</a:t>
            </a:r>
            <a:r>
              <a:rPr lang="en-US" sz="1800" b="1" dirty="0" smtClean="0"/>
              <a:t>;</a:t>
            </a: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     </a:t>
            </a:r>
            <a:r>
              <a:rPr lang="en-US" sz="1800" b="1" dirty="0" smtClean="0"/>
              <a:t>public: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   Person(string </a:t>
            </a:r>
            <a:r>
              <a:rPr lang="en-US" sz="1800" b="1" dirty="0"/>
              <a:t>name</a:t>
            </a:r>
            <a:r>
              <a:rPr lang="en-US" sz="1800" b="1" dirty="0" smtClean="0"/>
              <a:t>)</a:t>
            </a:r>
            <a:endParaRPr lang="ru-RU" sz="1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  </a:t>
            </a:r>
            <a:r>
              <a:rPr lang="en-US" sz="1800" b="1" dirty="0" smtClean="0"/>
              <a:t>   {</a:t>
            </a: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     </a:t>
            </a:r>
            <a:r>
              <a:rPr lang="ru-RU" sz="1800" b="1" dirty="0"/>
              <a:t> </a:t>
            </a:r>
            <a:r>
              <a:rPr lang="ru-RU" sz="1800" b="1" dirty="0" smtClean="0"/>
              <a:t>     </a:t>
            </a:r>
            <a:r>
              <a:rPr lang="en-US" sz="1800" b="1" dirty="0" smtClean="0"/>
              <a:t>this</a:t>
            </a:r>
            <a:r>
              <a:rPr lang="ru-RU" sz="1800" b="1" dirty="0" smtClean="0"/>
              <a:t>-</a:t>
            </a:r>
            <a:r>
              <a:rPr lang="en-US" sz="1800" b="1" dirty="0" smtClean="0"/>
              <a:t>&gt;name=name</a:t>
            </a:r>
            <a:r>
              <a:rPr lang="en-US" sz="1800" b="1" dirty="0"/>
              <a:t>;</a:t>
            </a: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    </a:t>
            </a:r>
            <a:r>
              <a:rPr lang="en-US" sz="1800" b="1" dirty="0" smtClean="0"/>
              <a:t>   }</a:t>
            </a:r>
            <a:endParaRPr lang="ru-RU" sz="1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/>
              <a:t>     string </a:t>
            </a:r>
            <a:r>
              <a:rPr lang="en-US" sz="1800" b="1" dirty="0" err="1"/>
              <a:t>getName</a:t>
            </a:r>
            <a:r>
              <a:rPr lang="en-US" sz="1800" b="1" dirty="0"/>
              <a:t>()</a:t>
            </a:r>
            <a:r>
              <a:rPr lang="ru-RU" sz="1800" b="1" dirty="0"/>
              <a:t>  </a:t>
            </a:r>
            <a:endParaRPr lang="ru-RU" sz="1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   </a:t>
            </a:r>
            <a:r>
              <a:rPr lang="en-US" sz="1800" b="1" dirty="0" smtClean="0"/>
              <a:t>{ </a:t>
            </a:r>
            <a:r>
              <a:rPr lang="en-US" sz="1800" b="1" dirty="0"/>
              <a:t>return name; }</a:t>
            </a: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  </a:t>
            </a:r>
            <a:r>
              <a:rPr lang="ru-RU" sz="1800" b="1" dirty="0"/>
              <a:t> </a:t>
            </a:r>
            <a:r>
              <a:rPr lang="ru-RU" sz="1800" b="1" dirty="0" smtClean="0"/>
              <a:t>  </a:t>
            </a:r>
            <a:r>
              <a:rPr lang="en-US" sz="1800" b="1" dirty="0" smtClean="0"/>
              <a:t>void </a:t>
            </a:r>
            <a:r>
              <a:rPr lang="en-US" sz="1800" b="1" dirty="0"/>
              <a:t>display</a:t>
            </a:r>
            <a:r>
              <a:rPr lang="en-US" sz="1800" b="1" dirty="0" smtClean="0"/>
              <a:t>()</a:t>
            </a:r>
            <a:endParaRPr lang="ru-RU" sz="1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   </a:t>
            </a:r>
            <a:r>
              <a:rPr lang="en-US" sz="1800" b="1" dirty="0" smtClean="0"/>
              <a:t>{</a:t>
            </a:r>
            <a:r>
              <a:rPr lang="en-US" sz="1800" dirty="0"/>
              <a:t> </a:t>
            </a:r>
            <a:r>
              <a:rPr lang="en-US" sz="1800" b="1" dirty="0" smtClean="0"/>
              <a:t>cout&lt;&lt;"Name</a:t>
            </a:r>
            <a:r>
              <a:rPr lang="en-US" sz="1800" b="1" dirty="0"/>
              <a:t>: " </a:t>
            </a:r>
            <a:r>
              <a:rPr lang="en-US" sz="1800" b="1" dirty="0" smtClean="0"/>
              <a:t>&lt;&lt;name;</a:t>
            </a:r>
            <a:r>
              <a:rPr lang="ru-RU" sz="1800" b="1" dirty="0" smtClean="0"/>
              <a:t>}</a:t>
            </a: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/>
              <a:t>}</a:t>
            </a:r>
            <a:r>
              <a:rPr lang="en-US" sz="1800" b="1" dirty="0" smtClean="0"/>
              <a:t>;</a:t>
            </a:r>
            <a:endParaRPr lang="ru-RU" sz="1800" b="1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155-5BE4-44CE-9B63-AB04ED25E2B2}" type="slidenum">
              <a:rPr lang="ru-RU" smtClean="0"/>
              <a:pPr/>
              <a:t>40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771750" y="727017"/>
            <a:ext cx="6480900" cy="50783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// </a:t>
            </a:r>
            <a:r>
              <a:rPr lang="ru-RU" b="1" dirty="0"/>
              <a:t>производный класс </a:t>
            </a:r>
            <a:r>
              <a:rPr lang="en-US" b="1" dirty="0"/>
              <a:t>Employee</a:t>
            </a:r>
            <a:endParaRPr lang="ru-RU" b="1" dirty="0"/>
          </a:p>
          <a:p>
            <a:pPr marL="0" indent="0">
              <a:spcBef>
                <a:spcPts val="0"/>
              </a:spcBef>
              <a:buNone/>
            </a:pPr>
            <a:r>
              <a:rPr lang="ru-RU" b="1" dirty="0" err="1"/>
              <a:t>class</a:t>
            </a:r>
            <a:r>
              <a:rPr lang="ru-RU" b="1" dirty="0"/>
              <a:t> </a:t>
            </a:r>
            <a:r>
              <a:rPr lang="ru-RU" b="1" dirty="0" err="1"/>
              <a:t>Employee</a:t>
            </a:r>
            <a:r>
              <a:rPr lang="ru-RU" b="1" dirty="0"/>
              <a:t> </a:t>
            </a:r>
            <a:r>
              <a:rPr lang="en-US" b="1" dirty="0"/>
              <a:t> </a:t>
            </a:r>
            <a:r>
              <a:rPr lang="ru-RU" b="1" dirty="0"/>
              <a:t>:  </a:t>
            </a:r>
            <a:r>
              <a:rPr lang="en-US" b="1" dirty="0">
                <a:solidFill>
                  <a:srgbClr val="C00000"/>
                </a:solidFill>
              </a:rPr>
              <a:t>public</a:t>
            </a:r>
            <a:r>
              <a:rPr lang="ru-RU" b="1" dirty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Person</a:t>
            </a:r>
            <a:r>
              <a:rPr lang="ru-RU" b="1" dirty="0">
                <a:solidFill>
                  <a:srgbClr val="C00000"/>
                </a:solidFill>
              </a:rPr>
              <a:t>  </a:t>
            </a:r>
            <a:r>
              <a:rPr lang="ru-RU" b="1" dirty="0"/>
              <a:t>{</a:t>
            </a:r>
            <a:endParaRPr lang="en-US" b="1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private: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    double salary;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public: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    Employee(double salary, string name) : </a:t>
            </a:r>
            <a:r>
              <a:rPr lang="en-US" b="1" dirty="0">
                <a:solidFill>
                  <a:srgbClr val="C00000"/>
                </a:solidFill>
              </a:rPr>
              <a:t>Person(name)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    {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              this-&gt;salary=salary;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    }</a:t>
            </a: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}</a:t>
            </a:r>
            <a:r>
              <a:rPr lang="en-US" b="1" dirty="0" smtClean="0"/>
              <a:t>;</a:t>
            </a:r>
            <a:endParaRPr lang="ru-RU" b="1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int main() </a:t>
            </a:r>
            <a:endParaRPr lang="ru-RU" b="1" dirty="0"/>
          </a:p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      </a:t>
            </a:r>
            <a:r>
              <a:rPr lang="en-US" b="1" dirty="0"/>
              <a:t>{</a:t>
            </a: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        Person </a:t>
            </a:r>
            <a:r>
              <a:rPr lang="ru-RU" b="1" dirty="0" smtClean="0"/>
              <a:t>  </a:t>
            </a:r>
            <a:r>
              <a:rPr lang="en-US" b="1" dirty="0" smtClean="0"/>
              <a:t>tom("</a:t>
            </a:r>
            <a:r>
              <a:rPr lang="en-US" b="1" dirty="0"/>
              <a:t>Tom");</a:t>
            </a: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        </a:t>
            </a:r>
            <a:r>
              <a:rPr lang="en-US" b="1" dirty="0" err="1"/>
              <a:t>tom.display</a:t>
            </a:r>
            <a:r>
              <a:rPr lang="en-US" b="1" dirty="0"/>
              <a:t>();</a:t>
            </a: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        Employee </a:t>
            </a:r>
            <a:r>
              <a:rPr lang="ru-RU" b="1" dirty="0" smtClean="0"/>
              <a:t>  </a:t>
            </a:r>
            <a:r>
              <a:rPr lang="en-US" b="1" dirty="0" err="1" smtClean="0"/>
              <a:t>sam</a:t>
            </a:r>
            <a:r>
              <a:rPr lang="en-US" b="1" dirty="0" smtClean="0"/>
              <a:t>(12000,"Sam</a:t>
            </a:r>
            <a:r>
              <a:rPr lang="en-US" b="1" dirty="0"/>
              <a:t>");</a:t>
            </a: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        sam.display();</a:t>
            </a: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    }</a:t>
            </a: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}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1528" y="5813548"/>
            <a:ext cx="8353160" cy="92333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dirty="0"/>
              <a:t>Производный класс имеет доступ ко всем методам и полям базового класса (даже если базовый класс находится в другом пакете) кроме тех, которые определены с модификатором </a:t>
            </a:r>
            <a:r>
              <a:rPr lang="ru-RU" b="1" dirty="0" err="1"/>
              <a:t>private</a:t>
            </a:r>
            <a:r>
              <a:rPr lang="ru-RU" dirty="0"/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475" y="3068950"/>
            <a:ext cx="2169569" cy="1224170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7292784" y="553047"/>
            <a:ext cx="1959866" cy="1512210"/>
            <a:chOff x="12305277" y="476590"/>
            <a:chExt cx="1959866" cy="1512210"/>
          </a:xfrm>
        </p:grpSpPr>
        <p:sp>
          <p:nvSpPr>
            <p:cNvPr id="10" name="TextBox 9"/>
            <p:cNvSpPr txBox="1"/>
            <p:nvPr/>
          </p:nvSpPr>
          <p:spPr>
            <a:xfrm>
              <a:off x="12305277" y="476590"/>
              <a:ext cx="195986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600" dirty="0" smtClean="0"/>
                <a:t>Вызов конструктора родительского класса</a:t>
              </a:r>
              <a:endParaRPr lang="ru-RU" sz="1600" dirty="0"/>
            </a:p>
          </p:txBody>
        </p:sp>
        <p:sp>
          <p:nvSpPr>
            <p:cNvPr id="11" name="Стрелка вниз 10"/>
            <p:cNvSpPr/>
            <p:nvPr/>
          </p:nvSpPr>
          <p:spPr>
            <a:xfrm>
              <a:off x="12781140" y="1628750"/>
              <a:ext cx="1008140" cy="36005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20766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Пример. Защищенное </a:t>
            </a:r>
            <a:r>
              <a:rPr lang="ru-RU" dirty="0"/>
              <a:t>н</a:t>
            </a:r>
            <a:r>
              <a:rPr lang="ru-RU" dirty="0" smtClean="0"/>
              <a:t>аследование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155-5BE4-44CE-9B63-AB04ED25E2B2}" type="slidenum">
              <a:rPr lang="ru-RU" smtClean="0"/>
              <a:pPr/>
              <a:t>41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68771" y="5084969"/>
            <a:ext cx="9001695" cy="1754326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b="1" dirty="0"/>
              <a:t>Защищенный доступ</a:t>
            </a:r>
            <a:r>
              <a:rPr lang="ru-RU" dirty="0"/>
              <a:t> представляет собой промежуточный уровень защиты между закрытым и открытым доступом. Защищенные элементы базового класса могут быть доступны только для элементов и друзей самого класса и для элементов и друзей производных классов.</a:t>
            </a:r>
          </a:p>
          <a:p>
            <a:r>
              <a:rPr lang="ru-RU" dirty="0"/>
              <a:t>Элементы производного класса могут вызывать открытые и защищенные элементы базового класса просто по имени элемента.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380" y="1340710"/>
            <a:ext cx="6912960" cy="525673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/>
              <a:t>// </a:t>
            </a:r>
            <a:r>
              <a:rPr lang="ru-RU" sz="1800" b="1" dirty="0" smtClean="0"/>
              <a:t>родительский класс </a:t>
            </a:r>
            <a:r>
              <a:rPr lang="en-US" sz="1800" b="1" dirty="0" smtClean="0"/>
              <a:t>Person</a:t>
            </a:r>
            <a:endParaRPr lang="ru-RU" sz="1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/>
              <a:t>class </a:t>
            </a:r>
            <a:r>
              <a:rPr lang="en-US" sz="1800" b="1" dirty="0"/>
              <a:t>Person {</a:t>
            </a: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    </a:t>
            </a:r>
            <a:r>
              <a:rPr lang="en-US" sz="1800" b="1" dirty="0" smtClean="0"/>
              <a:t>private</a:t>
            </a:r>
            <a:r>
              <a:rPr lang="ru-RU" sz="1800" b="1" dirty="0" smtClean="0"/>
              <a:t>:</a:t>
            </a:r>
            <a:r>
              <a:rPr lang="en-US" sz="1800" b="1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    </a:t>
            </a:r>
            <a:r>
              <a:rPr lang="en-US" sz="1800" b="1" dirty="0"/>
              <a:t>s</a:t>
            </a:r>
            <a:r>
              <a:rPr lang="en-US" sz="1800" b="1" dirty="0" smtClean="0"/>
              <a:t>tring </a:t>
            </a:r>
            <a:r>
              <a:rPr lang="en-US" sz="1800" b="1" dirty="0"/>
              <a:t>name</a:t>
            </a:r>
            <a:r>
              <a:rPr lang="en-US" sz="1800" b="1" dirty="0" smtClean="0"/>
              <a:t>;</a:t>
            </a:r>
            <a:endParaRPr lang="ru-RU" sz="1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  </a:t>
            </a:r>
            <a:r>
              <a:rPr lang="en-US" sz="1800" b="1" dirty="0" smtClean="0">
                <a:solidFill>
                  <a:srgbClr val="C00000"/>
                </a:solidFill>
              </a:rPr>
              <a:t>protected: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    int age;</a:t>
            </a: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     </a:t>
            </a:r>
            <a:r>
              <a:rPr lang="en-US" sz="1800" b="1" dirty="0" smtClean="0"/>
              <a:t>public: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   Person(string name, int age)</a:t>
            </a:r>
            <a:endParaRPr lang="ru-RU" sz="1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  </a:t>
            </a:r>
            <a:r>
              <a:rPr lang="en-US" sz="1800" b="1" dirty="0" smtClean="0"/>
              <a:t>   {</a:t>
            </a: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     </a:t>
            </a:r>
            <a:r>
              <a:rPr lang="ru-RU" sz="1800" b="1" dirty="0"/>
              <a:t> </a:t>
            </a:r>
            <a:r>
              <a:rPr lang="ru-RU" sz="1800" b="1" dirty="0" smtClean="0"/>
              <a:t>     </a:t>
            </a:r>
            <a:r>
              <a:rPr lang="en-US" sz="1800" b="1" dirty="0" smtClean="0"/>
              <a:t>this</a:t>
            </a:r>
            <a:r>
              <a:rPr lang="ru-RU" sz="1800" b="1" dirty="0" smtClean="0"/>
              <a:t>-</a:t>
            </a:r>
            <a:r>
              <a:rPr lang="en-US" sz="1800" b="1" dirty="0" smtClean="0"/>
              <a:t>&gt;name=name;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       this-&gt;age=age;</a:t>
            </a: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    </a:t>
            </a:r>
            <a:r>
              <a:rPr lang="en-US" sz="1800" b="1" dirty="0" smtClean="0"/>
              <a:t>   }</a:t>
            </a:r>
            <a:endParaRPr lang="ru-RU" sz="1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/>
              <a:t>     string </a:t>
            </a:r>
            <a:r>
              <a:rPr lang="en-US" sz="1800" b="1" dirty="0" err="1"/>
              <a:t>getName</a:t>
            </a:r>
            <a:r>
              <a:rPr lang="en-US" sz="1800" b="1" dirty="0"/>
              <a:t>()</a:t>
            </a:r>
            <a:r>
              <a:rPr lang="ru-RU" sz="1800" b="1" dirty="0"/>
              <a:t>  </a:t>
            </a:r>
            <a:r>
              <a:rPr lang="en-US" sz="1800" b="1" dirty="0"/>
              <a:t> </a:t>
            </a:r>
            <a:r>
              <a:rPr lang="en-US" sz="1800" b="1" dirty="0" smtClean="0"/>
              <a:t>{ </a:t>
            </a:r>
            <a:r>
              <a:rPr lang="en-US" sz="1800" b="1" dirty="0"/>
              <a:t>return name; }</a:t>
            </a: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  </a:t>
            </a:r>
            <a:r>
              <a:rPr lang="ru-RU" sz="1800" b="1" dirty="0"/>
              <a:t> </a:t>
            </a:r>
            <a:r>
              <a:rPr lang="ru-RU" sz="1800" b="1" dirty="0" smtClean="0"/>
              <a:t>  </a:t>
            </a:r>
            <a:r>
              <a:rPr lang="en-US" sz="1800" b="1" dirty="0"/>
              <a:t>int </a:t>
            </a:r>
            <a:r>
              <a:rPr lang="en-US" sz="1800" b="1" dirty="0" err="1"/>
              <a:t>getAge</a:t>
            </a:r>
            <a:r>
              <a:rPr lang="en-US" sz="1800" b="1" dirty="0"/>
              <a:t>() {return age</a:t>
            </a:r>
            <a:r>
              <a:rPr lang="en-US" sz="1800" b="1" dirty="0" smtClean="0"/>
              <a:t>;}</a:t>
            </a:r>
            <a:endParaRPr lang="ru-RU" sz="1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  </a:t>
            </a:r>
            <a:r>
              <a:rPr lang="en-US" sz="1800" b="1" dirty="0" smtClean="0"/>
              <a:t>void </a:t>
            </a:r>
            <a:r>
              <a:rPr lang="en-US" sz="1800" b="1" dirty="0" err="1" smtClean="0"/>
              <a:t>setName</a:t>
            </a:r>
            <a:r>
              <a:rPr lang="en-US" sz="1800" b="1" dirty="0" smtClean="0"/>
              <a:t>(string name)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{ this-&gt;name=name;}</a:t>
            </a: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/>
              <a:t>     void </a:t>
            </a:r>
            <a:r>
              <a:rPr lang="en-US" sz="1800" b="1" dirty="0"/>
              <a:t>display</a:t>
            </a:r>
            <a:r>
              <a:rPr lang="en-US" sz="1800" b="1" dirty="0" smtClean="0"/>
              <a:t>()</a:t>
            </a:r>
            <a:endParaRPr lang="ru-RU" sz="1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   </a:t>
            </a:r>
            <a:r>
              <a:rPr lang="en-US" sz="1800" b="1" dirty="0" smtClean="0"/>
              <a:t>{</a:t>
            </a:r>
            <a:r>
              <a:rPr lang="en-US" sz="1800" dirty="0"/>
              <a:t> </a:t>
            </a:r>
            <a:r>
              <a:rPr lang="en-US" sz="1800" b="1" dirty="0" smtClean="0"/>
              <a:t>cout&lt;&lt;"Name</a:t>
            </a:r>
            <a:r>
              <a:rPr lang="en-US" sz="1800" b="1" dirty="0"/>
              <a:t>: " </a:t>
            </a:r>
            <a:r>
              <a:rPr lang="en-US" sz="1800" b="1" dirty="0" smtClean="0"/>
              <a:t>&lt;&lt;name;</a:t>
            </a:r>
            <a:r>
              <a:rPr lang="ru-RU" sz="1800" b="1" dirty="0" smtClean="0"/>
              <a:t>}</a:t>
            </a:r>
            <a:endParaRPr lang="en-US" sz="1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/>
              <a:t>}</a:t>
            </a:r>
            <a:r>
              <a:rPr lang="en-US" sz="1800" b="1" dirty="0" smtClean="0"/>
              <a:t>;</a:t>
            </a:r>
            <a:endParaRPr lang="ru-RU" sz="18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419840" y="500190"/>
            <a:ext cx="5724160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// </a:t>
            </a:r>
            <a:r>
              <a:rPr lang="ru-RU" b="1" dirty="0"/>
              <a:t>производный класс </a:t>
            </a:r>
            <a:r>
              <a:rPr lang="en-US" b="1" dirty="0"/>
              <a:t>Employee</a:t>
            </a:r>
            <a:endParaRPr lang="ru-RU" b="1" dirty="0"/>
          </a:p>
          <a:p>
            <a:pPr marL="0" indent="0">
              <a:spcBef>
                <a:spcPts val="0"/>
              </a:spcBef>
              <a:buNone/>
            </a:pPr>
            <a:r>
              <a:rPr lang="ru-RU" b="1" dirty="0" err="1"/>
              <a:t>class</a:t>
            </a:r>
            <a:r>
              <a:rPr lang="ru-RU" b="1" dirty="0"/>
              <a:t> </a:t>
            </a:r>
            <a:r>
              <a:rPr lang="ru-RU" b="1" dirty="0" err="1"/>
              <a:t>Employee</a:t>
            </a:r>
            <a:r>
              <a:rPr lang="ru-RU" b="1" dirty="0"/>
              <a:t> </a:t>
            </a:r>
            <a:r>
              <a:rPr lang="en-US" b="1" dirty="0"/>
              <a:t> </a:t>
            </a:r>
            <a:r>
              <a:rPr lang="ru-RU" b="1" dirty="0"/>
              <a:t>:  </a:t>
            </a:r>
            <a:r>
              <a:rPr lang="en-US" b="1" dirty="0" smtClean="0">
                <a:solidFill>
                  <a:srgbClr val="C00000"/>
                </a:solidFill>
              </a:rPr>
              <a:t>protected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Person</a:t>
            </a:r>
            <a:r>
              <a:rPr lang="ru-RU" b="1" dirty="0">
                <a:solidFill>
                  <a:srgbClr val="C00000"/>
                </a:solidFill>
              </a:rPr>
              <a:t>  </a:t>
            </a:r>
            <a:r>
              <a:rPr lang="ru-RU" b="1" dirty="0"/>
              <a:t>{</a:t>
            </a:r>
            <a:endParaRPr lang="en-US" b="1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private: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    double salary;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public: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    Employee(double salary, string </a:t>
            </a:r>
            <a:r>
              <a:rPr lang="en-US" b="1" dirty="0" smtClean="0"/>
              <a:t>name, int age) </a:t>
            </a:r>
            <a:r>
              <a:rPr lang="en-US" b="1" dirty="0"/>
              <a:t>: </a:t>
            </a:r>
            <a:endParaRPr lang="en-US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Person(name, age)</a:t>
            </a:r>
            <a:endParaRPr lang="en-US" b="1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    </a:t>
            </a:r>
            <a:r>
              <a:rPr lang="en-US" b="1" dirty="0" smtClean="0"/>
              <a:t>       {   </a:t>
            </a:r>
            <a:endParaRPr lang="en-US" b="1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              this-&gt;salary=salary;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    </a:t>
            </a:r>
            <a:r>
              <a:rPr lang="en-US" b="1" dirty="0" smtClean="0"/>
              <a:t>       }</a:t>
            </a: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}</a:t>
            </a:r>
            <a:r>
              <a:rPr lang="en-US" b="1" dirty="0" smtClean="0"/>
              <a:t>;</a:t>
            </a:r>
            <a:endParaRPr lang="ru-RU" b="1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int main() </a:t>
            </a:r>
            <a:endParaRPr lang="ru-RU" b="1" dirty="0"/>
          </a:p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      </a:t>
            </a:r>
            <a:r>
              <a:rPr lang="en-US" b="1" dirty="0"/>
              <a:t>{</a:t>
            </a: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        </a:t>
            </a:r>
            <a:r>
              <a:rPr lang="en-US" b="1" dirty="0" smtClean="0"/>
              <a:t>Employee </a:t>
            </a:r>
            <a:r>
              <a:rPr lang="ru-RU" b="1" dirty="0" smtClean="0"/>
              <a:t>  </a:t>
            </a:r>
            <a:r>
              <a:rPr lang="en-US" b="1" dirty="0" err="1" smtClean="0"/>
              <a:t>sam</a:t>
            </a:r>
            <a:r>
              <a:rPr lang="en-US" b="1" dirty="0" smtClean="0"/>
              <a:t>(12000, "Sam“, 25);</a:t>
            </a: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        </a:t>
            </a:r>
            <a:r>
              <a:rPr lang="en-US" b="1" dirty="0">
                <a:solidFill>
                  <a:srgbClr val="C00000"/>
                </a:solidFill>
              </a:rPr>
              <a:t>sam.display</a:t>
            </a:r>
            <a:r>
              <a:rPr lang="en-US" b="1" dirty="0" smtClean="0">
                <a:solidFill>
                  <a:srgbClr val="C00000"/>
                </a:solidFill>
              </a:rPr>
              <a:t>();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                // </a:t>
            </a:r>
            <a:r>
              <a:rPr lang="ru-RU" b="1" dirty="0">
                <a:solidFill>
                  <a:srgbClr val="C00000"/>
                </a:solidFill>
              </a:rPr>
              <a:t>ошибка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       </a:t>
            </a:r>
            <a:r>
              <a:rPr lang="en-US" b="1" dirty="0" err="1" smtClean="0">
                <a:solidFill>
                  <a:srgbClr val="C00000"/>
                </a:solidFill>
              </a:rPr>
              <a:t>sam.age</a:t>
            </a:r>
            <a:r>
              <a:rPr lang="en-US" b="1" dirty="0" smtClean="0">
                <a:solidFill>
                  <a:srgbClr val="C00000"/>
                </a:solidFill>
              </a:rPr>
              <a:t>=30;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                   // </a:t>
            </a:r>
            <a:r>
              <a:rPr lang="ru-RU" b="1" dirty="0">
                <a:solidFill>
                  <a:srgbClr val="C00000"/>
                </a:solidFill>
              </a:rPr>
              <a:t>ошибка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C00000"/>
                </a:solidFill>
              </a:rPr>
              <a:t>        sam.name=“Tom”;          // </a:t>
            </a:r>
            <a:r>
              <a:rPr lang="ru-RU" b="1" dirty="0" smtClean="0">
                <a:solidFill>
                  <a:srgbClr val="C00000"/>
                </a:solidFill>
              </a:rPr>
              <a:t>ошибка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       </a:t>
            </a:r>
            <a:r>
              <a:rPr lang="en-US" b="1" dirty="0" err="1" smtClean="0">
                <a:solidFill>
                  <a:srgbClr val="C00000"/>
                </a:solidFill>
              </a:rPr>
              <a:t>sam.setName</a:t>
            </a:r>
            <a:r>
              <a:rPr lang="en-US" b="1" dirty="0" smtClean="0">
                <a:solidFill>
                  <a:srgbClr val="C00000"/>
                </a:solidFill>
              </a:rPr>
              <a:t>(“Tom”);    // </a:t>
            </a:r>
            <a:r>
              <a:rPr lang="ru-RU" b="1" dirty="0">
                <a:solidFill>
                  <a:srgbClr val="C00000"/>
                </a:solidFill>
              </a:rPr>
              <a:t>ошибка</a:t>
            </a:r>
            <a:endParaRPr lang="ru-RU" b="1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    }</a:t>
            </a: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}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539899" y="4236288"/>
            <a:ext cx="4572000" cy="2585323"/>
          </a:xfrm>
          <a:prstGeom prst="rect">
            <a:avLst/>
          </a:prstGeom>
          <a:solidFill>
            <a:srgbClr val="FFC000"/>
          </a:solidFill>
        </p:spPr>
        <p:txBody>
          <a:bodyPr>
            <a:spAutoFit/>
          </a:bodyPr>
          <a:lstStyle/>
          <a:p>
            <a:r>
              <a:rPr lang="ru-RU" b="1" dirty="0" smtClean="0">
                <a:latin typeface="+mn-lt"/>
                <a:ea typeface="Times New Roman" panose="02020603050405020304" pitchFamily="18" charset="0"/>
                <a:cs typeface="TimesNewRomanPSMT"/>
              </a:rPr>
              <a:t>Ошибка в программе связана с тем, что защищенный </a:t>
            </a:r>
            <a:r>
              <a:rPr lang="ru-RU" b="1" dirty="0">
                <a:latin typeface="+mn-lt"/>
                <a:ea typeface="Times New Roman" panose="02020603050405020304" pitchFamily="18" charset="0"/>
                <a:cs typeface="TimesNewRomanPSMT"/>
              </a:rPr>
              <a:t>вид доступа</a:t>
            </a:r>
            <a:r>
              <a:rPr lang="ru-RU" dirty="0">
                <a:latin typeface="+mn-lt"/>
                <a:ea typeface="Times New Roman" panose="02020603050405020304" pitchFamily="18" charset="0"/>
                <a:cs typeface="TimesNewRomanPSMT"/>
              </a:rPr>
              <a:t> (</a:t>
            </a:r>
            <a:r>
              <a:rPr lang="ru-RU" b="1" dirty="0" err="1">
                <a:latin typeface="+mn-lt"/>
                <a:ea typeface="Times New Roman" panose="02020603050405020304" pitchFamily="18" charset="0"/>
                <a:cs typeface="TimesNewRomanPS-BoldMT"/>
              </a:rPr>
              <a:t>protected</a:t>
            </a:r>
            <a:r>
              <a:rPr lang="ru-RU" dirty="0">
                <a:latin typeface="+mn-lt"/>
                <a:ea typeface="Times New Roman" panose="02020603050405020304" pitchFamily="18" charset="0"/>
                <a:cs typeface="TimesNewRomanPSMT"/>
              </a:rPr>
              <a:t>) означает, что члены базового типа в типе-наследнике доступны только для методов своего (базового) типа, а также для методов производного типа. Во всех остальных случаях они ведут себя так же, как члены с закрытым видом доступа (</a:t>
            </a:r>
            <a:r>
              <a:rPr lang="ru-RU" b="1" i="1" dirty="0" err="1">
                <a:latin typeface="+mn-lt"/>
                <a:ea typeface="Times New Roman" panose="02020603050405020304" pitchFamily="18" charset="0"/>
                <a:cs typeface="CourierNewPS-BoldItalicMT"/>
              </a:rPr>
              <a:t>private</a:t>
            </a:r>
            <a:r>
              <a:rPr lang="ru-RU" dirty="0">
                <a:latin typeface="+mn-lt"/>
                <a:ea typeface="Times New Roman" panose="02020603050405020304" pitchFamily="18" charset="0"/>
                <a:cs typeface="TimesNewRomanPSMT"/>
              </a:rPr>
              <a:t>).</a:t>
            </a: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981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build="p" animBg="1"/>
      <p:bldP spid="5" grpId="0" build="p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Пример. Защищенное </a:t>
            </a:r>
            <a:r>
              <a:rPr lang="ru-RU" dirty="0"/>
              <a:t>н</a:t>
            </a:r>
            <a:r>
              <a:rPr lang="ru-RU" dirty="0" smtClean="0"/>
              <a:t>аследование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155-5BE4-44CE-9B63-AB04ED25E2B2}" type="slidenum">
              <a:rPr lang="ru-RU" smtClean="0"/>
              <a:pPr/>
              <a:t>42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1217" y="5915569"/>
            <a:ext cx="9122783" cy="92333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b="1" dirty="0" smtClean="0"/>
              <a:t>Исправим программу. Переопределим метод вывода. При этом для обращения к закрытым полям родительского класса будем использовать открытый метод, к защищенным элементам можно обращаться по имени.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380" y="1340710"/>
            <a:ext cx="6912960" cy="525673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/>
              <a:t>// </a:t>
            </a:r>
            <a:r>
              <a:rPr lang="ru-RU" sz="1800" b="1" dirty="0" smtClean="0"/>
              <a:t>родительский класс </a:t>
            </a:r>
            <a:r>
              <a:rPr lang="en-US" sz="1800" b="1" dirty="0" smtClean="0"/>
              <a:t>Person</a:t>
            </a:r>
            <a:endParaRPr lang="ru-RU" sz="1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/>
              <a:t>class </a:t>
            </a:r>
            <a:r>
              <a:rPr lang="en-US" sz="1800" b="1" dirty="0"/>
              <a:t>Person {</a:t>
            </a: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    </a:t>
            </a:r>
            <a:r>
              <a:rPr lang="en-US" sz="1800" b="1" dirty="0" smtClean="0"/>
              <a:t>private</a:t>
            </a:r>
            <a:r>
              <a:rPr lang="ru-RU" sz="1800" b="1" dirty="0" smtClean="0"/>
              <a:t>:</a:t>
            </a:r>
            <a:r>
              <a:rPr lang="en-US" sz="1800" b="1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    </a:t>
            </a:r>
            <a:r>
              <a:rPr lang="en-US" sz="1800" b="1" dirty="0"/>
              <a:t>s</a:t>
            </a:r>
            <a:r>
              <a:rPr lang="en-US" sz="1800" b="1" dirty="0" smtClean="0"/>
              <a:t>tring </a:t>
            </a:r>
            <a:r>
              <a:rPr lang="en-US" sz="1800" b="1" dirty="0"/>
              <a:t>name</a:t>
            </a:r>
            <a:r>
              <a:rPr lang="en-US" sz="1800" b="1" dirty="0" smtClean="0"/>
              <a:t>;</a:t>
            </a:r>
            <a:endParaRPr lang="ru-RU" sz="1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  </a:t>
            </a:r>
            <a:r>
              <a:rPr lang="en-US" sz="1800" b="1" dirty="0" smtClean="0">
                <a:solidFill>
                  <a:srgbClr val="C00000"/>
                </a:solidFill>
              </a:rPr>
              <a:t>protected: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    int age;</a:t>
            </a: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     </a:t>
            </a:r>
            <a:r>
              <a:rPr lang="en-US" sz="1800" b="1" dirty="0" smtClean="0"/>
              <a:t>public: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   Person(string name, int age)</a:t>
            </a:r>
            <a:endParaRPr lang="ru-RU" sz="1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  </a:t>
            </a:r>
            <a:r>
              <a:rPr lang="en-US" sz="1800" b="1" dirty="0" smtClean="0"/>
              <a:t>   {</a:t>
            </a: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     </a:t>
            </a:r>
            <a:r>
              <a:rPr lang="ru-RU" sz="1800" b="1" dirty="0"/>
              <a:t> </a:t>
            </a:r>
            <a:r>
              <a:rPr lang="ru-RU" sz="1800" b="1" dirty="0" smtClean="0"/>
              <a:t>     </a:t>
            </a:r>
            <a:r>
              <a:rPr lang="en-US" sz="1800" b="1" dirty="0" smtClean="0"/>
              <a:t>this</a:t>
            </a:r>
            <a:r>
              <a:rPr lang="ru-RU" sz="1800" b="1" dirty="0" smtClean="0"/>
              <a:t>-</a:t>
            </a:r>
            <a:r>
              <a:rPr lang="en-US" sz="1800" b="1" dirty="0" smtClean="0"/>
              <a:t>&gt;name=name;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       this-&gt;age=age;</a:t>
            </a: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    </a:t>
            </a:r>
            <a:r>
              <a:rPr lang="en-US" sz="1800" b="1" dirty="0" smtClean="0"/>
              <a:t>   }</a:t>
            </a:r>
            <a:endParaRPr lang="ru-RU" sz="1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/>
              <a:t>     string </a:t>
            </a:r>
            <a:r>
              <a:rPr lang="en-US" sz="1800" b="1" dirty="0" err="1"/>
              <a:t>getName</a:t>
            </a:r>
            <a:r>
              <a:rPr lang="en-US" sz="1800" b="1" dirty="0"/>
              <a:t>()</a:t>
            </a:r>
            <a:r>
              <a:rPr lang="ru-RU" sz="1800" b="1" dirty="0"/>
              <a:t>  </a:t>
            </a:r>
            <a:r>
              <a:rPr lang="en-US" sz="1800" b="1" dirty="0"/>
              <a:t> </a:t>
            </a:r>
            <a:r>
              <a:rPr lang="en-US" sz="1800" b="1" dirty="0" smtClean="0"/>
              <a:t>{ </a:t>
            </a:r>
            <a:r>
              <a:rPr lang="en-US" sz="1800" b="1" dirty="0"/>
              <a:t>return name; }</a:t>
            </a: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  </a:t>
            </a:r>
            <a:r>
              <a:rPr lang="ru-RU" sz="1800" b="1" dirty="0"/>
              <a:t> </a:t>
            </a:r>
            <a:r>
              <a:rPr lang="ru-RU" sz="1800" b="1" dirty="0" smtClean="0"/>
              <a:t>  </a:t>
            </a:r>
            <a:r>
              <a:rPr lang="en-US" sz="1800" b="1" dirty="0"/>
              <a:t>int </a:t>
            </a:r>
            <a:r>
              <a:rPr lang="en-US" sz="1800" b="1" dirty="0" err="1"/>
              <a:t>getAge</a:t>
            </a:r>
            <a:r>
              <a:rPr lang="en-US" sz="1800" b="1" dirty="0"/>
              <a:t>() {return age</a:t>
            </a:r>
            <a:r>
              <a:rPr lang="en-US" sz="1800" b="1" dirty="0" smtClean="0"/>
              <a:t>;}</a:t>
            </a:r>
            <a:endParaRPr lang="ru-RU" sz="1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  </a:t>
            </a:r>
            <a:r>
              <a:rPr lang="en-US" sz="1800" b="1" dirty="0" smtClean="0"/>
              <a:t>void </a:t>
            </a:r>
            <a:r>
              <a:rPr lang="en-US" sz="1800" b="1" dirty="0" err="1" smtClean="0"/>
              <a:t>setName</a:t>
            </a:r>
            <a:r>
              <a:rPr lang="en-US" sz="1800" b="1" dirty="0" smtClean="0"/>
              <a:t>(string name)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{ this-&gt;name=name;}</a:t>
            </a: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/>
              <a:t>     void </a:t>
            </a:r>
            <a:r>
              <a:rPr lang="en-US" sz="1800" b="1" dirty="0"/>
              <a:t>display</a:t>
            </a:r>
            <a:r>
              <a:rPr lang="en-US" sz="1800" b="1" dirty="0" smtClean="0"/>
              <a:t>()</a:t>
            </a:r>
            <a:endParaRPr lang="ru-RU" sz="1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   </a:t>
            </a:r>
            <a:r>
              <a:rPr lang="en-US" sz="1800" b="1" dirty="0" smtClean="0"/>
              <a:t>{</a:t>
            </a:r>
            <a:r>
              <a:rPr lang="en-US" sz="1800" dirty="0"/>
              <a:t> </a:t>
            </a:r>
            <a:r>
              <a:rPr lang="en-US" sz="1800" b="1" dirty="0" smtClean="0"/>
              <a:t>cout&lt;&lt;"Name</a:t>
            </a:r>
            <a:r>
              <a:rPr lang="en-US" sz="1800" b="1" dirty="0"/>
              <a:t>: " </a:t>
            </a:r>
            <a:r>
              <a:rPr lang="en-US" sz="1800" b="1" dirty="0" smtClean="0"/>
              <a:t>&lt;&lt;name;</a:t>
            </a:r>
            <a:r>
              <a:rPr lang="ru-RU" sz="1800" b="1" dirty="0" smtClean="0"/>
              <a:t>}</a:t>
            </a:r>
            <a:endParaRPr lang="en-US" sz="1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/>
              <a:t>}</a:t>
            </a:r>
            <a:r>
              <a:rPr lang="en-US" sz="1800" b="1" dirty="0" smtClean="0"/>
              <a:t>;</a:t>
            </a:r>
            <a:endParaRPr lang="ru-RU" sz="18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419840" y="500190"/>
            <a:ext cx="5724160" cy="61863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// </a:t>
            </a:r>
            <a:r>
              <a:rPr lang="ru-RU" b="1" dirty="0"/>
              <a:t>производный класс </a:t>
            </a:r>
            <a:r>
              <a:rPr lang="en-US" b="1" dirty="0"/>
              <a:t>Employee</a:t>
            </a:r>
            <a:endParaRPr lang="ru-RU" b="1" dirty="0"/>
          </a:p>
          <a:p>
            <a:pPr marL="0" indent="0">
              <a:spcBef>
                <a:spcPts val="0"/>
              </a:spcBef>
              <a:buNone/>
            </a:pPr>
            <a:r>
              <a:rPr lang="ru-RU" b="1" dirty="0" err="1"/>
              <a:t>class</a:t>
            </a:r>
            <a:r>
              <a:rPr lang="ru-RU" b="1" dirty="0"/>
              <a:t> </a:t>
            </a:r>
            <a:r>
              <a:rPr lang="ru-RU" b="1" dirty="0" err="1"/>
              <a:t>Employee</a:t>
            </a:r>
            <a:r>
              <a:rPr lang="ru-RU" b="1" dirty="0"/>
              <a:t> </a:t>
            </a:r>
            <a:r>
              <a:rPr lang="en-US" b="1" dirty="0"/>
              <a:t> </a:t>
            </a:r>
            <a:r>
              <a:rPr lang="ru-RU" b="1" dirty="0"/>
              <a:t>:  </a:t>
            </a:r>
            <a:r>
              <a:rPr lang="en-US" b="1" dirty="0" smtClean="0">
                <a:solidFill>
                  <a:srgbClr val="C00000"/>
                </a:solidFill>
              </a:rPr>
              <a:t>protected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Person</a:t>
            </a:r>
            <a:r>
              <a:rPr lang="ru-RU" b="1" dirty="0">
                <a:solidFill>
                  <a:srgbClr val="C00000"/>
                </a:solidFill>
              </a:rPr>
              <a:t>  </a:t>
            </a:r>
            <a:r>
              <a:rPr lang="ru-RU" b="1" dirty="0"/>
              <a:t>{</a:t>
            </a:r>
            <a:endParaRPr lang="en-US" b="1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private: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    double salary;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public: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    Employee(double salary, string </a:t>
            </a:r>
            <a:r>
              <a:rPr lang="en-US" b="1" dirty="0" smtClean="0"/>
              <a:t>name, int age) </a:t>
            </a:r>
            <a:r>
              <a:rPr lang="en-US" b="1" dirty="0"/>
              <a:t>: </a:t>
            </a:r>
            <a:endParaRPr lang="en-US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Person(name, age)</a:t>
            </a:r>
            <a:endParaRPr lang="en-US" b="1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    </a:t>
            </a:r>
            <a:r>
              <a:rPr lang="en-US" b="1" dirty="0" smtClean="0"/>
              <a:t>       {   </a:t>
            </a:r>
            <a:endParaRPr lang="en-US" b="1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              this-&gt;salary=salary;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    </a:t>
            </a:r>
            <a:r>
              <a:rPr lang="en-US" b="1" dirty="0" smtClean="0"/>
              <a:t>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</a:t>
            </a:r>
            <a:r>
              <a:rPr lang="en-US" b="1" dirty="0" smtClean="0"/>
              <a:t>      </a:t>
            </a:r>
            <a:r>
              <a:rPr lang="en-US" b="1" dirty="0">
                <a:solidFill>
                  <a:srgbClr val="C00000"/>
                </a:solidFill>
              </a:rPr>
              <a:t>void display</a:t>
            </a:r>
            <a:r>
              <a:rPr lang="en-US" b="1" dirty="0" smtClean="0">
                <a:solidFill>
                  <a:srgbClr val="C00000"/>
                </a:solidFill>
              </a:rPr>
              <a:t>()</a:t>
            </a:r>
            <a:r>
              <a:rPr lang="ru-RU" b="1" dirty="0" smtClean="0">
                <a:solidFill>
                  <a:srgbClr val="C00000"/>
                </a:solidFill>
              </a:rPr>
              <a:t>   </a:t>
            </a:r>
            <a:r>
              <a:rPr lang="en-US" b="1" dirty="0" smtClean="0">
                <a:solidFill>
                  <a:srgbClr val="C00000"/>
                </a:solidFill>
              </a:rPr>
              <a:t>// </a:t>
            </a:r>
            <a:r>
              <a:rPr lang="ru-RU" b="1" dirty="0" smtClean="0">
                <a:solidFill>
                  <a:srgbClr val="C00000"/>
                </a:solidFill>
              </a:rPr>
              <a:t>переопределение метода</a:t>
            </a:r>
            <a:endParaRPr lang="ru-RU" b="1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     </a:t>
            </a:r>
            <a:r>
              <a:rPr lang="en-US" b="1" dirty="0" smtClean="0"/>
              <a:t> {</a:t>
            </a:r>
            <a:r>
              <a:rPr lang="en-US" dirty="0" smtClean="0"/>
              <a:t>  </a:t>
            </a:r>
            <a:r>
              <a:rPr lang="en-US" b="1" dirty="0" smtClean="0"/>
              <a:t>cout&lt;&lt;"</a:t>
            </a:r>
            <a:r>
              <a:rPr lang="en-US" b="1" dirty="0"/>
              <a:t>Name: " </a:t>
            </a:r>
            <a:r>
              <a:rPr lang="en-US" b="1" dirty="0" smtClean="0"/>
              <a:t>&lt;&lt;</a:t>
            </a:r>
            <a:r>
              <a:rPr lang="en-US" b="1" dirty="0" err="1" smtClean="0">
                <a:solidFill>
                  <a:srgbClr val="C00000"/>
                </a:solidFill>
              </a:rPr>
              <a:t>getName</a:t>
            </a:r>
            <a:r>
              <a:rPr lang="en-US" b="1" dirty="0" smtClean="0">
                <a:solidFill>
                  <a:srgbClr val="C00000"/>
                </a:solidFill>
              </a:rPr>
              <a:t>()</a:t>
            </a:r>
            <a:r>
              <a:rPr lang="en-US" b="1" dirty="0" smtClean="0"/>
              <a:t>&lt;&lt;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</a:t>
            </a:r>
            <a:r>
              <a:rPr lang="en-US" b="1" dirty="0" smtClean="0"/>
              <a:t>        “Age:”&lt;&lt;</a:t>
            </a:r>
            <a:r>
              <a:rPr lang="en-US" b="1" dirty="0" smtClean="0">
                <a:solidFill>
                  <a:srgbClr val="C00000"/>
                </a:solidFill>
              </a:rPr>
              <a:t>age</a:t>
            </a:r>
            <a:r>
              <a:rPr lang="en-US" b="1" dirty="0" smtClean="0"/>
              <a:t>&lt;&lt;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</a:t>
            </a:r>
            <a:r>
              <a:rPr lang="en-US" b="1" dirty="0" smtClean="0"/>
              <a:t>        “salary=”&lt;&lt;salary&lt;&lt;</a:t>
            </a:r>
            <a:r>
              <a:rPr lang="en-US" b="1" dirty="0" err="1" smtClean="0"/>
              <a:t>endl</a:t>
            </a:r>
            <a:r>
              <a:rPr lang="en-US" b="1" dirty="0" smtClean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</a:t>
            </a:r>
            <a:r>
              <a:rPr lang="en-US" b="1" dirty="0" smtClean="0"/>
              <a:t>      </a:t>
            </a:r>
            <a:r>
              <a:rPr lang="ru-RU" b="1" dirty="0" smtClean="0"/>
              <a:t>}</a:t>
            </a: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}</a:t>
            </a:r>
            <a:r>
              <a:rPr lang="en-US" b="1" dirty="0" smtClean="0"/>
              <a:t>;</a:t>
            </a:r>
            <a:endParaRPr lang="ru-RU" b="1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int main() </a:t>
            </a:r>
            <a:endParaRPr lang="ru-RU" b="1" dirty="0"/>
          </a:p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      </a:t>
            </a:r>
            <a:r>
              <a:rPr lang="en-US" b="1" dirty="0"/>
              <a:t>{</a:t>
            </a: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        </a:t>
            </a:r>
            <a:r>
              <a:rPr lang="en-US" b="1" dirty="0" smtClean="0"/>
              <a:t>Employee </a:t>
            </a:r>
            <a:r>
              <a:rPr lang="ru-RU" b="1" dirty="0" smtClean="0"/>
              <a:t>  </a:t>
            </a:r>
            <a:r>
              <a:rPr lang="en-US" b="1" dirty="0" err="1" smtClean="0"/>
              <a:t>sam</a:t>
            </a:r>
            <a:r>
              <a:rPr lang="en-US" b="1" dirty="0" smtClean="0"/>
              <a:t>(12000, "Sam“, 25);</a:t>
            </a: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        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sam.display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();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               //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верно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    }</a:t>
            </a: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}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" y="0"/>
            <a:ext cx="2957341" cy="201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164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" grpId="0" uiExpand="1" build="p" animBg="1"/>
      <p:bldP spid="5" grpId="0" build="p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DA4A41-3414-4FC8-B765-A5B773799639}" type="slidenum">
              <a:rPr lang="ru-RU"/>
              <a:pPr/>
              <a:t>43</a:t>
            </a:fld>
            <a:endParaRPr lang="ru-RU"/>
          </a:p>
        </p:txBody>
      </p:sp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Правила наследования</a:t>
            </a:r>
            <a:r>
              <a:rPr lang="en-US" dirty="0" smtClean="0"/>
              <a:t>: private</a:t>
            </a:r>
            <a:endParaRPr lang="ru-RU" dirty="0"/>
          </a:p>
        </p:txBody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" y="1196690"/>
            <a:ext cx="9109074" cy="5711458"/>
          </a:xfrm>
          <a:noFill/>
        </p:spPr>
        <p:txBody>
          <a:bodyPr anchor="ctr">
            <a:noAutofit/>
          </a:bodyPr>
          <a:lstStyle/>
          <a:p>
            <a:pPr>
              <a:spcBef>
                <a:spcPts val="0"/>
              </a:spcBef>
            </a:pPr>
            <a:r>
              <a:rPr lang="ru-RU" sz="2100" b="1" dirty="0">
                <a:solidFill>
                  <a:srgbClr val="0033CC"/>
                </a:solidFill>
              </a:rPr>
              <a:t>Производный класс не может иметь прямого доступа к закрытым элементам своего базового класса.</a:t>
            </a:r>
            <a:endParaRPr lang="ru-RU" sz="2100" dirty="0">
              <a:solidFill>
                <a:srgbClr val="0033CC"/>
              </a:solidFill>
            </a:endParaRPr>
          </a:p>
          <a:p>
            <a:pPr>
              <a:spcBef>
                <a:spcPts val="0"/>
              </a:spcBef>
            </a:pPr>
            <a:r>
              <a:rPr lang="ru-RU" sz="2100" b="1" dirty="0" smtClean="0"/>
              <a:t>Закрытые </a:t>
            </a:r>
            <a:r>
              <a:rPr lang="ru-RU" sz="2100" b="1" dirty="0"/>
              <a:t>члены базового класса</a:t>
            </a:r>
            <a:r>
              <a:rPr lang="ru-RU" sz="2100" dirty="0"/>
              <a:t> недоступны напрямую с использованием дополнительных методов класса-наследника (при любом способе наследования).</a:t>
            </a:r>
          </a:p>
          <a:p>
            <a:pPr>
              <a:spcBef>
                <a:spcPts val="0"/>
              </a:spcBef>
            </a:pPr>
            <a:r>
              <a:rPr lang="ru-RU" sz="2100" dirty="0"/>
              <a:t>Работа внутри класса-наследника с такими получаемыми закрытыми членами базового класса возможна только с </a:t>
            </a:r>
            <a:r>
              <a:rPr lang="ru-RU" sz="2100" b="1" dirty="0"/>
              <a:t>использованием открытых и защищенных методов базового класса</a:t>
            </a:r>
            <a:r>
              <a:rPr lang="ru-RU" sz="2100" dirty="0"/>
              <a:t>.</a:t>
            </a:r>
          </a:p>
          <a:p>
            <a:pPr>
              <a:spcBef>
                <a:spcPts val="0"/>
              </a:spcBef>
            </a:pPr>
            <a:r>
              <a:rPr lang="ru-RU" sz="2100" b="1" dirty="0">
                <a:solidFill>
                  <a:srgbClr val="C00000"/>
                </a:solidFill>
              </a:rPr>
              <a:t>Закрытые и защищенные получаемые методы недоступны для манипулирования с объектом вне класса</a:t>
            </a:r>
            <a:r>
              <a:rPr lang="ru-RU" sz="2100" dirty="0"/>
              <a:t>. Они могут использоваться как подпрограммы другими методами класса.</a:t>
            </a:r>
          </a:p>
          <a:p>
            <a:pPr>
              <a:spcBef>
                <a:spcPts val="0"/>
              </a:spcBef>
            </a:pPr>
            <a:r>
              <a:rPr lang="ru-RU" sz="2100" b="1" dirty="0">
                <a:solidFill>
                  <a:srgbClr val="C00000"/>
                </a:solidFill>
              </a:rPr>
              <a:t>При закрытом наследовании открытые и защищенные члены базового класса </a:t>
            </a:r>
            <a:r>
              <a:rPr lang="ru-RU" sz="2100" b="1" dirty="0" smtClean="0">
                <a:solidFill>
                  <a:srgbClr val="C00000"/>
                </a:solidFill>
              </a:rPr>
              <a:t>доступны </a:t>
            </a:r>
            <a:r>
              <a:rPr lang="ru-RU" sz="2100" b="1" dirty="0">
                <a:solidFill>
                  <a:srgbClr val="C00000"/>
                </a:solidFill>
              </a:rPr>
              <a:t>только внутри производного класса и недоступны извне (через объекты производного класса), как и его собственные закрытые члены</a:t>
            </a:r>
            <a:r>
              <a:rPr lang="ru-RU" sz="2100" dirty="0" smtClean="0"/>
              <a:t>.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val="2514034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507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Пример. Закрытое </a:t>
            </a:r>
            <a:r>
              <a:rPr lang="ru-RU" dirty="0"/>
              <a:t>н</a:t>
            </a:r>
            <a:r>
              <a:rPr lang="ru-RU" dirty="0" smtClean="0"/>
              <a:t>аследование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155-5BE4-44CE-9B63-AB04ED25E2B2}" type="slidenum">
              <a:rPr lang="ru-RU" smtClean="0"/>
              <a:pPr/>
              <a:t>44</a:t>
            </a:fld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380" y="1340710"/>
            <a:ext cx="6912960" cy="525673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/>
              <a:t>// </a:t>
            </a:r>
            <a:r>
              <a:rPr lang="ru-RU" sz="1800" b="1" dirty="0" smtClean="0"/>
              <a:t>родительский класс </a:t>
            </a:r>
            <a:r>
              <a:rPr lang="en-US" sz="1800" b="1" dirty="0" smtClean="0"/>
              <a:t>Person</a:t>
            </a:r>
            <a:endParaRPr lang="ru-RU" sz="1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/>
              <a:t>class </a:t>
            </a:r>
            <a:r>
              <a:rPr lang="en-US" sz="1800" b="1" dirty="0"/>
              <a:t>Person {</a:t>
            </a: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    </a:t>
            </a:r>
            <a:r>
              <a:rPr lang="en-US" sz="1800" b="1" dirty="0" smtClean="0"/>
              <a:t>private</a:t>
            </a:r>
            <a:r>
              <a:rPr lang="ru-RU" sz="1800" b="1" dirty="0" smtClean="0"/>
              <a:t>:</a:t>
            </a:r>
            <a:r>
              <a:rPr lang="en-US" sz="1800" b="1" dirty="0" smtClean="0"/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    </a:t>
            </a:r>
            <a:r>
              <a:rPr lang="en-US" sz="1800" b="1" dirty="0"/>
              <a:t>s</a:t>
            </a:r>
            <a:r>
              <a:rPr lang="en-US" sz="1800" b="1" dirty="0" smtClean="0"/>
              <a:t>tring </a:t>
            </a:r>
            <a:r>
              <a:rPr lang="en-US" sz="1800" b="1" dirty="0"/>
              <a:t>name</a:t>
            </a:r>
            <a:r>
              <a:rPr lang="en-US" sz="1800" b="1" dirty="0" smtClean="0"/>
              <a:t>;</a:t>
            </a:r>
            <a:endParaRPr lang="ru-RU" sz="1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/>
              <a:t>        int age;</a:t>
            </a: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     </a:t>
            </a:r>
            <a:r>
              <a:rPr lang="en-US" sz="1800" b="1" dirty="0" smtClean="0"/>
              <a:t>public: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   Person(string name, int age)</a:t>
            </a:r>
            <a:endParaRPr lang="ru-RU" sz="1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  </a:t>
            </a:r>
            <a:r>
              <a:rPr lang="en-US" sz="1800" b="1" dirty="0" smtClean="0"/>
              <a:t>   {</a:t>
            </a: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     </a:t>
            </a:r>
            <a:r>
              <a:rPr lang="ru-RU" sz="1800" b="1" dirty="0"/>
              <a:t> </a:t>
            </a:r>
            <a:r>
              <a:rPr lang="ru-RU" sz="1800" b="1" dirty="0" smtClean="0"/>
              <a:t>     </a:t>
            </a:r>
            <a:r>
              <a:rPr lang="en-US" sz="1800" b="1" dirty="0" smtClean="0"/>
              <a:t>this</a:t>
            </a:r>
            <a:r>
              <a:rPr lang="ru-RU" sz="1800" b="1" dirty="0" smtClean="0"/>
              <a:t>-</a:t>
            </a:r>
            <a:r>
              <a:rPr lang="en-US" sz="1800" b="1" dirty="0" smtClean="0"/>
              <a:t>&gt;name=name;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       this-&gt;age=age;</a:t>
            </a: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    </a:t>
            </a:r>
            <a:r>
              <a:rPr lang="en-US" sz="1800" b="1" dirty="0" smtClean="0"/>
              <a:t>   }</a:t>
            </a:r>
            <a:endParaRPr lang="ru-RU" sz="1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/>
              <a:t>     string </a:t>
            </a:r>
            <a:r>
              <a:rPr lang="en-US" sz="1800" b="1" dirty="0" err="1"/>
              <a:t>getName</a:t>
            </a:r>
            <a:r>
              <a:rPr lang="en-US" sz="1800" b="1" dirty="0"/>
              <a:t>()</a:t>
            </a:r>
            <a:r>
              <a:rPr lang="ru-RU" sz="1800" b="1" dirty="0"/>
              <a:t>  </a:t>
            </a:r>
            <a:r>
              <a:rPr lang="en-US" sz="1800" b="1" dirty="0"/>
              <a:t> </a:t>
            </a:r>
            <a:r>
              <a:rPr lang="en-US" sz="1800" b="1" dirty="0" smtClean="0"/>
              <a:t>{ </a:t>
            </a:r>
            <a:r>
              <a:rPr lang="en-US" sz="1800" b="1" dirty="0"/>
              <a:t>return name; }</a:t>
            </a: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  </a:t>
            </a:r>
            <a:r>
              <a:rPr lang="ru-RU" sz="1800" b="1" dirty="0"/>
              <a:t> </a:t>
            </a:r>
            <a:r>
              <a:rPr lang="ru-RU" sz="1800" b="1" dirty="0" smtClean="0"/>
              <a:t>  </a:t>
            </a:r>
            <a:r>
              <a:rPr lang="en-US" sz="1800" b="1" dirty="0"/>
              <a:t>int </a:t>
            </a:r>
            <a:r>
              <a:rPr lang="en-US" sz="1800" b="1" dirty="0" err="1"/>
              <a:t>getAge</a:t>
            </a:r>
            <a:r>
              <a:rPr lang="en-US" sz="1800" b="1" dirty="0"/>
              <a:t>() {return age</a:t>
            </a:r>
            <a:r>
              <a:rPr lang="en-US" sz="1800" b="1" dirty="0" smtClean="0"/>
              <a:t>;}</a:t>
            </a:r>
            <a:endParaRPr lang="ru-RU" sz="1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  </a:t>
            </a:r>
            <a:r>
              <a:rPr lang="en-US" sz="1800" b="1" dirty="0" smtClean="0"/>
              <a:t>void </a:t>
            </a:r>
            <a:r>
              <a:rPr lang="en-US" sz="1800" b="1" dirty="0" err="1" smtClean="0"/>
              <a:t>setName</a:t>
            </a:r>
            <a:r>
              <a:rPr lang="en-US" sz="1800" b="1" dirty="0" smtClean="0"/>
              <a:t>(string name)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  { this-&gt;name=name;}</a:t>
            </a:r>
            <a:endParaRPr lang="ru-RU" sz="1800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/>
              <a:t>     void </a:t>
            </a:r>
            <a:r>
              <a:rPr lang="en-US" sz="1800" b="1" dirty="0"/>
              <a:t>display</a:t>
            </a:r>
            <a:r>
              <a:rPr lang="en-US" sz="1800" b="1" dirty="0" smtClean="0"/>
              <a:t>()</a:t>
            </a:r>
            <a:endParaRPr lang="ru-RU" sz="1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   </a:t>
            </a:r>
            <a:r>
              <a:rPr lang="en-US" sz="1800" b="1" dirty="0" smtClean="0"/>
              <a:t>{</a:t>
            </a:r>
            <a:r>
              <a:rPr lang="en-US" sz="1800" dirty="0"/>
              <a:t> </a:t>
            </a:r>
            <a:r>
              <a:rPr lang="en-US" sz="1800" b="1" dirty="0" smtClean="0"/>
              <a:t>cout&lt;&lt;"Name</a:t>
            </a:r>
            <a:r>
              <a:rPr lang="en-US" sz="1800" b="1" dirty="0"/>
              <a:t>: " </a:t>
            </a:r>
            <a:r>
              <a:rPr lang="en-US" sz="1800" b="1" dirty="0" smtClean="0"/>
              <a:t>&lt;&lt;name;</a:t>
            </a:r>
            <a:r>
              <a:rPr lang="ru-RU" sz="1800" b="1" dirty="0" smtClean="0"/>
              <a:t>}</a:t>
            </a:r>
            <a:endParaRPr lang="en-US" sz="1800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/>
              <a:t>}</a:t>
            </a:r>
            <a:r>
              <a:rPr lang="en-US" sz="1800" b="1" dirty="0" smtClean="0"/>
              <a:t>;</a:t>
            </a:r>
            <a:endParaRPr lang="ru-RU" sz="18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3419840" y="500190"/>
            <a:ext cx="5724160" cy="61863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// </a:t>
            </a:r>
            <a:r>
              <a:rPr lang="ru-RU" b="1" dirty="0"/>
              <a:t>производный класс </a:t>
            </a:r>
            <a:r>
              <a:rPr lang="en-US" b="1" dirty="0"/>
              <a:t>Employee</a:t>
            </a:r>
            <a:endParaRPr lang="ru-RU" b="1" dirty="0"/>
          </a:p>
          <a:p>
            <a:pPr marL="0" indent="0">
              <a:spcBef>
                <a:spcPts val="0"/>
              </a:spcBef>
              <a:buNone/>
            </a:pPr>
            <a:r>
              <a:rPr lang="ru-RU" b="1" dirty="0" err="1"/>
              <a:t>class</a:t>
            </a:r>
            <a:r>
              <a:rPr lang="ru-RU" b="1" dirty="0"/>
              <a:t> </a:t>
            </a:r>
            <a:r>
              <a:rPr lang="ru-RU" b="1" dirty="0" err="1"/>
              <a:t>Employee</a:t>
            </a:r>
            <a:r>
              <a:rPr lang="ru-RU" b="1" dirty="0"/>
              <a:t> </a:t>
            </a:r>
            <a:r>
              <a:rPr lang="en-US" b="1" dirty="0"/>
              <a:t> </a:t>
            </a:r>
            <a:r>
              <a:rPr lang="ru-RU" b="1" dirty="0"/>
              <a:t>:  </a:t>
            </a:r>
            <a:r>
              <a:rPr lang="en-US" b="1" dirty="0" smtClean="0">
                <a:solidFill>
                  <a:srgbClr val="C00000"/>
                </a:solidFill>
              </a:rPr>
              <a:t>private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>
                <a:solidFill>
                  <a:srgbClr val="C00000"/>
                </a:solidFill>
              </a:rPr>
              <a:t>Person</a:t>
            </a:r>
            <a:r>
              <a:rPr lang="ru-RU" b="1" dirty="0">
                <a:solidFill>
                  <a:srgbClr val="C00000"/>
                </a:solidFill>
              </a:rPr>
              <a:t>  </a:t>
            </a:r>
            <a:r>
              <a:rPr lang="ru-RU" b="1" dirty="0"/>
              <a:t>{</a:t>
            </a:r>
            <a:endParaRPr lang="en-US" b="1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private: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    double salary;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public: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    Employee(double salary, string </a:t>
            </a:r>
            <a:r>
              <a:rPr lang="en-US" b="1" dirty="0" smtClean="0"/>
              <a:t>name, int age) </a:t>
            </a:r>
            <a:r>
              <a:rPr lang="en-US" b="1" dirty="0"/>
              <a:t>: </a:t>
            </a:r>
            <a:endParaRPr lang="en-US" b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      Person(name, age)</a:t>
            </a:r>
            <a:endParaRPr lang="en-US" b="1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    </a:t>
            </a:r>
            <a:r>
              <a:rPr lang="en-US" b="1" dirty="0" smtClean="0"/>
              <a:t>       {   </a:t>
            </a:r>
            <a:endParaRPr lang="en-US" b="1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              this-&gt;salary=salary;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     </a:t>
            </a:r>
            <a:r>
              <a:rPr lang="en-US" b="1" dirty="0" smtClean="0"/>
              <a:t>   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</a:t>
            </a:r>
            <a:r>
              <a:rPr lang="en-US" b="1" dirty="0" smtClean="0"/>
              <a:t>      </a:t>
            </a:r>
            <a:r>
              <a:rPr lang="en-US" b="1" dirty="0">
                <a:solidFill>
                  <a:srgbClr val="C00000"/>
                </a:solidFill>
              </a:rPr>
              <a:t>void display</a:t>
            </a:r>
            <a:r>
              <a:rPr lang="en-US" b="1" dirty="0" smtClean="0">
                <a:solidFill>
                  <a:srgbClr val="C00000"/>
                </a:solidFill>
              </a:rPr>
              <a:t>()</a:t>
            </a:r>
            <a:r>
              <a:rPr lang="ru-RU" b="1" dirty="0" smtClean="0">
                <a:solidFill>
                  <a:srgbClr val="C00000"/>
                </a:solidFill>
              </a:rPr>
              <a:t>   </a:t>
            </a:r>
            <a:r>
              <a:rPr lang="en-US" b="1" dirty="0" smtClean="0">
                <a:solidFill>
                  <a:srgbClr val="C00000"/>
                </a:solidFill>
              </a:rPr>
              <a:t>// </a:t>
            </a:r>
            <a:r>
              <a:rPr lang="ru-RU" b="1" dirty="0" smtClean="0">
                <a:solidFill>
                  <a:srgbClr val="C00000"/>
                </a:solidFill>
              </a:rPr>
              <a:t>переопределение метода</a:t>
            </a:r>
            <a:endParaRPr lang="ru-RU" b="1" dirty="0">
              <a:solidFill>
                <a:srgbClr val="C00000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     </a:t>
            </a:r>
            <a:r>
              <a:rPr lang="en-US" b="1" dirty="0" smtClean="0"/>
              <a:t> {</a:t>
            </a:r>
            <a:r>
              <a:rPr lang="en-US" dirty="0" smtClean="0"/>
              <a:t>  </a:t>
            </a:r>
            <a:r>
              <a:rPr lang="en-US" b="1" dirty="0" smtClean="0"/>
              <a:t>cout&lt;&lt;"</a:t>
            </a:r>
            <a:r>
              <a:rPr lang="en-US" b="1" dirty="0"/>
              <a:t>Name: " </a:t>
            </a:r>
            <a:r>
              <a:rPr lang="en-US" b="1" dirty="0" smtClean="0"/>
              <a:t>&lt;&lt;</a:t>
            </a:r>
            <a:r>
              <a:rPr lang="en-US" b="1" dirty="0" err="1" smtClean="0">
                <a:solidFill>
                  <a:srgbClr val="C00000"/>
                </a:solidFill>
              </a:rPr>
              <a:t>getName</a:t>
            </a:r>
            <a:r>
              <a:rPr lang="en-US" b="1" dirty="0" smtClean="0">
                <a:solidFill>
                  <a:srgbClr val="C00000"/>
                </a:solidFill>
              </a:rPr>
              <a:t>()</a:t>
            </a:r>
            <a:r>
              <a:rPr lang="en-US" b="1" dirty="0" smtClean="0"/>
              <a:t>&lt;&lt;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</a:t>
            </a:r>
            <a:r>
              <a:rPr lang="en-US" b="1" dirty="0" smtClean="0"/>
              <a:t>        “Age:”&lt;&lt;</a:t>
            </a:r>
            <a:r>
              <a:rPr lang="en-US" b="1" dirty="0" err="1" smtClean="0">
                <a:solidFill>
                  <a:srgbClr val="C00000"/>
                </a:solidFill>
              </a:rPr>
              <a:t>getAge</a:t>
            </a:r>
            <a:r>
              <a:rPr lang="en-US" b="1" dirty="0" smtClean="0">
                <a:solidFill>
                  <a:srgbClr val="C00000"/>
                </a:solidFill>
              </a:rPr>
              <a:t>()</a:t>
            </a:r>
            <a:r>
              <a:rPr lang="en-US" b="1" dirty="0" smtClean="0"/>
              <a:t>&lt;&lt;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</a:t>
            </a:r>
            <a:r>
              <a:rPr lang="en-US" b="1" dirty="0" smtClean="0"/>
              <a:t>        “salary=”&lt;&lt;salary&lt;&lt;</a:t>
            </a:r>
            <a:r>
              <a:rPr lang="en-US" b="1" dirty="0" err="1" smtClean="0"/>
              <a:t>endl</a:t>
            </a:r>
            <a:r>
              <a:rPr lang="en-US" b="1" dirty="0" smtClean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 </a:t>
            </a:r>
            <a:r>
              <a:rPr lang="en-US" b="1" dirty="0" smtClean="0"/>
              <a:t>      </a:t>
            </a:r>
            <a:r>
              <a:rPr lang="ru-RU" b="1" dirty="0" smtClean="0"/>
              <a:t>}</a:t>
            </a: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ru-RU" b="1" dirty="0" smtClean="0"/>
              <a:t>}</a:t>
            </a:r>
            <a:r>
              <a:rPr lang="en-US" b="1" dirty="0" smtClean="0"/>
              <a:t>;</a:t>
            </a:r>
            <a:endParaRPr lang="ru-RU" b="1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 smtClean="0"/>
              <a:t>int main() </a:t>
            </a:r>
            <a:endParaRPr lang="ru-RU" b="1" dirty="0"/>
          </a:p>
          <a:p>
            <a:pPr marL="0" indent="0">
              <a:spcBef>
                <a:spcPts val="0"/>
              </a:spcBef>
              <a:buNone/>
            </a:pPr>
            <a:r>
              <a:rPr lang="ru-RU" b="1" dirty="0"/>
              <a:t>      </a:t>
            </a:r>
            <a:r>
              <a:rPr lang="en-US" b="1" dirty="0"/>
              <a:t>{</a:t>
            </a: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        </a:t>
            </a:r>
            <a:r>
              <a:rPr lang="en-US" b="1" dirty="0" smtClean="0"/>
              <a:t>Employee </a:t>
            </a:r>
            <a:r>
              <a:rPr lang="ru-RU" b="1" dirty="0" smtClean="0"/>
              <a:t>  </a:t>
            </a:r>
            <a:r>
              <a:rPr lang="en-US" b="1" dirty="0" err="1" smtClean="0"/>
              <a:t>sam</a:t>
            </a:r>
            <a:r>
              <a:rPr lang="en-US" b="1" dirty="0" smtClean="0"/>
              <a:t>(12000, "Sam“, 25);</a:t>
            </a: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        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sam.display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();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                //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верно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    }</a:t>
            </a:r>
            <a:endParaRPr lang="ru-RU" dirty="0"/>
          </a:p>
          <a:p>
            <a:pPr marL="0" indent="0">
              <a:spcBef>
                <a:spcPts val="0"/>
              </a:spcBef>
              <a:buNone/>
            </a:pPr>
            <a:r>
              <a:rPr lang="en-US" b="1" dirty="0"/>
              <a:t>}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" y="0"/>
            <a:ext cx="2957341" cy="201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6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build="p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F3A6A8-5A4C-46F0-82D6-06CC4F7892BF}" type="slidenum">
              <a:rPr lang="ru-RU"/>
              <a:pPr/>
              <a:t>45</a:t>
            </a:fld>
            <a:endParaRPr lang="ru-RU"/>
          </a:p>
        </p:txBody>
      </p:sp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0462" cy="836640"/>
          </a:xfrm>
        </p:spPr>
        <p:txBody>
          <a:bodyPr/>
          <a:lstStyle/>
          <a:p>
            <a:r>
              <a:rPr lang="ru-RU" dirty="0"/>
              <a:t>Сокрытие полей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027" y="1463314"/>
            <a:ext cx="8780462" cy="5302611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ts val="2200"/>
              </a:lnSpc>
              <a:spcBef>
                <a:spcPts val="0"/>
              </a:spcBef>
            </a:pPr>
            <a:r>
              <a:rPr lang="ru-RU" sz="2200" b="1" dirty="0"/>
              <a:t>Наследники могут объявлять поля с любыми именами, даже совпадающими с родительскими</a:t>
            </a:r>
            <a:r>
              <a:rPr lang="ru-RU" sz="2200" dirty="0"/>
              <a:t>. </a:t>
            </a:r>
            <a:endParaRPr lang="ru-RU" sz="2200" dirty="0" smtClean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en-US" sz="2200" dirty="0" smtClean="0"/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ru-RU" sz="2200" b="1" dirty="0" smtClean="0"/>
              <a:t>Компилятор опирается </a:t>
            </a:r>
            <a:r>
              <a:rPr lang="ru-RU" sz="2200" b="1" dirty="0"/>
              <a:t>только на тип ссылки</a:t>
            </a:r>
            <a:r>
              <a:rPr lang="ru-RU" sz="2200" dirty="0"/>
              <a:t>, с помощью которой делается обращение к </a:t>
            </a:r>
            <a:r>
              <a:rPr lang="ru-RU" sz="2200" dirty="0" smtClean="0"/>
              <a:t>полю</a:t>
            </a:r>
            <a:r>
              <a:rPr lang="en-US" sz="2200" dirty="0" smtClean="0"/>
              <a:t>.</a:t>
            </a:r>
            <a:endParaRPr lang="ru-RU" sz="2200" dirty="0" smtClean="0"/>
          </a:p>
          <a:p>
            <a:pPr marL="0" indent="0">
              <a:lnSpc>
                <a:spcPts val="2200"/>
              </a:lnSpc>
              <a:spcBef>
                <a:spcPts val="0"/>
              </a:spcBef>
              <a:buNone/>
            </a:pPr>
            <a:endParaRPr lang="ru-RU" sz="2200" dirty="0" smtClean="0"/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ru-RU" sz="2200" dirty="0"/>
              <a:t>Объявление поля в классе-наследнике "</a:t>
            </a:r>
            <a:r>
              <a:rPr lang="ru-RU" sz="2200" b="1" dirty="0" smtClean="0"/>
              <a:t>скрывает</a:t>
            </a:r>
            <a:r>
              <a:rPr lang="ru-RU" sz="2200" dirty="0" smtClean="0"/>
              <a:t>" </a:t>
            </a:r>
            <a:r>
              <a:rPr lang="ru-RU" sz="2200" dirty="0"/>
              <a:t>родительское поле. </a:t>
            </a:r>
            <a:r>
              <a:rPr lang="ru-RU" sz="2200" b="1" dirty="0"/>
              <a:t>Это объявление так и называется - "</a:t>
            </a:r>
            <a:r>
              <a:rPr lang="ru-RU" sz="2200" b="1" dirty="0">
                <a:solidFill>
                  <a:srgbClr val="FF0000"/>
                </a:solidFill>
              </a:rPr>
              <a:t>скрывающим</a:t>
            </a:r>
            <a:r>
              <a:rPr lang="ru-RU" sz="2200" b="1" dirty="0"/>
              <a:t>" (</a:t>
            </a:r>
            <a:r>
              <a:rPr lang="ru-RU" sz="2200" b="1" dirty="0" err="1"/>
              <a:t>hiding</a:t>
            </a:r>
            <a:r>
              <a:rPr lang="ru-RU" sz="2200" b="1" dirty="0"/>
              <a:t>).</a:t>
            </a:r>
            <a:endParaRPr lang="ru-RU" sz="2200" b="1" dirty="0">
              <a:solidFill>
                <a:srgbClr val="C00000"/>
              </a:solidFill>
            </a:endParaRPr>
          </a:p>
          <a:p>
            <a:pPr lvl="4">
              <a:lnSpc>
                <a:spcPts val="2200"/>
              </a:lnSpc>
              <a:spcBef>
                <a:spcPts val="0"/>
              </a:spcBef>
            </a:pPr>
            <a:endParaRPr lang="ru-RU" sz="2200" dirty="0"/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ru-RU" sz="2200" b="1" dirty="0">
                <a:solidFill>
                  <a:srgbClr val="C00000"/>
                </a:solidFill>
              </a:rPr>
              <a:t>Поля не переопределяются, но скрываются</a:t>
            </a:r>
            <a:endParaRPr lang="en-US" sz="2200" b="1" dirty="0">
              <a:solidFill>
                <a:srgbClr val="C00000"/>
              </a:solidFill>
            </a:endParaRP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ru-RU" sz="2200" dirty="0" smtClean="0"/>
              <a:t>Поле </a:t>
            </a:r>
            <a:r>
              <a:rPr lang="ru-RU" sz="2200" dirty="0"/>
              <a:t>базового класса при сокрытии продолжает существовать, но </a:t>
            </a:r>
            <a:r>
              <a:rPr lang="ru-RU" sz="2200" b="1" dirty="0">
                <a:solidFill>
                  <a:srgbClr val="C00000"/>
                </a:solidFill>
              </a:rPr>
              <a:t>недоступно непосредственно по имени</a:t>
            </a:r>
          </a:p>
          <a:p>
            <a:pPr lvl="4">
              <a:lnSpc>
                <a:spcPts val="2200"/>
              </a:lnSpc>
              <a:spcBef>
                <a:spcPts val="0"/>
              </a:spcBef>
            </a:pPr>
            <a:endParaRPr lang="ru-RU" sz="2200" dirty="0"/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ru-RU" sz="2200" dirty="0"/>
              <a:t>Доступ можно получить с помощью </a:t>
            </a:r>
            <a:r>
              <a:rPr lang="ru-RU" sz="2200" b="1" dirty="0" smtClean="0">
                <a:solidFill>
                  <a:srgbClr val="C00000"/>
                </a:solidFill>
              </a:rPr>
              <a:t>операцию разрешения области видимости для базового </a:t>
            </a:r>
            <a:r>
              <a:rPr lang="ru-RU" sz="2200" b="1" dirty="0" err="1" smtClean="0">
                <a:solidFill>
                  <a:srgbClr val="C00000"/>
                </a:solidFill>
              </a:rPr>
              <a:t>класа</a:t>
            </a:r>
            <a:r>
              <a:rPr lang="ru-RU" sz="2200" b="1" dirty="0" smtClean="0">
                <a:solidFill>
                  <a:srgbClr val="C00000"/>
                </a:solidFill>
              </a:rPr>
              <a:t> </a:t>
            </a:r>
            <a:r>
              <a:rPr lang="ru-RU" sz="2200" dirty="0" smtClean="0"/>
              <a:t>либо </a:t>
            </a:r>
            <a:r>
              <a:rPr lang="ru-RU" sz="2200" dirty="0"/>
              <a:t>через </a:t>
            </a:r>
            <a:r>
              <a:rPr lang="ru-RU" sz="2200" dirty="0">
                <a:solidFill>
                  <a:schemeClr val="accent1"/>
                </a:solidFill>
              </a:rPr>
              <a:t>ссылочную переменную родительского типа</a:t>
            </a:r>
          </a:p>
          <a:p>
            <a:pPr>
              <a:lnSpc>
                <a:spcPts val="2200"/>
              </a:lnSpc>
            </a:pPr>
            <a:r>
              <a:rPr lang="ru-RU" sz="2200" dirty="0" smtClean="0"/>
              <a:t>К такому полю </a:t>
            </a:r>
            <a:r>
              <a:rPr lang="ru-RU" sz="2200" dirty="0"/>
              <a:t>можно обратиться </a:t>
            </a:r>
            <a:r>
              <a:rPr lang="ru-RU" sz="2200" b="1" dirty="0"/>
              <a:t>явным </a:t>
            </a:r>
            <a:r>
              <a:rPr lang="ru-RU" sz="2200" b="1" dirty="0" smtClean="0"/>
              <a:t>приведением.</a:t>
            </a:r>
            <a:endParaRPr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63543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1219" grpId="0" build="p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1203E-1D6C-42BB-A4EE-CE4010D1A221}" type="slidenum">
              <a:rPr lang="ru-RU"/>
              <a:pPr/>
              <a:t>46</a:t>
            </a:fld>
            <a:endParaRPr lang="ru-RU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0462" cy="908650"/>
          </a:xfrm>
        </p:spPr>
        <p:txBody>
          <a:bodyPr/>
          <a:lstStyle/>
          <a:p>
            <a:r>
              <a:rPr lang="ru-RU" dirty="0" smtClean="0"/>
              <a:t>Пример сокрытия имен</a:t>
            </a:r>
            <a:endParaRPr lang="ru-RU" dirty="0"/>
          </a:p>
        </p:txBody>
      </p:sp>
      <p:sp>
        <p:nvSpPr>
          <p:cNvPr id="516100" name="Text Box 4"/>
          <p:cNvSpPr txBox="1">
            <a:spLocks noChangeArrowheads="1"/>
          </p:cNvSpPr>
          <p:nvPr/>
        </p:nvSpPr>
        <p:spPr bwMode="auto">
          <a:xfrm>
            <a:off x="179388" y="1651000"/>
            <a:ext cx="8785225" cy="5065106"/>
          </a:xfrm>
          <a:prstGeom prst="rect">
            <a:avLst/>
          </a:prstGeom>
          <a:solidFill>
            <a:schemeClr val="accent1">
              <a:alpha val="14999"/>
            </a:schemeClr>
          </a:solidFill>
          <a:ln w="508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US" sz="1900" b="1" dirty="0">
                <a:latin typeface="Courier New" pitchFamily="49" charset="0"/>
              </a:rPr>
              <a:t>class </a:t>
            </a:r>
            <a:r>
              <a:rPr lang="en-US" sz="1900" b="1" dirty="0" smtClean="0">
                <a:latin typeface="Courier New" pitchFamily="49" charset="0"/>
              </a:rPr>
              <a:t>Parent </a:t>
            </a:r>
            <a:r>
              <a:rPr lang="en-US" sz="1900" b="1" dirty="0">
                <a:latin typeface="Courier New" pitchFamily="49" charset="0"/>
              </a:rPr>
              <a:t>{</a:t>
            </a:r>
          </a:p>
          <a:p>
            <a:r>
              <a:rPr lang="en-US" sz="1900" b="1" dirty="0">
                <a:latin typeface="Courier New" pitchFamily="49" charset="0"/>
              </a:rPr>
              <a:t>  </a:t>
            </a:r>
            <a:r>
              <a:rPr lang="en-US" sz="1900" b="1" dirty="0" smtClean="0">
                <a:latin typeface="Courier New" pitchFamily="49" charset="0"/>
              </a:rPr>
              <a:t>public</a:t>
            </a:r>
            <a:r>
              <a:rPr lang="en-US" sz="1900" b="1" dirty="0">
                <a:latin typeface="Courier New" pitchFamily="49" charset="0"/>
              </a:rPr>
              <a:t>:</a:t>
            </a:r>
            <a:r>
              <a:rPr lang="en-US" sz="1900" b="1" dirty="0" smtClean="0">
                <a:latin typeface="Courier New" pitchFamily="49" charset="0"/>
              </a:rPr>
              <a:t> </a:t>
            </a:r>
          </a:p>
          <a:p>
            <a:r>
              <a:rPr lang="en-US" sz="1900" b="1" dirty="0">
                <a:latin typeface="Courier New" pitchFamily="49" charset="0"/>
              </a:rPr>
              <a:t> </a:t>
            </a:r>
            <a:r>
              <a:rPr lang="en-US" sz="1900" b="1" dirty="0" smtClean="0">
                <a:latin typeface="Courier New" pitchFamily="49" charset="0"/>
              </a:rPr>
              <a:t>   string </a:t>
            </a:r>
            <a:r>
              <a:rPr lang="en-US" sz="1900" b="1" dirty="0" err="1" smtClean="0">
                <a:latin typeface="Courier New" pitchFamily="49" charset="0"/>
              </a:rPr>
              <a:t>str</a:t>
            </a:r>
            <a:r>
              <a:rPr lang="en-US" sz="1900" b="1" dirty="0" smtClean="0">
                <a:latin typeface="Courier New" pitchFamily="49" charset="0"/>
              </a:rPr>
              <a:t>;</a:t>
            </a:r>
          </a:p>
          <a:p>
            <a:r>
              <a:rPr lang="en-US" sz="1900" b="1" dirty="0">
                <a:latin typeface="Courier New" pitchFamily="49" charset="0"/>
              </a:rPr>
              <a:t> </a:t>
            </a:r>
            <a:r>
              <a:rPr lang="en-US" sz="1900" b="1" dirty="0" smtClean="0">
                <a:latin typeface="Courier New" pitchFamily="49" charset="0"/>
              </a:rPr>
              <a:t>   Parent(string </a:t>
            </a:r>
            <a:r>
              <a:rPr lang="en-US" sz="1900" b="1" dirty="0" err="1" smtClean="0">
                <a:latin typeface="Courier New" pitchFamily="49" charset="0"/>
              </a:rPr>
              <a:t>str</a:t>
            </a:r>
            <a:r>
              <a:rPr lang="en-US" sz="1900" b="1" dirty="0" smtClean="0">
                <a:latin typeface="Courier New" pitchFamily="49" charset="0"/>
              </a:rPr>
              <a:t>) { this-&gt;</a:t>
            </a:r>
            <a:r>
              <a:rPr lang="en-US" sz="1900" b="1" dirty="0" err="1" smtClean="0">
                <a:latin typeface="Courier New" pitchFamily="49" charset="0"/>
              </a:rPr>
              <a:t>str</a:t>
            </a:r>
            <a:r>
              <a:rPr lang="en-US" sz="1900" b="1" dirty="0" smtClean="0">
                <a:latin typeface="Courier New" pitchFamily="49" charset="0"/>
              </a:rPr>
              <a:t>=</a:t>
            </a:r>
            <a:r>
              <a:rPr lang="en-US" sz="1900" b="1" dirty="0" err="1" smtClean="0">
                <a:latin typeface="Courier New" pitchFamily="49" charset="0"/>
              </a:rPr>
              <a:t>str</a:t>
            </a:r>
            <a:r>
              <a:rPr lang="en-US" sz="1900" b="1" dirty="0" smtClean="0">
                <a:latin typeface="Courier New" pitchFamily="49" charset="0"/>
              </a:rPr>
              <a:t>; }</a:t>
            </a:r>
            <a:endParaRPr lang="en-US" sz="1900" b="1" dirty="0">
              <a:latin typeface="Courier New" pitchFamily="49" charset="0"/>
            </a:endParaRPr>
          </a:p>
          <a:p>
            <a:r>
              <a:rPr lang="en-US" sz="1900" b="1" dirty="0">
                <a:latin typeface="Courier New" pitchFamily="49" charset="0"/>
              </a:rPr>
              <a:t> </a:t>
            </a:r>
            <a:r>
              <a:rPr lang="en-US" sz="1900" b="1" dirty="0" smtClean="0">
                <a:latin typeface="Courier New" pitchFamily="49" charset="0"/>
              </a:rPr>
              <a:t>   void </a:t>
            </a:r>
            <a:r>
              <a:rPr lang="en-US" sz="1900" b="1" dirty="0">
                <a:latin typeface="Courier New" pitchFamily="49" charset="0"/>
              </a:rPr>
              <a:t>show() {</a:t>
            </a:r>
          </a:p>
          <a:p>
            <a:r>
              <a:rPr lang="en-US" sz="1900" b="1" dirty="0">
                <a:latin typeface="Courier New" pitchFamily="49" charset="0"/>
              </a:rPr>
              <a:t>    </a:t>
            </a:r>
            <a:r>
              <a:rPr lang="en-US" sz="1900" b="1" dirty="0" smtClean="0">
                <a:latin typeface="Courier New" pitchFamily="49" charset="0"/>
              </a:rPr>
              <a:t>  cout&lt;&lt;" </a:t>
            </a:r>
            <a:r>
              <a:rPr lang="en-US" sz="1900" b="1" dirty="0" err="1">
                <a:latin typeface="Courier New" pitchFamily="49" charset="0"/>
              </a:rPr>
              <a:t>Parent.show</a:t>
            </a:r>
            <a:r>
              <a:rPr lang="en-US" sz="1900" b="1" dirty="0">
                <a:latin typeface="Courier New" pitchFamily="49" charset="0"/>
              </a:rPr>
              <a:t>: " </a:t>
            </a:r>
            <a:r>
              <a:rPr lang="en-US" sz="1900" b="1" dirty="0" smtClean="0">
                <a:latin typeface="Courier New" pitchFamily="49" charset="0"/>
              </a:rPr>
              <a:t>&lt;&lt; </a:t>
            </a:r>
            <a:r>
              <a:rPr lang="en-US" sz="1900" b="1" dirty="0" err="1" smtClean="0">
                <a:latin typeface="Courier New" pitchFamily="49" charset="0"/>
              </a:rPr>
              <a:t>str</a:t>
            </a:r>
            <a:r>
              <a:rPr lang="en-US" sz="1900" b="1" dirty="0">
                <a:latin typeface="Courier New" pitchFamily="49" charset="0"/>
              </a:rPr>
              <a:t> </a:t>
            </a:r>
            <a:r>
              <a:rPr lang="en-US" sz="1900" b="1" dirty="0" smtClean="0">
                <a:latin typeface="Courier New" pitchFamily="49" charset="0"/>
              </a:rPr>
              <a:t>&lt;&lt;</a:t>
            </a:r>
            <a:r>
              <a:rPr lang="en-US" sz="1900" b="1" dirty="0" err="1" smtClean="0">
                <a:latin typeface="Courier New" pitchFamily="49" charset="0"/>
              </a:rPr>
              <a:t>endl</a:t>
            </a:r>
            <a:r>
              <a:rPr lang="en-US" sz="1900" b="1" dirty="0" smtClean="0">
                <a:latin typeface="Courier New" pitchFamily="49" charset="0"/>
              </a:rPr>
              <a:t>;</a:t>
            </a:r>
            <a:endParaRPr lang="en-US" sz="1900" b="1" dirty="0">
              <a:latin typeface="Courier New" pitchFamily="49" charset="0"/>
            </a:endParaRPr>
          </a:p>
          <a:p>
            <a:r>
              <a:rPr lang="en-US" sz="1900" b="1" dirty="0">
                <a:latin typeface="Courier New" pitchFamily="49" charset="0"/>
              </a:rPr>
              <a:t>  </a:t>
            </a:r>
            <a:r>
              <a:rPr lang="en-US" sz="1900" b="1" dirty="0" smtClean="0">
                <a:latin typeface="Courier New" pitchFamily="49" charset="0"/>
              </a:rPr>
              <a:t>  }</a:t>
            </a:r>
            <a:endParaRPr lang="en-US" sz="1900" b="1" dirty="0">
              <a:latin typeface="Courier New" pitchFamily="49" charset="0"/>
            </a:endParaRPr>
          </a:p>
          <a:p>
            <a:r>
              <a:rPr lang="en-US" sz="1900" b="1" dirty="0" smtClean="0">
                <a:latin typeface="Courier New" pitchFamily="49" charset="0"/>
              </a:rPr>
              <a:t>};</a:t>
            </a:r>
            <a:endParaRPr lang="en-US" sz="1900" b="1" dirty="0">
              <a:latin typeface="Courier New" pitchFamily="49" charset="0"/>
            </a:endParaRPr>
          </a:p>
          <a:p>
            <a:r>
              <a:rPr lang="en-US" sz="1900" b="1" dirty="0" smtClean="0">
                <a:latin typeface="Courier New" pitchFamily="49" charset="0"/>
              </a:rPr>
              <a:t>class Child : public Parent </a:t>
            </a:r>
            <a:r>
              <a:rPr lang="en-US" sz="1900" b="1" dirty="0">
                <a:latin typeface="Courier New" pitchFamily="49" charset="0"/>
              </a:rPr>
              <a:t>{</a:t>
            </a:r>
          </a:p>
          <a:p>
            <a:r>
              <a:rPr lang="en-US" sz="1900" b="1" dirty="0">
                <a:latin typeface="Courier New" pitchFamily="49" charset="0"/>
              </a:rPr>
              <a:t>  </a:t>
            </a:r>
            <a:r>
              <a:rPr lang="en-US" sz="1900" b="1" dirty="0" smtClean="0">
                <a:latin typeface="Courier New" pitchFamily="49" charset="0"/>
              </a:rPr>
              <a:t>public:</a:t>
            </a:r>
          </a:p>
          <a:p>
            <a:r>
              <a:rPr lang="en-US" sz="1900" b="1" dirty="0">
                <a:latin typeface="Courier New" pitchFamily="49" charset="0"/>
              </a:rPr>
              <a:t> </a:t>
            </a:r>
            <a:r>
              <a:rPr lang="en-US" sz="1900" b="1" dirty="0" smtClean="0">
                <a:latin typeface="Courier New" pitchFamily="49" charset="0"/>
              </a:rPr>
              <a:t>    </a:t>
            </a:r>
            <a:r>
              <a:rPr lang="en-US" sz="1900" b="1" dirty="0">
                <a:latin typeface="Courier New" pitchFamily="49" charset="0"/>
              </a:rPr>
              <a:t>s</a:t>
            </a:r>
            <a:r>
              <a:rPr lang="en-US" sz="1900" b="1" dirty="0" smtClean="0">
                <a:latin typeface="Courier New" pitchFamily="49" charset="0"/>
              </a:rPr>
              <a:t>tring </a:t>
            </a:r>
            <a:r>
              <a:rPr lang="en-US" sz="1900" b="1" dirty="0" err="1" smtClean="0">
                <a:latin typeface="Courier New" pitchFamily="49" charset="0"/>
              </a:rPr>
              <a:t>str</a:t>
            </a:r>
            <a:r>
              <a:rPr lang="en-US" sz="1900" b="1" dirty="0" smtClean="0">
                <a:latin typeface="Courier New" pitchFamily="49" charset="0"/>
              </a:rPr>
              <a:t>;</a:t>
            </a:r>
          </a:p>
          <a:p>
            <a:r>
              <a:rPr lang="en-US" sz="1900" b="1" dirty="0">
                <a:latin typeface="Courier New" pitchFamily="49" charset="0"/>
              </a:rPr>
              <a:t> </a:t>
            </a:r>
            <a:r>
              <a:rPr lang="en-US" sz="1900" b="1" dirty="0" smtClean="0">
                <a:latin typeface="Courier New" pitchFamily="49" charset="0"/>
              </a:rPr>
              <a:t>    Child (string s1, string s2): Parent(s2) </a:t>
            </a:r>
          </a:p>
          <a:p>
            <a:r>
              <a:rPr lang="en-US" sz="1900" b="1" dirty="0">
                <a:latin typeface="Courier New" pitchFamily="49" charset="0"/>
              </a:rPr>
              <a:t> </a:t>
            </a:r>
            <a:r>
              <a:rPr lang="en-US" sz="1900" b="1" dirty="0" smtClean="0">
                <a:latin typeface="Courier New" pitchFamily="49" charset="0"/>
              </a:rPr>
              <a:t>    { </a:t>
            </a:r>
            <a:r>
              <a:rPr lang="en-US" sz="1900" b="1" dirty="0">
                <a:latin typeface="Courier New" pitchFamily="49" charset="0"/>
              </a:rPr>
              <a:t>this-&gt;</a:t>
            </a:r>
            <a:r>
              <a:rPr lang="en-US" sz="1900" b="1" dirty="0" err="1" smtClean="0">
                <a:latin typeface="Courier New" pitchFamily="49" charset="0"/>
              </a:rPr>
              <a:t>str</a:t>
            </a:r>
            <a:r>
              <a:rPr lang="en-US" sz="1900" b="1" dirty="0" smtClean="0">
                <a:latin typeface="Courier New" pitchFamily="49" charset="0"/>
              </a:rPr>
              <a:t>=s1; </a:t>
            </a:r>
            <a:r>
              <a:rPr lang="en-US" sz="1900" b="1" dirty="0">
                <a:latin typeface="Courier New" pitchFamily="49" charset="0"/>
              </a:rPr>
              <a:t>}</a:t>
            </a:r>
          </a:p>
          <a:p>
            <a:r>
              <a:rPr lang="en-US" sz="1900" b="1" dirty="0" smtClean="0">
                <a:latin typeface="Courier New" pitchFamily="49" charset="0"/>
              </a:rPr>
              <a:t>     void </a:t>
            </a:r>
            <a:r>
              <a:rPr lang="en-US" sz="1900" b="1" dirty="0">
                <a:latin typeface="Courier New" pitchFamily="49" charset="0"/>
              </a:rPr>
              <a:t>show() {</a:t>
            </a:r>
          </a:p>
          <a:p>
            <a:r>
              <a:rPr lang="en-US" sz="1900" b="1" dirty="0">
                <a:latin typeface="Courier New" pitchFamily="49" charset="0"/>
              </a:rPr>
              <a:t>    </a:t>
            </a:r>
            <a:r>
              <a:rPr lang="en-US" sz="1900" b="1" dirty="0" smtClean="0">
                <a:latin typeface="Courier New" pitchFamily="49" charset="0"/>
              </a:rPr>
              <a:t> cout</a:t>
            </a:r>
            <a:r>
              <a:rPr lang="en-US" sz="1900" b="1" dirty="0">
                <a:latin typeface="Courier New" pitchFamily="49" charset="0"/>
              </a:rPr>
              <a:t>&lt;&lt;"</a:t>
            </a:r>
            <a:r>
              <a:rPr lang="en-US" sz="1900" b="1" dirty="0" err="1">
                <a:latin typeface="Courier New" pitchFamily="49" charset="0"/>
              </a:rPr>
              <a:t>Child.show</a:t>
            </a:r>
            <a:r>
              <a:rPr lang="en-US" sz="1900" b="1" dirty="0">
                <a:latin typeface="Courier New" pitchFamily="49" charset="0"/>
              </a:rPr>
              <a:t>: " </a:t>
            </a:r>
            <a:r>
              <a:rPr lang="en-US" sz="1900" b="1" dirty="0" smtClean="0">
                <a:latin typeface="Courier New" pitchFamily="49" charset="0"/>
              </a:rPr>
              <a:t>&lt;&lt; </a:t>
            </a:r>
            <a:r>
              <a:rPr lang="en-US" sz="1900" b="1" dirty="0" err="1" smtClean="0">
                <a:latin typeface="Courier New" pitchFamily="49" charset="0"/>
              </a:rPr>
              <a:t>str</a:t>
            </a:r>
            <a:r>
              <a:rPr lang="en-US" sz="1900" b="1" dirty="0">
                <a:latin typeface="Courier New" pitchFamily="49" charset="0"/>
              </a:rPr>
              <a:t> </a:t>
            </a:r>
            <a:r>
              <a:rPr lang="en-US" sz="1900" b="1" dirty="0" smtClean="0">
                <a:latin typeface="Courier New" pitchFamily="49" charset="0"/>
              </a:rPr>
              <a:t>&lt;&lt;</a:t>
            </a:r>
            <a:r>
              <a:rPr lang="en-US" sz="1900" b="1" dirty="0" err="1" smtClean="0">
                <a:latin typeface="Courier New" pitchFamily="49" charset="0"/>
              </a:rPr>
              <a:t>endl</a:t>
            </a:r>
            <a:r>
              <a:rPr lang="en-US" sz="1900" b="1" dirty="0" smtClean="0">
                <a:latin typeface="Courier New" pitchFamily="49" charset="0"/>
              </a:rPr>
              <a:t>;</a:t>
            </a:r>
            <a:endParaRPr lang="en-US" sz="1900" b="1" dirty="0">
              <a:latin typeface="Courier New" pitchFamily="49" charset="0"/>
            </a:endParaRPr>
          </a:p>
          <a:p>
            <a:r>
              <a:rPr lang="en-US" sz="1900" b="1" dirty="0">
                <a:latin typeface="Courier New" pitchFamily="49" charset="0"/>
              </a:rPr>
              <a:t>  }</a:t>
            </a:r>
          </a:p>
          <a:p>
            <a:r>
              <a:rPr lang="en-US" sz="1900" b="1" dirty="0" smtClean="0">
                <a:latin typeface="Courier New" pitchFamily="49" charset="0"/>
              </a:rPr>
              <a:t>};</a:t>
            </a:r>
            <a:endParaRPr lang="ru-RU" sz="1900" b="1" dirty="0">
              <a:latin typeface="Courier New" pitchFamily="49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35405" y="764630"/>
            <a:ext cx="9158918" cy="677108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ru-RU" sz="1900" dirty="0" smtClean="0"/>
              <a:t>Два класса: Родительский класс с одним полем </a:t>
            </a:r>
            <a:r>
              <a:rPr lang="en-US" sz="1900" b="1" dirty="0" err="1" smtClean="0"/>
              <a:t>str</a:t>
            </a:r>
            <a:r>
              <a:rPr lang="en-US" sz="1900" dirty="0" smtClean="0"/>
              <a:t> </a:t>
            </a:r>
            <a:r>
              <a:rPr lang="ru-RU" sz="1900" dirty="0" smtClean="0"/>
              <a:t>и методом </a:t>
            </a:r>
            <a:r>
              <a:rPr lang="en-US" sz="1900" b="1" dirty="0" smtClean="0"/>
              <a:t>show(). </a:t>
            </a:r>
          </a:p>
          <a:p>
            <a:r>
              <a:rPr lang="ru-RU" sz="1900" dirty="0" smtClean="0"/>
              <a:t>Класс –потомок, переопределяет метод </a:t>
            </a:r>
            <a:r>
              <a:rPr lang="en-US" sz="1900" b="1" dirty="0" smtClean="0"/>
              <a:t>show() </a:t>
            </a:r>
            <a:r>
              <a:rPr lang="ru-RU" sz="1900" dirty="0" smtClean="0"/>
              <a:t>и имеет одноименное поле </a:t>
            </a:r>
            <a:r>
              <a:rPr lang="en-US" sz="1900" b="1" dirty="0" smtClean="0"/>
              <a:t>str.</a:t>
            </a:r>
            <a:endParaRPr lang="ru-RU" sz="1900" b="1" dirty="0"/>
          </a:p>
        </p:txBody>
      </p:sp>
    </p:spTree>
    <p:extLst>
      <p:ext uri="{BB962C8B-B14F-4D97-AF65-F5344CB8AC3E}">
        <p14:creationId xmlns:p14="http://schemas.microsoft.com/office/powerpoint/2010/main" val="169863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00" grpId="0" build="p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79EB0-1FCC-4EA4-8D27-DE826430E0FC}" type="slidenum">
              <a:rPr lang="ru-RU"/>
              <a:pPr/>
              <a:t>47</a:t>
            </a:fld>
            <a:endParaRPr lang="ru-RU"/>
          </a:p>
        </p:txBody>
      </p:sp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0462" cy="692620"/>
          </a:xfrm>
        </p:spPr>
        <p:txBody>
          <a:bodyPr/>
          <a:lstStyle/>
          <a:p>
            <a:r>
              <a:rPr lang="ru-RU" dirty="0"/>
              <a:t>И его результат</a:t>
            </a:r>
          </a:p>
        </p:txBody>
      </p:sp>
      <p:sp>
        <p:nvSpPr>
          <p:cNvPr id="517124" name="Text Box 4"/>
          <p:cNvSpPr txBox="1">
            <a:spLocks noChangeArrowheads="1"/>
          </p:cNvSpPr>
          <p:nvPr/>
        </p:nvSpPr>
        <p:spPr bwMode="auto">
          <a:xfrm>
            <a:off x="179388" y="1651000"/>
            <a:ext cx="8785225" cy="2248950"/>
          </a:xfrm>
          <a:prstGeom prst="rect">
            <a:avLst/>
          </a:prstGeom>
          <a:solidFill>
            <a:schemeClr val="accent1">
              <a:alpha val="14999"/>
            </a:schemeClr>
          </a:solidFill>
          <a:ln w="508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US" sz="2000" b="1" dirty="0">
                <a:latin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</a:rPr>
              <a:t>nt main() </a:t>
            </a:r>
            <a:r>
              <a:rPr lang="en-US" sz="2000" b="1" dirty="0">
                <a:latin typeface="Courier New" pitchFamily="49" charset="0"/>
              </a:rPr>
              <a:t>{</a:t>
            </a:r>
          </a:p>
          <a:p>
            <a:r>
              <a:rPr lang="en-US" sz="2000" b="1" dirty="0">
                <a:latin typeface="Courier New" pitchFamily="49" charset="0"/>
              </a:rPr>
              <a:t>  Parent p("</a:t>
            </a:r>
            <a:r>
              <a:rPr lang="en-US" sz="2000" b="1" dirty="0" err="1">
                <a:latin typeface="Courier New" pitchFamily="49" charset="0"/>
              </a:rPr>
              <a:t>ParentStr</a:t>
            </a:r>
            <a:r>
              <a:rPr lang="en-US" sz="2000" b="1" dirty="0" smtClean="0">
                <a:latin typeface="Courier New" pitchFamily="49" charset="0"/>
              </a:rPr>
              <a:t>");</a:t>
            </a:r>
          </a:p>
          <a:p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 Child c("ChildStr"</a:t>
            </a:r>
            <a:r>
              <a:rPr lang="en-US" sz="2000" b="1" dirty="0">
                <a:latin typeface="Courier New" pitchFamily="49" charset="0"/>
              </a:rPr>
              <a:t> </a:t>
            </a:r>
            <a:r>
              <a:rPr lang="en-US" sz="2000" b="1" dirty="0" smtClean="0">
                <a:latin typeface="Courier New" pitchFamily="49" charset="0"/>
              </a:rPr>
              <a:t>, "</a:t>
            </a:r>
            <a:r>
              <a:rPr lang="en-US" sz="2000" b="1" dirty="0" err="1">
                <a:latin typeface="Courier New" pitchFamily="49" charset="0"/>
              </a:rPr>
              <a:t>ParentStr</a:t>
            </a:r>
            <a:r>
              <a:rPr lang="en-US" sz="2000" b="1" dirty="0" smtClean="0">
                <a:latin typeface="Courier New" pitchFamily="49" charset="0"/>
              </a:rPr>
              <a:t>");</a:t>
            </a:r>
            <a:endParaRPr lang="en-US" sz="2000" b="1" dirty="0">
              <a:latin typeface="Courier New" pitchFamily="49" charset="0"/>
            </a:endParaRPr>
          </a:p>
          <a:p>
            <a:r>
              <a:rPr lang="en-US" sz="2000" b="1" dirty="0">
                <a:latin typeface="Courier New" pitchFamily="49" charset="0"/>
              </a:rPr>
              <a:t>  </a:t>
            </a:r>
          </a:p>
          <a:p>
            <a:r>
              <a:rPr lang="ru-RU" sz="2000" b="1" dirty="0" smtClean="0">
                <a:latin typeface="Courier New" pitchFamily="49" charset="0"/>
              </a:rPr>
              <a:t>  </a:t>
            </a:r>
            <a:r>
              <a:rPr lang="en-US" sz="2000" b="1" dirty="0" smtClean="0">
                <a:latin typeface="Courier New" pitchFamily="49" charset="0"/>
              </a:rPr>
              <a:t>cout</a:t>
            </a:r>
            <a:r>
              <a:rPr lang="en-US" sz="2000" b="1" dirty="0">
                <a:latin typeface="Courier New" pitchFamily="49" charset="0"/>
              </a:rPr>
              <a:t>&lt;&lt;"</a:t>
            </a:r>
            <a:r>
              <a:rPr lang="en-US" sz="2000" b="1" dirty="0" err="1">
                <a:latin typeface="Courier New" pitchFamily="49" charset="0"/>
              </a:rPr>
              <a:t>c.str</a:t>
            </a:r>
            <a:r>
              <a:rPr lang="en-US" sz="2000" b="1" dirty="0">
                <a:latin typeface="Courier New" pitchFamily="49" charset="0"/>
              </a:rPr>
              <a:t> = " + </a:t>
            </a:r>
            <a:r>
              <a:rPr lang="en-US" sz="2000" b="1" dirty="0" err="1" smtClean="0">
                <a:latin typeface="Courier New" pitchFamily="49" charset="0"/>
              </a:rPr>
              <a:t>c.str</a:t>
            </a:r>
            <a:r>
              <a:rPr lang="en-US" sz="2000" b="1" dirty="0" smtClean="0">
                <a:latin typeface="Courier New" pitchFamily="49" charset="0"/>
              </a:rPr>
              <a:t>;</a:t>
            </a:r>
            <a:endParaRPr lang="en-US" sz="2000" b="1" dirty="0">
              <a:latin typeface="Courier New" pitchFamily="49" charset="0"/>
            </a:endParaRPr>
          </a:p>
          <a:p>
            <a:r>
              <a:rPr lang="en-US" sz="2000" b="1" dirty="0">
                <a:latin typeface="Courier New" pitchFamily="49" charset="0"/>
              </a:rPr>
              <a:t>  </a:t>
            </a:r>
            <a:r>
              <a:rPr lang="en-US" sz="2000" b="1" dirty="0" smtClean="0">
                <a:latin typeface="Courier New" pitchFamily="49" charset="0"/>
              </a:rPr>
              <a:t>cout&lt;&lt;"</a:t>
            </a:r>
            <a:r>
              <a:rPr lang="en-US" sz="2000" b="1" dirty="0" err="1" smtClean="0">
                <a:latin typeface="Courier New" pitchFamily="49" charset="0"/>
              </a:rPr>
              <a:t>p.str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= " + </a:t>
            </a:r>
            <a:r>
              <a:rPr lang="en-US" sz="2000" b="1" dirty="0" err="1" smtClean="0">
                <a:latin typeface="Courier New" pitchFamily="49" charset="0"/>
              </a:rPr>
              <a:t>p.str</a:t>
            </a:r>
            <a:r>
              <a:rPr lang="en-US" sz="2000" b="1" dirty="0" smtClean="0">
                <a:latin typeface="Courier New" pitchFamily="49" charset="0"/>
              </a:rPr>
              <a:t>;</a:t>
            </a:r>
            <a:endParaRPr lang="en-US" sz="2000" b="1" dirty="0">
              <a:latin typeface="Courier New" pitchFamily="49" charset="0"/>
            </a:endParaRPr>
          </a:p>
          <a:p>
            <a:r>
              <a:rPr lang="en-US" sz="2000" b="1" dirty="0">
                <a:latin typeface="Courier New" pitchFamily="49" charset="0"/>
              </a:rPr>
              <a:t>}</a:t>
            </a:r>
            <a:endParaRPr lang="ru-RU" sz="2000" b="1" dirty="0">
              <a:latin typeface="Courier New" pitchFamily="49" charset="0"/>
            </a:endParaRPr>
          </a:p>
        </p:txBody>
      </p:sp>
      <p:sp>
        <p:nvSpPr>
          <p:cNvPr id="517125" name="Text Box 5"/>
          <p:cNvSpPr txBox="1">
            <a:spLocks noChangeArrowheads="1"/>
          </p:cNvSpPr>
          <p:nvPr/>
        </p:nvSpPr>
        <p:spPr bwMode="auto">
          <a:xfrm>
            <a:off x="5148080" y="4290422"/>
            <a:ext cx="3810948" cy="710067"/>
          </a:xfrm>
          <a:prstGeom prst="rect">
            <a:avLst/>
          </a:prstGeom>
          <a:solidFill>
            <a:schemeClr val="accent1">
              <a:alpha val="14999"/>
            </a:schemeClr>
          </a:solidFill>
          <a:ln w="508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r>
              <a:rPr lang="en-US" sz="2000" b="1" dirty="0" err="1" smtClean="0">
                <a:latin typeface="Courier New" pitchFamily="49" charset="0"/>
              </a:rPr>
              <a:t>c.str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= </a:t>
            </a:r>
            <a:r>
              <a:rPr lang="en-US" sz="2000" b="1" dirty="0" smtClean="0">
                <a:latin typeface="Courier New" pitchFamily="49" charset="0"/>
              </a:rPr>
              <a:t>ChildStr</a:t>
            </a:r>
            <a:endParaRPr lang="en-US" sz="2000" b="1" dirty="0">
              <a:latin typeface="Courier New" pitchFamily="49" charset="0"/>
            </a:endParaRPr>
          </a:p>
          <a:p>
            <a:r>
              <a:rPr lang="en-US" sz="2000" b="1" dirty="0" err="1" smtClean="0">
                <a:latin typeface="Courier New" pitchFamily="49" charset="0"/>
              </a:rPr>
              <a:t>p.str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>
                <a:latin typeface="Courier New" pitchFamily="49" charset="0"/>
              </a:rPr>
              <a:t>= </a:t>
            </a:r>
            <a:r>
              <a:rPr lang="en-US" sz="2000" b="1" dirty="0" smtClean="0">
                <a:latin typeface="Courier New" pitchFamily="49" charset="0"/>
              </a:rPr>
              <a:t>ParentStr</a:t>
            </a:r>
            <a:endParaRPr lang="ru-RU" sz="2000" b="1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4630"/>
            <a:ext cx="6712287" cy="38472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ru-RU" sz="1900" dirty="0" smtClean="0"/>
              <a:t>Создаём два объекта – родительский  и класса-потомка. 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7164360" y="2699741"/>
            <a:ext cx="1794668" cy="1150401"/>
            <a:chOff x="7164360" y="2699741"/>
            <a:chExt cx="1794668" cy="1150401"/>
          </a:xfrm>
        </p:grpSpPr>
        <p:sp>
          <p:nvSpPr>
            <p:cNvPr id="8" name="Стрелка влево 7"/>
            <p:cNvSpPr/>
            <p:nvPr/>
          </p:nvSpPr>
          <p:spPr>
            <a:xfrm>
              <a:off x="7164360" y="3346072"/>
              <a:ext cx="766192" cy="50407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10719" y="2699741"/>
              <a:ext cx="1548309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Какой </a:t>
              </a:r>
            </a:p>
            <a:p>
              <a:r>
                <a:rPr lang="ru-RU" dirty="0" smtClean="0"/>
                <a:t>будет ответ?</a:t>
              </a:r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59278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7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7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517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517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17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17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4" grpId="0" build="p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79EB0-1FCC-4EA4-8D27-DE826430E0FC}" type="slidenum">
              <a:rPr lang="ru-RU"/>
              <a:pPr/>
              <a:t>48</a:t>
            </a:fld>
            <a:endParaRPr lang="ru-RU"/>
          </a:p>
        </p:txBody>
      </p:sp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0690"/>
            <a:ext cx="8780462" cy="692620"/>
          </a:xfrm>
        </p:spPr>
        <p:txBody>
          <a:bodyPr/>
          <a:lstStyle/>
          <a:p>
            <a:r>
              <a:rPr lang="ru-RU" dirty="0"/>
              <a:t>И его результат</a:t>
            </a:r>
          </a:p>
        </p:txBody>
      </p:sp>
      <p:sp>
        <p:nvSpPr>
          <p:cNvPr id="517124" name="Text Box 4"/>
          <p:cNvSpPr txBox="1">
            <a:spLocks noChangeArrowheads="1"/>
          </p:cNvSpPr>
          <p:nvPr/>
        </p:nvSpPr>
        <p:spPr bwMode="auto">
          <a:xfrm>
            <a:off x="125697" y="4993697"/>
            <a:ext cx="8785225" cy="1325620"/>
          </a:xfrm>
          <a:prstGeom prst="rect">
            <a:avLst/>
          </a:prstGeom>
          <a:solidFill>
            <a:schemeClr val="accent1">
              <a:alpha val="14999"/>
            </a:schemeClr>
          </a:solidFill>
          <a:ln w="508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US" sz="2000" b="1" dirty="0">
                <a:latin typeface="Courier New" pitchFamily="49" charset="0"/>
              </a:rPr>
              <a:t>i</a:t>
            </a:r>
            <a:r>
              <a:rPr lang="en-US" sz="2000" b="1" dirty="0" smtClean="0">
                <a:latin typeface="Courier New" pitchFamily="49" charset="0"/>
              </a:rPr>
              <a:t>nt main() </a:t>
            </a:r>
            <a:r>
              <a:rPr lang="en-US" sz="2000" b="1" dirty="0">
                <a:latin typeface="Courier New" pitchFamily="49" charset="0"/>
              </a:rPr>
              <a:t>{</a:t>
            </a:r>
          </a:p>
          <a:p>
            <a:r>
              <a:rPr lang="en-US" sz="2000" b="1" dirty="0" smtClean="0">
                <a:latin typeface="Courier New" pitchFamily="49" charset="0"/>
              </a:rPr>
              <a:t>  Child </a:t>
            </a:r>
            <a:r>
              <a:rPr lang="en-US" sz="2000" b="1" dirty="0">
                <a:latin typeface="Courier New" pitchFamily="49" charset="0"/>
              </a:rPr>
              <a:t>c("ChildStr" , "</a:t>
            </a:r>
            <a:r>
              <a:rPr lang="en-US" sz="2000" b="1" dirty="0" err="1">
                <a:latin typeface="Courier New" pitchFamily="49" charset="0"/>
              </a:rPr>
              <a:t>ParentStr</a:t>
            </a:r>
            <a:r>
              <a:rPr lang="en-US" sz="2000" b="1" dirty="0">
                <a:latin typeface="Courier New" pitchFamily="49" charset="0"/>
              </a:rPr>
              <a:t>");</a:t>
            </a:r>
          </a:p>
          <a:p>
            <a:r>
              <a:rPr lang="en-US" sz="2000" b="1" dirty="0" smtClean="0">
                <a:latin typeface="Courier New" pitchFamily="49" charset="0"/>
              </a:rPr>
              <a:t>  </a:t>
            </a:r>
            <a:r>
              <a:rPr lang="en-US" sz="2000" b="1" dirty="0" err="1" smtClean="0">
                <a:latin typeface="Courier New" pitchFamily="49" charset="0"/>
              </a:rPr>
              <a:t>c.show</a:t>
            </a:r>
            <a:r>
              <a:rPr lang="en-US" sz="2000" b="1" dirty="0" smtClean="0">
                <a:latin typeface="Courier New" pitchFamily="49" charset="0"/>
              </a:rPr>
              <a:t>(); </a:t>
            </a:r>
            <a:endParaRPr lang="en-US" sz="2000" b="1" dirty="0">
              <a:latin typeface="Courier New" pitchFamily="49" charset="0"/>
            </a:endParaRPr>
          </a:p>
          <a:p>
            <a:r>
              <a:rPr lang="en-US" sz="2000" b="1" dirty="0" smtClean="0">
                <a:latin typeface="Courier New" pitchFamily="49" charset="0"/>
              </a:rPr>
              <a:t>}</a:t>
            </a:r>
            <a:endParaRPr lang="ru-RU" sz="2000" b="1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4630"/>
            <a:ext cx="9036620" cy="707886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ru-RU" sz="2000" dirty="0"/>
              <a:t>Р</a:t>
            </a:r>
            <a:r>
              <a:rPr lang="ru-RU" sz="2000" dirty="0" smtClean="0"/>
              <a:t>одительское </a:t>
            </a:r>
            <a:r>
              <a:rPr lang="ru-RU" sz="2000" dirty="0"/>
              <a:t>поле продолжает существовать. </a:t>
            </a:r>
            <a:r>
              <a:rPr lang="ru-RU" sz="2000" dirty="0" smtClean="0"/>
              <a:t>К </a:t>
            </a:r>
            <a:r>
              <a:rPr lang="ru-RU" sz="2000" dirty="0"/>
              <a:t>нему можно обратиться </a:t>
            </a:r>
            <a:r>
              <a:rPr lang="ru-RU" sz="2000" dirty="0" smtClean="0"/>
              <a:t>и явно</a:t>
            </a:r>
            <a:r>
              <a:rPr lang="ru-RU" sz="2000" dirty="0"/>
              <a:t>:</a:t>
            </a:r>
            <a:endParaRPr lang="ru-RU" sz="19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001484" y="5842595"/>
            <a:ext cx="3707880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Результат:</a:t>
            </a:r>
          </a:p>
          <a:p>
            <a:r>
              <a:rPr lang="en-US" b="1" dirty="0" err="1" smtClean="0">
                <a:latin typeface="Courier New" pitchFamily="49" charset="0"/>
              </a:rPr>
              <a:t>Child.show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 smtClean="0">
                <a:latin typeface="Courier New" pitchFamily="49" charset="0"/>
              </a:rPr>
              <a:t>ChildStr</a:t>
            </a:r>
            <a:endParaRPr lang="ru-RU" b="1" dirty="0" smtClean="0">
              <a:latin typeface="Courier New" pitchFamily="49" charset="0"/>
            </a:endParaRPr>
          </a:p>
          <a:p>
            <a:r>
              <a:rPr lang="en-US" b="1" dirty="0" err="1" smtClean="0">
                <a:latin typeface="Courier New" pitchFamily="49" charset="0"/>
              </a:rPr>
              <a:t>Parent.show</a:t>
            </a:r>
            <a:r>
              <a:rPr lang="en-US" b="1" dirty="0" smtClean="0">
                <a:latin typeface="Courier New" pitchFamily="49" charset="0"/>
              </a:rPr>
              <a:t> = </a:t>
            </a:r>
            <a:r>
              <a:rPr lang="en-US" b="1" dirty="0" err="1" smtClean="0">
                <a:latin typeface="Courier New" pitchFamily="49" charset="0"/>
              </a:rPr>
              <a:t>ParentStr</a:t>
            </a:r>
            <a:endParaRPr lang="ru-RU" b="1" dirty="0">
              <a:latin typeface="Courier New" pitchFamily="49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25697" y="1560925"/>
            <a:ext cx="8785225" cy="3326168"/>
          </a:xfrm>
          <a:prstGeom prst="rect">
            <a:avLst/>
          </a:prstGeom>
          <a:solidFill>
            <a:schemeClr val="accent1">
              <a:alpha val="14999"/>
            </a:schemeClr>
          </a:solidFill>
          <a:ln w="508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US" sz="1900" b="1" dirty="0" smtClean="0">
                <a:latin typeface="Courier New" pitchFamily="49" charset="0"/>
              </a:rPr>
              <a:t>class Child : public Parent </a:t>
            </a:r>
            <a:r>
              <a:rPr lang="en-US" sz="1900" b="1" dirty="0">
                <a:latin typeface="Courier New" pitchFamily="49" charset="0"/>
              </a:rPr>
              <a:t>{</a:t>
            </a:r>
          </a:p>
          <a:p>
            <a:r>
              <a:rPr lang="en-US" sz="1900" b="1" dirty="0">
                <a:latin typeface="Courier New" pitchFamily="49" charset="0"/>
              </a:rPr>
              <a:t>  </a:t>
            </a:r>
            <a:r>
              <a:rPr lang="en-US" sz="1900" b="1" dirty="0" smtClean="0">
                <a:latin typeface="Courier New" pitchFamily="49" charset="0"/>
              </a:rPr>
              <a:t>public:</a:t>
            </a:r>
          </a:p>
          <a:p>
            <a:r>
              <a:rPr lang="en-US" sz="1900" b="1" dirty="0">
                <a:latin typeface="Courier New" pitchFamily="49" charset="0"/>
              </a:rPr>
              <a:t> </a:t>
            </a:r>
            <a:r>
              <a:rPr lang="en-US" sz="1900" b="1" dirty="0" smtClean="0">
                <a:latin typeface="Courier New" pitchFamily="49" charset="0"/>
              </a:rPr>
              <a:t> </a:t>
            </a:r>
            <a:r>
              <a:rPr lang="en-US" sz="1900" b="1" dirty="0">
                <a:latin typeface="Courier New" pitchFamily="49" charset="0"/>
              </a:rPr>
              <a:t>s</a:t>
            </a:r>
            <a:r>
              <a:rPr lang="en-US" sz="1900" b="1" dirty="0" smtClean="0">
                <a:latin typeface="Courier New" pitchFamily="49" charset="0"/>
              </a:rPr>
              <a:t>tring </a:t>
            </a:r>
            <a:r>
              <a:rPr lang="en-US" sz="1900" b="1" dirty="0" err="1" smtClean="0">
                <a:latin typeface="Courier New" pitchFamily="49" charset="0"/>
              </a:rPr>
              <a:t>str</a:t>
            </a:r>
            <a:r>
              <a:rPr lang="en-US" sz="1900" b="1" dirty="0" smtClean="0">
                <a:latin typeface="Courier New" pitchFamily="49" charset="0"/>
              </a:rPr>
              <a:t>;</a:t>
            </a:r>
          </a:p>
          <a:p>
            <a:r>
              <a:rPr lang="en-US" sz="1900" b="1" dirty="0">
                <a:latin typeface="Courier New" pitchFamily="49" charset="0"/>
              </a:rPr>
              <a:t> </a:t>
            </a:r>
            <a:r>
              <a:rPr lang="en-US" sz="1900" b="1" dirty="0" smtClean="0">
                <a:latin typeface="Courier New" pitchFamily="49" charset="0"/>
              </a:rPr>
              <a:t> </a:t>
            </a:r>
            <a:r>
              <a:rPr lang="en-US" sz="1900" b="1" dirty="0">
                <a:latin typeface="Courier New" pitchFamily="49" charset="0"/>
              </a:rPr>
              <a:t>Child (string s1, string s2): Parent(s2) </a:t>
            </a:r>
          </a:p>
          <a:p>
            <a:r>
              <a:rPr lang="en-US" sz="1900" b="1" dirty="0">
                <a:latin typeface="Courier New" pitchFamily="49" charset="0"/>
              </a:rPr>
              <a:t>     { this-&gt;</a:t>
            </a:r>
            <a:r>
              <a:rPr lang="en-US" sz="1900" b="1" dirty="0" err="1">
                <a:latin typeface="Courier New" pitchFamily="49" charset="0"/>
              </a:rPr>
              <a:t>str</a:t>
            </a:r>
            <a:r>
              <a:rPr lang="en-US" sz="1900" b="1" dirty="0">
                <a:latin typeface="Courier New" pitchFamily="49" charset="0"/>
              </a:rPr>
              <a:t>=s1; </a:t>
            </a:r>
            <a:r>
              <a:rPr lang="en-US" sz="1900" b="1" dirty="0" smtClean="0">
                <a:latin typeface="Courier New" pitchFamily="49" charset="0"/>
              </a:rPr>
              <a:t>}</a:t>
            </a:r>
            <a:endParaRPr lang="en-US" sz="1900" b="1" dirty="0">
              <a:latin typeface="Courier New" pitchFamily="49" charset="0"/>
            </a:endParaRPr>
          </a:p>
          <a:p>
            <a:r>
              <a:rPr lang="en-US" sz="1900" b="1" dirty="0" smtClean="0">
                <a:latin typeface="Courier New" pitchFamily="49" charset="0"/>
              </a:rPr>
              <a:t>  void </a:t>
            </a:r>
            <a:r>
              <a:rPr lang="en-US" sz="1900" b="1" dirty="0">
                <a:latin typeface="Courier New" pitchFamily="49" charset="0"/>
              </a:rPr>
              <a:t>show() </a:t>
            </a:r>
            <a:r>
              <a:rPr lang="en-US" sz="1900" b="1" dirty="0" smtClean="0">
                <a:latin typeface="Courier New" pitchFamily="49" charset="0"/>
              </a:rPr>
              <a:t>{</a:t>
            </a:r>
            <a:endParaRPr lang="ru-RU" sz="2000" b="1" dirty="0" smtClean="0"/>
          </a:p>
          <a:p>
            <a:r>
              <a:rPr lang="ru-RU" sz="2000" b="1" dirty="0" smtClean="0">
                <a:latin typeface="Courier New" pitchFamily="49" charset="0"/>
              </a:rPr>
              <a:t>   </a:t>
            </a:r>
            <a:r>
              <a:rPr lang="en-US" sz="2000" b="1" dirty="0" smtClean="0">
                <a:latin typeface="Courier New" pitchFamily="49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Courier New" pitchFamily="49" charset="0"/>
              </a:rPr>
              <a:t>string </a:t>
            </a:r>
            <a:r>
              <a:rPr lang="en-US" sz="2000" b="1" dirty="0" err="1" smtClean="0">
                <a:solidFill>
                  <a:srgbClr val="C00000"/>
                </a:solidFill>
              </a:rPr>
              <a:t>pstr</a:t>
            </a:r>
            <a:r>
              <a:rPr lang="ru-RU" sz="2000" b="1" dirty="0" smtClean="0">
                <a:solidFill>
                  <a:srgbClr val="C00000"/>
                </a:solidFill>
              </a:rPr>
              <a:t> = </a:t>
            </a:r>
            <a:r>
              <a:rPr lang="en-US" sz="2000" b="1" dirty="0" smtClean="0">
                <a:solidFill>
                  <a:srgbClr val="C00000"/>
                </a:solidFill>
              </a:rPr>
              <a:t>Parent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:: </a:t>
            </a:r>
            <a:r>
              <a:rPr lang="en-US" sz="2000" b="1" dirty="0" err="1" smtClean="0">
                <a:solidFill>
                  <a:srgbClr val="C00000"/>
                </a:solidFill>
              </a:rPr>
              <a:t>str</a:t>
            </a:r>
            <a:r>
              <a:rPr lang="ru-RU" sz="2000" b="1" dirty="0" smtClean="0">
                <a:solidFill>
                  <a:srgbClr val="C00000"/>
                </a:solidFill>
              </a:rPr>
              <a:t>;                  </a:t>
            </a:r>
            <a:endParaRPr lang="ru-RU" sz="1900" b="1" dirty="0" smtClean="0">
              <a:solidFill>
                <a:srgbClr val="C00000"/>
              </a:solidFill>
              <a:latin typeface="Courier New" pitchFamily="49" charset="0"/>
            </a:endParaRPr>
          </a:p>
          <a:p>
            <a:r>
              <a:rPr lang="ru-RU" sz="1900" b="1" dirty="0">
                <a:latin typeface="Courier New" pitchFamily="49" charset="0"/>
              </a:rPr>
              <a:t> </a:t>
            </a:r>
            <a:r>
              <a:rPr lang="ru-RU" sz="1900" b="1" dirty="0" smtClean="0">
                <a:latin typeface="Courier New" pitchFamily="49" charset="0"/>
              </a:rPr>
              <a:t>   </a:t>
            </a:r>
            <a:r>
              <a:rPr lang="en-US" sz="1900" b="1" dirty="0" smtClean="0">
                <a:latin typeface="Courier New" pitchFamily="49" charset="0"/>
              </a:rPr>
              <a:t>cout&lt;&lt;"</a:t>
            </a:r>
            <a:r>
              <a:rPr lang="en-US" sz="1900" b="1" dirty="0" err="1" smtClean="0">
                <a:latin typeface="Courier New" pitchFamily="49" charset="0"/>
              </a:rPr>
              <a:t>Child.show</a:t>
            </a:r>
            <a:r>
              <a:rPr lang="en-US" sz="1900" b="1" dirty="0">
                <a:latin typeface="Courier New" pitchFamily="49" charset="0"/>
              </a:rPr>
              <a:t>: " </a:t>
            </a:r>
            <a:r>
              <a:rPr lang="en-US" sz="1900" b="1" dirty="0" smtClean="0">
                <a:latin typeface="Courier New" pitchFamily="49" charset="0"/>
              </a:rPr>
              <a:t>&lt;&lt; </a:t>
            </a:r>
            <a:r>
              <a:rPr lang="en-US" sz="1900" b="1" dirty="0" err="1" smtClean="0">
                <a:latin typeface="Courier New" pitchFamily="49" charset="0"/>
              </a:rPr>
              <a:t>str</a:t>
            </a:r>
            <a:r>
              <a:rPr lang="en-US" sz="1900" b="1" dirty="0">
                <a:latin typeface="Courier New" pitchFamily="49" charset="0"/>
              </a:rPr>
              <a:t> </a:t>
            </a:r>
            <a:r>
              <a:rPr lang="en-US" sz="1900" b="1" dirty="0" smtClean="0">
                <a:latin typeface="Courier New" pitchFamily="49" charset="0"/>
              </a:rPr>
              <a:t>&lt;&lt;</a:t>
            </a:r>
            <a:r>
              <a:rPr lang="en-US" sz="1900" b="1" dirty="0" err="1" smtClean="0">
                <a:latin typeface="Courier New" pitchFamily="49" charset="0"/>
              </a:rPr>
              <a:t>endl</a:t>
            </a:r>
            <a:r>
              <a:rPr lang="en-US" sz="1900" b="1" dirty="0" smtClean="0">
                <a:latin typeface="Courier New" pitchFamily="49" charset="0"/>
              </a:rPr>
              <a:t>;</a:t>
            </a:r>
          </a:p>
          <a:p>
            <a:r>
              <a:rPr lang="en-US" sz="1900" b="1" dirty="0">
                <a:latin typeface="Courier New" pitchFamily="49" charset="0"/>
              </a:rPr>
              <a:t>    cout</a:t>
            </a:r>
            <a:r>
              <a:rPr lang="en-US" sz="1900" b="1" dirty="0" smtClean="0">
                <a:latin typeface="Courier New" pitchFamily="49" charset="0"/>
              </a:rPr>
              <a:t>&lt;&lt;</a:t>
            </a:r>
            <a:r>
              <a:rPr lang="en-US" sz="1900" b="1" dirty="0">
                <a:latin typeface="Courier New" pitchFamily="49" charset="0"/>
              </a:rPr>
              <a:t>"</a:t>
            </a:r>
            <a:r>
              <a:rPr lang="en-US" sz="1900" b="1" dirty="0" err="1" smtClean="0">
                <a:latin typeface="Courier New" pitchFamily="49" charset="0"/>
              </a:rPr>
              <a:t>Parent.show</a:t>
            </a:r>
            <a:r>
              <a:rPr lang="en-US" sz="1900" b="1" dirty="0">
                <a:latin typeface="Courier New" pitchFamily="49" charset="0"/>
              </a:rPr>
              <a:t>: " </a:t>
            </a:r>
            <a:r>
              <a:rPr lang="en-US" sz="1900" b="1" dirty="0" smtClean="0">
                <a:latin typeface="Courier New" pitchFamily="49" charset="0"/>
              </a:rPr>
              <a:t>&lt;&lt; </a:t>
            </a:r>
            <a:r>
              <a:rPr lang="en-US" sz="1900" b="1" dirty="0" err="1" smtClean="0">
                <a:latin typeface="Courier New" pitchFamily="49" charset="0"/>
              </a:rPr>
              <a:t>pstr</a:t>
            </a:r>
            <a:r>
              <a:rPr lang="en-US" sz="1900" b="1" dirty="0" smtClean="0">
                <a:latin typeface="Courier New" pitchFamily="49" charset="0"/>
              </a:rPr>
              <a:t> </a:t>
            </a:r>
            <a:r>
              <a:rPr lang="en-US" sz="1900" b="1" dirty="0">
                <a:latin typeface="Courier New" pitchFamily="49" charset="0"/>
              </a:rPr>
              <a:t>&lt;&lt;</a:t>
            </a:r>
            <a:r>
              <a:rPr lang="en-US" sz="1900" b="1" dirty="0" err="1">
                <a:latin typeface="Courier New" pitchFamily="49" charset="0"/>
              </a:rPr>
              <a:t>endl</a:t>
            </a:r>
            <a:r>
              <a:rPr lang="en-US" sz="1900" b="1" dirty="0">
                <a:latin typeface="Courier New" pitchFamily="49" charset="0"/>
              </a:rPr>
              <a:t>;</a:t>
            </a:r>
          </a:p>
          <a:p>
            <a:r>
              <a:rPr lang="en-US" sz="1900" b="1" dirty="0" smtClean="0">
                <a:latin typeface="Courier New" pitchFamily="49" charset="0"/>
              </a:rPr>
              <a:t>  </a:t>
            </a:r>
            <a:r>
              <a:rPr lang="en-US" sz="1900" b="1" dirty="0">
                <a:latin typeface="Courier New" pitchFamily="49" charset="0"/>
              </a:rPr>
              <a:t>}</a:t>
            </a:r>
          </a:p>
          <a:p>
            <a:r>
              <a:rPr lang="en-US" sz="1900" b="1" dirty="0" smtClean="0">
                <a:latin typeface="Courier New" pitchFamily="49" charset="0"/>
              </a:rPr>
              <a:t>};</a:t>
            </a:r>
            <a:endParaRPr lang="ru-RU" sz="1900" b="1" dirty="0">
              <a:latin typeface="Courier New" pitchFamily="49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4698543" y="3189772"/>
            <a:ext cx="4072827" cy="504070"/>
            <a:chOff x="7095152" y="2813444"/>
            <a:chExt cx="2232776" cy="504070"/>
          </a:xfrm>
        </p:grpSpPr>
        <p:sp>
          <p:nvSpPr>
            <p:cNvPr id="8" name="Стрелка влево 7"/>
            <p:cNvSpPr/>
            <p:nvPr/>
          </p:nvSpPr>
          <p:spPr>
            <a:xfrm>
              <a:off x="7095152" y="2813444"/>
              <a:ext cx="317890" cy="50407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393964" y="2867450"/>
              <a:ext cx="193396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pstr</a:t>
              </a:r>
              <a:r>
                <a:rPr lang="en-US" b="1" dirty="0" smtClean="0"/>
                <a:t> - </a:t>
              </a:r>
              <a:r>
                <a:rPr lang="ru-RU" b="1" dirty="0" smtClean="0"/>
                <a:t>обращение </a:t>
              </a:r>
              <a:r>
                <a:rPr lang="ru-RU" b="1" dirty="0"/>
                <a:t>к род. </a:t>
              </a:r>
              <a:r>
                <a:rPr lang="ru-RU" b="1" dirty="0" smtClean="0"/>
                <a:t>полю</a:t>
              </a:r>
              <a:endParaRPr lang="ru-RU" b="1" dirty="0">
                <a:latin typeface="Courier New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3592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4" grpId="0" animBg="1"/>
      <p:bldP spid="10" grpId="0" animBg="1"/>
      <p:bldP spid="16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Агрегация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380" y="1366838"/>
            <a:ext cx="9036620" cy="5356746"/>
          </a:xfrm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rgbClr val="FF0000"/>
                </a:solidFill>
              </a:rPr>
              <a:t>В объектно-ориентированном </a:t>
            </a:r>
            <a:r>
              <a:rPr lang="ru-RU" sz="2200" b="1" dirty="0" smtClean="0">
                <a:solidFill>
                  <a:srgbClr val="FF0000"/>
                </a:solidFill>
              </a:rPr>
              <a:t>программировании под</a:t>
            </a:r>
            <a:r>
              <a:rPr lang="ru-RU" sz="2200" b="1" dirty="0">
                <a:solidFill>
                  <a:srgbClr val="FF0000"/>
                </a:solidFill>
              </a:rPr>
              <a:t> агрегированием </a:t>
            </a:r>
            <a:r>
              <a:rPr lang="ru-RU" sz="2200" b="1" dirty="0" smtClean="0">
                <a:solidFill>
                  <a:srgbClr val="FF0000"/>
                </a:solidFill>
              </a:rPr>
              <a:t>подразумевают </a:t>
            </a:r>
            <a:r>
              <a:rPr lang="ru-RU" sz="2200" b="1" dirty="0">
                <a:solidFill>
                  <a:srgbClr val="FF0000"/>
                </a:solidFill>
              </a:rPr>
              <a:t>методику создания нового класса из уже существующих классов путём их включения</a:t>
            </a:r>
            <a:r>
              <a:rPr lang="ru-RU" sz="2200" b="1" dirty="0"/>
              <a:t>. </a:t>
            </a:r>
            <a:endParaRPr lang="ru-RU" sz="2200" b="1" dirty="0" smtClean="0"/>
          </a:p>
          <a:p>
            <a:r>
              <a:rPr lang="ru-RU" sz="2200" b="1" dirty="0" smtClean="0"/>
              <a:t>Вложенные</a:t>
            </a:r>
            <a:r>
              <a:rPr lang="ru-RU" sz="2200" b="1" dirty="0"/>
              <a:t> объекты</a:t>
            </a:r>
            <a:r>
              <a:rPr lang="ru-RU" sz="2200" b="0" dirty="0"/>
              <a:t> нового класса обычно объявляются закрытыми, что делает их недоступными для прикладных программистов, работающих с классом. С другой стороны, создатель класса может изменять эти объекты, не нарушая при этом работы существующего клиентского кода. Кроме того, замена вложенных объектов на стадии выполнения программы позволяет динамически изменять её </a:t>
            </a:r>
            <a:r>
              <a:rPr lang="ru-RU" sz="2200" b="0" dirty="0" smtClean="0"/>
              <a:t>поведение.</a:t>
            </a:r>
          </a:p>
          <a:p>
            <a:r>
              <a:rPr lang="ru-RU" sz="2200" b="0" dirty="0" smtClean="0"/>
              <a:t>Механизм</a:t>
            </a:r>
            <a:r>
              <a:rPr lang="ru-RU" sz="2200" b="0" dirty="0"/>
              <a:t> наследования такой гибкостью не обладает, поскольку для производных классов устанавливаются ограничения, проверяемые на стадии компиляции</a:t>
            </a:r>
            <a:r>
              <a:rPr lang="ru-RU" sz="2200" b="0" dirty="0" smtClean="0"/>
              <a:t>.</a:t>
            </a:r>
            <a:endParaRPr lang="ru-RU" sz="2200" b="0" dirty="0"/>
          </a:p>
        </p:txBody>
      </p:sp>
    </p:spTree>
    <p:extLst>
      <p:ext uri="{BB962C8B-B14F-4D97-AF65-F5344CB8AC3E}">
        <p14:creationId xmlns:p14="http://schemas.microsoft.com/office/powerpoint/2010/main" val="592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C79EB0-1FCC-4EA4-8D27-DE826430E0FC}" type="slidenum">
              <a:rPr lang="ru-RU"/>
              <a:pPr/>
              <a:t>49</a:t>
            </a:fld>
            <a:endParaRPr lang="ru-RU"/>
          </a:p>
        </p:txBody>
      </p:sp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0690"/>
            <a:ext cx="8780462" cy="692620"/>
          </a:xfrm>
        </p:spPr>
        <p:txBody>
          <a:bodyPr/>
          <a:lstStyle/>
          <a:p>
            <a:r>
              <a:rPr lang="ru-RU" dirty="0"/>
              <a:t>И его результат</a:t>
            </a:r>
          </a:p>
        </p:txBody>
      </p:sp>
      <p:sp>
        <p:nvSpPr>
          <p:cNvPr id="517124" name="Text Box 4"/>
          <p:cNvSpPr txBox="1">
            <a:spLocks noChangeArrowheads="1"/>
          </p:cNvSpPr>
          <p:nvPr/>
        </p:nvSpPr>
        <p:spPr bwMode="auto">
          <a:xfrm>
            <a:off x="178623" y="5724203"/>
            <a:ext cx="8785225" cy="1233287"/>
          </a:xfrm>
          <a:prstGeom prst="rect">
            <a:avLst/>
          </a:prstGeom>
          <a:solidFill>
            <a:schemeClr val="accent1">
              <a:alpha val="14999"/>
            </a:schemeClr>
          </a:solidFill>
          <a:ln w="508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US" b="1" dirty="0">
                <a:latin typeface="Courier New" pitchFamily="49" charset="0"/>
              </a:rPr>
              <a:t>int main() {</a:t>
            </a:r>
          </a:p>
          <a:p>
            <a:r>
              <a:rPr lang="en-US" b="1" dirty="0">
                <a:latin typeface="Courier New" pitchFamily="49" charset="0"/>
              </a:rPr>
              <a:t>    Child c("ChildStr", "</a:t>
            </a:r>
            <a:r>
              <a:rPr lang="en-US" b="1" dirty="0" err="1">
                <a:latin typeface="Courier New" pitchFamily="49" charset="0"/>
              </a:rPr>
              <a:t>ParentStr</a:t>
            </a:r>
            <a:r>
              <a:rPr lang="en-US" b="1" dirty="0">
                <a:latin typeface="Courier New" pitchFamily="49" charset="0"/>
              </a:rPr>
              <a:t>");</a:t>
            </a: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err="1">
                <a:latin typeface="Courier New" pitchFamily="49" charset="0"/>
              </a:rPr>
              <a:t>c.show</a:t>
            </a:r>
            <a:r>
              <a:rPr lang="en-US" b="1" dirty="0">
                <a:latin typeface="Courier New" pitchFamily="49" charset="0"/>
              </a:rPr>
              <a:t>();</a:t>
            </a:r>
          </a:p>
          <a:p>
            <a:r>
              <a:rPr lang="en-US" b="1" dirty="0">
                <a:latin typeface="Courier New" pitchFamily="49" charset="0"/>
              </a:rPr>
              <a:t>}</a:t>
            </a:r>
            <a:endParaRPr lang="ru-RU" b="1" dirty="0">
              <a:latin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764630"/>
            <a:ext cx="9036620" cy="40011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Еще пример. Изменим код на следующий:</a:t>
            </a:r>
            <a:endParaRPr lang="ru-RU" sz="19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826727" y="5937789"/>
            <a:ext cx="3275820" cy="646331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Результат:</a:t>
            </a:r>
          </a:p>
          <a:p>
            <a:r>
              <a:rPr lang="en-US" b="1" dirty="0" err="1" smtClean="0">
                <a:latin typeface="Courier New" pitchFamily="49" charset="0"/>
              </a:rPr>
              <a:t>Parent.show</a:t>
            </a:r>
            <a:r>
              <a:rPr lang="en-US" b="1" dirty="0" smtClean="0">
                <a:latin typeface="Courier New" pitchFamily="49" charset="0"/>
              </a:rPr>
              <a:t>: ParentStr</a:t>
            </a:r>
            <a:endParaRPr lang="ru-RU" b="1" dirty="0">
              <a:latin typeface="Courier New" pitchFamily="49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85151" y="1392217"/>
            <a:ext cx="8785225" cy="4249498"/>
          </a:xfrm>
          <a:prstGeom prst="rect">
            <a:avLst/>
          </a:prstGeom>
          <a:solidFill>
            <a:schemeClr val="accent1">
              <a:alpha val="14999"/>
            </a:schemeClr>
          </a:solidFill>
          <a:ln w="508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US" b="1" dirty="0">
                <a:latin typeface="Courier New" pitchFamily="49" charset="0"/>
              </a:rPr>
              <a:t>class Parent {</a:t>
            </a:r>
          </a:p>
          <a:p>
            <a:r>
              <a:rPr lang="en-US" b="1" dirty="0">
                <a:latin typeface="Courier New" pitchFamily="49" charset="0"/>
              </a:rPr>
              <a:t>  </a:t>
            </a:r>
            <a:r>
              <a:rPr lang="en-US" b="1" dirty="0" smtClean="0">
                <a:latin typeface="Courier New" pitchFamily="49" charset="0"/>
              </a:rPr>
              <a:t>public: </a:t>
            </a:r>
          </a:p>
          <a:p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  </a:t>
            </a:r>
            <a:r>
              <a:rPr lang="en-US" b="1" dirty="0">
                <a:latin typeface="Courier New" pitchFamily="49" charset="0"/>
              </a:rPr>
              <a:t>s</a:t>
            </a:r>
            <a:r>
              <a:rPr lang="en-US" b="1" dirty="0" smtClean="0">
                <a:latin typeface="Courier New" pitchFamily="49" charset="0"/>
              </a:rPr>
              <a:t>tring </a:t>
            </a:r>
            <a:r>
              <a:rPr lang="en-US" b="1" dirty="0" err="1" smtClean="0">
                <a:latin typeface="Courier New" pitchFamily="49" charset="0"/>
              </a:rPr>
              <a:t>str</a:t>
            </a:r>
            <a:r>
              <a:rPr lang="en-US" b="1" dirty="0" smtClean="0">
                <a:latin typeface="Courier New" pitchFamily="49" charset="0"/>
              </a:rPr>
              <a:t>;</a:t>
            </a:r>
            <a:r>
              <a:rPr lang="ru-RU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Parent(string </a:t>
            </a:r>
            <a:r>
              <a:rPr lang="en-US" b="1" dirty="0" err="1">
                <a:latin typeface="Courier New" pitchFamily="49" charset="0"/>
              </a:rPr>
              <a:t>str</a:t>
            </a:r>
            <a:r>
              <a:rPr lang="en-US" b="1" dirty="0">
                <a:latin typeface="Courier New" pitchFamily="49" charset="0"/>
              </a:rPr>
              <a:t>) { this-&gt;</a:t>
            </a:r>
            <a:r>
              <a:rPr lang="en-US" b="1" dirty="0" err="1">
                <a:latin typeface="Courier New" pitchFamily="49" charset="0"/>
              </a:rPr>
              <a:t>str</a:t>
            </a:r>
            <a:r>
              <a:rPr lang="en-US" b="1" dirty="0">
                <a:latin typeface="Courier New" pitchFamily="49" charset="0"/>
              </a:rPr>
              <a:t>=</a:t>
            </a:r>
            <a:r>
              <a:rPr lang="en-US" b="1" dirty="0" err="1">
                <a:latin typeface="Courier New" pitchFamily="49" charset="0"/>
              </a:rPr>
              <a:t>str</a:t>
            </a:r>
            <a:r>
              <a:rPr lang="en-US" b="1" dirty="0">
                <a:latin typeface="Courier New" pitchFamily="49" charset="0"/>
              </a:rPr>
              <a:t>; </a:t>
            </a:r>
            <a:r>
              <a:rPr lang="en-US" b="1" dirty="0" smtClean="0">
                <a:latin typeface="Courier New" pitchFamily="49" charset="0"/>
              </a:rPr>
              <a:t>}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</a:rPr>
              <a:t>   void </a:t>
            </a:r>
            <a:r>
              <a:rPr lang="en-US" b="1" dirty="0">
                <a:latin typeface="Courier New" pitchFamily="49" charset="0"/>
              </a:rPr>
              <a:t>show() {</a:t>
            </a:r>
          </a:p>
          <a:p>
            <a:r>
              <a:rPr lang="en-US" b="1" dirty="0">
                <a:latin typeface="Courier New" pitchFamily="49" charset="0"/>
              </a:rPr>
              <a:t>    </a:t>
            </a:r>
            <a:r>
              <a:rPr lang="en-US" b="1" dirty="0" smtClean="0">
                <a:latin typeface="Courier New" pitchFamily="49" charset="0"/>
              </a:rPr>
              <a:t>cout&lt;&lt;" </a:t>
            </a:r>
            <a:r>
              <a:rPr lang="en-US" b="1" dirty="0" err="1">
                <a:latin typeface="Courier New" pitchFamily="49" charset="0"/>
              </a:rPr>
              <a:t>Parent.show</a:t>
            </a:r>
            <a:r>
              <a:rPr lang="en-US" b="1" dirty="0">
                <a:latin typeface="Courier New" pitchFamily="49" charset="0"/>
              </a:rPr>
              <a:t>: " </a:t>
            </a:r>
            <a:r>
              <a:rPr lang="en-US" b="1" dirty="0" smtClean="0">
                <a:latin typeface="Courier New" pitchFamily="49" charset="0"/>
              </a:rPr>
              <a:t>&lt;&lt; </a:t>
            </a:r>
            <a:r>
              <a:rPr lang="en-US" b="1" dirty="0" err="1" smtClean="0">
                <a:latin typeface="Courier New" pitchFamily="49" charset="0"/>
              </a:rPr>
              <a:t>str</a:t>
            </a:r>
            <a:r>
              <a:rPr lang="en-US" b="1" dirty="0">
                <a:latin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</a:rPr>
              <a:t>&lt;&lt;</a:t>
            </a:r>
            <a:r>
              <a:rPr lang="en-US" b="1" dirty="0" err="1" smtClean="0">
                <a:latin typeface="Courier New" pitchFamily="49" charset="0"/>
              </a:rPr>
              <a:t>endl</a:t>
            </a:r>
            <a:r>
              <a:rPr lang="en-US" b="1" dirty="0" smtClean="0">
                <a:latin typeface="Courier New" pitchFamily="49" charset="0"/>
              </a:rPr>
              <a:t>;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  }</a:t>
            </a:r>
          </a:p>
          <a:p>
            <a:r>
              <a:rPr lang="en-US" b="1" dirty="0" smtClean="0">
                <a:latin typeface="Courier New" pitchFamily="49" charset="0"/>
              </a:rPr>
              <a:t>};</a:t>
            </a:r>
            <a:endParaRPr lang="ru-RU" b="1" dirty="0" smtClean="0">
              <a:latin typeface="Courier New" pitchFamily="49" charset="0"/>
            </a:endParaRPr>
          </a:p>
          <a:p>
            <a:r>
              <a:rPr lang="en-US" b="1" dirty="0" smtClean="0">
                <a:latin typeface="Courier New" pitchFamily="49" charset="0"/>
              </a:rPr>
              <a:t>class Child : public Parent </a:t>
            </a:r>
            <a:r>
              <a:rPr lang="en-US" b="1" dirty="0">
                <a:latin typeface="Courier New" pitchFamily="49" charset="0"/>
              </a:rPr>
              <a:t>{</a:t>
            </a:r>
          </a:p>
          <a:p>
            <a:r>
              <a:rPr lang="en-US" b="1" dirty="0" smtClean="0">
                <a:latin typeface="Courier New" pitchFamily="49" charset="0"/>
              </a:rPr>
              <a:t>  public</a:t>
            </a:r>
            <a:r>
              <a:rPr lang="en-US" b="1" dirty="0">
                <a:latin typeface="Courier New" pitchFamily="49" charset="0"/>
              </a:rPr>
              <a:t>:</a:t>
            </a:r>
          </a:p>
          <a:p>
            <a:r>
              <a:rPr lang="en-US" b="1" dirty="0">
                <a:latin typeface="Courier New" pitchFamily="49" charset="0"/>
              </a:rPr>
              <a:t>    string </a:t>
            </a:r>
            <a:r>
              <a:rPr lang="en-US" b="1" dirty="0" err="1">
                <a:latin typeface="Courier New" pitchFamily="49" charset="0"/>
              </a:rPr>
              <a:t>str</a:t>
            </a:r>
            <a:r>
              <a:rPr lang="en-US" b="1" dirty="0">
                <a:latin typeface="Courier New" pitchFamily="49" charset="0"/>
              </a:rPr>
              <a:t>;</a:t>
            </a:r>
          </a:p>
          <a:p>
            <a:r>
              <a:rPr lang="en-US" b="1" dirty="0">
                <a:latin typeface="Courier New" pitchFamily="49" charset="0"/>
              </a:rPr>
              <a:t>    Child(string s1, string s2) : Parent(s2)</a:t>
            </a:r>
          </a:p>
          <a:p>
            <a:r>
              <a:rPr lang="ru-RU" b="1" dirty="0">
                <a:latin typeface="Courier New" pitchFamily="49" charset="0"/>
              </a:rPr>
              <a:t>    {</a:t>
            </a:r>
          </a:p>
          <a:p>
            <a:r>
              <a:rPr lang="en-US" b="1" dirty="0">
                <a:latin typeface="Courier New" pitchFamily="49" charset="0"/>
              </a:rPr>
              <a:t>        this-&gt;</a:t>
            </a:r>
            <a:r>
              <a:rPr lang="en-US" b="1" dirty="0" err="1">
                <a:latin typeface="Courier New" pitchFamily="49" charset="0"/>
              </a:rPr>
              <a:t>str</a:t>
            </a:r>
            <a:r>
              <a:rPr lang="en-US" b="1" dirty="0">
                <a:latin typeface="Courier New" pitchFamily="49" charset="0"/>
              </a:rPr>
              <a:t> = s1;</a:t>
            </a:r>
          </a:p>
          <a:p>
            <a:r>
              <a:rPr lang="ru-RU" b="1" dirty="0">
                <a:latin typeface="Courier New" pitchFamily="49" charset="0"/>
              </a:rPr>
              <a:t>    }</a:t>
            </a:r>
            <a:endParaRPr lang="en-US" b="1" dirty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};</a:t>
            </a:r>
            <a:endParaRPr lang="ru-RU" b="1" dirty="0">
              <a:latin typeface="Courier New" pitchFamily="49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676576" y="4810070"/>
            <a:ext cx="3103886" cy="646331"/>
            <a:chOff x="7095152" y="2699741"/>
            <a:chExt cx="1701588" cy="646331"/>
          </a:xfrm>
        </p:grpSpPr>
        <p:sp>
          <p:nvSpPr>
            <p:cNvPr id="8" name="Стрелка влево 7"/>
            <p:cNvSpPr/>
            <p:nvPr/>
          </p:nvSpPr>
          <p:spPr>
            <a:xfrm>
              <a:off x="7095152" y="2813444"/>
              <a:ext cx="317890" cy="504070"/>
            </a:xfrm>
            <a:prstGeom prst="left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410719" y="2699741"/>
              <a:ext cx="138602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b="1" dirty="0" smtClean="0"/>
                <a:t>Убираем метод из </a:t>
              </a:r>
            </a:p>
            <a:p>
              <a:r>
                <a:rPr lang="ru-RU" b="1" dirty="0">
                  <a:latin typeface="Courier New" pitchFamily="49" charset="0"/>
                </a:rPr>
                <a:t>к</a:t>
              </a:r>
              <a:r>
                <a:rPr lang="ru-RU" b="1" dirty="0" smtClean="0">
                  <a:latin typeface="Courier New" pitchFamily="49" charset="0"/>
                </a:rPr>
                <a:t>ласса наследника</a:t>
              </a:r>
              <a:endParaRPr lang="ru-RU" b="1" dirty="0">
                <a:latin typeface="Courier New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3717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4" grpId="0" animBg="1"/>
      <p:bldP spid="10" grpId="0" animBg="1"/>
      <p:bldP spid="16" grpId="0" build="p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E6B37-7EDD-4D81-B1D9-728E9B541993}" type="slidenum">
              <a:rPr lang="ru-RU"/>
              <a:pPr/>
              <a:t>50</a:t>
            </a:fld>
            <a:endParaRPr lang="ru-RU"/>
          </a:p>
        </p:txBody>
      </p:sp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Сокрытие статических </a:t>
            </a:r>
            <a:r>
              <a:rPr lang="ru-RU" dirty="0" smtClean="0"/>
              <a:t>элементов</a:t>
            </a:r>
            <a:endParaRPr lang="ru-RU" dirty="0"/>
          </a:p>
        </p:txBody>
      </p:sp>
      <p:sp>
        <p:nvSpPr>
          <p:cNvPr id="523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anchor="ctr">
            <a:noAutofit/>
          </a:bodyPr>
          <a:lstStyle/>
          <a:p>
            <a:pPr>
              <a:spcBef>
                <a:spcPts val="1200"/>
              </a:spcBef>
            </a:pPr>
            <a:r>
              <a:rPr lang="ru-RU" sz="2200" b="1" dirty="0">
                <a:solidFill>
                  <a:srgbClr val="C00000"/>
                </a:solidFill>
              </a:rPr>
              <a:t>Статические </a:t>
            </a:r>
            <a:r>
              <a:rPr lang="ru-RU" sz="2200" b="1" dirty="0" smtClean="0">
                <a:solidFill>
                  <a:srgbClr val="C00000"/>
                </a:solidFill>
              </a:rPr>
              <a:t>элементы </a:t>
            </a:r>
            <a:r>
              <a:rPr lang="ru-RU" sz="2200" b="1" dirty="0">
                <a:solidFill>
                  <a:srgbClr val="C00000"/>
                </a:solidFill>
              </a:rPr>
              <a:t>не могут быть переопределены, они </a:t>
            </a:r>
            <a:r>
              <a:rPr lang="ru-RU" sz="2200" b="1" dirty="0" smtClean="0">
                <a:solidFill>
                  <a:srgbClr val="C00000"/>
                </a:solidFill>
              </a:rPr>
              <a:t>скрываются</a:t>
            </a:r>
            <a:endParaRPr lang="ru-RU" sz="2200" dirty="0"/>
          </a:p>
          <a:p>
            <a:pPr>
              <a:spcBef>
                <a:spcPts val="1200"/>
              </a:spcBef>
            </a:pPr>
            <a:r>
              <a:rPr lang="ru-RU" sz="2200" dirty="0" smtClean="0"/>
              <a:t>Для </a:t>
            </a:r>
            <a:r>
              <a:rPr lang="ru-RU" sz="2200" dirty="0"/>
              <a:t>доступа используется имя </a:t>
            </a:r>
            <a:r>
              <a:rPr lang="ru-RU" sz="2200" dirty="0" smtClean="0"/>
              <a:t>класса. </a:t>
            </a:r>
          </a:p>
          <a:p>
            <a:pPr>
              <a:spcBef>
                <a:spcPts val="1200"/>
              </a:spcBef>
            </a:pPr>
            <a:r>
              <a:rPr lang="ru-RU" sz="2200" dirty="0"/>
              <a:t>К</a:t>
            </a:r>
            <a:r>
              <a:rPr lang="ru-RU" sz="2200" dirty="0" smtClean="0"/>
              <a:t>омпилятор </a:t>
            </a:r>
            <a:r>
              <a:rPr lang="ru-RU" sz="2200" dirty="0"/>
              <a:t>обрабатывает </a:t>
            </a:r>
            <a:r>
              <a:rPr lang="ru-RU" sz="2200" b="1" dirty="0"/>
              <a:t>обращения к статическим полям через ссылочные значения.</a:t>
            </a:r>
            <a:r>
              <a:rPr lang="ru-RU" sz="2200" dirty="0"/>
              <a:t> Не имеет никакого значения, на какой объект указывает </a:t>
            </a:r>
            <a:r>
              <a:rPr lang="ru-RU" sz="2200" dirty="0" smtClean="0"/>
              <a:t>ссылка. Более </a:t>
            </a:r>
            <a:r>
              <a:rPr lang="ru-RU" sz="2200" dirty="0"/>
              <a:t>того, она может быть даже равна</a:t>
            </a:r>
            <a:r>
              <a:rPr lang="ru-RU" sz="2200" b="1" dirty="0"/>
              <a:t> </a:t>
            </a:r>
            <a:r>
              <a:rPr lang="ru-RU" sz="2200" b="1" dirty="0" err="1"/>
              <a:t>null</a:t>
            </a:r>
            <a:r>
              <a:rPr lang="ru-RU" sz="2200" dirty="0"/>
              <a:t>. Все определяется типом </a:t>
            </a:r>
            <a:r>
              <a:rPr lang="ru-RU" sz="2200" dirty="0" smtClean="0"/>
              <a:t>ссылки.</a:t>
            </a:r>
          </a:p>
          <a:p>
            <a:pPr>
              <a:spcBef>
                <a:spcPts val="1200"/>
              </a:spcBef>
            </a:pPr>
            <a:r>
              <a:rPr lang="ru-RU" sz="2200" b="1" dirty="0" smtClean="0"/>
              <a:t>Статическое </a:t>
            </a:r>
            <a:r>
              <a:rPr lang="ru-RU" sz="2200" b="1" dirty="0"/>
              <a:t>поле принадлежит классу, а не объекту. </a:t>
            </a:r>
            <a:r>
              <a:rPr lang="ru-RU" sz="2200" dirty="0"/>
              <a:t>В результате появление классов-наследников </a:t>
            </a:r>
            <a:r>
              <a:rPr lang="ru-RU" sz="2200" b="1" dirty="0" smtClean="0"/>
              <a:t>со </a:t>
            </a:r>
            <a:r>
              <a:rPr lang="ru-RU" sz="2200" b="1" dirty="0"/>
              <a:t>скрывающими (</a:t>
            </a:r>
            <a:r>
              <a:rPr lang="ru-RU" sz="2200" b="1" dirty="0" err="1"/>
              <a:t>hiding</a:t>
            </a:r>
            <a:r>
              <a:rPr lang="ru-RU" sz="2200" b="1" dirty="0"/>
              <a:t>) объявлениями</a:t>
            </a:r>
            <a:r>
              <a:rPr lang="ru-RU" sz="2200" dirty="0"/>
              <a:t> никак не сказывается на работе с исходным полем. </a:t>
            </a:r>
            <a:r>
              <a:rPr lang="ru-RU" sz="2200" b="1" dirty="0"/>
              <a:t>Компилятор всегда может определить, через ссылку какого типа происходит обращение к нему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57065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-324680" y="-99490"/>
            <a:ext cx="9577330" cy="79931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1203E-1D6C-42BB-A4EE-CE4010D1A221}" type="slidenum">
              <a:rPr lang="ru-RU"/>
              <a:pPr/>
              <a:t>51</a:t>
            </a:fld>
            <a:endParaRPr lang="ru-RU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718844" y="0"/>
            <a:ext cx="8780462" cy="908650"/>
          </a:xfrm>
        </p:spPr>
        <p:txBody>
          <a:bodyPr/>
          <a:lstStyle/>
          <a:p>
            <a:r>
              <a:rPr lang="ru-RU" dirty="0" smtClean="0"/>
              <a:t>Пример</a:t>
            </a:r>
            <a:endParaRPr lang="ru-RU" dirty="0"/>
          </a:p>
        </p:txBody>
      </p:sp>
      <p:sp>
        <p:nvSpPr>
          <p:cNvPr id="516100" name="Text Box 4"/>
          <p:cNvSpPr txBox="1">
            <a:spLocks noChangeArrowheads="1"/>
          </p:cNvSpPr>
          <p:nvPr/>
        </p:nvSpPr>
        <p:spPr bwMode="auto">
          <a:xfrm>
            <a:off x="163723" y="170696"/>
            <a:ext cx="8785225" cy="3895555"/>
          </a:xfrm>
          <a:prstGeom prst="rect">
            <a:avLst/>
          </a:prstGeom>
          <a:solidFill>
            <a:schemeClr val="accent1">
              <a:alpha val="14999"/>
            </a:schemeClr>
          </a:solidFill>
          <a:ln w="508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Parent {</a:t>
            </a:r>
          </a:p>
          <a:p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9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 string </a:t>
            </a:r>
            <a:r>
              <a:rPr lang="en-US" sz="19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9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Parent(string </a:t>
            </a:r>
            <a:r>
              <a:rPr lang="en-US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 this-&gt;</a:t>
            </a:r>
            <a:r>
              <a:rPr lang="en-US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ru-RU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ru-RU" sz="1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Child : public Parent {</a:t>
            </a:r>
          </a:p>
          <a:p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9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static string </a:t>
            </a:r>
            <a:r>
              <a:rPr lang="en-US" sz="19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9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Child(string s1, string s2) : Parent(s2)</a:t>
            </a:r>
          </a:p>
          <a:p>
            <a:r>
              <a:rPr lang="ru-RU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this-&gt;</a:t>
            </a:r>
            <a:r>
              <a:rPr lang="en-US" sz="1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s1;</a:t>
            </a:r>
          </a:p>
          <a:p>
            <a:r>
              <a:rPr lang="ru-RU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sz="1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sz="1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ru-RU" sz="19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459949" y="1916790"/>
            <a:ext cx="4425122" cy="384721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ru-RU" sz="1900" dirty="0" smtClean="0"/>
              <a:t>Объявим в классах статические поля</a:t>
            </a:r>
            <a:endParaRPr lang="ru-RU" sz="1900" b="1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63723" y="4190617"/>
            <a:ext cx="8785225" cy="2556727"/>
          </a:xfrm>
          <a:prstGeom prst="rect">
            <a:avLst/>
          </a:prstGeom>
          <a:solidFill>
            <a:schemeClr val="bg2">
              <a:lumMod val="20000"/>
              <a:lumOff val="80000"/>
              <a:alpha val="14999"/>
            </a:schemeClr>
          </a:solidFill>
          <a:ln w="508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Parent::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ParentStr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";</a:t>
            </a:r>
          </a:p>
          <a:p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string Child::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= "ChildStr";</a:t>
            </a: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int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main() {</a:t>
            </a:r>
          </a:p>
          <a:p>
            <a:r>
              <a:rPr lang="ru-RU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20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 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c("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ChildStrNew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", "</a:t>
            </a:r>
            <a:r>
              <a:rPr lang="en-US" sz="20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ParentStrNew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");</a:t>
            </a:r>
          </a:p>
          <a:p>
            <a:r>
              <a:rPr lang="fr-F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cout &lt;&lt; "Parent </a:t>
            </a:r>
            <a:r>
              <a:rPr lang="fr-F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fr-F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 &lt;&lt; Parent::</a:t>
            </a:r>
            <a:r>
              <a:rPr lang="fr-F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fr-F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fr-FR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fr-FR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cout &lt;&lt; "Child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 &lt;&lt; Child::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cout 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&lt;&lt; "Child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c.str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=" &lt;&lt;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c.str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20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ru-RU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35736" y="2928105"/>
            <a:ext cx="3736181" cy="1200329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Результат:</a:t>
            </a:r>
          </a:p>
          <a:p>
            <a:r>
              <a:rPr lang="en-US" b="1" dirty="0" smtClean="0">
                <a:latin typeface="Courier New" pitchFamily="49" charset="0"/>
              </a:rPr>
              <a:t>Parent </a:t>
            </a:r>
            <a:r>
              <a:rPr lang="en-US" b="1" dirty="0" err="1" smtClean="0">
                <a:latin typeface="Courier New" pitchFamily="49" charset="0"/>
              </a:rPr>
              <a:t>str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 err="1" smtClean="0">
                <a:latin typeface="Courier New" pitchFamily="49" charset="0"/>
              </a:rPr>
              <a:t>ParentStrNew</a:t>
            </a:r>
            <a:endParaRPr lang="ru-RU" b="1" dirty="0" smtClean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Child </a:t>
            </a:r>
            <a:r>
              <a:rPr lang="en-US" b="1" dirty="0" err="1">
                <a:latin typeface="Courier New" pitchFamily="49" charset="0"/>
              </a:rPr>
              <a:t>str</a:t>
            </a:r>
            <a:r>
              <a:rPr lang="en-US" b="1" dirty="0">
                <a:latin typeface="Courier New" pitchFamily="49" charset="0"/>
              </a:rPr>
              <a:t> = </a:t>
            </a:r>
            <a:r>
              <a:rPr lang="en-US" b="1" dirty="0" err="1" smtClean="0">
                <a:latin typeface="Courier New" pitchFamily="49" charset="0"/>
              </a:rPr>
              <a:t>ChildStrNew</a:t>
            </a:r>
            <a:endParaRPr lang="en-US" b="1" dirty="0" smtClean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Child </a:t>
            </a:r>
            <a:r>
              <a:rPr lang="en-US" b="1" dirty="0" err="1" smtClean="0">
                <a:latin typeface="Courier New" pitchFamily="49" charset="0"/>
              </a:rPr>
              <a:t>c.str</a:t>
            </a:r>
            <a:r>
              <a:rPr lang="en-US" b="1" dirty="0" smtClean="0">
                <a:latin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</a:rPr>
              <a:t>= </a:t>
            </a:r>
            <a:r>
              <a:rPr lang="en-US" b="1" dirty="0" err="1" smtClean="0">
                <a:latin typeface="Courier New" pitchFamily="49" charset="0"/>
              </a:rPr>
              <a:t>ChildStrNew</a:t>
            </a:r>
            <a:endParaRPr lang="ru-RU" b="1" dirty="0">
              <a:latin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55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00" grpId="0" build="p" animBg="1"/>
      <p:bldP spid="6" grpId="0" build="p" animBg="1"/>
      <p:bldP spid="7" grpId="0" build="p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ACF1C6-71E9-4894-B424-D989D2A9C5DC}" type="slidenum">
              <a:rPr lang="ru-RU"/>
              <a:pPr/>
              <a:t>52</a:t>
            </a:fld>
            <a:endParaRPr lang="ru-RU"/>
          </a:p>
        </p:txBody>
      </p:sp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Переопределение методов</a:t>
            </a:r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696" y="1556740"/>
            <a:ext cx="8780462" cy="4536629"/>
          </a:xfrm>
        </p:spPr>
        <p:txBody>
          <a:bodyPr anchor="ctr">
            <a:noAutofit/>
          </a:bodyPr>
          <a:lstStyle/>
          <a:p>
            <a:r>
              <a:rPr lang="ru-RU" sz="2100" b="1" dirty="0"/>
              <a:t>Производный класс может переопределить функцию-элемент базового класса</a:t>
            </a:r>
            <a:r>
              <a:rPr lang="ru-RU" sz="2100" dirty="0"/>
              <a:t>. Когда в производном классе употребляется имя этой функции, автоматически выбирается </a:t>
            </a:r>
            <a:r>
              <a:rPr lang="ru-RU" sz="2100" b="1" dirty="0"/>
              <a:t>функция производного класса</a:t>
            </a:r>
            <a:r>
              <a:rPr lang="ru-RU" sz="2100" dirty="0"/>
              <a:t>. </a:t>
            </a:r>
            <a:endParaRPr lang="en-US" sz="2100" dirty="0" smtClean="0"/>
          </a:p>
          <a:p>
            <a:r>
              <a:rPr lang="ru-RU" sz="2100" dirty="0" smtClean="0"/>
              <a:t>Для </a:t>
            </a:r>
            <a:r>
              <a:rPr lang="ru-RU" sz="2100" dirty="0"/>
              <a:t>доступа из производного класса к функции </a:t>
            </a:r>
            <a:r>
              <a:rPr lang="ru-RU" sz="2100" b="1" dirty="0"/>
              <a:t>базового класса </a:t>
            </a:r>
            <a:r>
              <a:rPr lang="ru-RU" sz="2100" dirty="0"/>
              <a:t>можно использовать </a:t>
            </a:r>
            <a:r>
              <a:rPr lang="ru-RU" sz="2100" b="1" dirty="0">
                <a:solidFill>
                  <a:srgbClr val="C00000"/>
                </a:solidFill>
              </a:rPr>
              <a:t>операцию разрешения области действия</a:t>
            </a:r>
            <a:r>
              <a:rPr lang="ru-RU" sz="2100" dirty="0"/>
              <a:t>.</a:t>
            </a:r>
          </a:p>
          <a:p>
            <a:r>
              <a:rPr lang="ru-RU" sz="2100" b="1" dirty="0"/>
              <a:t>Распространенная ошибка программирования </a:t>
            </a:r>
            <a:r>
              <a:rPr lang="en-US" sz="2100" dirty="0" smtClean="0"/>
              <a:t>. </a:t>
            </a:r>
            <a:r>
              <a:rPr lang="ru-RU" sz="2100" dirty="0" smtClean="0"/>
              <a:t>В </a:t>
            </a:r>
            <a:r>
              <a:rPr lang="ru-RU" sz="2100" dirty="0"/>
              <a:t>случае, когда для вызова функции базового класса не используется операция разрешения области действия, </a:t>
            </a:r>
            <a:r>
              <a:rPr lang="ru-RU" sz="2100" b="1" dirty="0"/>
              <a:t>возникает бесконечная рекурсия,</a:t>
            </a:r>
            <a:r>
              <a:rPr lang="ru-RU" sz="2100" dirty="0"/>
              <a:t> так как функция-элемент производного класса фактически вызывает саму себя</a:t>
            </a:r>
            <a:r>
              <a:rPr lang="ru-RU" sz="2100" dirty="0" smtClean="0"/>
              <a:t>.</a:t>
            </a:r>
            <a:endParaRPr lang="ru-RU" sz="2100" dirty="0"/>
          </a:p>
          <a:p>
            <a:r>
              <a:rPr lang="ru-RU" sz="2100" dirty="0" smtClean="0"/>
              <a:t>Переопределение </a:t>
            </a:r>
            <a:r>
              <a:rPr lang="ru-RU" sz="2100" dirty="0"/>
              <a:t>функции-элемента в производном классе не требует одинаковой сигнатуры с функцией базового класса</a:t>
            </a:r>
            <a:r>
              <a:rPr lang="ru-RU" sz="2100" dirty="0" smtClean="0"/>
              <a:t>.</a:t>
            </a:r>
            <a:endParaRPr lang="en-US" sz="2100" dirty="0" smtClean="0"/>
          </a:p>
        </p:txBody>
      </p:sp>
    </p:spTree>
    <p:extLst>
      <p:ext uri="{BB962C8B-B14F-4D97-AF65-F5344CB8AC3E}">
        <p14:creationId xmlns:p14="http://schemas.microsoft.com/office/powerpoint/2010/main" val="425923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1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63AD63-8A65-43F5-A088-55663EABB4FC}" type="slidenum">
              <a:rPr lang="ru-RU"/>
              <a:pPr/>
              <a:t>53</a:t>
            </a:fld>
            <a:endParaRPr lang="ru-RU"/>
          </a:p>
        </p:txBody>
      </p:sp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800"/>
              <a:t>Совпадение имен методов в родительском и дочернем классах</a:t>
            </a:r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36713"/>
            <a:ext cx="6696932" cy="4479925"/>
          </a:xfrm>
        </p:spPr>
        <p:txBody>
          <a:bodyPr anchor="ctr">
            <a:normAutofit fontScale="92500" lnSpcReduction="10000"/>
          </a:bodyPr>
          <a:lstStyle/>
          <a:p>
            <a:r>
              <a:rPr lang="ru-RU" sz="3600" dirty="0"/>
              <a:t>Сигнатуры различны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solidFill>
                  <a:srgbClr val="99FFCC"/>
                </a:solidFill>
              </a:rPr>
              <a:t>	</a:t>
            </a:r>
            <a:r>
              <a:rPr lang="ru-RU" b="1" dirty="0">
                <a:solidFill>
                  <a:schemeClr val="accent1"/>
                </a:solidFill>
              </a:rPr>
              <a:t>Перегрузка</a:t>
            </a:r>
            <a:r>
              <a:rPr lang="ru-RU" dirty="0"/>
              <a:t> – добавляется метод с другими параметрами</a:t>
            </a:r>
          </a:p>
          <a:p>
            <a:pPr lvl="4"/>
            <a:endParaRPr lang="ru-RU" sz="2400" dirty="0"/>
          </a:p>
          <a:p>
            <a:r>
              <a:rPr lang="ru-RU" sz="3600" dirty="0"/>
              <a:t>Сигнатуры совпадают</a:t>
            </a:r>
          </a:p>
          <a:p>
            <a:pPr>
              <a:buFont typeface="Wingdings" pitchFamily="2" charset="2"/>
              <a:buNone/>
            </a:pPr>
            <a:r>
              <a:rPr lang="ru-RU" dirty="0">
                <a:solidFill>
                  <a:srgbClr val="99FFCC"/>
                </a:solidFill>
              </a:rPr>
              <a:t>	</a:t>
            </a:r>
            <a:r>
              <a:rPr lang="ru-RU" b="1" dirty="0">
                <a:solidFill>
                  <a:schemeClr val="accent1"/>
                </a:solidFill>
              </a:rPr>
              <a:t>Переопределение</a:t>
            </a:r>
            <a:r>
              <a:rPr lang="ru-RU" dirty="0"/>
              <a:t> – замещение версии метода, объявленной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</a:t>
            </a:r>
            <a:r>
              <a:rPr lang="ru-RU" dirty="0"/>
              <a:t>базовом классе, новой, с точно такой же сигнатурой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7020339" y="1684675"/>
            <a:ext cx="1935957" cy="21478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7033988" y="4005080"/>
            <a:ext cx="1935957" cy="214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66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11203E-1D6C-42BB-A4EE-CE4010D1A221}" type="slidenum">
              <a:rPr lang="ru-RU"/>
              <a:pPr/>
              <a:t>54</a:t>
            </a:fld>
            <a:endParaRPr lang="ru-RU"/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0462" cy="908650"/>
          </a:xfrm>
        </p:spPr>
        <p:txBody>
          <a:bodyPr/>
          <a:lstStyle/>
          <a:p>
            <a:pPr>
              <a:lnSpc>
                <a:spcPts val="4200"/>
              </a:lnSpc>
            </a:pPr>
            <a:r>
              <a:rPr lang="ru-RU" sz="4000" dirty="0" smtClean="0"/>
              <a:t>Пример</a:t>
            </a:r>
            <a:r>
              <a:rPr lang="en-US" sz="4000" dirty="0" smtClean="0"/>
              <a:t>. </a:t>
            </a:r>
            <a:r>
              <a:rPr lang="ru-RU" sz="4000" dirty="0" smtClean="0"/>
              <a:t>Переопределение методов</a:t>
            </a:r>
            <a:endParaRPr lang="ru-RU" sz="4000" dirty="0"/>
          </a:p>
        </p:txBody>
      </p:sp>
      <p:sp>
        <p:nvSpPr>
          <p:cNvPr id="516100" name="Text Box 4"/>
          <p:cNvSpPr txBox="1">
            <a:spLocks noChangeArrowheads="1"/>
          </p:cNvSpPr>
          <p:nvPr/>
        </p:nvSpPr>
        <p:spPr bwMode="auto">
          <a:xfrm>
            <a:off x="179388" y="1485833"/>
            <a:ext cx="8785225" cy="2433616"/>
          </a:xfrm>
          <a:prstGeom prst="rect">
            <a:avLst/>
          </a:prstGeom>
          <a:solidFill>
            <a:schemeClr val="accent1">
              <a:alpha val="14999"/>
            </a:schemeClr>
          </a:solidFill>
          <a:ln w="508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US" sz="1900" b="1" dirty="0">
                <a:latin typeface="Courier New" pitchFamily="49" charset="0"/>
              </a:rPr>
              <a:t>class Parent {</a:t>
            </a:r>
          </a:p>
          <a:p>
            <a:r>
              <a:rPr lang="en-US" sz="1900" b="1" dirty="0">
                <a:latin typeface="Courier New" pitchFamily="49" charset="0"/>
              </a:rPr>
              <a:t>	</a:t>
            </a:r>
            <a:r>
              <a:rPr lang="en-US" sz="1900" b="1" dirty="0" smtClean="0">
                <a:latin typeface="Courier New" pitchFamily="49" charset="0"/>
              </a:rPr>
              <a:t>public: </a:t>
            </a:r>
            <a:r>
              <a:rPr lang="en-US" sz="1900" b="1" dirty="0">
                <a:latin typeface="Courier New" pitchFamily="49" charset="0"/>
              </a:rPr>
              <a:t>int </a:t>
            </a:r>
            <a:r>
              <a:rPr lang="en-US" sz="1900" b="1" dirty="0" err="1">
                <a:latin typeface="Courier New" pitchFamily="49" charset="0"/>
              </a:rPr>
              <a:t>getValue</a:t>
            </a:r>
            <a:r>
              <a:rPr lang="en-US" sz="1900" b="1" dirty="0">
                <a:latin typeface="Courier New" pitchFamily="49" charset="0"/>
              </a:rPr>
              <a:t>() </a:t>
            </a:r>
          </a:p>
          <a:p>
            <a:r>
              <a:rPr lang="en-US" sz="1900" b="1" dirty="0">
                <a:latin typeface="Courier New" pitchFamily="49" charset="0"/>
              </a:rPr>
              <a:t>             {  return 0; }</a:t>
            </a:r>
          </a:p>
          <a:p>
            <a:r>
              <a:rPr lang="en-US" sz="1900" b="1" dirty="0" smtClean="0">
                <a:latin typeface="Courier New" pitchFamily="49" charset="0"/>
              </a:rPr>
              <a:t>};</a:t>
            </a:r>
            <a:endParaRPr lang="en-US" sz="1900" b="1" dirty="0">
              <a:latin typeface="Courier New" pitchFamily="49" charset="0"/>
            </a:endParaRPr>
          </a:p>
          <a:p>
            <a:r>
              <a:rPr lang="en-US" sz="1900" b="1" dirty="0">
                <a:latin typeface="Courier New" pitchFamily="49" charset="0"/>
              </a:rPr>
              <a:t>class Child </a:t>
            </a:r>
            <a:r>
              <a:rPr lang="en-US" sz="1900" b="1" dirty="0" smtClean="0">
                <a:latin typeface="Courier New" pitchFamily="49" charset="0"/>
              </a:rPr>
              <a:t>:public </a:t>
            </a:r>
            <a:r>
              <a:rPr lang="en-US" sz="1900" b="1" dirty="0">
                <a:latin typeface="Courier New" pitchFamily="49" charset="0"/>
              </a:rPr>
              <a:t>Parent {</a:t>
            </a:r>
          </a:p>
          <a:p>
            <a:r>
              <a:rPr lang="en-US" sz="1900" b="1" dirty="0">
                <a:latin typeface="Courier New" pitchFamily="49" charset="0"/>
              </a:rPr>
              <a:t>      </a:t>
            </a:r>
            <a:r>
              <a:rPr lang="en-US" sz="1900" b="1" dirty="0" smtClean="0">
                <a:latin typeface="Courier New" pitchFamily="49" charset="0"/>
              </a:rPr>
              <a:t>public: </a:t>
            </a:r>
            <a:r>
              <a:rPr lang="en-US" sz="1900" b="1" dirty="0">
                <a:latin typeface="Courier New" pitchFamily="49" charset="0"/>
              </a:rPr>
              <a:t>int </a:t>
            </a:r>
            <a:r>
              <a:rPr lang="en-US" sz="1900" b="1" dirty="0" err="1">
                <a:latin typeface="Courier New" pitchFamily="49" charset="0"/>
              </a:rPr>
              <a:t>getValue</a:t>
            </a:r>
            <a:r>
              <a:rPr lang="en-US" sz="1900" b="1" dirty="0">
                <a:latin typeface="Courier New" pitchFamily="49" charset="0"/>
              </a:rPr>
              <a:t>() </a:t>
            </a:r>
          </a:p>
          <a:p>
            <a:r>
              <a:rPr lang="en-US" sz="1900" b="1" dirty="0">
                <a:latin typeface="Courier New" pitchFamily="49" charset="0"/>
              </a:rPr>
              <a:t>             {  return 1; </a:t>
            </a:r>
            <a:r>
              <a:rPr lang="en-US" sz="1900" b="1" dirty="0" smtClean="0">
                <a:latin typeface="Courier New" pitchFamily="49" charset="0"/>
              </a:rPr>
              <a:t>}</a:t>
            </a:r>
            <a:endParaRPr lang="en-US" sz="1900" b="1" dirty="0">
              <a:latin typeface="Courier New" pitchFamily="49" charset="0"/>
            </a:endParaRPr>
          </a:p>
          <a:p>
            <a:r>
              <a:rPr lang="en-US" sz="1900" b="1" dirty="0" smtClean="0">
                <a:latin typeface="Courier New" pitchFamily="49" charset="0"/>
              </a:rPr>
              <a:t>};</a:t>
            </a:r>
            <a:endParaRPr lang="ru-RU" sz="1900" b="1" dirty="0">
              <a:latin typeface="Courier New" pitchFamily="49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214753" y="3998220"/>
            <a:ext cx="8785225" cy="1941173"/>
          </a:xfrm>
          <a:prstGeom prst="rect">
            <a:avLst/>
          </a:prstGeom>
          <a:solidFill>
            <a:schemeClr val="accent1">
              <a:alpha val="14999"/>
            </a:schemeClr>
          </a:solidFill>
          <a:ln w="508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r>
              <a:rPr lang="en-US" sz="2000" b="1" dirty="0" smtClean="0">
                <a:latin typeface="Courier New" pitchFamily="49" charset="0"/>
              </a:rPr>
              <a:t>Int main() </a:t>
            </a:r>
            <a:r>
              <a:rPr lang="en-US" sz="2000" b="1" dirty="0">
                <a:latin typeface="Courier New" pitchFamily="49" charset="0"/>
              </a:rPr>
              <a:t>{</a:t>
            </a:r>
          </a:p>
          <a:p>
            <a:r>
              <a:rPr lang="en-US" sz="2000" b="1" dirty="0" smtClean="0"/>
              <a:t>	</a:t>
            </a:r>
            <a:r>
              <a:rPr lang="en-US" sz="2000" b="1" dirty="0"/>
              <a:t>Parent p;</a:t>
            </a:r>
            <a:endParaRPr lang="ru-RU" sz="2000" dirty="0"/>
          </a:p>
          <a:p>
            <a:r>
              <a:rPr lang="en-US" sz="2000" b="1" dirty="0"/>
              <a:t>	cout&lt;&lt;</a:t>
            </a:r>
            <a:r>
              <a:rPr lang="en-US" sz="2000" b="1" dirty="0" err="1"/>
              <a:t>p.getValue</a:t>
            </a:r>
            <a:r>
              <a:rPr lang="en-US" sz="2000" b="1" dirty="0"/>
              <a:t>();</a:t>
            </a:r>
            <a:endParaRPr lang="ru-RU" sz="2000" dirty="0"/>
          </a:p>
          <a:p>
            <a:r>
              <a:rPr lang="en-US" sz="2000" b="1" dirty="0"/>
              <a:t> </a:t>
            </a:r>
            <a:r>
              <a:rPr lang="en-US" sz="2000" b="1" dirty="0" smtClean="0"/>
              <a:t>            Child c;</a:t>
            </a:r>
            <a:endParaRPr lang="ru-RU" sz="2000" dirty="0"/>
          </a:p>
          <a:p>
            <a:r>
              <a:rPr lang="en-US" sz="2000" b="1" dirty="0" smtClean="0"/>
              <a:t>	cout&lt;&lt;</a:t>
            </a:r>
            <a:r>
              <a:rPr lang="en-US" sz="2000" b="1" dirty="0" err="1" smtClean="0"/>
              <a:t>c.getValue</a:t>
            </a:r>
            <a:r>
              <a:rPr lang="en-US" sz="2000" b="1" dirty="0" smtClean="0"/>
              <a:t>();</a:t>
            </a:r>
            <a:endParaRPr lang="ru-RU" sz="2000" dirty="0"/>
          </a:p>
          <a:p>
            <a:r>
              <a:rPr lang="en-US" sz="2000" b="1" dirty="0" smtClean="0"/>
              <a:t>	</a:t>
            </a:r>
            <a:r>
              <a:rPr lang="en-US" sz="2000" b="1" dirty="0" smtClean="0">
                <a:latin typeface="Courier New" pitchFamily="49" charset="0"/>
              </a:rPr>
              <a:t>}</a:t>
            </a:r>
            <a:endParaRPr lang="ru-RU" sz="2000" b="1" dirty="0">
              <a:latin typeface="Courier New" pitchFamily="49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12200" y="4507141"/>
            <a:ext cx="2872061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1"/>
                </a:solidFill>
              </a:rPr>
              <a:t>Результат:</a:t>
            </a:r>
          </a:p>
          <a:p>
            <a:r>
              <a:rPr lang="en-US" b="1" dirty="0">
                <a:latin typeface="Courier New" pitchFamily="49" charset="0"/>
              </a:rPr>
              <a:t>0</a:t>
            </a:r>
            <a:endParaRPr lang="en-US" b="1" dirty="0" smtClean="0">
              <a:latin typeface="Courier New" pitchFamily="49" charset="0"/>
            </a:endParaRPr>
          </a:p>
          <a:p>
            <a:r>
              <a:rPr lang="en-US" b="1" dirty="0">
                <a:latin typeface="Courier New" pitchFamily="49" charset="0"/>
              </a:rPr>
              <a:t>1</a:t>
            </a:r>
            <a:endParaRPr lang="ru-RU" b="1" dirty="0">
              <a:latin typeface="Courier New" pitchFamily="49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63346" y="2636890"/>
            <a:ext cx="4536632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dirty="0"/>
              <a:t>Можно видеть, что родительский метод полностью перекрыт, значение 0 никак нельзя получить через </a:t>
            </a:r>
            <a:r>
              <a:rPr lang="ru-RU" dirty="0" smtClean="0"/>
              <a:t>объект </a:t>
            </a:r>
            <a:r>
              <a:rPr lang="ru-RU" dirty="0"/>
              <a:t>класса </a:t>
            </a:r>
            <a:r>
              <a:rPr lang="ru-RU" dirty="0" err="1"/>
              <a:t>Child</a:t>
            </a:r>
            <a:r>
              <a:rPr lang="ru-RU" dirty="0"/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388" y="908650"/>
            <a:ext cx="8820590" cy="369332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</a:rPr>
              <a:t>Рассмотрим случай 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переопределения (</a:t>
            </a:r>
            <a:r>
              <a:rPr lang="ru-RU" b="1" dirty="0" err="1">
                <a:latin typeface="Arial" panose="020B0604020202020204" pitchFamily="34" charset="0"/>
                <a:ea typeface="Times New Roman" panose="02020603050405020304" pitchFamily="18" charset="0"/>
              </a:rPr>
              <a:t>overriding</a:t>
            </a:r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) методов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5986649"/>
            <a:ext cx="9144000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ea typeface="Times New Roman" panose="02020603050405020304" pitchFamily="18" charset="0"/>
              </a:rPr>
              <a:t>В этом ключевая особенность полиморфизма - наследники могут изменять родительское </a:t>
            </a:r>
            <a:r>
              <a:rPr lang="ru-RU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поведение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7676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100" grpId="0" build="p" animBg="1"/>
      <p:bldP spid="6" grpId="0" build="p" animBg="1"/>
      <p:bldP spid="7" grpId="0" build="p" animBg="1"/>
      <p:bldP spid="5" grpId="0" animBg="1"/>
      <p:bldP spid="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48CF5-64E3-44DC-B6C0-56CFE57C84FA}" type="slidenum">
              <a:rPr lang="ru-RU"/>
              <a:pPr/>
              <a:t>55</a:t>
            </a:fld>
            <a:endParaRPr lang="ru-RU"/>
          </a:p>
        </p:txBody>
      </p: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Замечание</a:t>
            </a:r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ru-RU" dirty="0"/>
              <a:t>Важно понимать, что:</a:t>
            </a:r>
          </a:p>
          <a:p>
            <a:pPr lvl="4"/>
            <a:endParaRPr lang="ru-RU" dirty="0"/>
          </a:p>
          <a:p>
            <a:r>
              <a:rPr lang="ru-RU" dirty="0"/>
              <a:t>Переопределение методов – фундаментальный </a:t>
            </a:r>
            <a:r>
              <a:rPr lang="ru-RU" dirty="0" smtClean="0"/>
              <a:t>механизм, позволяющий изменить реализацию класса без изменения типа</a:t>
            </a:r>
            <a:endParaRPr lang="ru-RU" dirty="0"/>
          </a:p>
          <a:p>
            <a:pPr lvl="4"/>
            <a:endParaRPr lang="ru-RU" dirty="0"/>
          </a:p>
          <a:p>
            <a:r>
              <a:rPr lang="ru-RU" dirty="0"/>
              <a:t>Сокрытие полей – последствие отсутствия ограничений на имена полей</a:t>
            </a:r>
          </a:p>
        </p:txBody>
      </p:sp>
    </p:spTree>
    <p:extLst>
      <p:ext uri="{BB962C8B-B14F-4D97-AF65-F5344CB8AC3E}">
        <p14:creationId xmlns:p14="http://schemas.microsoft.com/office/powerpoint/2010/main" val="71940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061" y="0"/>
            <a:ext cx="9149061" cy="836640"/>
          </a:xfrm>
        </p:spPr>
        <p:txBody>
          <a:bodyPr/>
          <a:lstStyle/>
          <a:p>
            <a:r>
              <a:rPr lang="ru-RU" sz="3200" dirty="0" smtClean="0"/>
              <a:t>Пример. Переопределение методов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93" y="1543940"/>
            <a:ext cx="7308380" cy="4517358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0066CC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class Employee : public Person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private: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double salary;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Employee(double salary, string name, int age) 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Person(name, age)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this-&gt;salary = salary;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void display()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8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Person::display();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cout&lt;&lt;  "salary = " &lt;&lt; salary &lt;&lt; </a:t>
            </a:r>
            <a:r>
              <a:rPr lang="en-US" sz="18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endl</a:t>
            </a:r>
            <a:r>
              <a:rPr lang="en-US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ru-RU" sz="1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155-5BE4-44CE-9B63-AB04ED25E2B2}" type="slidenum">
              <a:rPr lang="ru-RU" smtClean="0"/>
              <a:pPr/>
              <a:t>56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555720" y="5442486"/>
            <a:ext cx="5296073" cy="13234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 smtClean="0"/>
              <a:t>Int main() </a:t>
            </a:r>
            <a:r>
              <a:rPr lang="en-US" sz="2000" b="1" dirty="0"/>
              <a:t>{</a:t>
            </a:r>
            <a:endParaRPr lang="ru-RU" sz="2000" dirty="0"/>
          </a:p>
          <a:p>
            <a:r>
              <a:rPr lang="en-US" sz="2000" b="1" dirty="0"/>
              <a:t>        Employee  </a:t>
            </a:r>
            <a:r>
              <a:rPr lang="en-US" sz="2000" b="1" dirty="0" err="1"/>
              <a:t>sam</a:t>
            </a:r>
            <a:r>
              <a:rPr lang="en-US" sz="2000" b="1" dirty="0"/>
              <a:t>(12000,  "Sam", 25);</a:t>
            </a:r>
          </a:p>
          <a:p>
            <a:r>
              <a:rPr lang="en-US" sz="2000" b="1" dirty="0"/>
              <a:t>   </a:t>
            </a:r>
            <a:r>
              <a:rPr lang="en-US" sz="2000" b="1" dirty="0" smtClean="0"/>
              <a:t>     sam.display</a:t>
            </a:r>
            <a:r>
              <a:rPr lang="en-US" sz="2000" b="1" dirty="0"/>
              <a:t>();        </a:t>
            </a:r>
            <a:endParaRPr lang="ru-RU" sz="2000" dirty="0"/>
          </a:p>
          <a:p>
            <a:r>
              <a:rPr lang="en-US" sz="2000" b="1" dirty="0"/>
              <a:t>}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620610"/>
            <a:ext cx="9144000" cy="92333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ru-RU" dirty="0"/>
              <a:t>Однако в данном случае мы видим, что часть метода </a:t>
            </a:r>
            <a:r>
              <a:rPr lang="ru-RU" b="1" dirty="0" err="1"/>
              <a:t>display</a:t>
            </a:r>
            <a:r>
              <a:rPr lang="ru-RU" dirty="0"/>
              <a:t> в </a:t>
            </a:r>
            <a:r>
              <a:rPr lang="ru-RU" b="1" dirty="0" err="1"/>
              <a:t>Employee</a:t>
            </a:r>
            <a:r>
              <a:rPr lang="ru-RU" b="1" dirty="0"/>
              <a:t> </a:t>
            </a:r>
            <a:r>
              <a:rPr lang="ru-RU" dirty="0"/>
              <a:t>повторяет действия из </a:t>
            </a:r>
            <a:r>
              <a:rPr lang="ru-RU" b="1" dirty="0"/>
              <a:t>метода </a:t>
            </a:r>
            <a:r>
              <a:rPr lang="ru-RU" b="1" dirty="0" err="1"/>
              <a:t>display</a:t>
            </a:r>
            <a:r>
              <a:rPr lang="ru-RU" dirty="0"/>
              <a:t> базового класса. Поэтому мы можем сократить класс </a:t>
            </a:r>
            <a:r>
              <a:rPr lang="ru-RU" b="1" dirty="0" err="1"/>
              <a:t>Employee</a:t>
            </a:r>
            <a:endParaRPr lang="ru-RU" dirty="0"/>
          </a:p>
        </p:txBody>
      </p:sp>
      <p:grpSp>
        <p:nvGrpSpPr>
          <p:cNvPr id="16" name="Группа 15"/>
          <p:cNvGrpSpPr/>
          <p:nvPr/>
        </p:nvGrpSpPr>
        <p:grpSpPr>
          <a:xfrm>
            <a:off x="3851900" y="4416582"/>
            <a:ext cx="4778999" cy="432060"/>
            <a:chOff x="2879765" y="3789050"/>
            <a:chExt cx="4778999" cy="432060"/>
          </a:xfrm>
        </p:grpSpPr>
        <p:sp>
          <p:nvSpPr>
            <p:cNvPr id="14" name="Стрелка влево 13"/>
            <p:cNvSpPr/>
            <p:nvPr/>
          </p:nvSpPr>
          <p:spPr>
            <a:xfrm>
              <a:off x="2879765" y="3789050"/>
              <a:ext cx="591729" cy="43206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563860" y="3820164"/>
              <a:ext cx="40949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Вызов метода родительского класса</a:t>
              </a:r>
              <a:endParaRPr lang="ru-RU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5370" y="5538655"/>
            <a:ext cx="168078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Тестирование</a:t>
            </a:r>
          </a:p>
          <a:p>
            <a:r>
              <a:rPr lang="ru-RU" dirty="0" smtClean="0"/>
              <a:t>программы</a:t>
            </a:r>
            <a:endParaRPr lang="ru-RU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-4451" y="5305856"/>
            <a:ext cx="2360509" cy="1477328"/>
            <a:chOff x="-189040" y="5305680"/>
            <a:chExt cx="2360509" cy="1477328"/>
          </a:xfrm>
        </p:grpSpPr>
        <p:sp>
          <p:nvSpPr>
            <p:cNvPr id="24" name="Стрелка вправо 23"/>
            <p:cNvSpPr/>
            <p:nvPr/>
          </p:nvSpPr>
          <p:spPr>
            <a:xfrm>
              <a:off x="1883429" y="6027509"/>
              <a:ext cx="288040" cy="30877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-189040" y="5305680"/>
              <a:ext cx="1800301" cy="1477328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ru-RU" dirty="0" smtClean="0"/>
                <a:t>Вызов пере-</a:t>
              </a:r>
            </a:p>
            <a:p>
              <a:r>
                <a:rPr lang="ru-RU" dirty="0" err="1"/>
                <a:t>о</a:t>
              </a:r>
              <a:r>
                <a:rPr lang="ru-RU" dirty="0" err="1" smtClean="0"/>
                <a:t>пределенного</a:t>
              </a:r>
              <a:endParaRPr lang="ru-RU" dirty="0" smtClean="0"/>
            </a:p>
            <a:p>
              <a:r>
                <a:rPr lang="ru-RU" dirty="0" smtClean="0"/>
                <a:t>метода</a:t>
              </a:r>
            </a:p>
            <a:p>
              <a:r>
                <a:rPr lang="ru-RU" dirty="0" smtClean="0"/>
                <a:t>родительского</a:t>
              </a:r>
            </a:p>
            <a:p>
              <a:r>
                <a:rPr lang="ru-RU" dirty="0" smtClean="0"/>
                <a:t>класса</a:t>
              </a:r>
              <a:endParaRPr lang="ru-RU" dirty="0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5445580" y="3414145"/>
            <a:ext cx="305979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ru-RU" dirty="0"/>
              <a:t>С помощью </a:t>
            </a:r>
            <a:r>
              <a:rPr lang="en-US" dirty="0" smtClean="0"/>
              <a:t>:: </a:t>
            </a:r>
            <a:r>
              <a:rPr lang="ru-RU" dirty="0" smtClean="0"/>
              <a:t>мы можем </a:t>
            </a:r>
            <a:r>
              <a:rPr lang="ru-RU" dirty="0"/>
              <a:t>обратиться к реализации методов базового класса.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-16956" y="-17884"/>
            <a:ext cx="8820590" cy="646331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Родительский метод </a:t>
            </a:r>
            <a:r>
              <a:rPr lang="ru-RU" dirty="0"/>
              <a:t>уже не доступен снаружи, </a:t>
            </a:r>
            <a:r>
              <a:rPr lang="ru-RU" dirty="0" smtClean="0"/>
              <a:t>но внутри </a:t>
            </a:r>
            <a:r>
              <a:rPr lang="ru-RU" dirty="0"/>
              <a:t>класса-наследника к нему </a:t>
            </a:r>
            <a:r>
              <a:rPr lang="ru-RU" dirty="0" smtClean="0"/>
              <a:t>можно </a:t>
            </a:r>
            <a:r>
              <a:rPr lang="ru-RU" dirty="0"/>
              <a:t>обратиться с помощью </a:t>
            </a:r>
            <a:r>
              <a:rPr lang="ru-RU" b="1" dirty="0" smtClean="0"/>
              <a:t>операции разрешения области действия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0653" y="1006136"/>
            <a:ext cx="2262280" cy="15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96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17" grpId="0" animBg="1"/>
      <p:bldP spid="7" grpId="0" animBg="1"/>
      <p:bldP spid="1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484730"/>
            <a:ext cx="9144000" cy="396055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МНОЖЕСТВЕННОЕ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НАСЛЕДОВАНИЕ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07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48CF5-64E3-44DC-B6C0-56CFE57C84FA}" type="slidenum">
              <a:rPr lang="ru-RU"/>
              <a:pPr/>
              <a:t>58</a:t>
            </a:fld>
            <a:endParaRPr lang="ru-RU"/>
          </a:p>
        </p:txBody>
      </p: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Множественное наследование</a:t>
            </a:r>
            <a:endParaRPr lang="ru-RU" dirty="0"/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36713"/>
            <a:ext cx="8780462" cy="1576257"/>
          </a:xfrm>
        </p:spPr>
        <p:txBody>
          <a:bodyPr>
            <a:normAutofit/>
          </a:bodyPr>
          <a:lstStyle/>
          <a:p>
            <a:r>
              <a:rPr lang="ru-RU" b="1" dirty="0"/>
              <a:t>Множественное наследование</a:t>
            </a:r>
            <a:r>
              <a:rPr lang="ru-RU" dirty="0"/>
              <a:t> означает, что производный класс наследует элементы нескольких базовых классов. </a:t>
            </a:r>
            <a:endParaRPr lang="ru-RU" dirty="0" smtClean="0"/>
          </a:p>
        </p:txBody>
      </p:sp>
      <p:pic>
        <p:nvPicPr>
          <p:cNvPr id="1026" name="Picture 2" descr="Простое введение в C++. Часть 4. Множественное наследование - Школа  программирования ProgTi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0" y="3284980"/>
            <a:ext cx="8931243" cy="302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678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Агрегация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420" y="4221110"/>
            <a:ext cx="8564430" cy="194427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Агрегация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ru-RU" sz="2400" dirty="0"/>
              <a:t> — отношение «часть-целое» между двумя равноправными объектами, когда один объект (контейнер) имеет ссылку на другой объект. Оба объекта могут существовать независимо: если контейнер будет уничтожен, то его содержимое — нет.</a:t>
            </a:r>
            <a:endParaRPr lang="ru-RU" sz="25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2" t="28620" r="4445"/>
          <a:stretch/>
        </p:blipFill>
        <p:spPr bwMode="auto">
          <a:xfrm>
            <a:off x="450376" y="1337481"/>
            <a:ext cx="8475260" cy="2654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392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48CF5-64E3-44DC-B6C0-56CFE57C84FA}" type="slidenum">
              <a:rPr lang="ru-RU"/>
              <a:pPr/>
              <a:t>59</a:t>
            </a:fld>
            <a:endParaRPr lang="ru-RU"/>
          </a:p>
        </p:txBody>
      </p: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Множественное наследование</a:t>
            </a:r>
            <a:endParaRPr lang="ru-RU" dirty="0"/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36712"/>
            <a:ext cx="8780462" cy="4888717"/>
          </a:xfrm>
        </p:spPr>
        <p:txBody>
          <a:bodyPr>
            <a:normAutofit/>
          </a:bodyPr>
          <a:lstStyle/>
          <a:p>
            <a:r>
              <a:rPr lang="ru-RU" b="1" dirty="0" smtClean="0"/>
              <a:t>Множественное </a:t>
            </a:r>
            <a:r>
              <a:rPr lang="ru-RU" b="1" dirty="0"/>
              <a:t>наследование</a:t>
            </a:r>
            <a:r>
              <a:rPr lang="ru-RU" dirty="0"/>
              <a:t> возникает, когда имеется несколько базовых типов и один тип – наследник. </a:t>
            </a:r>
            <a:endParaRPr lang="ru-RU" dirty="0" smtClean="0"/>
          </a:p>
          <a:p>
            <a:r>
              <a:rPr lang="ru-RU" dirty="0" smtClean="0"/>
              <a:t>При </a:t>
            </a:r>
            <a:r>
              <a:rPr lang="ru-RU" dirty="0"/>
              <a:t>множественном наследовании появляется возможность моделирования более сложных отношений между типами</a:t>
            </a:r>
            <a:r>
              <a:rPr lang="ru-RU" dirty="0" smtClean="0"/>
              <a:t>.</a:t>
            </a:r>
          </a:p>
          <a:p>
            <a:r>
              <a:rPr lang="ru-RU" dirty="0"/>
              <a:t>Этот </a:t>
            </a:r>
            <a:r>
              <a:rPr lang="ru-RU" dirty="0" smtClean="0"/>
              <a:t>механизм однако может </a:t>
            </a:r>
            <a:r>
              <a:rPr lang="ru-RU" dirty="0"/>
              <a:t>порождать ряд проблем, связанных с неоднозначностью.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741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5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48CF5-64E3-44DC-B6C0-56CFE57C84FA}" type="slidenum">
              <a:rPr lang="ru-RU"/>
              <a:pPr/>
              <a:t>60</a:t>
            </a:fld>
            <a:endParaRPr lang="ru-RU"/>
          </a:p>
        </p:txBody>
      </p: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Множественное наследование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90" y="1442176"/>
            <a:ext cx="7179425" cy="52924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366838"/>
            <a:ext cx="25526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Пример 1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Многоугольники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45856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48CF5-64E3-44DC-B6C0-56CFE57C84FA}" type="slidenum">
              <a:rPr lang="ru-RU"/>
              <a:pPr/>
              <a:t>61</a:t>
            </a:fld>
            <a:endParaRPr lang="ru-RU"/>
          </a:p>
        </p:txBody>
      </p:sp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Множественное наследование</a:t>
            </a:r>
            <a:endParaRPr lang="ru-RU" dirty="0"/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36712"/>
            <a:ext cx="8780462" cy="488871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Синтаксис: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33CC"/>
                </a:solidFill>
              </a:rPr>
              <a:t>class X { . . . };</a:t>
            </a:r>
            <a:endParaRPr lang="ru-RU" dirty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33CC"/>
                </a:solidFill>
              </a:rPr>
              <a:t>class Y { . . . };</a:t>
            </a:r>
            <a:endParaRPr lang="ru-RU" dirty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33CC"/>
                </a:solidFill>
              </a:rPr>
              <a:t>class Z: public X, </a:t>
            </a:r>
            <a:r>
              <a:rPr lang="en-US" b="1" dirty="0" smtClean="0">
                <a:solidFill>
                  <a:srgbClr val="0033CC"/>
                </a:solidFill>
              </a:rPr>
              <a:t>    public </a:t>
            </a:r>
            <a:r>
              <a:rPr lang="en-US" b="1" dirty="0">
                <a:solidFill>
                  <a:srgbClr val="0033CC"/>
                </a:solidFill>
              </a:rPr>
              <a:t>Y { . . . };</a:t>
            </a:r>
            <a:endParaRPr lang="ru-RU" dirty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33CC"/>
                </a:solidFill>
              </a:rPr>
              <a:t>	</a:t>
            </a:r>
            <a:r>
              <a:rPr lang="en-US" dirty="0" smtClean="0">
                <a:solidFill>
                  <a:srgbClr val="0033CC"/>
                </a:solidFill>
              </a:rPr>
              <a:t>      </a:t>
            </a:r>
            <a:r>
              <a:rPr lang="en-US" b="1" dirty="0" smtClean="0">
                <a:solidFill>
                  <a:srgbClr val="0033CC"/>
                </a:solidFill>
              </a:rPr>
              <a:t>private	private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33CC"/>
                </a:solidFill>
              </a:rPr>
              <a:t>	 </a:t>
            </a:r>
            <a:r>
              <a:rPr lang="en-US" b="1" dirty="0" smtClean="0">
                <a:solidFill>
                  <a:srgbClr val="0033CC"/>
                </a:solidFill>
              </a:rPr>
              <a:t>     protected    </a:t>
            </a:r>
            <a:r>
              <a:rPr lang="en-US" b="1" dirty="0" err="1" smtClean="0">
                <a:solidFill>
                  <a:srgbClr val="0033CC"/>
                </a:solidFill>
              </a:rPr>
              <a:t>protected</a:t>
            </a:r>
            <a:endParaRPr lang="ru-RU" b="1" dirty="0">
              <a:solidFill>
                <a:srgbClr val="0033CC"/>
              </a:solidFill>
            </a:endParaRPr>
          </a:p>
          <a:p>
            <a:pPr marL="0" indent="0">
              <a:buNone/>
            </a:pPr>
            <a:endParaRPr lang="en-US" sz="2600" dirty="0" smtClean="0"/>
          </a:p>
          <a:p>
            <a:pPr marL="0" indent="0">
              <a:buNone/>
            </a:pPr>
            <a:r>
              <a:rPr lang="ru-RU" sz="2800" dirty="0" smtClean="0"/>
              <a:t>При </a:t>
            </a:r>
            <a:r>
              <a:rPr lang="ru-RU" sz="2800" dirty="0"/>
              <a:t>описании производного класса каждый базовый класс имеет свой собственный описатель типа наследования (явно указанный или неявно предполагаемый) 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860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15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155-5BE4-44CE-9B63-AB04ED25E2B2}" type="slidenum">
              <a:rPr lang="ru-RU" smtClean="0"/>
              <a:pPr/>
              <a:t>62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2452" y="1551425"/>
            <a:ext cx="5781675" cy="37814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490" y="5301260"/>
            <a:ext cx="7467600" cy="1600200"/>
          </a:xfrm>
          <a:prstGeom prst="rect">
            <a:avLst/>
          </a:prstGeo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0462" cy="1366838"/>
          </a:xfrm>
        </p:spPr>
        <p:txBody>
          <a:bodyPr/>
          <a:lstStyle/>
          <a:p>
            <a:r>
              <a:rPr lang="ru-RU" dirty="0" smtClean="0"/>
              <a:t>Множественное наследование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366838"/>
            <a:ext cx="23697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Пример 2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Представители</a:t>
            </a:r>
          </a:p>
          <a:p>
            <a:r>
              <a:rPr lang="ru-RU" sz="2400" dirty="0" smtClean="0"/>
              <a:t>вуза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27248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155-5BE4-44CE-9B63-AB04ED25E2B2}" type="slidenum">
              <a:rPr lang="ru-RU" smtClean="0"/>
              <a:pPr/>
              <a:t>63</a:t>
            </a:fld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00" y="1628750"/>
            <a:ext cx="3384470" cy="45366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30" y="1772770"/>
            <a:ext cx="4983865" cy="3619115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8780462" cy="1366838"/>
          </a:xfrm>
        </p:spPr>
        <p:txBody>
          <a:bodyPr/>
          <a:lstStyle/>
          <a:p>
            <a:r>
              <a:rPr lang="ru-RU" dirty="0" smtClean="0"/>
              <a:t>Множественное наследование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419840" y="1421986"/>
            <a:ext cx="38282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Пример 3</a:t>
            </a:r>
            <a:r>
              <a:rPr lang="ru-RU" sz="2400" dirty="0" smtClean="0"/>
              <a:t>. Классы А,В,С.</a:t>
            </a:r>
          </a:p>
        </p:txBody>
      </p:sp>
    </p:spTree>
    <p:extLst>
      <p:ext uri="{BB962C8B-B14F-4D97-AF65-F5344CB8AC3E}">
        <p14:creationId xmlns:p14="http://schemas.microsoft.com/office/powerpoint/2010/main" val="1886465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061" y="-243510"/>
            <a:ext cx="9149061" cy="836640"/>
          </a:xfrm>
        </p:spPr>
        <p:txBody>
          <a:bodyPr/>
          <a:lstStyle/>
          <a:p>
            <a:r>
              <a:rPr lang="ru-RU" sz="3200" dirty="0" smtClean="0"/>
              <a:t>Пример 4.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93" y="1412720"/>
            <a:ext cx="4594717" cy="4517358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0066CC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+mj-lt"/>
                <a:cs typeface="Courier New" panose="02070309020205020404" pitchFamily="49" charset="0"/>
              </a:rPr>
              <a:t>class Mum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+mj-lt"/>
                <a:cs typeface="Courier New" panose="02070309020205020404" pitchFamily="49" charset="0"/>
              </a:rPr>
              <a:t>public: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+mj-lt"/>
                <a:cs typeface="Courier New" panose="02070309020205020404" pitchFamily="49" charset="0"/>
              </a:rPr>
              <a:t>    string name;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+mj-lt"/>
                <a:cs typeface="Courier New" panose="02070309020205020404" pitchFamily="49" charset="0"/>
              </a:rPr>
              <a:t>    string eye</a:t>
            </a:r>
            <a:r>
              <a:rPr lang="ru-RU" sz="1800" b="1" dirty="0">
                <a:latin typeface="+mj-lt"/>
                <a:cs typeface="Courier New" panose="02070309020205020404" pitchFamily="49" charset="0"/>
              </a:rPr>
              <a:t>С</a:t>
            </a:r>
            <a:r>
              <a:rPr lang="en-US" sz="1800" b="1" dirty="0" err="1">
                <a:latin typeface="+mj-lt"/>
                <a:cs typeface="Courier New" panose="02070309020205020404" pitchFamily="49" charset="0"/>
              </a:rPr>
              <a:t>olor</a:t>
            </a:r>
            <a:r>
              <a:rPr lang="en-US" sz="1800" b="1" dirty="0">
                <a:latin typeface="+mj-lt"/>
                <a:cs typeface="Courier New" panose="020703090202050204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+mj-lt"/>
                <a:cs typeface="Courier New" panose="02070309020205020404" pitchFamily="49" charset="0"/>
              </a:rPr>
              <a:t>    Mum(string name, string eye</a:t>
            </a:r>
            <a:r>
              <a:rPr lang="ru-RU" sz="1800" b="1" dirty="0">
                <a:latin typeface="+mj-lt"/>
                <a:cs typeface="Courier New" panose="02070309020205020404" pitchFamily="49" charset="0"/>
              </a:rPr>
              <a:t>С</a:t>
            </a:r>
            <a:r>
              <a:rPr lang="en-US" sz="1800" b="1" dirty="0" err="1">
                <a:latin typeface="+mj-lt"/>
                <a:cs typeface="Courier New" panose="02070309020205020404" pitchFamily="49" charset="0"/>
              </a:rPr>
              <a:t>olor</a:t>
            </a:r>
            <a:r>
              <a:rPr lang="en-US" sz="1800" b="1" dirty="0">
                <a:latin typeface="+mj-lt"/>
                <a:cs typeface="Courier New" panose="02070309020205020404" pitchFamily="49" charset="0"/>
              </a:rPr>
              <a:t>)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latin typeface="+mj-lt"/>
                <a:cs typeface="Courier New" panose="02070309020205020404" pitchFamily="49" charset="0"/>
              </a:rPr>
              <a:t>   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+mj-lt"/>
                <a:cs typeface="Courier New" panose="02070309020205020404" pitchFamily="49" charset="0"/>
              </a:rPr>
              <a:t>        this-&gt;name = name;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+mj-lt"/>
                <a:cs typeface="Courier New" panose="02070309020205020404" pitchFamily="49" charset="0"/>
              </a:rPr>
              <a:t>        this-&gt;eye</a:t>
            </a:r>
            <a:r>
              <a:rPr lang="ru-RU" sz="1800" b="1" dirty="0">
                <a:latin typeface="+mj-lt"/>
                <a:cs typeface="Courier New" panose="02070309020205020404" pitchFamily="49" charset="0"/>
              </a:rPr>
              <a:t>С</a:t>
            </a:r>
            <a:r>
              <a:rPr lang="en-US" sz="1800" b="1" dirty="0" err="1">
                <a:latin typeface="+mj-lt"/>
                <a:cs typeface="Courier New" panose="02070309020205020404" pitchFamily="49" charset="0"/>
              </a:rPr>
              <a:t>olor</a:t>
            </a:r>
            <a:r>
              <a:rPr lang="en-US" sz="1800" b="1" dirty="0">
                <a:latin typeface="+mj-lt"/>
                <a:cs typeface="Courier New" panose="02070309020205020404" pitchFamily="49" charset="0"/>
              </a:rPr>
              <a:t> = eye</a:t>
            </a:r>
            <a:r>
              <a:rPr lang="ru-RU" sz="1800" b="1" dirty="0">
                <a:latin typeface="+mj-lt"/>
                <a:cs typeface="Courier New" panose="02070309020205020404" pitchFamily="49" charset="0"/>
              </a:rPr>
              <a:t>С</a:t>
            </a:r>
            <a:r>
              <a:rPr lang="en-US" sz="1800" b="1" dirty="0" err="1">
                <a:latin typeface="+mj-lt"/>
                <a:cs typeface="Courier New" panose="02070309020205020404" pitchFamily="49" charset="0"/>
              </a:rPr>
              <a:t>olor</a:t>
            </a:r>
            <a:r>
              <a:rPr lang="en-US" sz="1800" b="1" dirty="0">
                <a:latin typeface="+mj-lt"/>
                <a:cs typeface="Courier New" panose="02070309020205020404" pitchFamily="49" charset="0"/>
              </a:rPr>
              <a:t>;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latin typeface="+mj-lt"/>
                <a:cs typeface="Courier New" panose="020703090202050204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>
                <a:latin typeface="+mj-lt"/>
                <a:cs typeface="Courier New" panose="02070309020205020404" pitchFamily="49" charset="0"/>
              </a:rPr>
              <a:t>void </a:t>
            </a:r>
            <a:r>
              <a:rPr lang="en-US" sz="1800" b="1" dirty="0">
                <a:latin typeface="+mj-lt"/>
                <a:cs typeface="Courier New" panose="02070309020205020404" pitchFamily="49" charset="0"/>
              </a:rPr>
              <a:t>show()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+mj-lt"/>
                <a:cs typeface="Courier New" panose="02070309020205020404" pitchFamily="49" charset="0"/>
              </a:rPr>
              <a:t>    </a:t>
            </a:r>
            <a:r>
              <a:rPr lang="en-US" sz="1800" b="1" dirty="0" smtClean="0">
                <a:latin typeface="+mj-lt"/>
                <a:cs typeface="Courier New" panose="02070309020205020404" pitchFamily="49" charset="0"/>
              </a:rPr>
              <a:t>cout </a:t>
            </a:r>
            <a:r>
              <a:rPr lang="en-US" sz="1800" b="1" dirty="0">
                <a:latin typeface="+mj-lt"/>
                <a:cs typeface="Courier New" panose="02070309020205020404" pitchFamily="49" charset="0"/>
              </a:rPr>
              <a:t>&lt;&lt; "</a:t>
            </a:r>
            <a:r>
              <a:rPr lang="ru-RU" sz="1800" b="1" dirty="0">
                <a:latin typeface="+mj-lt"/>
                <a:cs typeface="Courier New" panose="02070309020205020404" pitchFamily="49" charset="0"/>
              </a:rPr>
              <a:t>Маму зовут: " &lt;&lt; </a:t>
            </a:r>
            <a:r>
              <a:rPr lang="en-US" sz="1800" b="1" dirty="0" smtClean="0">
                <a:latin typeface="+mj-lt"/>
                <a:cs typeface="Courier New" panose="02070309020205020404" pitchFamily="49" charset="0"/>
              </a:rPr>
              <a:t>name;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+mj-lt"/>
                <a:cs typeface="Courier New" panose="02070309020205020404" pitchFamily="49" charset="0"/>
              </a:rPr>
              <a:t> </a:t>
            </a:r>
            <a:r>
              <a:rPr lang="en-US" sz="1800" b="1" dirty="0" smtClean="0">
                <a:latin typeface="+mj-lt"/>
                <a:cs typeface="Courier New" panose="02070309020205020404" pitchFamily="49" charset="0"/>
              </a:rPr>
              <a:t>   cout &lt;&lt;" </a:t>
            </a:r>
            <a:r>
              <a:rPr lang="ru-RU" sz="1800" b="1" dirty="0">
                <a:latin typeface="+mj-lt"/>
                <a:cs typeface="Courier New" panose="02070309020205020404" pitchFamily="49" charset="0"/>
              </a:rPr>
              <a:t>с цветом глаз " &lt;&lt;</a:t>
            </a:r>
            <a:r>
              <a:rPr lang="en-US" sz="1800" b="1" dirty="0">
                <a:latin typeface="+mj-lt"/>
                <a:cs typeface="Courier New" panose="02070309020205020404" pitchFamily="49" charset="0"/>
              </a:rPr>
              <a:t>eye</a:t>
            </a:r>
            <a:r>
              <a:rPr lang="ru-RU" sz="1800" b="1" dirty="0">
                <a:latin typeface="+mj-lt"/>
                <a:cs typeface="Courier New" panose="02070309020205020404" pitchFamily="49" charset="0"/>
              </a:rPr>
              <a:t>С</a:t>
            </a:r>
            <a:r>
              <a:rPr lang="en-US" sz="1800" b="1" dirty="0" err="1" smtClean="0">
                <a:latin typeface="+mj-lt"/>
                <a:cs typeface="Courier New" panose="02070309020205020404" pitchFamily="49" charset="0"/>
              </a:rPr>
              <a:t>olor</a:t>
            </a:r>
            <a:r>
              <a:rPr lang="en-US" sz="1800" b="1" dirty="0" smtClean="0">
                <a:latin typeface="+mj-lt"/>
                <a:cs typeface="Courier New" panose="02070309020205020404" pitchFamily="49" charset="0"/>
              </a:rPr>
              <a:t>;</a:t>
            </a:r>
            <a:endParaRPr lang="en-US" sz="1800" b="1" dirty="0">
              <a:latin typeface="+mj-lt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latin typeface="+mj-lt"/>
                <a:cs typeface="Courier New" panose="020703090202050204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>
                <a:latin typeface="+mj-lt"/>
                <a:cs typeface="Courier New" panose="02070309020205020404" pitchFamily="49" charset="0"/>
              </a:rPr>
              <a:t>};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155-5BE4-44CE-9B63-AB04ED25E2B2}" type="slidenum">
              <a:rPr lang="ru-RU" smtClean="0"/>
              <a:pPr/>
              <a:t>64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0" y="404580"/>
            <a:ext cx="9144000" cy="92333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ru-RU" dirty="0" smtClean="0"/>
              <a:t>Создать цепочку наследования от двух родителей к ребенку. От мамы ребенок наследует цвет глаз, а от папы цвет волос. Также мама и папа характеризуются именами. Ребенок имеет имя и возраст.</a:t>
            </a:r>
            <a:endParaRPr lang="ru-RU" dirty="0"/>
          </a:p>
        </p:txBody>
      </p:sp>
      <p:sp>
        <p:nvSpPr>
          <p:cNvPr id="19" name="Объект 2"/>
          <p:cNvSpPr txBox="1">
            <a:spLocks/>
          </p:cNvSpPr>
          <p:nvPr/>
        </p:nvSpPr>
        <p:spPr bwMode="auto">
          <a:xfrm>
            <a:off x="4644010" y="1412720"/>
            <a:ext cx="4594717" cy="451735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class Dad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public: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    string name;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    string hair</a:t>
            </a:r>
            <a:r>
              <a:rPr lang="ru-RU" sz="1800" b="1" dirty="0"/>
              <a:t>С</a:t>
            </a:r>
            <a:r>
              <a:rPr lang="en-US" sz="1800" b="1" dirty="0" err="1"/>
              <a:t>olor</a:t>
            </a:r>
            <a:r>
              <a:rPr lang="en-US" sz="1800" b="1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    Dad(string name, string hair</a:t>
            </a:r>
            <a:r>
              <a:rPr lang="ru-RU" sz="1800" b="1" dirty="0"/>
              <a:t>С</a:t>
            </a:r>
            <a:r>
              <a:rPr lang="en-US" sz="1800" b="1" dirty="0" err="1"/>
              <a:t>olor</a:t>
            </a:r>
            <a:r>
              <a:rPr lang="en-US" sz="1800" b="1" dirty="0"/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   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        this-&gt;name = name;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        this-&gt;hair</a:t>
            </a:r>
            <a:r>
              <a:rPr lang="ru-RU" sz="1800" b="1" dirty="0"/>
              <a:t>С</a:t>
            </a:r>
            <a:r>
              <a:rPr lang="en-US" sz="1800" b="1" dirty="0" err="1"/>
              <a:t>olor</a:t>
            </a:r>
            <a:r>
              <a:rPr lang="en-US" sz="1800" b="1" dirty="0"/>
              <a:t> = hair</a:t>
            </a:r>
            <a:r>
              <a:rPr lang="ru-RU" sz="1800" b="1" dirty="0"/>
              <a:t>С</a:t>
            </a:r>
            <a:r>
              <a:rPr lang="en-US" sz="1800" b="1" dirty="0" err="1"/>
              <a:t>olor</a:t>
            </a:r>
            <a:r>
              <a:rPr lang="en-US" sz="1800" b="1" dirty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 smtClean="0"/>
              <a:t>void </a:t>
            </a:r>
            <a:r>
              <a:rPr lang="en-US" sz="1800" b="1" dirty="0"/>
              <a:t>show()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        cout &lt;&lt; "</a:t>
            </a:r>
            <a:r>
              <a:rPr lang="ru-RU" sz="1800" b="1" dirty="0"/>
              <a:t>Папу зовут: " &lt;&lt; </a:t>
            </a:r>
            <a:r>
              <a:rPr lang="en-US" sz="1800" b="1" dirty="0" smtClean="0"/>
              <a:t>name;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 </a:t>
            </a:r>
            <a:r>
              <a:rPr lang="en-US" sz="1800" b="1" dirty="0" smtClean="0"/>
              <a:t> cout </a:t>
            </a:r>
            <a:r>
              <a:rPr lang="en-US" sz="1800" b="1" dirty="0"/>
              <a:t>&lt;&lt; </a:t>
            </a:r>
            <a:r>
              <a:rPr lang="en-US" sz="1800" b="1" dirty="0" smtClean="0"/>
              <a:t>"</a:t>
            </a:r>
            <a:r>
              <a:rPr lang="ru-RU" sz="1800" b="1" dirty="0" smtClean="0"/>
              <a:t>цветом волос </a:t>
            </a:r>
            <a:r>
              <a:rPr lang="ru-RU" sz="1800" b="1" dirty="0"/>
              <a:t>" &lt;&lt; </a:t>
            </a:r>
            <a:r>
              <a:rPr lang="en-US" sz="1800" b="1" dirty="0"/>
              <a:t>hair</a:t>
            </a:r>
            <a:r>
              <a:rPr lang="ru-RU" sz="1800" b="1" dirty="0"/>
              <a:t>С</a:t>
            </a:r>
            <a:r>
              <a:rPr lang="en-US" sz="1800" b="1" dirty="0" err="1" smtClean="0"/>
              <a:t>olor</a:t>
            </a:r>
            <a:r>
              <a:rPr lang="en-US" sz="1800" b="1" dirty="0" smtClean="0"/>
              <a:t>;</a:t>
            </a:r>
            <a:endParaRPr lang="en-US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};</a:t>
            </a:r>
            <a:endParaRPr lang="ru-RU" sz="1800" b="1" kern="0" dirty="0">
              <a:latin typeface="+mj-lt"/>
              <a:cs typeface="Courier New" panose="02070309020205020404" pitchFamily="49" charset="0"/>
            </a:endParaRPr>
          </a:p>
        </p:txBody>
      </p:sp>
      <p:pic>
        <p:nvPicPr>
          <p:cNvPr id="4100" name="Picture 4" descr="https://blognews.am/static/news/b/2018/01/51779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30" y="5413042"/>
            <a:ext cx="4347745" cy="1449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32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9" grpId="0" build="p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061" y="-243510"/>
            <a:ext cx="9149061" cy="836640"/>
          </a:xfrm>
        </p:spPr>
        <p:txBody>
          <a:bodyPr/>
          <a:lstStyle/>
          <a:p>
            <a:r>
              <a:rPr lang="ru-RU" sz="3200" dirty="0" smtClean="0"/>
              <a:t>Пример 4 (продолжение).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293" y="1412720"/>
            <a:ext cx="4594717" cy="544528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0066CC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class Child : </a:t>
            </a:r>
            <a:r>
              <a:rPr lang="en-US" sz="1800" b="1" dirty="0">
                <a:solidFill>
                  <a:srgbClr val="0033CC"/>
                </a:solidFill>
              </a:rPr>
              <a:t>public Mum</a:t>
            </a:r>
            <a:r>
              <a:rPr lang="en-US" sz="1800" b="1" dirty="0"/>
              <a:t>, </a:t>
            </a:r>
            <a:r>
              <a:rPr lang="en-US" sz="1800" b="1" dirty="0">
                <a:solidFill>
                  <a:srgbClr val="FF0000"/>
                </a:solidFill>
              </a:rPr>
              <a:t>public Dad </a:t>
            </a:r>
            <a:r>
              <a:rPr lang="en-US" sz="1800" b="1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public: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    string name;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    int age;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    Child(string name, int age, string n1, string c1, string n2, string c2) </a:t>
            </a:r>
            <a:r>
              <a:rPr lang="en-US" sz="1800" b="1" dirty="0">
                <a:solidFill>
                  <a:srgbClr val="FF0000"/>
                </a:solidFill>
              </a:rPr>
              <a:t>: Mum(n1,c1), </a:t>
            </a:r>
            <a:r>
              <a:rPr lang="en-US" sz="1800" b="1" dirty="0" smtClean="0">
                <a:solidFill>
                  <a:srgbClr val="FF0000"/>
                </a:solidFill>
              </a:rPr>
              <a:t>Dad(n2,c2</a:t>
            </a:r>
            <a:r>
              <a:rPr lang="en-US" sz="1800" b="1" dirty="0">
                <a:solidFill>
                  <a:srgbClr val="FF0000"/>
                </a:solidFill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   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        this-&gt;name = name;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        this-&gt;age = age;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public: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    void show()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       </a:t>
            </a:r>
            <a:r>
              <a:rPr lang="ru-RU" sz="1800" b="1" dirty="0" err="1" smtClean="0"/>
              <a:t>cout</a:t>
            </a:r>
            <a:r>
              <a:rPr lang="ru-RU" sz="1800" b="1" dirty="0" smtClean="0"/>
              <a:t> </a:t>
            </a:r>
            <a:r>
              <a:rPr lang="ru-RU" sz="1800" b="1" dirty="0"/>
              <a:t>&lt;&lt; "Ребенка зовут  " &lt;&lt; </a:t>
            </a:r>
            <a:r>
              <a:rPr lang="ru-RU" sz="1800" b="1" dirty="0" err="1" smtClean="0"/>
              <a:t>name</a:t>
            </a:r>
            <a:r>
              <a:rPr lang="ru-RU" sz="1800" b="1" dirty="0" smtClean="0"/>
              <a:t>;</a:t>
            </a:r>
            <a:endParaRPr lang="ru-RU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       </a:t>
            </a:r>
            <a:r>
              <a:rPr lang="ru-RU" sz="1800" b="1" dirty="0" err="1" smtClean="0"/>
              <a:t>cout</a:t>
            </a:r>
            <a:r>
              <a:rPr lang="ru-RU" sz="1800" b="1" dirty="0" smtClean="0"/>
              <a:t> </a:t>
            </a:r>
            <a:r>
              <a:rPr lang="ru-RU" sz="1800" b="1" dirty="0"/>
              <a:t>&lt;&lt; "его возраст  " &lt;&lt; </a:t>
            </a:r>
            <a:r>
              <a:rPr lang="ru-RU" sz="1800" b="1" dirty="0" err="1" smtClean="0"/>
              <a:t>age</a:t>
            </a:r>
            <a:r>
              <a:rPr lang="ru-RU" sz="1800" b="1" dirty="0" smtClean="0"/>
              <a:t>;</a:t>
            </a:r>
            <a:endParaRPr lang="ru-RU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       </a:t>
            </a:r>
            <a:r>
              <a:rPr lang="en-US" sz="1800" b="1" dirty="0" smtClean="0"/>
              <a:t>cout </a:t>
            </a:r>
            <a:r>
              <a:rPr lang="en-US" sz="1800" b="1" dirty="0"/>
              <a:t>&lt;&lt; "</a:t>
            </a:r>
            <a:r>
              <a:rPr lang="ru-RU" sz="1800" b="1" dirty="0"/>
              <a:t>Цвет глаз  " &lt;&lt; </a:t>
            </a:r>
            <a:r>
              <a:rPr lang="en-US" sz="1800" b="1" dirty="0"/>
              <a:t>eye</a:t>
            </a:r>
            <a:r>
              <a:rPr lang="ru-RU" sz="1800" b="1" dirty="0"/>
              <a:t>С</a:t>
            </a:r>
            <a:r>
              <a:rPr lang="en-US" sz="1800" b="1" dirty="0" err="1" smtClean="0"/>
              <a:t>olor</a:t>
            </a:r>
            <a:r>
              <a:rPr lang="en-US" sz="1800" b="1" dirty="0" smtClean="0"/>
              <a:t>;</a:t>
            </a:r>
            <a:endParaRPr lang="en-US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      </a:t>
            </a:r>
            <a:r>
              <a:rPr lang="en-US" sz="1800" b="1" dirty="0" smtClean="0"/>
              <a:t>cout </a:t>
            </a:r>
            <a:r>
              <a:rPr lang="en-US" sz="1800" b="1" dirty="0"/>
              <a:t>&lt;&lt; "</a:t>
            </a:r>
            <a:r>
              <a:rPr lang="ru-RU" sz="1800" b="1" dirty="0"/>
              <a:t>Цвет волос  " &lt;&lt; </a:t>
            </a:r>
            <a:r>
              <a:rPr lang="en-US" sz="1800" b="1" dirty="0"/>
              <a:t>hair</a:t>
            </a:r>
            <a:r>
              <a:rPr lang="ru-RU" sz="1800" b="1" dirty="0"/>
              <a:t>С</a:t>
            </a:r>
            <a:r>
              <a:rPr lang="en-US" sz="1800" b="1" dirty="0" err="1" smtClean="0"/>
              <a:t>olor</a:t>
            </a:r>
            <a:r>
              <a:rPr lang="en-US" sz="1800" b="1" dirty="0" smtClean="0"/>
              <a:t>;</a:t>
            </a:r>
            <a:endParaRPr lang="en-US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};</a:t>
            </a:r>
            <a:endParaRPr lang="ru-RU" sz="18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155-5BE4-44CE-9B63-AB04ED25E2B2}" type="slidenum">
              <a:rPr lang="ru-RU" smtClean="0"/>
              <a:pPr/>
              <a:t>65</a:t>
            </a:fld>
            <a:endParaRPr lang="ru-RU"/>
          </a:p>
        </p:txBody>
      </p:sp>
      <p:sp>
        <p:nvSpPr>
          <p:cNvPr id="19" name="Объект 2"/>
          <p:cNvSpPr txBox="1">
            <a:spLocks/>
          </p:cNvSpPr>
          <p:nvPr/>
        </p:nvSpPr>
        <p:spPr bwMode="auto">
          <a:xfrm>
            <a:off x="4678116" y="3127220"/>
            <a:ext cx="4430959" cy="2016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int main() {</a:t>
            </a:r>
            <a:endParaRPr lang="ru-RU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    </a:t>
            </a:r>
            <a:r>
              <a:rPr lang="en-US" sz="1800" b="1" dirty="0" err="1"/>
              <a:t>setlocale</a:t>
            </a:r>
            <a:r>
              <a:rPr lang="en-US" sz="1800" b="1" dirty="0"/>
              <a:t>(LC_ALL, "");</a:t>
            </a:r>
            <a:endParaRPr lang="ru-RU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    </a:t>
            </a:r>
            <a:r>
              <a:rPr lang="ru-RU" sz="1800" b="1" dirty="0" err="1"/>
              <a:t>Child</a:t>
            </a:r>
            <a:r>
              <a:rPr lang="ru-RU" sz="1800" b="1" dirty="0"/>
              <a:t> c("Иван", 20, "Галина", "голубые", "Петр", "черные");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    </a:t>
            </a:r>
            <a:r>
              <a:rPr lang="ru-RU" sz="1800" b="1" dirty="0" err="1"/>
              <a:t>c.show</a:t>
            </a:r>
            <a:r>
              <a:rPr lang="ru-RU" sz="1800" b="1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    </a:t>
            </a:r>
            <a:r>
              <a:rPr lang="ru-RU" sz="1800" b="1" dirty="0" err="1"/>
              <a:t>system</a:t>
            </a:r>
            <a:r>
              <a:rPr lang="ru-RU" sz="1800" b="1" dirty="0"/>
              <a:t>("</a:t>
            </a:r>
            <a:r>
              <a:rPr lang="ru-RU" sz="1800" b="1" dirty="0" err="1"/>
              <a:t>pause</a:t>
            </a:r>
            <a:r>
              <a:rPr lang="ru-RU" sz="1800" b="1" dirty="0"/>
              <a:t>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b="1" kern="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50" y="2221442"/>
            <a:ext cx="1680781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ru-RU" dirty="0" smtClean="0"/>
              <a:t>Тестирование</a:t>
            </a:r>
          </a:p>
          <a:p>
            <a:r>
              <a:rPr lang="ru-RU" dirty="0" smtClean="0"/>
              <a:t>программы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5445" y="5124450"/>
            <a:ext cx="30099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2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9" grpId="0" uiExpand="1" build="p" animBg="1"/>
      <p:bldP spid="8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Множественное наследование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При множественном наследовании возникает проблема неоднозначности из-за совпадающих имен в базовых классах.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155-5BE4-44CE-9B63-AB04ED25E2B2}" type="slidenum">
              <a:rPr lang="ru-RU" smtClean="0"/>
              <a:pPr/>
              <a:t>66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00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29282" y="1994909"/>
            <a:ext cx="4249035" cy="8641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061" y="-243510"/>
            <a:ext cx="9149061" cy="836640"/>
          </a:xfrm>
        </p:spPr>
        <p:txBody>
          <a:bodyPr/>
          <a:lstStyle/>
          <a:p>
            <a:r>
              <a:rPr lang="ru-RU" sz="3200" dirty="0" smtClean="0"/>
              <a:t>Пример 4 (продолжение). 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96" y="764630"/>
            <a:ext cx="4594717" cy="5673880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0066CC"/>
            </a:solidFill>
          </a:ln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class Child : </a:t>
            </a:r>
            <a:r>
              <a:rPr lang="en-US" sz="1800" b="1" dirty="0">
                <a:solidFill>
                  <a:srgbClr val="0033CC"/>
                </a:solidFill>
              </a:rPr>
              <a:t>public Mum</a:t>
            </a:r>
            <a:r>
              <a:rPr lang="en-US" sz="1800" b="1" dirty="0"/>
              <a:t>, </a:t>
            </a:r>
            <a:r>
              <a:rPr lang="en-US" sz="1800" b="1" dirty="0">
                <a:solidFill>
                  <a:srgbClr val="FF0000"/>
                </a:solidFill>
              </a:rPr>
              <a:t>public Dad </a:t>
            </a:r>
            <a:r>
              <a:rPr lang="en-US" sz="1800" b="1" dirty="0"/>
              <a:t>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public: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    string name;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    int age;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    Child(string name, int age, string n1, string c1, string n2, string c2) </a:t>
            </a:r>
            <a:r>
              <a:rPr lang="en-US" sz="1800" b="1" dirty="0">
                <a:solidFill>
                  <a:srgbClr val="FF0000"/>
                </a:solidFill>
              </a:rPr>
              <a:t>: Mum(n1,c1), </a:t>
            </a:r>
            <a:r>
              <a:rPr lang="en-US" sz="1800" b="1" dirty="0" smtClean="0">
                <a:solidFill>
                  <a:srgbClr val="FF0000"/>
                </a:solidFill>
              </a:rPr>
              <a:t>Dad(n2,c2</a:t>
            </a:r>
            <a:r>
              <a:rPr lang="en-US" sz="1800" b="1" dirty="0">
                <a:solidFill>
                  <a:srgbClr val="FF0000"/>
                </a:solidFill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   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        this-&gt;name = name;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        this-&gt;age = age;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public: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    void show()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       </a:t>
            </a:r>
            <a:r>
              <a:rPr lang="ru-RU" sz="1800" b="1" dirty="0" err="1" smtClean="0"/>
              <a:t>cout</a:t>
            </a:r>
            <a:r>
              <a:rPr lang="ru-RU" sz="1800" b="1" dirty="0" smtClean="0"/>
              <a:t> </a:t>
            </a:r>
            <a:r>
              <a:rPr lang="ru-RU" sz="1800" b="1" dirty="0"/>
              <a:t>&lt;&lt; "Ребенка зовут  " &lt;&lt; </a:t>
            </a:r>
            <a:r>
              <a:rPr lang="ru-RU" sz="1800" b="1" dirty="0" err="1" smtClean="0"/>
              <a:t>name</a:t>
            </a:r>
            <a:r>
              <a:rPr lang="ru-RU" sz="1800" b="1" dirty="0" smtClean="0"/>
              <a:t>;</a:t>
            </a:r>
            <a:endParaRPr lang="ru-RU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       </a:t>
            </a:r>
            <a:r>
              <a:rPr lang="ru-RU" sz="1800" b="1" dirty="0" err="1" smtClean="0"/>
              <a:t>cout</a:t>
            </a:r>
            <a:r>
              <a:rPr lang="ru-RU" sz="1800" b="1" dirty="0" smtClean="0"/>
              <a:t> </a:t>
            </a:r>
            <a:r>
              <a:rPr lang="ru-RU" sz="1800" b="1" dirty="0"/>
              <a:t>&lt;&lt; "его возраст  " &lt;&lt; </a:t>
            </a:r>
            <a:r>
              <a:rPr lang="ru-RU" sz="1800" b="1" dirty="0" err="1" smtClean="0"/>
              <a:t>age</a:t>
            </a:r>
            <a:r>
              <a:rPr lang="ru-RU" sz="1800" b="1" dirty="0" smtClean="0"/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     </a:t>
            </a:r>
            <a:endParaRPr lang="ru-RU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       </a:t>
            </a:r>
            <a:r>
              <a:rPr lang="en-US" sz="1800" b="1" dirty="0" smtClean="0"/>
              <a:t>cout </a:t>
            </a:r>
            <a:r>
              <a:rPr lang="en-US" sz="1800" b="1" dirty="0"/>
              <a:t>&lt;&lt; "</a:t>
            </a:r>
            <a:r>
              <a:rPr lang="ru-RU" sz="1800" b="1" dirty="0"/>
              <a:t>Цвет глаз  " &lt;&lt; </a:t>
            </a:r>
            <a:r>
              <a:rPr lang="en-US" sz="1800" b="1" dirty="0"/>
              <a:t>eye</a:t>
            </a:r>
            <a:r>
              <a:rPr lang="ru-RU" sz="1800" b="1" dirty="0"/>
              <a:t>С</a:t>
            </a:r>
            <a:r>
              <a:rPr lang="en-US" sz="1800" b="1" dirty="0" err="1" smtClean="0"/>
              <a:t>olor</a:t>
            </a:r>
            <a:r>
              <a:rPr lang="en-US" sz="1800" b="1" dirty="0" smtClean="0"/>
              <a:t>;</a:t>
            </a:r>
            <a:endParaRPr lang="en-US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      </a:t>
            </a:r>
            <a:r>
              <a:rPr lang="en-US" sz="1800" b="1" dirty="0" smtClean="0"/>
              <a:t>cout </a:t>
            </a:r>
            <a:r>
              <a:rPr lang="en-US" sz="1800" b="1" dirty="0"/>
              <a:t>&lt;&lt; "</a:t>
            </a:r>
            <a:r>
              <a:rPr lang="ru-RU" sz="1800" b="1" dirty="0"/>
              <a:t>Цвет волос  " &lt;&lt; </a:t>
            </a:r>
            <a:r>
              <a:rPr lang="en-US" sz="1800" b="1" dirty="0"/>
              <a:t>hair</a:t>
            </a:r>
            <a:r>
              <a:rPr lang="ru-RU" sz="1800" b="1" dirty="0"/>
              <a:t>С</a:t>
            </a:r>
            <a:r>
              <a:rPr lang="en-US" sz="1800" b="1" dirty="0" err="1" smtClean="0"/>
              <a:t>olor</a:t>
            </a:r>
            <a:r>
              <a:rPr lang="en-US" sz="1800" b="1" dirty="0" smtClean="0"/>
              <a:t>;</a:t>
            </a:r>
            <a:endParaRPr lang="en-US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    }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};</a:t>
            </a:r>
            <a:endParaRPr lang="ru-RU" sz="18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155-5BE4-44CE-9B63-AB04ED25E2B2}" type="slidenum">
              <a:rPr lang="ru-RU" smtClean="0"/>
              <a:pPr/>
              <a:t>67</a:t>
            </a:fld>
            <a:endParaRPr lang="ru-RU"/>
          </a:p>
        </p:txBody>
      </p:sp>
      <p:sp>
        <p:nvSpPr>
          <p:cNvPr id="19" name="Объект 2"/>
          <p:cNvSpPr txBox="1">
            <a:spLocks/>
          </p:cNvSpPr>
          <p:nvPr/>
        </p:nvSpPr>
        <p:spPr bwMode="auto">
          <a:xfrm>
            <a:off x="4716090" y="836640"/>
            <a:ext cx="4430959" cy="2910798"/>
          </a:xfrm>
          <a:prstGeom prst="rect">
            <a:avLst/>
          </a:prstGeom>
          <a:noFill/>
          <a:ln w="9525">
            <a:solidFill>
              <a:srgbClr val="0066CC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int main() {</a:t>
            </a:r>
            <a:endParaRPr lang="ru-RU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    </a:t>
            </a:r>
            <a:r>
              <a:rPr lang="en-US" sz="1800" b="1" dirty="0" err="1"/>
              <a:t>setlocale</a:t>
            </a:r>
            <a:r>
              <a:rPr lang="en-US" sz="1800" b="1" dirty="0"/>
              <a:t>(LC_ALL, "");</a:t>
            </a:r>
            <a:endParaRPr lang="ru-RU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    </a:t>
            </a:r>
            <a:r>
              <a:rPr lang="ru-RU" sz="1800" b="1" dirty="0" err="1"/>
              <a:t>Child</a:t>
            </a:r>
            <a:r>
              <a:rPr lang="ru-RU" sz="1800" b="1" dirty="0"/>
              <a:t> c("Иван", 20, "Галина", "голубые", "Петр", "черные</a:t>
            </a:r>
            <a:r>
              <a:rPr lang="ru-RU" sz="1800" b="1" dirty="0" smtClean="0"/>
              <a:t>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 </a:t>
            </a:r>
            <a:r>
              <a:rPr lang="ru-RU" sz="1800" b="1" dirty="0" smtClean="0"/>
              <a:t>   </a:t>
            </a:r>
            <a:r>
              <a:rPr lang="ru-RU" sz="1800" b="1" dirty="0" err="1"/>
              <a:t>cout</a:t>
            </a:r>
            <a:r>
              <a:rPr lang="ru-RU" sz="1800" b="1" dirty="0"/>
              <a:t> &lt;&lt; "Ребенка </a:t>
            </a:r>
            <a:r>
              <a:rPr lang="ru-RU" sz="1800" b="1" dirty="0" smtClean="0"/>
              <a:t>зовут "&lt;&lt; </a:t>
            </a:r>
            <a:r>
              <a:rPr lang="en-US" sz="1800" b="1" dirty="0" smtClean="0"/>
              <a:t>c.</a:t>
            </a:r>
            <a:r>
              <a:rPr lang="ru-RU" sz="1800" b="1" dirty="0" err="1" smtClean="0"/>
              <a:t>name</a:t>
            </a:r>
            <a:r>
              <a:rPr lang="ru-RU" sz="1800" b="1" dirty="0" smtClean="0"/>
              <a:t>;</a:t>
            </a:r>
            <a:endParaRPr lang="ru-RU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    cout &lt;&lt; "</a:t>
            </a:r>
            <a:r>
              <a:rPr lang="ru-RU" sz="1800" b="1" dirty="0"/>
              <a:t>Маму зовут  " &lt;&lt; </a:t>
            </a:r>
            <a:r>
              <a:rPr lang="en-US" sz="1800" b="1" dirty="0" smtClean="0"/>
              <a:t>c.name;</a:t>
            </a:r>
            <a:endParaRPr lang="en-US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800" b="1" dirty="0"/>
              <a:t>    cout &lt;&lt; "</a:t>
            </a:r>
            <a:r>
              <a:rPr lang="ru-RU" sz="1800" b="1" dirty="0"/>
              <a:t>Папу зовут  " &lt;&lt; </a:t>
            </a:r>
            <a:r>
              <a:rPr lang="en-US" sz="1800" b="1" dirty="0" smtClean="0"/>
              <a:t>c.name;</a:t>
            </a:r>
            <a:endParaRPr lang="ru-RU" sz="1800" b="1" dirty="0"/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    </a:t>
            </a:r>
            <a:r>
              <a:rPr lang="ru-RU" sz="1800" b="1" dirty="0" err="1"/>
              <a:t>c.show</a:t>
            </a:r>
            <a:r>
              <a:rPr lang="ru-RU" sz="1800" b="1" dirty="0"/>
              <a:t>();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    </a:t>
            </a:r>
            <a:r>
              <a:rPr lang="ru-RU" sz="1800" b="1" dirty="0" err="1"/>
              <a:t>system</a:t>
            </a:r>
            <a:r>
              <a:rPr lang="ru-RU" sz="1800" b="1" dirty="0"/>
              <a:t>("</a:t>
            </a:r>
            <a:r>
              <a:rPr lang="ru-RU" sz="1800" b="1" dirty="0" err="1"/>
              <a:t>pause</a:t>
            </a:r>
            <a:r>
              <a:rPr lang="ru-RU" sz="1800" b="1" dirty="0"/>
              <a:t>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1800" b="1" dirty="0"/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ru-RU" sz="1800" b="1" kern="0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120" y="0"/>
            <a:ext cx="388854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Проблема </a:t>
            </a:r>
            <a:r>
              <a:rPr lang="ru-RU" dirty="0"/>
              <a:t>неоднозначности из-за совпадающих имен в базовых классах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6156220" y="3545245"/>
            <a:ext cx="1080150" cy="288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586795" y="3835059"/>
            <a:ext cx="4572000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r>
              <a:rPr lang="ru-RU" dirty="0">
                <a:latin typeface="+mj-lt"/>
                <a:ea typeface="Times New Roman" panose="02020603050405020304" pitchFamily="18" charset="0"/>
                <a:cs typeface="TimesNewRomanPSMT"/>
              </a:rPr>
              <a:t>Эту неоднозначность можно обойти при помощи операции разрешения области видимости:</a:t>
            </a:r>
            <a:endParaRPr lang="ru-RU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627330" y="4936985"/>
            <a:ext cx="4499622" cy="877163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n-US" sz="1700" b="1" dirty="0" smtClean="0">
                <a:solidFill>
                  <a:srgbClr val="000000"/>
                </a:solidFill>
                <a:latin typeface="+mj-lt"/>
              </a:rPr>
              <a:t>cout </a:t>
            </a:r>
            <a:r>
              <a:rPr lang="en-US" sz="1700" b="1" dirty="0">
                <a:solidFill>
                  <a:srgbClr val="008080"/>
                </a:solidFill>
                <a:latin typeface="+mj-lt"/>
              </a:rPr>
              <a:t>&lt;&lt;</a:t>
            </a:r>
            <a:r>
              <a:rPr lang="en-US" sz="17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700" b="1" dirty="0">
                <a:solidFill>
                  <a:srgbClr val="A31515"/>
                </a:solidFill>
                <a:latin typeface="+mj-lt"/>
              </a:rPr>
              <a:t>"</a:t>
            </a:r>
            <a:r>
              <a:rPr lang="ru-RU" sz="1700" b="1" dirty="0">
                <a:solidFill>
                  <a:srgbClr val="A31515"/>
                </a:solidFill>
                <a:latin typeface="+mj-lt"/>
              </a:rPr>
              <a:t>Ребенка зовут  "</a:t>
            </a:r>
            <a:r>
              <a:rPr lang="ru-RU" sz="17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700" b="1" dirty="0">
                <a:solidFill>
                  <a:srgbClr val="008080"/>
                </a:solidFill>
                <a:latin typeface="+mj-lt"/>
              </a:rPr>
              <a:t>&lt;&lt;</a:t>
            </a:r>
            <a:r>
              <a:rPr lang="ru-RU" sz="17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700" b="1" dirty="0" smtClean="0">
                <a:solidFill>
                  <a:srgbClr val="000000"/>
                </a:solidFill>
                <a:latin typeface="+mj-lt"/>
              </a:rPr>
              <a:t>c.name;</a:t>
            </a:r>
            <a:endParaRPr lang="en-US" sz="1700" b="1" dirty="0">
              <a:solidFill>
                <a:srgbClr val="000000"/>
              </a:solidFill>
              <a:latin typeface="+mj-lt"/>
            </a:endParaRPr>
          </a:p>
          <a:p>
            <a:r>
              <a:rPr lang="en-US" sz="1700" b="1" dirty="0" smtClean="0">
                <a:solidFill>
                  <a:srgbClr val="000000"/>
                </a:solidFill>
                <a:latin typeface="+mj-lt"/>
              </a:rPr>
              <a:t>cout </a:t>
            </a:r>
            <a:r>
              <a:rPr lang="en-US" sz="1700" b="1" dirty="0">
                <a:solidFill>
                  <a:srgbClr val="008080"/>
                </a:solidFill>
                <a:latin typeface="+mj-lt"/>
              </a:rPr>
              <a:t>&lt;&lt;</a:t>
            </a:r>
            <a:r>
              <a:rPr lang="en-US" sz="17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700" b="1" dirty="0">
                <a:solidFill>
                  <a:srgbClr val="A31515"/>
                </a:solidFill>
                <a:latin typeface="+mj-lt"/>
              </a:rPr>
              <a:t>"</a:t>
            </a:r>
            <a:r>
              <a:rPr lang="ru-RU" sz="1700" b="1" dirty="0">
                <a:solidFill>
                  <a:srgbClr val="A31515"/>
                </a:solidFill>
                <a:latin typeface="+mj-lt"/>
              </a:rPr>
              <a:t>Маму зовут  "</a:t>
            </a:r>
            <a:r>
              <a:rPr lang="ru-RU" sz="17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700" b="1" dirty="0">
                <a:solidFill>
                  <a:srgbClr val="008080"/>
                </a:solidFill>
                <a:latin typeface="+mj-lt"/>
              </a:rPr>
              <a:t>&lt;&lt;</a:t>
            </a:r>
            <a:r>
              <a:rPr lang="ru-RU" sz="17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700" b="1" dirty="0">
                <a:solidFill>
                  <a:srgbClr val="000000"/>
                </a:solidFill>
                <a:latin typeface="+mj-lt"/>
              </a:rPr>
              <a:t>c.</a:t>
            </a:r>
            <a:r>
              <a:rPr lang="en-US" sz="1700" b="1" dirty="0">
                <a:solidFill>
                  <a:srgbClr val="2B91AF"/>
                </a:solidFill>
                <a:latin typeface="+mj-lt"/>
              </a:rPr>
              <a:t>Mum</a:t>
            </a:r>
            <a:r>
              <a:rPr lang="en-US" sz="1700" b="1" dirty="0">
                <a:solidFill>
                  <a:srgbClr val="000000"/>
                </a:solidFill>
                <a:latin typeface="+mj-lt"/>
              </a:rPr>
              <a:t>::</a:t>
            </a:r>
            <a:r>
              <a:rPr lang="en-US" sz="1700" b="1" dirty="0" smtClean="0">
                <a:solidFill>
                  <a:srgbClr val="000000"/>
                </a:solidFill>
                <a:latin typeface="+mj-lt"/>
              </a:rPr>
              <a:t>name;</a:t>
            </a:r>
            <a:endParaRPr lang="en-US" sz="1700" b="1" dirty="0">
              <a:solidFill>
                <a:srgbClr val="000000"/>
              </a:solidFill>
              <a:latin typeface="+mj-lt"/>
            </a:endParaRPr>
          </a:p>
          <a:p>
            <a:r>
              <a:rPr lang="en-US" sz="1700" b="1" dirty="0" smtClean="0">
                <a:solidFill>
                  <a:srgbClr val="000000"/>
                </a:solidFill>
                <a:latin typeface="+mj-lt"/>
              </a:rPr>
              <a:t>cout </a:t>
            </a:r>
            <a:r>
              <a:rPr lang="en-US" sz="1700" b="1" dirty="0">
                <a:solidFill>
                  <a:srgbClr val="008080"/>
                </a:solidFill>
                <a:latin typeface="+mj-lt"/>
              </a:rPr>
              <a:t>&lt;&lt;</a:t>
            </a:r>
            <a:r>
              <a:rPr lang="en-US" sz="17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700" b="1" dirty="0">
                <a:solidFill>
                  <a:srgbClr val="A31515"/>
                </a:solidFill>
                <a:latin typeface="+mj-lt"/>
              </a:rPr>
              <a:t>"</a:t>
            </a:r>
            <a:r>
              <a:rPr lang="ru-RU" sz="1700" b="1" dirty="0">
                <a:solidFill>
                  <a:srgbClr val="A31515"/>
                </a:solidFill>
                <a:latin typeface="+mj-lt"/>
              </a:rPr>
              <a:t>Папу зовут  "</a:t>
            </a:r>
            <a:r>
              <a:rPr lang="ru-RU" sz="17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ru-RU" sz="1700" b="1" dirty="0">
                <a:solidFill>
                  <a:srgbClr val="008080"/>
                </a:solidFill>
                <a:latin typeface="+mj-lt"/>
              </a:rPr>
              <a:t>&lt;&lt;</a:t>
            </a:r>
            <a:r>
              <a:rPr lang="ru-RU" sz="1700" b="1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+mj-lt"/>
              </a:rPr>
              <a:t>c.</a:t>
            </a:r>
            <a:r>
              <a:rPr lang="en-US" sz="1700" b="1" dirty="0" err="1">
                <a:solidFill>
                  <a:srgbClr val="2B91AF"/>
                </a:solidFill>
                <a:latin typeface="+mj-lt"/>
              </a:rPr>
              <a:t>Dad</a:t>
            </a:r>
            <a:r>
              <a:rPr lang="en-US" sz="1700" b="1" dirty="0">
                <a:solidFill>
                  <a:srgbClr val="000000"/>
                </a:solidFill>
                <a:latin typeface="+mj-lt"/>
              </a:rPr>
              <a:t>::</a:t>
            </a:r>
            <a:r>
              <a:rPr lang="en-US" sz="1700" b="1" dirty="0" smtClean="0">
                <a:solidFill>
                  <a:srgbClr val="000000"/>
                </a:solidFill>
                <a:latin typeface="+mj-lt"/>
              </a:rPr>
              <a:t>name;</a:t>
            </a:r>
            <a:endParaRPr lang="ru-RU" sz="1700" b="1" dirty="0">
              <a:latin typeface="+mj-lt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8262" y="5722937"/>
            <a:ext cx="220027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14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build="p" animBg="1"/>
      <p:bldP spid="8" grpId="0" animBg="1"/>
      <p:bldP spid="7" grpId="0" animBg="1"/>
      <p:bldP spid="9" grpId="0" animBg="1"/>
      <p:bldP spid="10" grpId="0" build="p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5280"/>
              </a:lnSpc>
            </a:pPr>
            <a:r>
              <a:rPr lang="ru-RU" sz="4000" dirty="0"/>
              <a:t>Множественное </a:t>
            </a:r>
            <a:r>
              <a:rPr lang="ru-RU" sz="4000" dirty="0" smtClean="0"/>
              <a:t>наследование</a:t>
            </a:r>
            <a:r>
              <a:rPr lang="en-US" sz="4000" dirty="0" smtClean="0"/>
              <a:t>: </a:t>
            </a:r>
            <a:r>
              <a:rPr lang="ru-RU" sz="4000" dirty="0"/>
              <a:t>Виртуальные базовые классы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927" y="1519953"/>
            <a:ext cx="8780462" cy="1576257"/>
          </a:xfrm>
        </p:spPr>
        <p:txBody>
          <a:bodyPr>
            <a:normAutofit/>
          </a:bodyPr>
          <a:lstStyle/>
          <a:p>
            <a:r>
              <a:rPr lang="ru-RU" sz="2400" dirty="0"/>
              <a:t>При многоуровневом множественном наследовании </a:t>
            </a:r>
            <a:r>
              <a:rPr lang="ru-RU" sz="2400" dirty="0" smtClean="0"/>
              <a:t>производные </a:t>
            </a:r>
            <a:r>
              <a:rPr lang="ru-RU" sz="2400" dirty="0"/>
              <a:t>классы могут быть получены от общего предка. В этом случае итоговый производный класс будет содержать несколько подобъектов общего </a:t>
            </a:r>
            <a:r>
              <a:rPr lang="ru-RU" sz="2400" dirty="0" smtClean="0"/>
              <a:t>предка</a:t>
            </a:r>
            <a:r>
              <a:rPr lang="en-US" sz="2400" dirty="0"/>
              <a:t>.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155-5BE4-44CE-9B63-AB04ED25E2B2}" type="slidenum">
              <a:rPr lang="ru-RU" smtClean="0"/>
              <a:pPr/>
              <a:t>68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3455585"/>
            <a:ext cx="4434531" cy="261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379" y="3319427"/>
            <a:ext cx="4462239" cy="288284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indent="444500" algn="just">
              <a:spcAft>
                <a:spcPts val="0"/>
              </a:spcAft>
            </a:pPr>
            <a:r>
              <a:rPr lang="en-US" sz="2400" b="1" dirty="0">
                <a:latin typeface="+mj-lt"/>
                <a:ea typeface="Times New Roman" panose="02020603050405020304" pitchFamily="18" charset="0"/>
                <a:cs typeface="CourierNewPS-BoldMT"/>
              </a:rPr>
              <a:t>class </a:t>
            </a:r>
            <a:r>
              <a:rPr lang="en-US" sz="2400" b="1" dirty="0">
                <a:latin typeface="+mj-lt"/>
                <a:ea typeface="Times New Roman" panose="02020603050405020304" pitchFamily="18" charset="0"/>
                <a:cs typeface="CourierNewPSMT"/>
              </a:rPr>
              <a:t>W</a:t>
            </a:r>
            <a:endParaRPr lang="ru-RU" sz="2400" dirty="0">
              <a:latin typeface="+mj-lt"/>
              <a:ea typeface="Times New Roman" panose="02020603050405020304" pitchFamily="18" charset="0"/>
            </a:endParaRPr>
          </a:p>
          <a:p>
            <a:pPr indent="444500" algn="just">
              <a:spcAft>
                <a:spcPts val="0"/>
              </a:spcAft>
            </a:pPr>
            <a:r>
              <a:rPr lang="en-US" sz="2400" b="1" dirty="0">
                <a:latin typeface="+mj-lt"/>
                <a:ea typeface="Times New Roman" panose="02020603050405020304" pitchFamily="18" charset="0"/>
                <a:cs typeface="CourierNewPSMT"/>
              </a:rPr>
              <a:t>{ . . .};</a:t>
            </a:r>
            <a:endParaRPr lang="ru-RU" sz="2400" dirty="0">
              <a:latin typeface="+mj-lt"/>
              <a:ea typeface="Times New Roman" panose="02020603050405020304" pitchFamily="18" charset="0"/>
            </a:endParaRPr>
          </a:p>
          <a:p>
            <a:pPr indent="444500" algn="just">
              <a:spcAft>
                <a:spcPts val="0"/>
              </a:spcAft>
            </a:pPr>
            <a:r>
              <a:rPr lang="en-US" sz="2400" b="1" dirty="0">
                <a:latin typeface="+mj-lt"/>
                <a:ea typeface="Times New Roman" panose="02020603050405020304" pitchFamily="18" charset="0"/>
                <a:cs typeface="CourierNewPS-BoldMT"/>
              </a:rPr>
              <a:t>class </a:t>
            </a:r>
            <a:r>
              <a:rPr lang="en-US" sz="2400" b="1" dirty="0">
                <a:latin typeface="+mj-lt"/>
                <a:ea typeface="Times New Roman" panose="02020603050405020304" pitchFamily="18" charset="0"/>
                <a:cs typeface="CourierNewPSMT"/>
              </a:rPr>
              <a:t>X: </a:t>
            </a:r>
            <a:r>
              <a:rPr lang="en-US" sz="2400" b="1" dirty="0">
                <a:latin typeface="+mj-lt"/>
                <a:ea typeface="Times New Roman" panose="02020603050405020304" pitchFamily="18" charset="0"/>
                <a:cs typeface="CourierNewPS-BoldMT"/>
              </a:rPr>
              <a:t>public </a:t>
            </a:r>
            <a:r>
              <a:rPr lang="en-US" sz="2400" b="1" dirty="0">
                <a:latin typeface="+mj-lt"/>
                <a:ea typeface="Times New Roman" panose="02020603050405020304" pitchFamily="18" charset="0"/>
                <a:cs typeface="CourierNewPSMT"/>
              </a:rPr>
              <a:t>W</a:t>
            </a:r>
            <a:endParaRPr lang="ru-RU" sz="2400" dirty="0">
              <a:latin typeface="+mj-lt"/>
              <a:ea typeface="Times New Roman" panose="02020603050405020304" pitchFamily="18" charset="0"/>
            </a:endParaRPr>
          </a:p>
          <a:p>
            <a:pPr indent="444500" algn="just">
              <a:spcAft>
                <a:spcPts val="0"/>
              </a:spcAft>
            </a:pPr>
            <a:r>
              <a:rPr lang="en-US" sz="2400" b="1" dirty="0">
                <a:latin typeface="+mj-lt"/>
                <a:ea typeface="Times New Roman" panose="02020603050405020304" pitchFamily="18" charset="0"/>
                <a:cs typeface="CourierNewPSMT"/>
              </a:rPr>
              <a:t>{ . . . };</a:t>
            </a:r>
            <a:endParaRPr lang="ru-RU" sz="2400" dirty="0">
              <a:latin typeface="+mj-lt"/>
              <a:ea typeface="Times New Roman" panose="02020603050405020304" pitchFamily="18" charset="0"/>
            </a:endParaRPr>
          </a:p>
          <a:p>
            <a:pPr indent="444500" algn="just">
              <a:spcAft>
                <a:spcPts val="0"/>
              </a:spcAft>
            </a:pPr>
            <a:r>
              <a:rPr lang="en-US" sz="2400" b="1" dirty="0">
                <a:latin typeface="+mj-lt"/>
                <a:ea typeface="Times New Roman" panose="02020603050405020304" pitchFamily="18" charset="0"/>
                <a:cs typeface="CourierNewPS-BoldMT"/>
              </a:rPr>
              <a:t>class </a:t>
            </a:r>
            <a:r>
              <a:rPr lang="en-US" sz="2400" b="1" dirty="0">
                <a:latin typeface="+mj-lt"/>
                <a:ea typeface="Times New Roman" panose="02020603050405020304" pitchFamily="18" charset="0"/>
                <a:cs typeface="CourierNewPSMT"/>
              </a:rPr>
              <a:t>Y: </a:t>
            </a:r>
            <a:r>
              <a:rPr lang="en-US" sz="2400" b="1" dirty="0">
                <a:latin typeface="+mj-lt"/>
                <a:ea typeface="Times New Roman" panose="02020603050405020304" pitchFamily="18" charset="0"/>
                <a:cs typeface="CourierNewPS-BoldMT"/>
              </a:rPr>
              <a:t>public </a:t>
            </a:r>
            <a:r>
              <a:rPr lang="en-US" sz="2400" b="1" dirty="0">
                <a:latin typeface="+mj-lt"/>
                <a:ea typeface="Times New Roman" panose="02020603050405020304" pitchFamily="18" charset="0"/>
                <a:cs typeface="CourierNewPSMT"/>
              </a:rPr>
              <a:t>W</a:t>
            </a:r>
            <a:endParaRPr lang="ru-RU" sz="2400" dirty="0">
              <a:latin typeface="+mj-lt"/>
              <a:ea typeface="Times New Roman" panose="02020603050405020304" pitchFamily="18" charset="0"/>
            </a:endParaRPr>
          </a:p>
          <a:p>
            <a:pPr indent="444500" algn="just">
              <a:spcAft>
                <a:spcPts val="0"/>
              </a:spcAft>
            </a:pPr>
            <a:r>
              <a:rPr lang="en-US" sz="2400" b="1" dirty="0">
                <a:latin typeface="+mj-lt"/>
                <a:ea typeface="Times New Roman" panose="02020603050405020304" pitchFamily="18" charset="0"/>
                <a:cs typeface="CourierNewPSMT"/>
              </a:rPr>
              <a:t>{ . . . };</a:t>
            </a:r>
            <a:endParaRPr lang="ru-RU" sz="2400" dirty="0">
              <a:latin typeface="+mj-lt"/>
              <a:ea typeface="Times New Roman" panose="02020603050405020304" pitchFamily="18" charset="0"/>
            </a:endParaRPr>
          </a:p>
          <a:p>
            <a:pPr indent="444500" algn="just">
              <a:spcAft>
                <a:spcPts val="0"/>
              </a:spcAft>
            </a:pPr>
            <a:r>
              <a:rPr lang="en-US" sz="2400" b="1" dirty="0">
                <a:latin typeface="+mj-lt"/>
                <a:ea typeface="Times New Roman" panose="02020603050405020304" pitchFamily="18" charset="0"/>
                <a:cs typeface="CourierNewPS-BoldMT"/>
              </a:rPr>
              <a:t>class </a:t>
            </a:r>
            <a:r>
              <a:rPr lang="en-US" sz="2400" b="1" dirty="0">
                <a:latin typeface="+mj-lt"/>
                <a:ea typeface="Times New Roman" panose="02020603050405020304" pitchFamily="18" charset="0"/>
                <a:cs typeface="CourierNewPSMT"/>
              </a:rPr>
              <a:t>Z: </a:t>
            </a:r>
            <a:r>
              <a:rPr lang="en-US" sz="2400" b="1" dirty="0">
                <a:latin typeface="+mj-lt"/>
                <a:ea typeface="Times New Roman" panose="02020603050405020304" pitchFamily="18" charset="0"/>
                <a:cs typeface="CourierNewPS-BoldMT"/>
              </a:rPr>
              <a:t>public </a:t>
            </a:r>
            <a:r>
              <a:rPr lang="en-US" sz="2400" b="1" dirty="0">
                <a:latin typeface="+mj-lt"/>
                <a:ea typeface="Times New Roman" panose="02020603050405020304" pitchFamily="18" charset="0"/>
                <a:cs typeface="CourierNewPSMT"/>
              </a:rPr>
              <a:t>X, </a:t>
            </a:r>
            <a:r>
              <a:rPr lang="en-US" sz="2400" b="1" dirty="0">
                <a:latin typeface="+mj-lt"/>
                <a:ea typeface="Times New Roman" panose="02020603050405020304" pitchFamily="18" charset="0"/>
                <a:cs typeface="CourierNewPS-BoldMT"/>
              </a:rPr>
              <a:t>public </a:t>
            </a:r>
            <a:r>
              <a:rPr lang="en-US" sz="2400" b="1" dirty="0">
                <a:latin typeface="+mj-lt"/>
                <a:ea typeface="Times New Roman" panose="02020603050405020304" pitchFamily="18" charset="0"/>
                <a:cs typeface="CourierNewPSMT"/>
              </a:rPr>
              <a:t>Y</a:t>
            </a:r>
            <a:endParaRPr lang="ru-RU" sz="2400" dirty="0">
              <a:latin typeface="+mj-lt"/>
              <a:ea typeface="Times New Roman" panose="02020603050405020304" pitchFamily="18" charset="0"/>
            </a:endParaRPr>
          </a:p>
          <a:p>
            <a:pPr indent="444500" algn="just">
              <a:lnSpc>
                <a:spcPts val="1560"/>
              </a:lnSpc>
              <a:spcAft>
                <a:spcPts val="0"/>
              </a:spcAft>
            </a:pPr>
            <a:r>
              <a:rPr lang="ru-RU" sz="2400" b="1" dirty="0">
                <a:latin typeface="+mj-lt"/>
                <a:ea typeface="Times New Roman" panose="02020603050405020304" pitchFamily="18" charset="0"/>
                <a:cs typeface="CourierNewPSMT"/>
              </a:rPr>
              <a:t>{ . . . };</a:t>
            </a:r>
            <a:endParaRPr lang="ru-RU" sz="2400" dirty="0">
              <a:effectLst/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851900" y="4077090"/>
            <a:ext cx="792109" cy="1008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883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Агрегация С++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262" y="1440557"/>
            <a:ext cx="8478587" cy="494085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// определение класса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Fish</a:t>
            </a:r>
            <a:endParaRPr lang="en-US" sz="22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Comic Sans MS" pitchFamily="66" charset="0"/>
              </a:rPr>
              <a:t>class </a:t>
            </a:r>
            <a:r>
              <a:rPr lang="en-US" sz="2200" dirty="0">
                <a:latin typeface="Comic Sans MS" pitchFamily="66" charset="0"/>
              </a:rPr>
              <a:t>Fish {</a:t>
            </a:r>
            <a:r>
              <a:rPr lang="ru-RU" sz="2200" dirty="0">
                <a:latin typeface="Comic Sans MS" pitchFamily="66" charset="0"/>
              </a:rPr>
              <a:t>   </a:t>
            </a:r>
            <a:endParaRPr lang="en-US" sz="22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Comic Sans MS" pitchFamily="66" charset="0"/>
              </a:rPr>
              <a:t>  private</a:t>
            </a:r>
            <a:r>
              <a:rPr lang="ru-RU" sz="2200" dirty="0" smtClean="0">
                <a:latin typeface="Comic Sans MS" pitchFamily="66" charset="0"/>
              </a:rPr>
              <a:t>: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>
                <a:latin typeface="Comic Sans MS" pitchFamily="66" charset="0"/>
              </a:rPr>
              <a:t>Aquarium home;   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// определения поля 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</a:p>
          <a:p>
            <a:pPr marL="0" indent="0">
              <a:buNone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                                   home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ссылка на объект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Aquarium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endParaRPr lang="en-US" sz="22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Comic Sans MS" pitchFamily="66" charset="0"/>
              </a:rPr>
              <a:t>  public</a:t>
            </a:r>
            <a:r>
              <a:rPr lang="ru-RU" sz="2200" dirty="0" smtClean="0">
                <a:latin typeface="Comic Sans MS" pitchFamily="66" charset="0"/>
              </a:rPr>
              <a:t>: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>
                <a:latin typeface="Comic Sans MS" pitchFamily="66" charset="0"/>
              </a:rPr>
              <a:t>Fish() {   </a:t>
            </a:r>
            <a:r>
              <a:rPr lang="en-US" sz="2200" dirty="0" smtClean="0">
                <a:latin typeface="Comic Sans MS" pitchFamily="66" charset="0"/>
              </a:rPr>
              <a:t>}</a:t>
            </a:r>
          </a:p>
          <a:p>
            <a:pPr marL="0" indent="0">
              <a:buNone/>
            </a:pPr>
            <a:r>
              <a:rPr lang="en-US" sz="2200" dirty="0" smtClean="0">
                <a:latin typeface="Comic Sans MS" pitchFamily="66" charset="0"/>
              </a:rPr>
              <a:t>};</a:t>
            </a:r>
          </a:p>
          <a:p>
            <a:pPr marL="0" indent="0">
              <a:buNone/>
            </a:pP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//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определение класса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Aquarium</a:t>
            </a:r>
          </a:p>
          <a:p>
            <a:pPr marL="0" indent="0">
              <a:buNone/>
            </a:pPr>
            <a:r>
              <a:rPr lang="en-US" sz="2200" dirty="0" smtClean="0">
                <a:latin typeface="Comic Sans MS" pitchFamily="66" charset="0"/>
              </a:rPr>
              <a:t>class </a:t>
            </a:r>
            <a:r>
              <a:rPr lang="en-US" sz="2200" dirty="0">
                <a:latin typeface="Comic Sans MS" pitchFamily="66" charset="0"/>
              </a:rPr>
              <a:t>Aquarium {</a:t>
            </a:r>
            <a:r>
              <a:rPr lang="ru-RU" sz="2200" dirty="0">
                <a:latin typeface="Comic Sans MS" pitchFamily="66" charset="0"/>
              </a:rPr>
              <a:t>   </a:t>
            </a:r>
            <a:endParaRPr lang="en-US" sz="22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Comic Sans MS" pitchFamily="66" charset="0"/>
              </a:rPr>
              <a:t>  private</a:t>
            </a:r>
            <a:r>
              <a:rPr lang="ru-RU" sz="2200" dirty="0" smtClean="0">
                <a:latin typeface="Comic Sans MS" pitchFamily="66" charset="0"/>
              </a:rPr>
              <a:t>: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>
                <a:latin typeface="Comic Sans MS" pitchFamily="66" charset="0"/>
              </a:rPr>
              <a:t>Fish inhabitants[]; </a:t>
            </a:r>
            <a:r>
              <a:rPr lang="en-US" sz="2200" dirty="0" smtClean="0">
                <a:latin typeface="Comic Sans MS" pitchFamily="66" charset="0"/>
              </a:rPr>
              <a:t>      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//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определения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поля</a:t>
            </a:r>
            <a:endParaRPr lang="en-US" sz="2200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                 </a:t>
            </a:r>
            <a:r>
              <a:rPr lang="ru-RU" sz="2200" dirty="0" err="1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inhabitants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  </a:t>
            </a:r>
            <a:r>
              <a:rPr lang="en-US" sz="22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-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массив ссылок на объекты </a:t>
            </a:r>
            <a:r>
              <a:rPr lang="ru-RU" sz="2200" dirty="0" err="1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Fish</a:t>
            </a:r>
            <a:r>
              <a:rPr lang="ru-RU" sz="2200" dirty="0">
                <a:latin typeface="Comic Sans MS" pitchFamily="66" charset="0"/>
              </a:rPr>
              <a:t> </a:t>
            </a:r>
            <a:endParaRPr lang="en-US" sz="22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Comic Sans MS" pitchFamily="66" charset="0"/>
              </a:rPr>
              <a:t>  public</a:t>
            </a:r>
            <a:r>
              <a:rPr lang="ru-RU" sz="2200" dirty="0" smtClean="0">
                <a:latin typeface="Comic Sans MS" pitchFamily="66" charset="0"/>
              </a:rPr>
              <a:t>:</a:t>
            </a:r>
            <a:r>
              <a:rPr lang="en-US" sz="2200" dirty="0" smtClean="0">
                <a:latin typeface="Comic Sans MS" pitchFamily="66" charset="0"/>
              </a:rPr>
              <a:t> </a:t>
            </a:r>
            <a:r>
              <a:rPr lang="en-US" sz="2200" dirty="0">
                <a:latin typeface="Comic Sans MS" pitchFamily="66" charset="0"/>
              </a:rPr>
              <a:t>Aquarium() {   </a:t>
            </a:r>
            <a:r>
              <a:rPr lang="ru-RU" sz="2200" dirty="0" smtClean="0">
                <a:latin typeface="Comic Sans MS" pitchFamily="66" charset="0"/>
              </a:rPr>
              <a:t>}</a:t>
            </a:r>
            <a:endParaRPr lang="en-US" sz="2200" dirty="0" smtClean="0">
              <a:latin typeface="Comic Sans MS" pitchFamily="66" charset="0"/>
            </a:endParaRPr>
          </a:p>
          <a:p>
            <a:pPr marL="0" indent="0">
              <a:buNone/>
            </a:pPr>
            <a:r>
              <a:rPr lang="ru-RU" sz="2200" dirty="0" smtClean="0">
                <a:latin typeface="Comic Sans MS" pitchFamily="66" charset="0"/>
              </a:rPr>
              <a:t>}</a:t>
            </a:r>
            <a:r>
              <a:rPr lang="en-US" sz="2200" dirty="0" smtClean="0">
                <a:latin typeface="Comic Sans MS" pitchFamily="66" charset="0"/>
              </a:rPr>
              <a:t>;</a:t>
            </a:r>
            <a:endParaRPr lang="ru-RU" sz="22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52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5280"/>
              </a:lnSpc>
            </a:pPr>
            <a:r>
              <a:rPr lang="ru-RU" sz="4000" dirty="0"/>
              <a:t>Множественное </a:t>
            </a:r>
            <a:r>
              <a:rPr lang="ru-RU" sz="4000" dirty="0" smtClean="0"/>
              <a:t>наследование</a:t>
            </a:r>
            <a:r>
              <a:rPr lang="en-US" sz="4000" dirty="0" smtClean="0"/>
              <a:t>: </a:t>
            </a:r>
            <a:r>
              <a:rPr lang="ru-RU" sz="4000" dirty="0"/>
              <a:t>Виртуальные базовые классы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0927" y="1519953"/>
            <a:ext cx="8780462" cy="1576257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Если необходимо, чтобы общий предок присутствовал в итоговом производном классе в единственном </a:t>
            </a:r>
            <a:r>
              <a:rPr lang="ru-RU" dirty="0" smtClean="0"/>
              <a:t>экземпляре, </a:t>
            </a:r>
            <a:r>
              <a:rPr lang="ru-RU" dirty="0"/>
              <a:t>то наследование базовых классов от общего предка описывается с использованием </a:t>
            </a:r>
            <a:r>
              <a:rPr lang="ru-RU" b="1" dirty="0">
                <a:solidFill>
                  <a:srgbClr val="FF0000"/>
                </a:solidFill>
              </a:rPr>
              <a:t>виртуального наследования</a:t>
            </a:r>
            <a:r>
              <a:rPr lang="ru-RU" dirty="0"/>
              <a:t>:</a:t>
            </a:r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155-5BE4-44CE-9B63-AB04ED25E2B2}" type="slidenum">
              <a:rPr lang="ru-RU" smtClean="0"/>
              <a:pPr/>
              <a:t>69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7379" y="3319427"/>
            <a:ext cx="4462239" cy="288284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indent="444500" algn="just">
              <a:spcAft>
                <a:spcPts val="0"/>
              </a:spcAft>
            </a:pPr>
            <a:r>
              <a:rPr lang="en-US" sz="2400" b="1" dirty="0">
                <a:latin typeface="+mj-lt"/>
                <a:ea typeface="Times New Roman" panose="02020603050405020304" pitchFamily="18" charset="0"/>
                <a:cs typeface="CourierNewPS-BoldMT"/>
              </a:rPr>
              <a:t>class </a:t>
            </a:r>
            <a:r>
              <a:rPr lang="en-US" sz="2400" b="1" dirty="0">
                <a:latin typeface="+mj-lt"/>
                <a:ea typeface="Times New Roman" panose="02020603050405020304" pitchFamily="18" charset="0"/>
                <a:cs typeface="CourierNewPSMT"/>
              </a:rPr>
              <a:t>W</a:t>
            </a:r>
            <a:endParaRPr lang="ru-RU" sz="2400" dirty="0">
              <a:latin typeface="+mj-lt"/>
              <a:ea typeface="Times New Roman" panose="02020603050405020304" pitchFamily="18" charset="0"/>
            </a:endParaRPr>
          </a:p>
          <a:p>
            <a:pPr indent="444500" algn="just">
              <a:spcAft>
                <a:spcPts val="0"/>
              </a:spcAft>
            </a:pPr>
            <a:r>
              <a:rPr lang="en-US" sz="2400" b="1" dirty="0">
                <a:latin typeface="+mj-lt"/>
                <a:ea typeface="Times New Roman" panose="02020603050405020304" pitchFamily="18" charset="0"/>
                <a:cs typeface="CourierNewPSMT"/>
              </a:rPr>
              <a:t>{ . . .};</a:t>
            </a:r>
            <a:endParaRPr lang="ru-RU" sz="2400" dirty="0">
              <a:latin typeface="+mj-lt"/>
              <a:ea typeface="Times New Roman" panose="02020603050405020304" pitchFamily="18" charset="0"/>
            </a:endParaRPr>
          </a:p>
          <a:p>
            <a:pPr indent="444500" algn="just">
              <a:spcAft>
                <a:spcPts val="0"/>
              </a:spcAft>
            </a:pPr>
            <a:r>
              <a:rPr lang="en-US" sz="2400" b="1" dirty="0">
                <a:latin typeface="+mj-lt"/>
                <a:ea typeface="Times New Roman" panose="02020603050405020304" pitchFamily="18" charset="0"/>
                <a:cs typeface="CourierNewPS-BoldMT"/>
              </a:rPr>
              <a:t>class </a:t>
            </a:r>
            <a:r>
              <a:rPr lang="en-US" sz="2400" b="1" dirty="0">
                <a:latin typeface="+mj-lt"/>
                <a:ea typeface="Times New Roman" panose="02020603050405020304" pitchFamily="18" charset="0"/>
                <a:cs typeface="CourierNewPSMT"/>
              </a:rPr>
              <a:t>X: </a:t>
            </a:r>
            <a:r>
              <a:rPr lang="en-US" sz="2400" b="1" dirty="0">
                <a:latin typeface="+mj-lt"/>
                <a:ea typeface="Times New Roman" panose="02020603050405020304" pitchFamily="18" charset="0"/>
                <a:cs typeface="CourierNewPS-BoldMT"/>
              </a:rPr>
              <a:t>public 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ourierNewPS-BoldMT"/>
              </a:rPr>
              <a:t>virtual</a:t>
            </a:r>
            <a:r>
              <a:rPr lang="en-US" sz="2400" b="1" dirty="0">
                <a:latin typeface="+mj-lt"/>
                <a:ea typeface="Times New Roman" panose="02020603050405020304" pitchFamily="18" charset="0"/>
                <a:cs typeface="CourierNewPS-BoldMT"/>
              </a:rPr>
              <a:t> W</a:t>
            </a:r>
            <a:endParaRPr lang="ru-RU" sz="2400" b="1" dirty="0">
              <a:latin typeface="+mj-lt"/>
              <a:ea typeface="Times New Roman" panose="02020603050405020304" pitchFamily="18" charset="0"/>
              <a:cs typeface="CourierNewPS-BoldMT"/>
            </a:endParaRPr>
          </a:p>
          <a:p>
            <a:pPr indent="444500" algn="just">
              <a:spcAft>
                <a:spcPts val="0"/>
              </a:spcAft>
            </a:pPr>
            <a:r>
              <a:rPr lang="en-US" sz="2400" b="1" dirty="0">
                <a:latin typeface="+mj-lt"/>
                <a:ea typeface="Times New Roman" panose="02020603050405020304" pitchFamily="18" charset="0"/>
                <a:cs typeface="CourierNewPS-BoldMT"/>
              </a:rPr>
              <a:t>{ . . . };</a:t>
            </a:r>
            <a:endParaRPr lang="ru-RU" sz="2400" b="1" dirty="0">
              <a:latin typeface="+mj-lt"/>
              <a:ea typeface="Times New Roman" panose="02020603050405020304" pitchFamily="18" charset="0"/>
              <a:cs typeface="CourierNewPS-BoldMT"/>
            </a:endParaRPr>
          </a:p>
          <a:p>
            <a:pPr indent="444500" algn="just">
              <a:spcAft>
                <a:spcPts val="0"/>
              </a:spcAft>
            </a:pPr>
            <a:r>
              <a:rPr lang="en-US" sz="2400" b="1" dirty="0">
                <a:latin typeface="+mj-lt"/>
                <a:ea typeface="Times New Roman" panose="02020603050405020304" pitchFamily="18" charset="0"/>
                <a:cs typeface="CourierNewPS-BoldMT"/>
              </a:rPr>
              <a:t>class Y: public </a:t>
            </a:r>
            <a:r>
              <a:rPr lang="en-US" sz="2400" b="1" dirty="0">
                <a:solidFill>
                  <a:srgbClr val="FF0000"/>
                </a:solidFill>
                <a:latin typeface="+mj-lt"/>
                <a:ea typeface="Times New Roman" panose="02020603050405020304" pitchFamily="18" charset="0"/>
                <a:cs typeface="CourierNewPS-BoldMT"/>
              </a:rPr>
              <a:t>virtual</a:t>
            </a:r>
            <a:r>
              <a:rPr lang="en-US" sz="2400" b="1" dirty="0">
                <a:latin typeface="+mj-lt"/>
                <a:ea typeface="Times New Roman" panose="02020603050405020304" pitchFamily="18" charset="0"/>
                <a:cs typeface="CourierNewPS-BoldMT"/>
              </a:rPr>
              <a:t> W</a:t>
            </a:r>
            <a:endParaRPr lang="ru-RU" sz="2400" b="1" dirty="0">
              <a:latin typeface="+mj-lt"/>
              <a:ea typeface="Times New Roman" panose="02020603050405020304" pitchFamily="18" charset="0"/>
              <a:cs typeface="CourierNewPS-BoldMT"/>
            </a:endParaRPr>
          </a:p>
          <a:p>
            <a:pPr indent="444500" algn="just">
              <a:spcAft>
                <a:spcPts val="0"/>
              </a:spcAft>
            </a:pPr>
            <a:r>
              <a:rPr lang="en-US" sz="2400" b="1" dirty="0">
                <a:latin typeface="+mj-lt"/>
                <a:ea typeface="Times New Roman" panose="02020603050405020304" pitchFamily="18" charset="0"/>
                <a:cs typeface="CourierNewPS-BoldMT"/>
              </a:rPr>
              <a:t>{ . . . };</a:t>
            </a:r>
            <a:endParaRPr lang="ru-RU" sz="2400" b="1" dirty="0">
              <a:latin typeface="+mj-lt"/>
              <a:ea typeface="Times New Roman" panose="02020603050405020304" pitchFamily="18" charset="0"/>
              <a:cs typeface="CourierNewPS-BoldMT"/>
            </a:endParaRPr>
          </a:p>
          <a:p>
            <a:pPr indent="444500" algn="just">
              <a:spcAft>
                <a:spcPts val="0"/>
              </a:spcAft>
            </a:pPr>
            <a:r>
              <a:rPr lang="en-US" sz="2400" b="1" dirty="0">
                <a:latin typeface="+mj-lt"/>
                <a:ea typeface="Times New Roman" panose="02020603050405020304" pitchFamily="18" charset="0"/>
                <a:cs typeface="CourierNewPS-BoldMT"/>
              </a:rPr>
              <a:t>class Z: public X, public Y</a:t>
            </a:r>
            <a:endParaRPr lang="ru-RU" sz="2400" b="1" dirty="0">
              <a:latin typeface="+mj-lt"/>
              <a:ea typeface="Times New Roman" panose="02020603050405020304" pitchFamily="18" charset="0"/>
              <a:cs typeface="CourierNewPS-BoldMT"/>
            </a:endParaRPr>
          </a:p>
          <a:p>
            <a:pPr indent="444500" algn="just">
              <a:lnSpc>
                <a:spcPts val="1560"/>
              </a:lnSpc>
              <a:spcAft>
                <a:spcPts val="0"/>
              </a:spcAft>
            </a:pPr>
            <a:r>
              <a:rPr lang="ru-RU" sz="2400" b="1" dirty="0">
                <a:latin typeface="+mj-lt"/>
                <a:ea typeface="Times New Roman" panose="02020603050405020304" pitchFamily="18" charset="0"/>
                <a:cs typeface="CourierNewPS-BoldMT"/>
              </a:rPr>
              <a:t>{ . . . };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858150" y="2951515"/>
            <a:ext cx="792109" cy="1008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259" y="3249325"/>
            <a:ext cx="4458816" cy="286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950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 animBg="1"/>
      <p:bldP spid="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5280"/>
              </a:lnSpc>
            </a:pPr>
            <a:r>
              <a:rPr lang="ru-RU" sz="4000" dirty="0"/>
              <a:t>Множественное </a:t>
            </a:r>
            <a:r>
              <a:rPr lang="ru-RU" sz="4000" dirty="0" smtClean="0"/>
              <a:t>наследование</a:t>
            </a:r>
            <a:r>
              <a:rPr lang="en-US" sz="4000" dirty="0" smtClean="0"/>
              <a:t>: </a:t>
            </a:r>
            <a:r>
              <a:rPr lang="ru-RU" sz="4000" dirty="0"/>
              <a:t>Виртуальные базовые классы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0C155-5BE4-44CE-9B63-AB04ED25E2B2}" type="slidenum">
              <a:rPr lang="ru-RU" smtClean="0"/>
              <a:pPr/>
              <a:t>70</a:t>
            </a:fld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>
            <a:off x="4077252" y="3272405"/>
            <a:ext cx="792109" cy="1008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2" y="1593850"/>
            <a:ext cx="4057650" cy="47148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9360" y="1441983"/>
            <a:ext cx="4186635" cy="486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85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93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27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Литературные источники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r>
              <a:rPr lang="ru-RU" sz="2400" dirty="0"/>
              <a:t>1). Харви </a:t>
            </a:r>
            <a:r>
              <a:rPr lang="ru-RU" sz="2400" dirty="0" err="1"/>
              <a:t>Дейтел</a:t>
            </a:r>
            <a:r>
              <a:rPr lang="ru-RU" sz="2400" dirty="0"/>
              <a:t>, Пол </a:t>
            </a:r>
            <a:r>
              <a:rPr lang="ru-RU" sz="2400" dirty="0" err="1"/>
              <a:t>Дейтел</a:t>
            </a:r>
            <a:r>
              <a:rPr lang="ru-RU" sz="2400" dirty="0"/>
              <a:t>. Как программировать на С++. - М: Вильямс, -  1011 с.</a:t>
            </a:r>
          </a:p>
          <a:p>
            <a:r>
              <a:rPr lang="ru-RU" sz="2400" dirty="0"/>
              <a:t>2). </a:t>
            </a:r>
            <a:r>
              <a:rPr lang="ru-RU" sz="2400" dirty="0" smtClean="0"/>
              <a:t>Страуструп </a:t>
            </a:r>
            <a:r>
              <a:rPr lang="ru-RU" sz="2400" dirty="0"/>
              <a:t>Б. Программирование: принципы и практика использования С++. – М. : Вильямс, 2011. – 1248 с.</a:t>
            </a:r>
          </a:p>
          <a:p>
            <a:r>
              <a:rPr lang="ru-RU" sz="2400" dirty="0"/>
              <a:t>3). </a:t>
            </a:r>
            <a:r>
              <a:rPr lang="ru-RU" sz="2400" dirty="0" smtClean="0"/>
              <a:t>Страуструп </a:t>
            </a:r>
            <a:r>
              <a:rPr lang="ru-RU" sz="2400" dirty="0"/>
              <a:t>Б. Язык программирования С++. – М.: Бином. - 1054 с.</a:t>
            </a:r>
          </a:p>
          <a:p>
            <a:r>
              <a:rPr lang="ru-RU" sz="2400" dirty="0"/>
              <a:t>4). </a:t>
            </a:r>
            <a:r>
              <a:rPr lang="ru-RU" sz="2400" dirty="0" err="1"/>
              <a:t>Лафоре</a:t>
            </a:r>
            <a:r>
              <a:rPr lang="ru-RU" sz="2400" dirty="0"/>
              <a:t> Р. Объектно-ориентированное программирование в С++. Питер, 2004. – 922 с.</a:t>
            </a:r>
          </a:p>
          <a:p>
            <a:r>
              <a:rPr lang="ru-RU" sz="2400" dirty="0"/>
              <a:t>5). </a:t>
            </a:r>
            <a:r>
              <a:rPr lang="ru-RU" sz="2400" dirty="0" err="1"/>
              <a:t>Шилдт</a:t>
            </a:r>
            <a:r>
              <a:rPr lang="ru-RU" sz="2400" dirty="0"/>
              <a:t> Г. С++: руководство для начинающих, 2-е издание. – М: Вильямс, 2005. -672 с.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72441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Агрегация С++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410" y="1396736"/>
            <a:ext cx="8181474" cy="537721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агрегируемый класс, описывающий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вершину 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дерева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ru-RU" sz="2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ru-RU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 . . .};		</a:t>
            </a:r>
            <a:endParaRPr lang="ru-RU" sz="2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класс-агрегат, описывающий 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дерево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</a:t>
            </a:r>
            <a:r>
              <a:rPr lang="ru-RU" sz="2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ru-RU" sz="2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tree</a:t>
            </a:r>
            <a:r>
              <a:rPr lang="ru-RU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 			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private:</a:t>
            </a:r>
            <a:endParaRPr lang="ru-RU" sz="2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ru-RU" sz="2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node</a:t>
            </a:r>
            <a:r>
              <a:rPr lang="ru-RU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* </a:t>
            </a:r>
            <a:r>
              <a:rPr lang="ru-RU" sz="2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ru-RU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endParaRPr lang="en-US" sz="2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элемент - указатель 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на </a:t>
            </a:r>
            <a:r>
              <a:rPr lang="ru-RU" sz="2600" b="1" dirty="0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выделенную вершину 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 корень </a:t>
            </a:r>
            <a:endParaRPr lang="en-US" sz="2600" b="1" dirty="0" smtClean="0">
              <a:solidFill>
                <a:schemeClr val="accent6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public</a:t>
            </a:r>
            <a:r>
              <a:rPr lang="ru-RU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: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ru-RU" sz="2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tree</a:t>
            </a:r>
            <a:r>
              <a:rPr lang="ru-RU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(){</a:t>
            </a:r>
            <a:r>
              <a:rPr lang="ru-RU" sz="2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root</a:t>
            </a:r>
            <a:r>
              <a:rPr lang="ru-RU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0;}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. . .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indent="0">
              <a:spcBef>
                <a:spcPts val="0"/>
              </a:spcBef>
              <a:buNone/>
            </a:pPr>
            <a:endParaRPr lang="ru-RU" sz="2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584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Ассоциация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263" y="3330054"/>
            <a:ext cx="8181474" cy="3142935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В объектно-ориентированном программировании </a:t>
            </a:r>
            <a:r>
              <a:rPr lang="ru-RU" b="1" dirty="0">
                <a:solidFill>
                  <a:srgbClr val="C00000"/>
                </a:solidFill>
              </a:rPr>
              <a:t>ассоциация</a:t>
            </a:r>
            <a:r>
              <a:rPr lang="ru-RU" b="1" dirty="0"/>
              <a:t> означает отношение между классами объектов, которое позволяет одному экземпляру объекта вызвать другой, чтобы выполнить действие от его имени</a:t>
            </a:r>
            <a:r>
              <a:rPr lang="ru-RU" dirty="0"/>
              <a:t>. Это структурное отношение, поскольку определяет связь между объектами одного рода и объектами другого рода и не моделирует поведение.</a:t>
            </a:r>
          </a:p>
          <a:p>
            <a:endParaRPr lang="ru-RU" sz="2800" i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8" t="40822" r="3559" b="1493"/>
          <a:stretch/>
        </p:blipFill>
        <p:spPr bwMode="auto">
          <a:xfrm>
            <a:off x="423081" y="1323832"/>
            <a:ext cx="8393373" cy="1828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588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Pixel">
  <a:themeElements>
    <a:clrScheme name="Новая 1">
      <a:dk1>
        <a:srgbClr val="000000"/>
      </a:dk1>
      <a:lt1>
        <a:srgbClr val="FFFFFF"/>
      </a:lt1>
      <a:dk2>
        <a:srgbClr val="000000"/>
      </a:dk2>
      <a:lt2>
        <a:srgbClr val="243A79"/>
      </a:lt2>
      <a:accent1>
        <a:srgbClr val="385BBE"/>
      </a:accent1>
      <a:accent2>
        <a:srgbClr val="649600"/>
      </a:accent2>
      <a:accent3>
        <a:srgbClr val="FFFFFF"/>
      </a:accent3>
      <a:accent4>
        <a:srgbClr val="000000"/>
      </a:accent4>
      <a:accent5>
        <a:srgbClr val="AABEDE"/>
      </a:accent5>
      <a:accent6>
        <a:srgbClr val="5A8700"/>
      </a:accent6>
      <a:hlink>
        <a:srgbClr val="385BBE"/>
      </a:hlink>
      <a:folHlink>
        <a:srgbClr val="243A79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3">
        <a:dk1>
          <a:srgbClr val="000000"/>
        </a:dk1>
        <a:lt1>
          <a:srgbClr val="FFFFFF"/>
        </a:lt1>
        <a:dk2>
          <a:srgbClr val="000000"/>
        </a:dk2>
        <a:lt2>
          <a:srgbClr val="005D96"/>
        </a:lt2>
        <a:accent1>
          <a:srgbClr val="0078C3"/>
        </a:accent1>
        <a:accent2>
          <a:srgbClr val="649600"/>
        </a:accent2>
        <a:accent3>
          <a:srgbClr val="FFFFFF"/>
        </a:accent3>
        <a:accent4>
          <a:srgbClr val="000000"/>
        </a:accent4>
        <a:accent5>
          <a:srgbClr val="AABEDE"/>
        </a:accent5>
        <a:accent6>
          <a:srgbClr val="5A8700"/>
        </a:accent6>
        <a:hlink>
          <a:srgbClr val="0078C3"/>
        </a:hlink>
        <a:folHlink>
          <a:srgbClr val="005D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0</TotalTime>
  <Words>3968</Words>
  <Application>Microsoft Office PowerPoint</Application>
  <PresentationFormat>Экран (4:3)</PresentationFormat>
  <Paragraphs>728</Paragraphs>
  <Slides>73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73</vt:i4>
      </vt:variant>
      <vt:variant>
        <vt:lpstr>Произвольные показы</vt:lpstr>
      </vt:variant>
      <vt:variant>
        <vt:i4>1</vt:i4>
      </vt:variant>
    </vt:vector>
  </HeadingPairs>
  <TitlesOfParts>
    <vt:vector size="85" baseType="lpstr">
      <vt:lpstr>Arial</vt:lpstr>
      <vt:lpstr>Comic Sans MS</vt:lpstr>
      <vt:lpstr>Courier New</vt:lpstr>
      <vt:lpstr>CourierNewPS-BoldItalicMT</vt:lpstr>
      <vt:lpstr>CourierNewPS-BoldMT</vt:lpstr>
      <vt:lpstr>CourierNewPSMT</vt:lpstr>
      <vt:lpstr>Times New Roman</vt:lpstr>
      <vt:lpstr>TimesNewRomanPS-BoldMT</vt:lpstr>
      <vt:lpstr>TimesNewRomanPSMT</vt:lpstr>
      <vt:lpstr>Wingdings</vt:lpstr>
      <vt:lpstr>Pixel</vt:lpstr>
      <vt:lpstr>Наследование  и его особенности.  </vt:lpstr>
      <vt:lpstr>План лекции</vt:lpstr>
      <vt:lpstr>ТИПЫ ОТНОШЕНИЙ МЕЖДУ КЛАССАМИ</vt:lpstr>
      <vt:lpstr>Типы отношений между классами</vt:lpstr>
      <vt:lpstr>Агрегация</vt:lpstr>
      <vt:lpstr>Агрегация</vt:lpstr>
      <vt:lpstr>Агрегация С++</vt:lpstr>
      <vt:lpstr>Агрегация С++</vt:lpstr>
      <vt:lpstr>Ассоциация</vt:lpstr>
      <vt:lpstr>Ассоциация</vt:lpstr>
      <vt:lpstr>Ассоциация</vt:lpstr>
      <vt:lpstr>Ассоциация С++</vt:lpstr>
      <vt:lpstr>Наследование</vt:lpstr>
      <vt:lpstr>Наследование С++</vt:lpstr>
      <vt:lpstr>Наследование С++</vt:lpstr>
      <vt:lpstr>НАСЛЕДОВАНИЕ</vt:lpstr>
      <vt:lpstr>Наследование в С++</vt:lpstr>
      <vt:lpstr>Наследование в С++</vt:lpstr>
      <vt:lpstr>Наследование в С++</vt:lpstr>
      <vt:lpstr>Наследование в С++</vt:lpstr>
      <vt:lpstr>Наследование в С++</vt:lpstr>
      <vt:lpstr>Наследование в С++</vt:lpstr>
      <vt:lpstr>Наследование в С++</vt:lpstr>
      <vt:lpstr>Наследование в С++</vt:lpstr>
      <vt:lpstr>Наследование в С++</vt:lpstr>
      <vt:lpstr>Наследование в С++</vt:lpstr>
      <vt:lpstr>ОДИНОЧНОЕ НАСЛЕДОВАНИЕ</vt:lpstr>
      <vt:lpstr>Одиночное наследование</vt:lpstr>
      <vt:lpstr>Наследование</vt:lpstr>
      <vt:lpstr>Конструкторы производных классов</vt:lpstr>
      <vt:lpstr>Порядок создания объекта</vt:lpstr>
      <vt:lpstr>Порядок создания объекта</vt:lpstr>
      <vt:lpstr>Порядок создания объекта</vt:lpstr>
      <vt:lpstr>Порядок создания объекта</vt:lpstr>
      <vt:lpstr>Порядок создания объекта</vt:lpstr>
      <vt:lpstr>ПРАВИЛА НАСЛЕДОВАНИЯ</vt:lpstr>
      <vt:lpstr>Правила наследования</vt:lpstr>
      <vt:lpstr>Правила наследования:public </vt:lpstr>
      <vt:lpstr>Правила наследования: protected</vt:lpstr>
      <vt:lpstr>Правила наследования: private</vt:lpstr>
      <vt:lpstr>Пример. Открытое наследование</vt:lpstr>
      <vt:lpstr>Пример. Защищенное наследование</vt:lpstr>
      <vt:lpstr>Пример. Защищенное наследование</vt:lpstr>
      <vt:lpstr>Правила наследования: private</vt:lpstr>
      <vt:lpstr>Пример. Закрытое наследование</vt:lpstr>
      <vt:lpstr>Сокрытие полей</vt:lpstr>
      <vt:lpstr>Пример сокрытия имен</vt:lpstr>
      <vt:lpstr>И его результат</vt:lpstr>
      <vt:lpstr>И его результат</vt:lpstr>
      <vt:lpstr>И его результат</vt:lpstr>
      <vt:lpstr>Сокрытие статических элементов</vt:lpstr>
      <vt:lpstr>Пример</vt:lpstr>
      <vt:lpstr>Переопределение методов</vt:lpstr>
      <vt:lpstr>Совпадение имен методов в родительском и дочернем классах</vt:lpstr>
      <vt:lpstr>Пример. Переопределение методов</vt:lpstr>
      <vt:lpstr>Замечание</vt:lpstr>
      <vt:lpstr>Пример. Переопределение методов</vt:lpstr>
      <vt:lpstr>МНОЖЕСТВЕННОЕ НАСЛЕДОВАНИЕ</vt:lpstr>
      <vt:lpstr>Множественное наследование</vt:lpstr>
      <vt:lpstr>Множественное наследование</vt:lpstr>
      <vt:lpstr>Множественное наследование</vt:lpstr>
      <vt:lpstr>Множественное наследование</vt:lpstr>
      <vt:lpstr>Множественное наследование</vt:lpstr>
      <vt:lpstr>Множественное наследование</vt:lpstr>
      <vt:lpstr>Пример 4. </vt:lpstr>
      <vt:lpstr>Пример 4 (продолжение). </vt:lpstr>
      <vt:lpstr>Множественное наследование</vt:lpstr>
      <vt:lpstr>Пример 4 (продолжение). </vt:lpstr>
      <vt:lpstr>Множественное наследование: Виртуальные базовые классы</vt:lpstr>
      <vt:lpstr>Множественное наследование: Виртуальные базовые классы</vt:lpstr>
      <vt:lpstr>Множественное наследование: Виртуальные базовые классы</vt:lpstr>
      <vt:lpstr>Спасибо за внимание!</vt:lpstr>
      <vt:lpstr>Литературные источники</vt:lpstr>
      <vt:lpstr>Произвольный показ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2013-02-06T13:34:11Z</dcterms:created>
  <dcterms:modified xsi:type="dcterms:W3CDTF">2021-09-12T19:47:13Z</dcterms:modified>
</cp:coreProperties>
</file>