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709" r:id="rId1"/>
  </p:sldMasterIdLst>
  <p:notesMasterIdLst>
    <p:notesMasterId r:id="rId43"/>
  </p:notesMasterIdLst>
  <p:handoutMasterIdLst>
    <p:handoutMasterId r:id="rId44"/>
  </p:handoutMasterIdLst>
  <p:sldIdLst>
    <p:sldId id="504" r:id="rId2"/>
    <p:sldId id="503" r:id="rId3"/>
    <p:sldId id="598" r:id="rId4"/>
    <p:sldId id="600" r:id="rId5"/>
    <p:sldId id="661" r:id="rId6"/>
    <p:sldId id="662" r:id="rId7"/>
    <p:sldId id="660" r:id="rId8"/>
    <p:sldId id="567" r:id="rId9"/>
    <p:sldId id="664" r:id="rId10"/>
    <p:sldId id="665" r:id="rId11"/>
    <p:sldId id="675" r:id="rId12"/>
    <p:sldId id="666" r:id="rId13"/>
    <p:sldId id="667" r:id="rId14"/>
    <p:sldId id="668" r:id="rId15"/>
    <p:sldId id="669" r:id="rId16"/>
    <p:sldId id="670" r:id="rId17"/>
    <p:sldId id="671" r:id="rId18"/>
    <p:sldId id="672" r:id="rId19"/>
    <p:sldId id="673" r:id="rId20"/>
    <p:sldId id="674" r:id="rId21"/>
    <p:sldId id="676" r:id="rId22"/>
    <p:sldId id="677" r:id="rId23"/>
    <p:sldId id="678" r:id="rId24"/>
    <p:sldId id="679" r:id="rId25"/>
    <p:sldId id="680" r:id="rId26"/>
    <p:sldId id="681" r:id="rId27"/>
    <p:sldId id="686" r:id="rId28"/>
    <p:sldId id="684" r:id="rId29"/>
    <p:sldId id="682" r:id="rId30"/>
    <p:sldId id="685" r:id="rId31"/>
    <p:sldId id="683" r:id="rId32"/>
    <p:sldId id="687" r:id="rId33"/>
    <p:sldId id="688" r:id="rId34"/>
    <p:sldId id="689" r:id="rId35"/>
    <p:sldId id="690" r:id="rId36"/>
    <p:sldId id="691" r:id="rId37"/>
    <p:sldId id="692" r:id="rId38"/>
    <p:sldId id="693" r:id="rId39"/>
    <p:sldId id="694" r:id="rId40"/>
    <p:sldId id="658" r:id="rId41"/>
    <p:sldId id="659" r:id="rId42"/>
  </p:sldIdLst>
  <p:sldSz cx="9144000" cy="6858000" type="screen4x3"/>
  <p:notesSz cx="6797675" cy="9929813"/>
  <p:custShowLst>
    <p:custShow name="Произвольный показ 1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4874"/>
    <a:srgbClr val="FFFFCC"/>
    <a:srgbClr val="0066CC"/>
    <a:srgbClr val="FFFF99"/>
    <a:srgbClr val="FFE38B"/>
    <a:srgbClr val="00558A"/>
    <a:srgbClr val="649600"/>
    <a:srgbClr val="231E2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 autoAdjust="0"/>
    <p:restoredTop sz="94678" autoAdjust="0"/>
  </p:normalViewPr>
  <p:slideViewPr>
    <p:cSldViewPr>
      <p:cViewPr varScale="1">
        <p:scale>
          <a:sx n="73" d="100"/>
          <a:sy n="73" d="100"/>
        </p:scale>
        <p:origin x="-9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306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130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0225"/>
            <a:ext cx="291306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0225"/>
            <a:ext cx="29130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4784F12-1A39-47BB-B614-ED4EEF8514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616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3063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13062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6300" y="723900"/>
            <a:ext cx="5046663" cy="3784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749800"/>
            <a:ext cx="5003800" cy="4429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0225"/>
            <a:ext cx="2913063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0225"/>
            <a:ext cx="2913062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D28B2BEF-3865-4C73-ADB8-4DE43D290DD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319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61963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23925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87475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49438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1285852" y="206269"/>
            <a:ext cx="7750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</a:rPr>
              <a:t>Ростовский государственный университет</a:t>
            </a:r>
            <a:r>
              <a:rPr lang="ru-RU" sz="1800" b="1" baseline="0" dirty="0" smtClean="0">
                <a:solidFill>
                  <a:schemeClr val="bg2"/>
                </a:solidFill>
              </a:rPr>
              <a:t> путей сообщения</a:t>
            </a:r>
            <a:endParaRPr lang="ru-RU" sz="1800" b="1" dirty="0">
              <a:solidFill>
                <a:schemeClr val="bg2"/>
              </a:solidFill>
            </a:endParaRPr>
          </a:p>
        </p:txBody>
      </p:sp>
      <p:sp>
        <p:nvSpPr>
          <p:cNvPr id="10" name="Rectangle 21"/>
          <p:cNvSpPr>
            <a:spLocks noChangeArrowheads="1"/>
          </p:cNvSpPr>
          <p:nvPr userDrawn="1"/>
        </p:nvSpPr>
        <p:spPr bwMode="auto">
          <a:xfrm>
            <a:off x="0" y="2276840"/>
            <a:ext cx="9144000" cy="288041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50825" y="2410834"/>
            <a:ext cx="8642350" cy="2602404"/>
          </a:xfrm>
        </p:spPr>
        <p:txBody>
          <a:bodyPr/>
          <a:lstStyle>
            <a:lvl1pPr algn="ctr">
              <a:lnSpc>
                <a:spcPct val="80000"/>
              </a:lnSpc>
              <a:defRPr sz="36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071934" y="6084729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chemeClr val="bg2"/>
                </a:solidFill>
              </a:rPr>
              <a:t>Ростов-на-Дону</a:t>
            </a:r>
          </a:p>
          <a:p>
            <a:pPr algn="r"/>
            <a:r>
              <a:rPr lang="ru-RU" sz="1400" b="1" dirty="0" smtClean="0">
                <a:solidFill>
                  <a:schemeClr val="bg2"/>
                </a:solidFill>
              </a:rPr>
              <a:t>2020</a:t>
            </a:r>
            <a:endParaRPr lang="ru-RU" sz="1400" b="1" dirty="0">
              <a:solidFill>
                <a:schemeClr val="bg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251400" y="609337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sz="1400" b="1" dirty="0" smtClean="0">
                <a:solidFill>
                  <a:schemeClr val="bg2"/>
                </a:solidFill>
              </a:rPr>
              <a:t>©</a:t>
            </a:r>
            <a:r>
              <a:rPr lang="ru-RU" sz="1400" b="1" dirty="0" smtClean="0">
                <a:solidFill>
                  <a:schemeClr val="bg2"/>
                </a:solidFill>
              </a:rPr>
              <a:t> Составление,</a:t>
            </a:r>
          </a:p>
          <a:p>
            <a:pPr algn="l"/>
            <a:r>
              <a:rPr lang="ru-RU" sz="1400" b="1" dirty="0" err="1" smtClean="0">
                <a:solidFill>
                  <a:schemeClr val="bg2"/>
                </a:solidFill>
              </a:rPr>
              <a:t>О.В</a:t>
            </a:r>
            <a:r>
              <a:rPr lang="ru-RU" sz="1400" b="1" dirty="0" smtClean="0">
                <a:solidFill>
                  <a:schemeClr val="bg2"/>
                </a:solidFill>
              </a:rPr>
              <a:t>. Игнатьева, 2020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79390" y="1052670"/>
            <a:ext cx="85725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70000"/>
              </a:lnSpc>
            </a:pPr>
            <a:r>
              <a:rPr kumimoji="1" lang="ru-RU" sz="4000" b="1" dirty="0" smtClean="0">
                <a:solidFill>
                  <a:schemeClr val="bg2"/>
                </a:solidFill>
              </a:rPr>
              <a:t>Алгоритмизация и</a:t>
            </a:r>
            <a:r>
              <a:rPr kumimoji="1" lang="ru-RU" sz="4000" b="1" baseline="0" dirty="0" smtClean="0">
                <a:solidFill>
                  <a:schemeClr val="bg2"/>
                </a:solidFill>
              </a:rPr>
              <a:t> программирование</a:t>
            </a:r>
            <a:endParaRPr lang="ru-RU" sz="4000" b="1" dirty="0">
              <a:solidFill>
                <a:schemeClr val="bg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80" y="56735"/>
            <a:ext cx="10668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B4D918-1932-454F-BA40-2D14F45A9C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65925" y="0"/>
            <a:ext cx="2193925" cy="61166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9388" y="0"/>
            <a:ext cx="6434137" cy="61166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43CD0A-A0A5-4ED5-96F1-7AF8F7D179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0462" cy="1366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79388" y="1636713"/>
            <a:ext cx="8780462" cy="21637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79388" y="3952875"/>
            <a:ext cx="8780462" cy="21637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975475" y="63087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5920905-2FFB-46D5-B93E-923DF41E83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0462" cy="1366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388" y="1636713"/>
            <a:ext cx="8780462" cy="21637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388" y="3952875"/>
            <a:ext cx="8780462" cy="21637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975475" y="63087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446F6DC-3BBA-49C9-9E31-BDF93CB16B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0462" cy="1366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79388" y="1636713"/>
            <a:ext cx="4313237" cy="4479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36713"/>
            <a:ext cx="4314825" cy="4479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975475" y="63087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DFC7074-6208-49F2-AA03-DAADFE8AB8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вершающ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81" name="Rectangle 21"/>
          <p:cNvSpPr>
            <a:spLocks noChangeArrowheads="1"/>
          </p:cNvSpPr>
          <p:nvPr userDrawn="1"/>
        </p:nvSpPr>
        <p:spPr bwMode="auto">
          <a:xfrm>
            <a:off x="0" y="2285991"/>
            <a:ext cx="9144000" cy="228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1379" name="Rectangle 19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50825" y="2319078"/>
            <a:ext cx="8642350" cy="2209800"/>
          </a:xfrm>
        </p:spPr>
        <p:txBody>
          <a:bodyPr/>
          <a:lstStyle>
            <a:lvl1pPr>
              <a:defRPr sz="5000">
                <a:solidFill>
                  <a:schemeClr val="bg2"/>
                </a:solidFill>
              </a:defRPr>
            </a:lvl1pPr>
          </a:lstStyle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auto">
          <a:xfrm>
            <a:off x="0" y="1440000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50"/>
          <p:cNvSpPr>
            <a:spLocks noChangeArrowheads="1"/>
          </p:cNvSpPr>
          <p:nvPr userDrawn="1"/>
        </p:nvSpPr>
        <p:spPr bwMode="auto">
          <a:xfrm>
            <a:off x="0" y="5418000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D0C155-5BE4-44CE-9B63-AB04ED25E2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740B98-5C72-4E1A-B260-F2F2247790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388" y="1636713"/>
            <a:ext cx="4313237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36713"/>
            <a:ext cx="4314825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A9AAE3-1962-4A4D-9E70-FA6B3AE1A4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D7B959-25BC-456A-98C6-6BEB5DA38C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0640AE-8009-4111-B871-FC2F4F0523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5CAE32-0C0C-4D4D-B893-CFBBBB0339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6691F0-4560-40F3-B6D5-545F2A952B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F6566F-3DDA-4108-BA64-E18591A5AE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85" name="Rectangle 49"/>
          <p:cNvSpPr>
            <a:spLocks noChangeArrowheads="1"/>
          </p:cNvSpPr>
          <p:nvPr userDrawn="1"/>
        </p:nvSpPr>
        <p:spPr bwMode="auto">
          <a:xfrm>
            <a:off x="0" y="1366838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5475" y="63087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/>
            </a:lvl1pPr>
          </a:lstStyle>
          <a:p>
            <a:fld id="{BF75EC13-ECAC-4107-97A3-20E6D43D96C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7035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0"/>
            <a:ext cx="8780462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2703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636713"/>
            <a:ext cx="8780462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270386" name="Rectangle 50"/>
          <p:cNvSpPr>
            <a:spLocks noChangeArrowheads="1"/>
          </p:cNvSpPr>
          <p:nvPr userDrawn="1"/>
        </p:nvSpPr>
        <p:spPr bwMode="auto">
          <a:xfrm>
            <a:off x="0" y="6297613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Классы и объекты С++.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Rectangle 19"/>
          <p:cNvSpPr txBox="1">
            <a:spLocks noChangeArrowheads="1"/>
          </p:cNvSpPr>
          <p:nvPr/>
        </p:nvSpPr>
        <p:spPr bwMode="auto">
          <a:xfrm>
            <a:off x="4499990" y="5401510"/>
            <a:ext cx="4321175" cy="691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ru-RU" sz="2800" kern="0" dirty="0" smtClean="0">
                <a:solidFill>
                  <a:schemeClr val="bg2"/>
                </a:solidFill>
              </a:rPr>
              <a:t>Лекция 2</a:t>
            </a:r>
            <a:r>
              <a:rPr lang="ru-RU" sz="2800" kern="0" baseline="0" dirty="0" smtClean="0">
                <a:solidFill>
                  <a:schemeClr val="bg2"/>
                </a:solidFill>
              </a:rPr>
              <a:t> </a:t>
            </a:r>
            <a:endParaRPr lang="ru-RU" sz="2800" kern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88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Пример. Определение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527" y="1476312"/>
            <a:ext cx="3986403" cy="528961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4874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#include &lt;</a:t>
            </a:r>
            <a:r>
              <a:rPr lang="en-US" sz="2000" b="1" dirty="0" err="1"/>
              <a:t>iostream</a:t>
            </a:r>
            <a:r>
              <a:rPr lang="en-US" sz="2000" b="1" dirty="0"/>
              <a:t>&gt;</a:t>
            </a:r>
          </a:p>
          <a:p>
            <a:pPr marL="0" indent="0">
              <a:buNone/>
            </a:pPr>
            <a:r>
              <a:rPr lang="en-US" sz="2000" b="1" dirty="0" smtClean="0"/>
              <a:t>#</a:t>
            </a:r>
            <a:r>
              <a:rPr lang="en-US" sz="2000" b="1" dirty="0"/>
              <a:t>include &lt;</a:t>
            </a:r>
            <a:r>
              <a:rPr lang="en-US" sz="2000" b="1" dirty="0" err="1"/>
              <a:t>windows.h</a:t>
            </a:r>
            <a:r>
              <a:rPr lang="en-US" sz="2000" b="1" dirty="0"/>
              <a:t>&gt;</a:t>
            </a:r>
          </a:p>
          <a:p>
            <a:pPr marL="0" indent="0">
              <a:buNone/>
            </a:pPr>
            <a:r>
              <a:rPr lang="en-US" sz="2000" b="1" dirty="0"/>
              <a:t>using namespace </a:t>
            </a:r>
            <a:r>
              <a:rPr lang="en-US" sz="2000" b="1" dirty="0" err="1"/>
              <a:t>std</a:t>
            </a:r>
            <a:r>
              <a:rPr lang="en-US" sz="2000" b="1" dirty="0"/>
              <a:t>;</a:t>
            </a:r>
            <a:endParaRPr lang="ru-RU" sz="20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класс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Time</a:t>
            </a:r>
            <a:endParaRPr lang="ru-RU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class Time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{</a:t>
            </a: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    </a:t>
            </a:r>
            <a:r>
              <a:rPr lang="en-US" sz="2000" b="1" dirty="0" smtClean="0">
                <a:solidFill>
                  <a:srgbClr val="0033CC"/>
                </a:solidFill>
              </a:rPr>
              <a:t>public</a:t>
            </a:r>
            <a:r>
              <a:rPr lang="ru-RU" sz="2000" b="1" dirty="0" smtClean="0">
                <a:solidFill>
                  <a:srgbClr val="0033CC"/>
                </a:solidFill>
              </a:rPr>
              <a:t>:</a:t>
            </a:r>
            <a:r>
              <a:rPr lang="en-US" sz="20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элементы-данные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628650">
              <a:buNone/>
            </a:pPr>
            <a:r>
              <a:rPr lang="en-US" sz="2000" b="1" dirty="0" err="1"/>
              <a:t>int</a:t>
            </a:r>
            <a:r>
              <a:rPr lang="en-US" sz="2000" b="1" dirty="0"/>
              <a:t> hour;</a:t>
            </a:r>
            <a:endParaRPr lang="ru-RU" sz="2000" b="1" dirty="0"/>
          </a:p>
          <a:p>
            <a:pPr marL="0" indent="628650">
              <a:buNone/>
            </a:pPr>
            <a:r>
              <a:rPr lang="en-US" sz="2000" b="1" dirty="0" err="1"/>
              <a:t>int</a:t>
            </a:r>
            <a:r>
              <a:rPr lang="en-US" sz="2000" b="1" dirty="0"/>
              <a:t> minute; </a:t>
            </a:r>
            <a:endParaRPr lang="ru-RU" sz="2000" b="1" dirty="0"/>
          </a:p>
          <a:p>
            <a:pPr marL="0" indent="628650">
              <a:buNone/>
            </a:pPr>
            <a:r>
              <a:rPr lang="en-US" sz="2000" b="1" dirty="0" err="1"/>
              <a:t>int</a:t>
            </a:r>
            <a:r>
              <a:rPr lang="en-US" sz="2000" b="1" dirty="0"/>
              <a:t> second</a:t>
            </a:r>
            <a:r>
              <a:rPr lang="en-US" sz="2000" b="1" dirty="0" smtClean="0"/>
              <a:t>;</a:t>
            </a:r>
            <a:endParaRPr lang="ru-RU" sz="2000" b="1" dirty="0" smtClean="0"/>
          </a:p>
          <a:p>
            <a:pPr marL="0" indent="62865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элементы-функции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628650">
              <a:buNone/>
            </a:pPr>
            <a:r>
              <a:rPr lang="en-US" sz="2000" b="1" dirty="0"/>
              <a:t>void print</a:t>
            </a:r>
            <a:r>
              <a:rPr lang="en-US" sz="2000" b="1" dirty="0" smtClean="0"/>
              <a:t>()</a:t>
            </a:r>
            <a:r>
              <a:rPr lang="ru-RU" sz="2000" b="1" dirty="0" smtClean="0"/>
              <a:t> </a:t>
            </a:r>
            <a:endParaRPr lang="en-US" sz="2000" b="1" dirty="0" smtClean="0"/>
          </a:p>
          <a:p>
            <a:pPr marL="0" indent="628650">
              <a:buNone/>
            </a:pPr>
            <a:r>
              <a:rPr lang="en-US" sz="2000" b="1" dirty="0" smtClean="0"/>
              <a:t>{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&lt;&lt;“Hello!”&lt;&lt;</a:t>
            </a:r>
            <a:r>
              <a:rPr lang="en-US" sz="2000" b="1" dirty="0" err="1" smtClean="0"/>
              <a:t>endl</a:t>
            </a:r>
            <a:r>
              <a:rPr lang="en-US" sz="2000" b="1" dirty="0" smtClean="0"/>
              <a:t>; }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dirty="0" smtClean="0"/>
              <a:t>}</a:t>
            </a:r>
            <a:r>
              <a:rPr lang="en-US" sz="2000" b="1" dirty="0" smtClean="0"/>
              <a:t>;</a:t>
            </a:r>
            <a:endParaRPr lang="ru-RU" sz="2000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4067930" y="1482573"/>
            <a:ext cx="5076070" cy="52896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4874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000" b="1" dirty="0" err="1"/>
              <a:t>int</a:t>
            </a:r>
            <a:r>
              <a:rPr lang="en-US" sz="2000" b="1" dirty="0"/>
              <a:t>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/>
              <a:t>{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/>
              <a:t>  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создание объектов класса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   Time   sunset;    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</a:rPr>
              <a:t>объект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</a:rPr>
              <a:t>типа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 Time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   </a:t>
            </a:r>
            <a:endParaRPr lang="ru-RU" sz="2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/>
              <a:t> </a:t>
            </a:r>
            <a:r>
              <a:rPr lang="ru-RU" sz="2000" b="1" dirty="0" smtClean="0"/>
              <a:t>   </a:t>
            </a:r>
            <a:r>
              <a:rPr lang="en-US" sz="2000" b="1" dirty="0" smtClean="0"/>
              <a:t>Time   </a:t>
            </a:r>
            <a:r>
              <a:rPr lang="en-US" sz="2000" b="1" dirty="0" err="1" smtClean="0"/>
              <a:t>arrayTimes</a:t>
            </a:r>
            <a:r>
              <a:rPr lang="en-US" sz="2000" b="1" dirty="0" smtClean="0"/>
              <a:t>[5</a:t>
            </a:r>
            <a:r>
              <a:rPr lang="en-US" sz="2000" b="1" dirty="0"/>
              <a:t>];     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массив </a:t>
            </a:r>
            <a:endParaRPr lang="ru-RU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объектов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типа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Time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/>
              <a:t>    </a:t>
            </a:r>
            <a:endParaRPr lang="ru-RU" sz="2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/>
              <a:t> </a:t>
            </a:r>
            <a:r>
              <a:rPr lang="ru-RU" sz="2000" b="1" dirty="0" smtClean="0"/>
              <a:t>   Time </a:t>
            </a:r>
            <a:r>
              <a:rPr lang="ru-RU" sz="2000" b="1" dirty="0"/>
              <a:t>* </a:t>
            </a:r>
            <a:r>
              <a:rPr lang="ru-RU" sz="2000" b="1" dirty="0" err="1" smtClean="0"/>
              <a:t>ptr</a:t>
            </a:r>
            <a:r>
              <a:rPr lang="ru-RU" sz="2000" b="1" dirty="0" smtClean="0"/>
              <a:t> </a:t>
            </a:r>
            <a:r>
              <a:rPr lang="ru-RU" sz="2000" b="1" dirty="0"/>
              <a:t>= </a:t>
            </a:r>
            <a:r>
              <a:rPr lang="en-US" sz="2000" b="1" dirty="0" smtClean="0"/>
              <a:t>&amp;sunset</a:t>
            </a:r>
            <a:r>
              <a:rPr lang="ru-RU" sz="2000" b="1" dirty="0" smtClean="0"/>
              <a:t>;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  //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указатель на объект типа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Time</a:t>
            </a:r>
            <a:endParaRPr lang="en-US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</a:t>
            </a:r>
            <a:r>
              <a:rPr lang="ru-RU" sz="2000" b="1" dirty="0"/>
              <a:t>Time * </a:t>
            </a:r>
            <a:r>
              <a:rPr lang="ru-RU" sz="2000" b="1" dirty="0" err="1"/>
              <a:t>ptrTime</a:t>
            </a:r>
            <a:r>
              <a:rPr lang="ru-RU" sz="2000" b="1" dirty="0"/>
              <a:t> = </a:t>
            </a:r>
            <a:r>
              <a:rPr lang="en-US" sz="2000" b="1" dirty="0" smtClean="0"/>
              <a:t>new Time()</a:t>
            </a:r>
            <a:r>
              <a:rPr lang="ru-RU" sz="2000" b="1" dirty="0" smtClean="0"/>
              <a:t>;  </a:t>
            </a:r>
            <a:endParaRPr lang="ru-RU" sz="20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/>
              <a:t>   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// указатель на объект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в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динам.пам</a:t>
            </a:r>
            <a:r>
              <a:rPr lang="ru-RU" sz="2000" b="1" dirty="0" smtClean="0"/>
              <a:t>.</a:t>
            </a:r>
            <a:endParaRPr lang="ru-RU" sz="2000" b="1" dirty="0"/>
          </a:p>
          <a:p>
            <a:pPr marL="0" indent="0">
              <a:spcBef>
                <a:spcPts val="0"/>
              </a:spcBef>
              <a:buNone/>
            </a:pPr>
            <a:endParaRPr lang="ru-RU" sz="2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/>
              <a:t> </a:t>
            </a:r>
            <a:r>
              <a:rPr lang="ru-RU" sz="2000" b="1" dirty="0" smtClean="0"/>
              <a:t>    Time </a:t>
            </a:r>
            <a:r>
              <a:rPr lang="ru-RU" sz="2000" b="1" dirty="0"/>
              <a:t>&amp; </a:t>
            </a:r>
            <a:r>
              <a:rPr lang="ru-RU" sz="2000" b="1" dirty="0" err="1"/>
              <a:t>dtime</a:t>
            </a:r>
            <a:r>
              <a:rPr lang="ru-RU" sz="2000" b="1" dirty="0"/>
              <a:t> = </a:t>
            </a:r>
            <a:r>
              <a:rPr lang="ru-RU" sz="2000" b="1" dirty="0" err="1"/>
              <a:t>sunset</a:t>
            </a:r>
            <a:r>
              <a:rPr lang="ru-RU" sz="2000" b="1" dirty="0"/>
              <a:t>;      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// ссылка </a:t>
            </a:r>
            <a:endParaRPr lang="ru-RU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на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объект типа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Time</a:t>
            </a:r>
            <a:endParaRPr lang="ru-RU" sz="20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/>
              <a:t>}</a:t>
            </a:r>
            <a:endParaRPr lang="ru-RU" sz="2000" b="1" kern="0" dirty="0" smtClean="0"/>
          </a:p>
        </p:txBody>
      </p:sp>
    </p:spTree>
    <p:extLst>
      <p:ext uri="{BB962C8B-B14F-4D97-AF65-F5344CB8AC3E}">
        <p14:creationId xmlns:p14="http://schemas.microsoft.com/office/powerpoint/2010/main" val="341833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438848"/>
            <a:ext cx="8780462" cy="5374622"/>
          </a:xfrm>
        </p:spPr>
        <p:txBody>
          <a:bodyPr>
            <a:noAutofit/>
          </a:bodyPr>
          <a:lstStyle/>
          <a:p>
            <a:r>
              <a:rPr lang="ru-RU" sz="2000" dirty="0"/>
              <a:t>Объектно-ориентированный подход к программированию часто приводит к упрощению вызовов функций из-за </a:t>
            </a:r>
            <a:r>
              <a:rPr lang="ru-RU" sz="2000" b="1" dirty="0"/>
              <a:t>уменьшения числа передаваемых параметров. </a:t>
            </a:r>
            <a:endParaRPr lang="ru-RU" sz="2000" b="1" dirty="0" smtClean="0"/>
          </a:p>
          <a:p>
            <a:r>
              <a:rPr lang="ru-RU" sz="2000" dirty="0" smtClean="0"/>
              <a:t>Элементы-функции </a:t>
            </a:r>
            <a:r>
              <a:rPr lang="ru-RU" sz="2000" dirty="0"/>
              <a:t>косвенным образом знают, что они должны выводить элементы данных того конкретного </a:t>
            </a:r>
            <a:r>
              <a:rPr lang="ru-RU" sz="2000" dirty="0" smtClean="0"/>
              <a:t>объекта, </a:t>
            </a:r>
            <a:r>
              <a:rPr lang="ru-RU" sz="2000" dirty="0"/>
              <a:t>для которого они были вызваны. </a:t>
            </a:r>
            <a:endParaRPr lang="ru-RU" sz="2000" dirty="0" smtClean="0"/>
          </a:p>
          <a:p>
            <a:r>
              <a:rPr lang="ru-RU" sz="2000" dirty="0" smtClean="0"/>
              <a:t>Это </a:t>
            </a:r>
            <a:r>
              <a:rPr lang="ru-RU" sz="2000" dirty="0"/>
              <a:t>делает вызовы элементов-функций </a:t>
            </a:r>
            <a:r>
              <a:rPr lang="ru-RU" sz="2000" b="1" dirty="0"/>
              <a:t>более краткими </a:t>
            </a:r>
            <a:r>
              <a:rPr lang="ru-RU" sz="2000" dirty="0"/>
              <a:t>в сравнении с традиционными вызовами в процедурном программировании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 smtClean="0"/>
              <a:t>Это </a:t>
            </a:r>
            <a:r>
              <a:rPr lang="ru-RU" sz="2000" dirty="0"/>
              <a:t>преимущество объектно-ориентированного программирования является следствием того, что </a:t>
            </a:r>
            <a:r>
              <a:rPr lang="ru-RU" sz="2000" b="1" dirty="0"/>
              <a:t>инкапсуляция элементов данных и элементов-функций</a:t>
            </a:r>
            <a:r>
              <a:rPr lang="ru-RU" sz="2000" dirty="0"/>
              <a:t> внутри объекта дает элементам-функциям </a:t>
            </a:r>
            <a:r>
              <a:rPr lang="ru-RU" sz="2000" b="1" dirty="0">
                <a:solidFill>
                  <a:srgbClr val="0033CC"/>
                </a:solidFill>
              </a:rPr>
              <a:t>право обращаться к этим элементам </a:t>
            </a:r>
            <a:r>
              <a:rPr lang="ru-RU" sz="2000" b="1" dirty="0" smtClean="0">
                <a:solidFill>
                  <a:srgbClr val="0033CC"/>
                </a:solidFill>
              </a:rPr>
              <a:t>данных просто по имени</a:t>
            </a:r>
            <a:r>
              <a:rPr lang="ru-RU" sz="2000" dirty="0" smtClean="0"/>
              <a:t>.</a:t>
            </a:r>
            <a:endParaRPr lang="ru-RU" sz="2000" dirty="0"/>
          </a:p>
          <a:p>
            <a:pPr>
              <a:spcBef>
                <a:spcPts val="0"/>
              </a:spcBef>
            </a:pPr>
            <a:endParaRPr lang="ru-RU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90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438848"/>
            <a:ext cx="8780462" cy="537462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dirty="0"/>
              <a:t>Операции, используемые для доступа к элементам класса, идентичны операциям для доступа к элементам структуры. </a:t>
            </a:r>
            <a:endParaRPr lang="ru-RU" sz="2400" dirty="0" smtClean="0"/>
          </a:p>
          <a:p>
            <a:pPr>
              <a:spcBef>
                <a:spcPts val="0"/>
              </a:spcBef>
            </a:pPr>
            <a:r>
              <a:rPr lang="ru-RU" sz="2400" b="1" dirty="0" smtClean="0"/>
              <a:t>Для </a:t>
            </a:r>
            <a:r>
              <a:rPr lang="ru-RU" sz="2400" b="1" dirty="0"/>
              <a:t>доступа</a:t>
            </a:r>
            <a:r>
              <a:rPr lang="ru-RU" sz="2400" dirty="0"/>
              <a:t> к элементам объекта применяется операция выбора элемента — точка (</a:t>
            </a:r>
            <a:r>
              <a:rPr lang="ru-RU" sz="2400" b="1" dirty="0">
                <a:solidFill>
                  <a:srgbClr val="C00000"/>
                </a:solidFill>
              </a:rPr>
              <a:t>.</a:t>
            </a:r>
            <a:r>
              <a:rPr lang="ru-RU" sz="2400" dirty="0"/>
              <a:t>) — в сочетании с именем </a:t>
            </a:r>
            <a:r>
              <a:rPr lang="ru-RU" sz="2400" b="1" dirty="0"/>
              <a:t>объекта</a:t>
            </a:r>
            <a:r>
              <a:rPr lang="ru-RU" sz="2400" dirty="0"/>
              <a:t> или со </a:t>
            </a:r>
            <a:r>
              <a:rPr lang="ru-RU" sz="2400" b="1" dirty="0"/>
              <a:t>ссылкой на объект</a:t>
            </a:r>
            <a:r>
              <a:rPr lang="ru-RU" sz="2400" dirty="0"/>
              <a:t>. </a:t>
            </a:r>
            <a:endParaRPr lang="ru-RU" sz="2400" dirty="0" smtClean="0"/>
          </a:p>
          <a:p>
            <a:pPr>
              <a:spcBef>
                <a:spcPts val="0"/>
              </a:spcBef>
            </a:pPr>
            <a:r>
              <a:rPr lang="ru-RU" sz="2400" dirty="0" smtClean="0"/>
              <a:t>Операция </a:t>
            </a:r>
            <a:r>
              <a:rPr lang="ru-RU" sz="2400" dirty="0"/>
              <a:t>выбора элемента — стрелка (</a:t>
            </a:r>
            <a:r>
              <a:rPr lang="ru-RU" sz="2400" b="1" dirty="0">
                <a:solidFill>
                  <a:srgbClr val="C00000"/>
                </a:solidFill>
              </a:rPr>
              <a:t>-&gt;</a:t>
            </a:r>
            <a:r>
              <a:rPr lang="ru-RU" sz="2400" dirty="0"/>
              <a:t>) — применяется в сочетании с </a:t>
            </a:r>
            <a:r>
              <a:rPr lang="ru-RU" sz="2400" b="1" dirty="0"/>
              <a:t>указателем на объект</a:t>
            </a:r>
            <a:r>
              <a:rPr lang="ru-RU" sz="2400" dirty="0"/>
              <a:t>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93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Пример. Определение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527" y="1476312"/>
            <a:ext cx="3986403" cy="528961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4874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#include &lt;</a:t>
            </a:r>
            <a:r>
              <a:rPr lang="en-US" sz="2000" b="1" dirty="0" err="1"/>
              <a:t>iostream</a:t>
            </a:r>
            <a:r>
              <a:rPr lang="en-US" sz="2000" b="1" dirty="0"/>
              <a:t>&gt;</a:t>
            </a:r>
          </a:p>
          <a:p>
            <a:pPr marL="0" indent="0">
              <a:buNone/>
            </a:pPr>
            <a:r>
              <a:rPr lang="en-US" sz="2000" b="1" dirty="0" smtClean="0"/>
              <a:t>#</a:t>
            </a:r>
            <a:r>
              <a:rPr lang="en-US" sz="2000" b="1" dirty="0"/>
              <a:t>include &lt;</a:t>
            </a:r>
            <a:r>
              <a:rPr lang="en-US" sz="2000" b="1" dirty="0" err="1"/>
              <a:t>windows.h</a:t>
            </a:r>
            <a:r>
              <a:rPr lang="en-US" sz="2000" b="1" dirty="0"/>
              <a:t>&gt;</a:t>
            </a:r>
          </a:p>
          <a:p>
            <a:pPr marL="0" indent="0">
              <a:buNone/>
            </a:pPr>
            <a:r>
              <a:rPr lang="en-US" sz="2000" b="1" dirty="0"/>
              <a:t>using namespace </a:t>
            </a:r>
            <a:r>
              <a:rPr lang="en-US" sz="2000" b="1" dirty="0" err="1"/>
              <a:t>std</a:t>
            </a:r>
            <a:r>
              <a:rPr lang="en-US" sz="2000" b="1" dirty="0"/>
              <a:t>;</a:t>
            </a:r>
            <a:endParaRPr lang="ru-RU" sz="20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класс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Time</a:t>
            </a:r>
            <a:endParaRPr lang="ru-RU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class Time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{</a:t>
            </a: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    </a:t>
            </a:r>
            <a:r>
              <a:rPr lang="en-US" sz="2000" b="1" dirty="0" smtClean="0">
                <a:solidFill>
                  <a:srgbClr val="0033CC"/>
                </a:solidFill>
              </a:rPr>
              <a:t>public</a:t>
            </a:r>
            <a:r>
              <a:rPr lang="ru-RU" sz="2000" b="1" dirty="0" smtClean="0">
                <a:solidFill>
                  <a:srgbClr val="0033CC"/>
                </a:solidFill>
              </a:rPr>
              <a:t>:</a:t>
            </a:r>
            <a:r>
              <a:rPr lang="en-US" sz="20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элементы-данные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628650">
              <a:buNone/>
            </a:pPr>
            <a:r>
              <a:rPr lang="en-US" sz="2000" b="1" dirty="0" err="1"/>
              <a:t>int</a:t>
            </a:r>
            <a:r>
              <a:rPr lang="en-US" sz="2000" b="1" dirty="0"/>
              <a:t> hour;</a:t>
            </a:r>
            <a:endParaRPr lang="ru-RU" sz="2000" b="1" dirty="0"/>
          </a:p>
          <a:p>
            <a:pPr marL="0" indent="628650">
              <a:buNone/>
            </a:pPr>
            <a:r>
              <a:rPr lang="en-US" sz="2000" b="1" dirty="0" err="1"/>
              <a:t>int</a:t>
            </a:r>
            <a:r>
              <a:rPr lang="en-US" sz="2000" b="1" dirty="0"/>
              <a:t> minute; </a:t>
            </a:r>
            <a:endParaRPr lang="ru-RU" sz="2000" b="1" dirty="0"/>
          </a:p>
          <a:p>
            <a:pPr marL="0" indent="628650">
              <a:buNone/>
            </a:pPr>
            <a:r>
              <a:rPr lang="en-US" sz="2000" b="1" dirty="0" err="1"/>
              <a:t>int</a:t>
            </a:r>
            <a:r>
              <a:rPr lang="en-US" sz="2000" b="1" dirty="0"/>
              <a:t> second</a:t>
            </a:r>
            <a:r>
              <a:rPr lang="en-US" sz="2000" b="1" dirty="0" smtClean="0"/>
              <a:t>;</a:t>
            </a:r>
            <a:endParaRPr lang="ru-RU" sz="2000" b="1" dirty="0" smtClean="0"/>
          </a:p>
          <a:p>
            <a:pPr marL="0" indent="62865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элементы-функции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628650">
              <a:buNone/>
            </a:pPr>
            <a:r>
              <a:rPr lang="en-US" sz="2000" b="1" dirty="0"/>
              <a:t>void print</a:t>
            </a:r>
            <a:r>
              <a:rPr lang="en-US" sz="2000" b="1" dirty="0" smtClean="0"/>
              <a:t>()</a:t>
            </a:r>
            <a:r>
              <a:rPr lang="ru-RU" sz="2000" b="1" dirty="0" smtClean="0"/>
              <a:t> </a:t>
            </a:r>
            <a:endParaRPr lang="en-US" sz="2000" b="1" dirty="0" smtClean="0"/>
          </a:p>
          <a:p>
            <a:pPr marL="0" indent="628650">
              <a:buNone/>
            </a:pPr>
            <a:r>
              <a:rPr lang="en-US" sz="2000" b="1" dirty="0" smtClean="0"/>
              <a:t>{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&lt;&lt;“Hello!”&lt;&lt;</a:t>
            </a:r>
            <a:r>
              <a:rPr lang="en-US" sz="2000" b="1" dirty="0" err="1" smtClean="0"/>
              <a:t>endl</a:t>
            </a:r>
            <a:r>
              <a:rPr lang="en-US" sz="2000" b="1" dirty="0" smtClean="0"/>
              <a:t>; }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dirty="0" smtClean="0"/>
              <a:t>}</a:t>
            </a:r>
            <a:r>
              <a:rPr lang="en-US" sz="2000" b="1" dirty="0" smtClean="0"/>
              <a:t>;</a:t>
            </a:r>
            <a:endParaRPr lang="ru-RU" sz="2000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4033005" y="4759"/>
            <a:ext cx="5076070" cy="68532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4874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800" b="1" dirty="0" err="1"/>
              <a:t>int</a:t>
            </a:r>
            <a:r>
              <a:rPr lang="en-US" sz="1800" b="1" dirty="0"/>
              <a:t>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{  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создание объектов класса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Time   sunset; 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</a:t>
            </a:r>
            <a:r>
              <a:rPr lang="en-US" sz="1800" b="1" dirty="0" smtClean="0"/>
              <a:t>Time   </a:t>
            </a:r>
            <a:r>
              <a:rPr lang="en-US" sz="1800" b="1" dirty="0" err="1" smtClean="0"/>
              <a:t>arrayTimes</a:t>
            </a:r>
            <a:r>
              <a:rPr lang="en-US" sz="1800" b="1" dirty="0" smtClean="0"/>
              <a:t>[5</a:t>
            </a:r>
            <a:r>
              <a:rPr lang="en-US" sz="1800" b="1" dirty="0"/>
              <a:t>]; 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Time </a:t>
            </a:r>
            <a:r>
              <a:rPr lang="ru-RU" sz="1800" b="1" dirty="0"/>
              <a:t>* </a:t>
            </a:r>
            <a:r>
              <a:rPr lang="ru-RU" sz="1800" b="1" dirty="0" err="1"/>
              <a:t>ptrTime</a:t>
            </a:r>
            <a:r>
              <a:rPr lang="ru-RU" sz="1800" b="1" dirty="0"/>
              <a:t> = </a:t>
            </a:r>
            <a:r>
              <a:rPr lang="ru-RU" sz="1800" b="1" dirty="0" err="1"/>
              <a:t>new</a:t>
            </a:r>
            <a:r>
              <a:rPr lang="ru-RU" sz="1800" b="1" dirty="0"/>
              <a:t> Time();  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 Time </a:t>
            </a:r>
            <a:r>
              <a:rPr lang="ru-RU" sz="1800" b="1" dirty="0"/>
              <a:t>&amp; </a:t>
            </a:r>
            <a:r>
              <a:rPr lang="ru-RU" sz="1800" b="1" dirty="0" err="1"/>
              <a:t>dtime</a:t>
            </a:r>
            <a:r>
              <a:rPr lang="ru-RU" sz="1800" b="1" dirty="0"/>
              <a:t> = </a:t>
            </a:r>
            <a:r>
              <a:rPr lang="ru-RU" sz="1800" b="1" dirty="0" err="1"/>
              <a:t>sunset</a:t>
            </a:r>
            <a:r>
              <a:rPr lang="ru-RU" sz="1800" b="1" dirty="0"/>
              <a:t>; 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обращение к открытым элементам класса</a:t>
            </a:r>
            <a:endParaRPr lang="en-US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33CC"/>
                </a:solidFill>
              </a:rPr>
              <a:t>//обращение через объект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sunset.hour</a:t>
            </a:r>
            <a:r>
              <a:rPr lang="en-US" sz="1800" b="1" dirty="0"/>
              <a:t> = 12; </a:t>
            </a: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</a:t>
            </a:r>
            <a:r>
              <a:rPr lang="en-US" sz="1800" b="1" dirty="0" err="1" smtClean="0"/>
              <a:t>sunset.minute</a:t>
            </a:r>
            <a:r>
              <a:rPr lang="en-US" sz="1800" b="1" dirty="0" smtClean="0"/>
              <a:t> </a:t>
            </a:r>
            <a:r>
              <a:rPr lang="en-US" sz="1800" b="1" dirty="0"/>
              <a:t>= 59; </a:t>
            </a: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</a:t>
            </a:r>
            <a:r>
              <a:rPr lang="en-US" sz="1800" b="1" dirty="0" err="1" smtClean="0"/>
              <a:t>sunset.second</a:t>
            </a:r>
            <a:r>
              <a:rPr lang="en-US" sz="1800" b="1" dirty="0" smtClean="0"/>
              <a:t> </a:t>
            </a:r>
            <a:r>
              <a:rPr lang="en-US" sz="1800" b="1" dirty="0"/>
              <a:t>= 23;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sunset.print</a:t>
            </a:r>
            <a:r>
              <a:rPr lang="en-US" sz="1800" b="1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ru-RU" sz="1800" b="1" dirty="0">
                <a:solidFill>
                  <a:srgbClr val="0033CC"/>
                </a:solidFill>
              </a:rPr>
              <a:t>//обращение через указатель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ptrTime</a:t>
            </a:r>
            <a:r>
              <a:rPr lang="en-US" sz="1800" b="1" dirty="0"/>
              <a:t>-&gt;hour = 12; </a:t>
            </a: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</a:t>
            </a:r>
            <a:r>
              <a:rPr lang="en-US" sz="1800" b="1" dirty="0" err="1" smtClean="0"/>
              <a:t>ptrTime</a:t>
            </a:r>
            <a:r>
              <a:rPr lang="en-US" sz="1800" b="1" dirty="0" smtClean="0"/>
              <a:t>-</a:t>
            </a:r>
            <a:r>
              <a:rPr lang="en-US" sz="1800" b="1" dirty="0"/>
              <a:t>&gt;minute = 59; </a:t>
            </a: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</a:t>
            </a:r>
            <a:r>
              <a:rPr lang="en-US" sz="1800" b="1" dirty="0" err="1" smtClean="0"/>
              <a:t>ptrTime</a:t>
            </a:r>
            <a:r>
              <a:rPr lang="en-US" sz="1800" b="1" dirty="0" smtClean="0"/>
              <a:t>-</a:t>
            </a:r>
            <a:r>
              <a:rPr lang="en-US" sz="1800" b="1" dirty="0"/>
              <a:t>&gt;second = 23;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ptrTime</a:t>
            </a:r>
            <a:r>
              <a:rPr lang="en-US" sz="1800" b="1" dirty="0"/>
              <a:t>-&gt;print();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ru-RU" sz="1800" b="1" dirty="0" smtClean="0">
                <a:solidFill>
                  <a:srgbClr val="0033CC"/>
                </a:solidFill>
              </a:rPr>
              <a:t>//</a:t>
            </a:r>
            <a:r>
              <a:rPr lang="ru-RU" sz="1800" b="1" dirty="0">
                <a:solidFill>
                  <a:srgbClr val="0033CC"/>
                </a:solidFill>
              </a:rPr>
              <a:t>обращение через массив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arrayTimes</a:t>
            </a:r>
            <a:r>
              <a:rPr lang="en-US" sz="1800" b="1" dirty="0"/>
              <a:t>[0].hour = 12; </a:t>
            </a:r>
            <a:r>
              <a:rPr lang="en-US" sz="1800" b="1" dirty="0" smtClean="0"/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</a:t>
            </a:r>
            <a:r>
              <a:rPr lang="en-US" sz="1800" b="1" dirty="0" err="1" smtClean="0"/>
              <a:t>arrayTimes</a:t>
            </a:r>
            <a:r>
              <a:rPr lang="en-US" sz="1800" b="1" dirty="0" smtClean="0"/>
              <a:t>[0</a:t>
            </a:r>
            <a:r>
              <a:rPr lang="en-US" sz="1800" b="1" dirty="0"/>
              <a:t>].minute = 59; </a:t>
            </a:r>
            <a:r>
              <a:rPr lang="en-US" sz="1800" b="1" dirty="0" smtClean="0"/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</a:t>
            </a:r>
            <a:r>
              <a:rPr lang="en-US" sz="1800" b="1" dirty="0" err="1" smtClean="0"/>
              <a:t>arrayTimes</a:t>
            </a:r>
            <a:r>
              <a:rPr lang="en-US" sz="1800" b="1" dirty="0" smtClean="0"/>
              <a:t>[0</a:t>
            </a:r>
            <a:r>
              <a:rPr lang="en-US" sz="1800" b="1" dirty="0"/>
              <a:t>].second = 23;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arrayTimes</a:t>
            </a:r>
            <a:r>
              <a:rPr lang="en-US" sz="1800" b="1" dirty="0"/>
              <a:t>[0].print</a:t>
            </a:r>
            <a:r>
              <a:rPr lang="en-US" sz="1800" b="1" dirty="0" smtClean="0"/>
              <a:t>();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}</a:t>
            </a:r>
            <a:endParaRPr lang="ru-RU" sz="1800" b="1" kern="0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5475" y="3357119"/>
            <a:ext cx="21145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006788"/>
            <a:ext cx="8780462" cy="5374622"/>
          </a:xfrm>
        </p:spPr>
        <p:txBody>
          <a:bodyPr>
            <a:noAutofit/>
          </a:bodyPr>
          <a:lstStyle/>
          <a:p>
            <a:r>
              <a:rPr lang="ru-RU" sz="2000" dirty="0"/>
              <a:t>Для того, чтобы вызываемая функция </a:t>
            </a:r>
            <a:r>
              <a:rPr lang="ru-RU" sz="2000" b="1" dirty="0"/>
              <a:t>знала</a:t>
            </a:r>
            <a:r>
              <a:rPr lang="ru-RU" sz="2000" dirty="0"/>
              <a:t> с каким из объектов класса она работает в С++ </a:t>
            </a:r>
            <a:r>
              <a:rPr lang="ru-RU" sz="2000" b="1" dirty="0"/>
              <a:t>неявно передает</a:t>
            </a:r>
            <a:r>
              <a:rPr lang="ru-RU" sz="2000" dirty="0"/>
              <a:t> в любую нестатическую функцию дополнительный скрытый параметр – </a:t>
            </a:r>
            <a:r>
              <a:rPr lang="ru-RU" sz="2000" b="1" dirty="0">
                <a:solidFill>
                  <a:srgbClr val="0033CC"/>
                </a:solidFill>
              </a:rPr>
              <a:t>указатель на текущий элемент </a:t>
            </a:r>
            <a:r>
              <a:rPr lang="ru-RU" sz="2000" b="1" dirty="0" err="1">
                <a:solidFill>
                  <a:srgbClr val="0033CC"/>
                </a:solidFill>
              </a:rPr>
              <a:t>this</a:t>
            </a:r>
            <a:r>
              <a:rPr lang="ru-RU" sz="2000" dirty="0"/>
              <a:t>. </a:t>
            </a:r>
          </a:p>
          <a:p>
            <a:r>
              <a:rPr lang="ru-RU" sz="2000" b="1" dirty="0">
                <a:solidFill>
                  <a:srgbClr val="0033CC"/>
                </a:solidFill>
              </a:rPr>
              <a:t>Параметр </a:t>
            </a:r>
            <a:r>
              <a:rPr lang="en-US" sz="2000" b="1" dirty="0">
                <a:solidFill>
                  <a:srgbClr val="0033CC"/>
                </a:solidFill>
              </a:rPr>
              <a:t>t</a:t>
            </a:r>
            <a:r>
              <a:rPr lang="ru-RU" sz="2000" b="1" dirty="0" err="1">
                <a:solidFill>
                  <a:srgbClr val="0033CC"/>
                </a:solidFill>
              </a:rPr>
              <a:t>his</a:t>
            </a:r>
            <a:r>
              <a:rPr lang="ru-RU" sz="2000" dirty="0">
                <a:solidFill>
                  <a:srgbClr val="0033CC"/>
                </a:solidFill>
              </a:rPr>
              <a:t> </a:t>
            </a:r>
            <a:r>
              <a:rPr lang="ru-RU" sz="2000" dirty="0"/>
              <a:t>видим в теле вызываемой функции, устанавливается при вызове в значение адреса начала объекта и может быть использован для доступа к элементам объекта. </a:t>
            </a:r>
            <a:endParaRPr lang="ru-RU" sz="2000" dirty="0" smtClean="0"/>
          </a:p>
          <a:p>
            <a:r>
              <a:rPr lang="ru-RU" sz="2000" dirty="0"/>
              <a:t>Указатель </a:t>
            </a:r>
            <a:r>
              <a:rPr lang="en-US" sz="2000" b="1" dirty="0"/>
              <a:t>this</a:t>
            </a:r>
            <a:r>
              <a:rPr lang="ru-RU" sz="2000" dirty="0"/>
              <a:t> позволит не перепутать имеющие одинаковые имена параметров функции и имена свойств класса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/>
              <a:t>Считается что в каждой функции-элементе класса </a:t>
            </a:r>
            <a:r>
              <a:rPr lang="ru-RU" sz="2000" b="1" dirty="0"/>
              <a:t>Х</a:t>
            </a:r>
            <a:r>
              <a:rPr lang="ru-RU" sz="2000" dirty="0"/>
              <a:t> указатель </a:t>
            </a:r>
            <a:r>
              <a:rPr lang="ru-RU" sz="2000" b="1" dirty="0" err="1"/>
              <a:t>this</a:t>
            </a:r>
            <a:r>
              <a:rPr lang="ru-RU" sz="2000" dirty="0"/>
              <a:t> описан неявно </a:t>
            </a:r>
            <a:r>
              <a:rPr lang="ru-RU" sz="2000" dirty="0" smtClean="0"/>
              <a:t>как</a:t>
            </a:r>
            <a:endParaRPr lang="ru-RU" sz="2000" dirty="0"/>
          </a:p>
          <a:p>
            <a:pPr marL="0" indent="0" algn="ctr">
              <a:buNone/>
            </a:pPr>
            <a:r>
              <a:rPr lang="en-US" sz="2400" b="1" dirty="0">
                <a:solidFill>
                  <a:srgbClr val="0033CC"/>
                </a:solidFill>
              </a:rPr>
              <a:t>X</a:t>
            </a:r>
            <a:r>
              <a:rPr lang="ru-RU" sz="2400" b="1" dirty="0">
                <a:solidFill>
                  <a:srgbClr val="0033CC"/>
                </a:solidFill>
              </a:rPr>
              <a:t> * </a:t>
            </a:r>
            <a:r>
              <a:rPr lang="en-US" sz="2400" b="1" dirty="0" err="1">
                <a:solidFill>
                  <a:srgbClr val="0033CC"/>
                </a:solidFill>
              </a:rPr>
              <a:t>const</a:t>
            </a:r>
            <a:r>
              <a:rPr lang="en-US" sz="2400" b="1" dirty="0">
                <a:solidFill>
                  <a:srgbClr val="0033CC"/>
                </a:solidFill>
              </a:rPr>
              <a:t> this</a:t>
            </a:r>
            <a:r>
              <a:rPr lang="ru-RU" sz="2400" b="1" dirty="0">
                <a:solidFill>
                  <a:srgbClr val="0033CC"/>
                </a:solidFill>
              </a:rPr>
              <a:t>;</a:t>
            </a:r>
            <a:endParaRPr lang="ru-RU" sz="2400" dirty="0">
              <a:solidFill>
                <a:srgbClr val="0033CC"/>
              </a:solidFill>
            </a:endParaRPr>
          </a:p>
          <a:p>
            <a:r>
              <a:rPr lang="ru-RU" sz="2000" dirty="0"/>
              <a:t>и инициализируется, чтобы указывать на объект для которого функция –элемент вызывалась. Этот указатель нельзя изменять, поскольку он постоянный </a:t>
            </a:r>
            <a:r>
              <a:rPr lang="ru-RU" sz="2000" b="1" dirty="0"/>
              <a:t>(*</a:t>
            </a:r>
            <a:r>
              <a:rPr lang="ru-RU" sz="2000" b="1" dirty="0" err="1"/>
              <a:t>сonst</a:t>
            </a:r>
            <a:r>
              <a:rPr lang="ru-RU" sz="2000" dirty="0"/>
              <a:t>). Явно описать его тоже нельзя, так как </a:t>
            </a:r>
            <a:r>
              <a:rPr lang="ru-RU" sz="2000" b="1" dirty="0" err="1"/>
              <a:t>this</a:t>
            </a:r>
            <a:r>
              <a:rPr lang="ru-RU" sz="2000" dirty="0"/>
              <a:t> – это служебное слово.</a:t>
            </a:r>
          </a:p>
          <a:p>
            <a:r>
              <a:rPr lang="ru-RU" sz="2000" dirty="0"/>
              <a:t>Однако, для обращения к элементам класса использовать слово </a:t>
            </a:r>
            <a:r>
              <a:rPr lang="ru-RU" sz="2000" b="1" dirty="0" err="1"/>
              <a:t>this</a:t>
            </a:r>
            <a:r>
              <a:rPr lang="ru-RU" sz="2000" dirty="0"/>
              <a:t> излишне.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19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0462" cy="623972"/>
          </a:xfrm>
        </p:spPr>
        <p:txBody>
          <a:bodyPr/>
          <a:lstStyle/>
          <a:p>
            <a:r>
              <a:rPr lang="ru-RU" dirty="0" smtClean="0"/>
              <a:t>Пример. Определение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3972"/>
            <a:ext cx="9016834" cy="623402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класс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Time</a:t>
            </a:r>
            <a:endParaRPr lang="ru-RU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class Time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</a:t>
            </a:r>
            <a:endParaRPr lang="ru-RU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    </a:t>
            </a:r>
            <a:r>
              <a:rPr lang="en-US" sz="1800" b="1" dirty="0" smtClean="0">
                <a:solidFill>
                  <a:srgbClr val="0033CC"/>
                </a:solidFill>
              </a:rPr>
              <a:t>public</a:t>
            </a:r>
            <a:r>
              <a:rPr lang="ru-RU" sz="1800" b="1" dirty="0" smtClean="0">
                <a:solidFill>
                  <a:srgbClr val="0033CC"/>
                </a:solidFill>
              </a:rPr>
              <a:t>:</a:t>
            </a:r>
            <a:r>
              <a:rPr lang="en-US" sz="18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  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элементы-данные</a:t>
            </a:r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err="1"/>
              <a:t>int</a:t>
            </a:r>
            <a:r>
              <a:rPr lang="en-US" sz="1800" b="1" dirty="0"/>
              <a:t> hour;</a:t>
            </a:r>
            <a:endParaRPr lang="ru-RU" sz="1800" b="1" dirty="0"/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err="1"/>
              <a:t>int</a:t>
            </a:r>
            <a:r>
              <a:rPr lang="en-US" sz="1800" b="1" dirty="0"/>
              <a:t> minute; </a:t>
            </a:r>
            <a:endParaRPr lang="ru-RU" sz="1800" b="1" dirty="0"/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err="1"/>
              <a:t>int</a:t>
            </a:r>
            <a:r>
              <a:rPr lang="en-US" sz="1800" b="1" dirty="0"/>
              <a:t> second</a:t>
            </a:r>
            <a:r>
              <a:rPr lang="en-US" sz="1800" b="1" dirty="0" smtClean="0"/>
              <a:t>;</a:t>
            </a:r>
            <a:endParaRPr lang="ru-RU" sz="1800" b="1" dirty="0" smtClean="0"/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элементы-функции</a:t>
            </a:r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/>
              <a:t>void print()</a:t>
            </a:r>
          </a:p>
          <a:p>
            <a:pPr marL="0" indent="628650">
              <a:spcBef>
                <a:spcPts val="0"/>
              </a:spcBef>
              <a:buNone/>
            </a:pPr>
            <a:r>
              <a:rPr lang="ru-RU" sz="1800" b="1" dirty="0"/>
              <a:t>    {</a:t>
            </a: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/>
              <a:t>        </a:t>
            </a:r>
            <a:r>
              <a:rPr lang="en-US" sz="1800" b="1" dirty="0" err="1"/>
              <a:t>cout</a:t>
            </a:r>
            <a:r>
              <a:rPr lang="en-US" sz="1800" b="1" dirty="0"/>
              <a:t> &lt;&lt; "</a:t>
            </a:r>
            <a:r>
              <a:rPr lang="ru-RU" sz="1800" b="1" dirty="0"/>
              <a:t>время" &lt;&lt; </a:t>
            </a:r>
            <a:r>
              <a:rPr lang="en-US" sz="1800" b="1" dirty="0" err="1"/>
              <a:t>endl</a:t>
            </a:r>
            <a:r>
              <a:rPr lang="en-US" sz="1800" b="1" dirty="0"/>
              <a:t>;</a:t>
            </a: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/>
              <a:t>        </a:t>
            </a:r>
            <a:r>
              <a:rPr lang="en-US" sz="1800" b="1" dirty="0" err="1"/>
              <a:t>cout</a:t>
            </a:r>
            <a:r>
              <a:rPr lang="en-US" sz="1800" b="1" dirty="0"/>
              <a:t> &lt;&lt; "(" &lt;&lt;</a:t>
            </a:r>
            <a:r>
              <a:rPr lang="en-US" sz="1800" b="1" dirty="0">
                <a:solidFill>
                  <a:srgbClr val="0033CC"/>
                </a:solidFill>
              </a:rPr>
              <a:t>this-&gt;hour</a:t>
            </a:r>
            <a:r>
              <a:rPr lang="en-US" sz="1800" b="1" dirty="0"/>
              <a:t>&lt;&lt;":"&lt;&lt;</a:t>
            </a:r>
            <a:r>
              <a:rPr lang="en-US" sz="1800" b="1" dirty="0">
                <a:solidFill>
                  <a:srgbClr val="0033CC"/>
                </a:solidFill>
              </a:rPr>
              <a:t>this-&gt;minute</a:t>
            </a:r>
            <a:r>
              <a:rPr lang="en-US" sz="1800" b="1" dirty="0" smtClean="0"/>
              <a:t>&lt;&lt;":"&lt;&lt;</a:t>
            </a: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                   this-</a:t>
            </a:r>
            <a:r>
              <a:rPr lang="en-US" sz="1800" b="1" dirty="0"/>
              <a:t>&gt;second&lt;&lt;")"&lt;&lt;</a:t>
            </a:r>
            <a:r>
              <a:rPr lang="en-US" sz="1800" b="1" dirty="0" err="1"/>
              <a:t>endl</a:t>
            </a:r>
            <a:r>
              <a:rPr lang="en-US" sz="1800" b="1" dirty="0"/>
              <a:t>;</a:t>
            </a:r>
          </a:p>
          <a:p>
            <a:pPr marL="0" indent="628650">
              <a:spcBef>
                <a:spcPts val="0"/>
              </a:spcBef>
              <a:buNone/>
            </a:pPr>
            <a:r>
              <a:rPr lang="ru-RU" sz="1800" b="1" dirty="0"/>
              <a:t>    }</a:t>
            </a: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/>
              <a:t>    void </a:t>
            </a:r>
            <a:r>
              <a:rPr lang="en-US" sz="1800" b="1" dirty="0" err="1" smtClean="0"/>
              <a:t>setTime</a:t>
            </a:r>
            <a:r>
              <a:rPr lang="en-US" sz="1800" b="1" dirty="0" smtClean="0"/>
              <a:t>(</a:t>
            </a:r>
            <a:r>
              <a:rPr lang="en-US" sz="1800" b="1" dirty="0" err="1" smtClean="0"/>
              <a:t>int</a:t>
            </a:r>
            <a:r>
              <a:rPr lang="en-US" sz="1800" b="1" dirty="0" smtClean="0"/>
              <a:t> </a:t>
            </a:r>
            <a:r>
              <a:rPr lang="en-US" sz="1800" b="1" dirty="0">
                <a:solidFill>
                  <a:srgbClr val="0033CC"/>
                </a:solidFill>
              </a:rPr>
              <a:t>hour</a:t>
            </a:r>
            <a:r>
              <a:rPr lang="en-US" sz="1800" b="1" dirty="0"/>
              <a:t>, </a:t>
            </a:r>
            <a:r>
              <a:rPr lang="en-US" sz="1800" b="1" dirty="0" err="1"/>
              <a:t>int</a:t>
            </a:r>
            <a:r>
              <a:rPr lang="en-US" sz="1800" b="1" dirty="0"/>
              <a:t> minute, </a:t>
            </a:r>
            <a:r>
              <a:rPr lang="en-US" sz="1800" b="1" dirty="0" err="1"/>
              <a:t>int</a:t>
            </a:r>
            <a:r>
              <a:rPr lang="en-US" sz="1800" b="1" dirty="0"/>
              <a:t> second)</a:t>
            </a:r>
          </a:p>
          <a:p>
            <a:pPr marL="0" indent="628650">
              <a:spcBef>
                <a:spcPts val="0"/>
              </a:spcBef>
              <a:buNone/>
            </a:pPr>
            <a:r>
              <a:rPr lang="ru-RU" sz="1800" b="1" dirty="0"/>
              <a:t>    {</a:t>
            </a: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/>
              <a:t>        </a:t>
            </a:r>
            <a:r>
              <a:rPr lang="en-US" sz="1800" b="1" dirty="0">
                <a:solidFill>
                  <a:srgbClr val="0033CC"/>
                </a:solidFill>
              </a:rPr>
              <a:t>this-&gt;hour = hour;</a:t>
            </a: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/>
              <a:t>        this-&gt;minute = minute;</a:t>
            </a: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/>
              <a:t>        this-&gt;second = second;</a:t>
            </a:r>
          </a:p>
          <a:p>
            <a:pPr marL="0" indent="62865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ru-RU" sz="1800" b="1" dirty="0" smtClean="0"/>
              <a:t>}</a:t>
            </a: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}</a:t>
            </a:r>
            <a:r>
              <a:rPr lang="en-US" sz="1800" b="1" dirty="0"/>
              <a:t>;</a:t>
            </a:r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371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Управление доступом к элементам 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366838"/>
            <a:ext cx="8780462" cy="5374622"/>
          </a:xfrm>
        </p:spPr>
        <p:txBody>
          <a:bodyPr>
            <a:noAutofit/>
          </a:bodyPr>
          <a:lstStyle/>
          <a:p>
            <a:r>
              <a:rPr lang="ru-RU" sz="2000" dirty="0"/>
              <a:t>Метки </a:t>
            </a:r>
            <a:r>
              <a:rPr lang="en-US" sz="2000" b="1" dirty="0"/>
              <a:t>public</a:t>
            </a:r>
            <a:r>
              <a:rPr lang="ru-RU" sz="2000" b="1" dirty="0"/>
              <a:t>:</a:t>
            </a:r>
            <a:r>
              <a:rPr lang="ru-RU" sz="2000" dirty="0"/>
              <a:t> и </a:t>
            </a:r>
            <a:r>
              <a:rPr lang="en-US" sz="2000" b="1" dirty="0"/>
              <a:t>private</a:t>
            </a:r>
            <a:r>
              <a:rPr lang="ru-RU" sz="2000" b="1" dirty="0"/>
              <a:t>:</a:t>
            </a:r>
            <a:r>
              <a:rPr lang="ru-RU" sz="2000" dirty="0"/>
              <a:t> </a:t>
            </a:r>
            <a:r>
              <a:rPr lang="ru-RU" sz="2000" dirty="0" smtClean="0"/>
              <a:t>и </a:t>
            </a:r>
            <a:r>
              <a:rPr lang="en-US" sz="2000" b="1" dirty="0" smtClean="0"/>
              <a:t>protected </a:t>
            </a:r>
            <a:r>
              <a:rPr lang="ru-RU" sz="2000" dirty="0" smtClean="0"/>
              <a:t>используются </a:t>
            </a:r>
            <a:r>
              <a:rPr lang="ru-RU" sz="2000" dirty="0"/>
              <a:t>для </a:t>
            </a:r>
            <a:r>
              <a:rPr lang="ru-RU" sz="2000" b="1" dirty="0">
                <a:solidFill>
                  <a:srgbClr val="0033CC"/>
                </a:solidFill>
              </a:rPr>
              <a:t>управления доступом</a:t>
            </a:r>
            <a:r>
              <a:rPr lang="ru-RU" sz="2000" dirty="0"/>
              <a:t> к элементам данных и элементам-функциям класса. </a:t>
            </a:r>
          </a:p>
          <a:p>
            <a:r>
              <a:rPr lang="ru-RU" sz="2000" b="1" dirty="0"/>
              <a:t>Режимом доступа по умолчанию</a:t>
            </a:r>
            <a:r>
              <a:rPr lang="ru-RU" sz="2000" dirty="0"/>
              <a:t> для классов является </a:t>
            </a:r>
            <a:r>
              <a:rPr lang="en-US" sz="2000" b="1" dirty="0"/>
              <a:t>private</a:t>
            </a:r>
            <a:r>
              <a:rPr lang="ru-RU" sz="2000" b="1" dirty="0"/>
              <a:t>:</a:t>
            </a:r>
            <a:r>
              <a:rPr lang="ru-RU" sz="2000" dirty="0"/>
              <a:t>, поэтому все элементы после заголовка класса и до первой метки являются закрытыми. </a:t>
            </a:r>
          </a:p>
          <a:p>
            <a:r>
              <a:rPr lang="ru-RU" sz="2000" b="1" dirty="0"/>
              <a:t>Метки </a:t>
            </a:r>
            <a:r>
              <a:rPr lang="en-US" sz="2000" b="1" dirty="0"/>
              <a:t>public</a:t>
            </a:r>
            <a:r>
              <a:rPr lang="ru-RU" sz="2000" b="1" dirty="0"/>
              <a:t>:, </a:t>
            </a:r>
            <a:r>
              <a:rPr lang="en-US" sz="2000" b="1" dirty="0"/>
              <a:t>private</a:t>
            </a:r>
            <a:r>
              <a:rPr lang="ru-RU" sz="2000" b="1" dirty="0"/>
              <a:t>: и </a:t>
            </a:r>
            <a:r>
              <a:rPr lang="en-US" sz="2000" b="1" dirty="0"/>
              <a:t>protected</a:t>
            </a:r>
            <a:r>
              <a:rPr lang="ru-RU" sz="2000" dirty="0"/>
              <a:t>: могут повторяться, однако такое их использование нечасто и может приводить к путанице.</a:t>
            </a:r>
          </a:p>
          <a:p>
            <a:r>
              <a:rPr lang="ru-RU" sz="2000" b="1" dirty="0"/>
              <a:t>Основным назначением</a:t>
            </a:r>
            <a:r>
              <a:rPr lang="ru-RU" sz="2000" dirty="0"/>
              <a:t> </a:t>
            </a:r>
            <a:r>
              <a:rPr lang="ru-RU" sz="2000" b="1" dirty="0"/>
              <a:t>открытых</a:t>
            </a:r>
            <a:r>
              <a:rPr lang="ru-RU" sz="2000" dirty="0"/>
              <a:t> элементов класса является предоставление клиентам информации о доступных в классе услугах. Этот набор услуг образует </a:t>
            </a:r>
            <a:r>
              <a:rPr lang="ru-RU" sz="2000" b="1" dirty="0">
                <a:solidFill>
                  <a:srgbClr val="C00000"/>
                </a:solidFill>
              </a:rPr>
              <a:t>открытый интерфейс </a:t>
            </a:r>
            <a:r>
              <a:rPr lang="ru-RU" sz="2000" dirty="0" smtClean="0"/>
              <a:t>класса. </a:t>
            </a:r>
            <a:endParaRPr lang="ru-RU" sz="2000" dirty="0"/>
          </a:p>
          <a:p>
            <a:r>
              <a:rPr lang="ru-RU" sz="2000" b="1" dirty="0"/>
              <a:t>Закрытые элементы</a:t>
            </a:r>
            <a:r>
              <a:rPr lang="ru-RU" sz="2000" dirty="0"/>
              <a:t> </a:t>
            </a:r>
            <a:r>
              <a:rPr lang="ru-RU" sz="2000" dirty="0" smtClean="0"/>
              <a:t>класса</a:t>
            </a:r>
            <a:r>
              <a:rPr lang="en-US" sz="2000" dirty="0" smtClean="0"/>
              <a:t> </a:t>
            </a:r>
            <a:r>
              <a:rPr lang="ru-RU" sz="2000" dirty="0" smtClean="0"/>
              <a:t>недоступны </a:t>
            </a:r>
            <a:r>
              <a:rPr lang="ru-RU" sz="2000" dirty="0"/>
              <a:t>для клиентов класса. Эти компоненты составляют </a:t>
            </a:r>
            <a:r>
              <a:rPr lang="ru-RU" sz="2000" b="1" dirty="0">
                <a:solidFill>
                  <a:srgbClr val="C00000"/>
                </a:solidFill>
              </a:rPr>
              <a:t>реализацию класса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r>
              <a:rPr lang="ru-RU" sz="2000" dirty="0" smtClean="0"/>
              <a:t>Закрытые </a:t>
            </a:r>
            <a:r>
              <a:rPr lang="ru-RU" sz="2000" dirty="0"/>
              <a:t>элементы класса доступны только через открытый интерфейс этого класса посредством вызова открытых </a:t>
            </a:r>
            <a:r>
              <a:rPr lang="ru-RU" sz="2000" dirty="0" smtClean="0"/>
              <a:t>элементов-функций.</a:t>
            </a:r>
            <a:endParaRPr lang="ru-RU" sz="2000" b="1" dirty="0">
              <a:solidFill>
                <a:srgbClr val="C00000"/>
              </a:solidFill>
            </a:endParaRPr>
          </a:p>
          <a:p>
            <a:endParaRPr lang="ru-RU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91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Управление доступом к элементам 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366838"/>
            <a:ext cx="8780462" cy="537462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Необходимо делать все </a:t>
            </a:r>
            <a:r>
              <a:rPr lang="ru-RU" sz="2000" dirty="0">
                <a:solidFill>
                  <a:srgbClr val="C00000"/>
                </a:solidFill>
              </a:rPr>
              <a:t>элементы данных класса </a:t>
            </a:r>
            <a:r>
              <a:rPr lang="ru-RU" sz="2000" b="1" dirty="0">
                <a:solidFill>
                  <a:srgbClr val="C00000"/>
                </a:solidFill>
              </a:rPr>
              <a:t>закрытыми</a:t>
            </a:r>
            <a:r>
              <a:rPr lang="ru-RU" sz="2000" b="1" dirty="0"/>
              <a:t>.</a:t>
            </a:r>
            <a:r>
              <a:rPr lang="ru-RU" sz="2000" dirty="0"/>
              <a:t> </a:t>
            </a:r>
            <a:endParaRPr lang="ru-RU" sz="2000" dirty="0" smtClean="0"/>
          </a:p>
          <a:p>
            <a:r>
              <a:rPr lang="ru-RU" sz="2000" dirty="0" smtClean="0"/>
              <a:t>Предусмотрите </a:t>
            </a:r>
            <a:r>
              <a:rPr lang="ru-RU" sz="2000" dirty="0"/>
              <a:t>публичные элементы-функции для установки и получения значений закрытых элементов данных. </a:t>
            </a:r>
            <a:endParaRPr lang="ru-RU" sz="2000" dirty="0" smtClean="0"/>
          </a:p>
          <a:p>
            <a:r>
              <a:rPr lang="ru-RU" sz="2000" dirty="0" smtClean="0"/>
              <a:t>Такая </a:t>
            </a:r>
            <a:r>
              <a:rPr lang="ru-RU" sz="2000" dirty="0"/>
              <a:t>архитектура помогает </a:t>
            </a:r>
            <a:r>
              <a:rPr lang="ru-RU" sz="2000" b="1" dirty="0">
                <a:solidFill>
                  <a:srgbClr val="C00000"/>
                </a:solidFill>
              </a:rPr>
              <a:t>скрывать реализацию </a:t>
            </a:r>
            <a:r>
              <a:rPr lang="ru-RU" sz="2000" dirty="0"/>
              <a:t>класса от его клиентов, что уменьшает количество ошибок и способствует модифицируемости программы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Проектировщики классов используют закрытые, защищенные и открытые элементы для реализации </a:t>
            </a:r>
            <a:r>
              <a:rPr lang="ru-RU" sz="2000" b="1" dirty="0">
                <a:solidFill>
                  <a:srgbClr val="C00000"/>
                </a:solidFill>
              </a:rPr>
              <a:t>принципов сокрытия информации и минимальных привилегий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Задание закрытого доступа для элементов данных класса и открытого доступа для его элементов-функций </a:t>
            </a:r>
            <a:r>
              <a:rPr lang="ru-RU" sz="2000" b="1" dirty="0">
                <a:solidFill>
                  <a:srgbClr val="C00000"/>
                </a:solidFill>
              </a:rPr>
              <a:t>облегчает отладку</a:t>
            </a:r>
            <a:r>
              <a:rPr lang="ru-RU" sz="2000" dirty="0"/>
              <a:t>, поскольку проблемы, связанные с манипулированием данными, ограничиваются либо элементами-функциями класса, либо его друзьями.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78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Управление доступом к элементам 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366838"/>
            <a:ext cx="8780462" cy="537462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dirty="0"/>
              <a:t>То, что данные класса являются закрытыми, не обязательно означает, что клиенты не могут производить изменений в этих данных. </a:t>
            </a:r>
            <a:r>
              <a:rPr lang="ru-RU" sz="2000" b="1" dirty="0">
                <a:solidFill>
                  <a:srgbClr val="C00000"/>
                </a:solidFill>
              </a:rPr>
              <a:t>Данные могут быть изменены элементами-функциями или друзьями класса</a:t>
            </a:r>
            <a:r>
              <a:rPr lang="ru-RU" sz="2000" dirty="0"/>
              <a:t>. </a:t>
            </a:r>
            <a:r>
              <a:rPr lang="ru-RU" sz="2000" dirty="0" smtClean="0"/>
              <a:t>Такие </a:t>
            </a:r>
            <a:r>
              <a:rPr lang="ru-RU" sz="2000" dirty="0"/>
              <a:t>функции должны разрабатываться так, чтобы </a:t>
            </a:r>
            <a:r>
              <a:rPr lang="ru-RU" sz="2000" b="1" dirty="0">
                <a:solidFill>
                  <a:srgbClr val="002060"/>
                </a:solidFill>
              </a:rPr>
              <a:t>гарантировать целостность данных</a:t>
            </a:r>
            <a:r>
              <a:rPr lang="ru-RU" sz="2000" dirty="0"/>
              <a:t>.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Доступ к закрытым данным класса может строго контролироваться путем использования элементов-функций, называемых </a:t>
            </a:r>
            <a:r>
              <a:rPr lang="ru-RU" sz="2000" b="1" dirty="0">
                <a:solidFill>
                  <a:srgbClr val="C00000"/>
                </a:solidFill>
              </a:rPr>
              <a:t>функциями доступа</a:t>
            </a:r>
            <a:r>
              <a:rPr lang="ru-RU" sz="2000" dirty="0"/>
              <a:t>. </a:t>
            </a:r>
            <a:endParaRPr lang="ru-RU" sz="2000" dirty="0" smtClean="0"/>
          </a:p>
          <a:p>
            <a:pPr>
              <a:spcBef>
                <a:spcPts val="0"/>
              </a:spcBef>
            </a:pPr>
            <a:r>
              <a:rPr lang="ru-RU" sz="2000" dirty="0"/>
              <a:t>Д</a:t>
            </a:r>
            <a:r>
              <a:rPr lang="ru-RU" sz="2000" dirty="0" smtClean="0"/>
              <a:t>ля </a:t>
            </a:r>
            <a:r>
              <a:rPr lang="ru-RU" sz="2000" dirty="0"/>
              <a:t>того, чтобы разрешить клиентам считывать значение закрытого элемента данных, класс может предусматривать так называемую </a:t>
            </a:r>
            <a:r>
              <a:rPr lang="ru-RU" sz="2000" b="1" dirty="0">
                <a:solidFill>
                  <a:srgbClr val="C00000"/>
                </a:solidFill>
              </a:rPr>
              <a:t>«</a:t>
            </a:r>
            <a:r>
              <a:rPr lang="en-US" sz="2000" b="1" dirty="0">
                <a:solidFill>
                  <a:srgbClr val="C00000"/>
                </a:solidFill>
              </a:rPr>
              <a:t>get</a:t>
            </a:r>
            <a:r>
              <a:rPr lang="ru-RU" sz="2000" b="1" dirty="0">
                <a:solidFill>
                  <a:srgbClr val="C00000"/>
                </a:solidFill>
              </a:rPr>
              <a:t>»-функцию</a:t>
            </a:r>
            <a:r>
              <a:rPr lang="ru-RU" sz="2000" dirty="0"/>
              <a:t>. </a:t>
            </a:r>
            <a:r>
              <a:rPr lang="en-US" sz="2000" b="1" dirty="0"/>
              <a:t>Get</a:t>
            </a:r>
            <a:r>
              <a:rPr lang="ru-RU" sz="2000" b="1" dirty="0"/>
              <a:t>-функция </a:t>
            </a:r>
            <a:r>
              <a:rPr lang="ru-RU" sz="2000" dirty="0"/>
              <a:t>не обязана выдавать данные в «сыром» виде; напротив, </a:t>
            </a:r>
            <a:r>
              <a:rPr lang="en-US" sz="2000" dirty="0"/>
              <a:t>get</a:t>
            </a:r>
            <a:r>
              <a:rPr lang="ru-RU" sz="2000" dirty="0"/>
              <a:t>-функция может редактировать данные и ограничивать представление данных, которые будет видеть клиент</a:t>
            </a:r>
            <a:r>
              <a:rPr lang="ru-RU" sz="20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ru-RU" sz="2000" dirty="0" smtClean="0"/>
              <a:t>Чтобы </a:t>
            </a:r>
            <a:r>
              <a:rPr lang="ru-RU" sz="2000" dirty="0"/>
              <a:t>давать возможность клиентам изменять закрытые данные, класс может иметь так называемую </a:t>
            </a:r>
            <a:r>
              <a:rPr lang="ru-RU" sz="2000" b="1" dirty="0"/>
              <a:t>«</a:t>
            </a:r>
            <a:r>
              <a:rPr lang="en-US" sz="2000" b="1" dirty="0"/>
              <a:t>set</a:t>
            </a:r>
            <a:r>
              <a:rPr lang="ru-RU" sz="2000" b="1" dirty="0"/>
              <a:t>»-функцию</a:t>
            </a:r>
            <a:r>
              <a:rPr lang="ru-RU" sz="2000" dirty="0"/>
              <a:t>. </a:t>
            </a:r>
            <a:r>
              <a:rPr lang="en-US" sz="2000" b="1" dirty="0"/>
              <a:t>S</a:t>
            </a:r>
            <a:r>
              <a:rPr lang="en-US" sz="2000" b="1" dirty="0" smtClean="0"/>
              <a:t>et</a:t>
            </a:r>
            <a:r>
              <a:rPr lang="ru-RU" sz="2000" b="1" dirty="0"/>
              <a:t>-функция </a:t>
            </a:r>
            <a:r>
              <a:rPr lang="ru-RU" sz="2000" dirty="0"/>
              <a:t>может иметь средства проверки допустимости </a:t>
            </a:r>
            <a:r>
              <a:rPr lang="ru-RU" sz="2000" dirty="0" smtClean="0"/>
              <a:t>данных, </a:t>
            </a:r>
            <a:r>
              <a:rPr lang="ru-RU" sz="2000" dirty="0"/>
              <a:t>чтобы гарантировать правильную установку соответствующего значения. 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92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59850" cy="623972"/>
          </a:xfrm>
        </p:spPr>
        <p:txBody>
          <a:bodyPr/>
          <a:lstStyle/>
          <a:p>
            <a:r>
              <a:rPr lang="ru-RU" dirty="0" smtClean="0"/>
              <a:t>Пример. Управление доступом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32984"/>
            <a:ext cx="4788030" cy="6752496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4874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класс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Time</a:t>
            </a:r>
            <a:endParaRPr lang="ru-RU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class Time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</a:t>
            </a:r>
            <a:r>
              <a:rPr lang="en-US" sz="1800" dirty="0"/>
              <a:t> </a:t>
            </a:r>
            <a:r>
              <a:rPr lang="en-US" sz="1800" dirty="0" smtClean="0"/>
              <a:t>    </a:t>
            </a:r>
            <a:r>
              <a:rPr lang="en-US" sz="1800" b="1" dirty="0" smtClean="0">
                <a:solidFill>
                  <a:srgbClr val="0033CC"/>
                </a:solidFill>
              </a:rPr>
              <a:t>private</a:t>
            </a:r>
            <a:r>
              <a:rPr lang="ru-RU" sz="1800" b="1" dirty="0" smtClean="0">
                <a:solidFill>
                  <a:srgbClr val="0033CC"/>
                </a:solidFill>
              </a:rPr>
              <a:t>:</a:t>
            </a:r>
            <a:r>
              <a:rPr lang="en-US" sz="18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  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закрытые элементы-данные</a:t>
            </a:r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err="1"/>
              <a:t>int</a:t>
            </a:r>
            <a:r>
              <a:rPr lang="en-US" sz="1800" b="1" dirty="0"/>
              <a:t> hour;</a:t>
            </a:r>
            <a:endParaRPr lang="ru-RU" sz="1800" b="1" dirty="0"/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err="1"/>
              <a:t>int</a:t>
            </a:r>
            <a:r>
              <a:rPr lang="en-US" sz="1800" b="1" dirty="0"/>
              <a:t> minute; </a:t>
            </a:r>
            <a:endParaRPr lang="ru-RU" sz="1800" b="1" dirty="0"/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err="1"/>
              <a:t>int</a:t>
            </a:r>
            <a:r>
              <a:rPr lang="en-US" sz="1800" b="1" dirty="0"/>
              <a:t> second</a:t>
            </a:r>
            <a:r>
              <a:rPr lang="en-US" sz="1800" b="1" dirty="0" smtClean="0"/>
              <a:t>;</a:t>
            </a:r>
            <a:endParaRPr lang="ru-RU" sz="1800" b="1" dirty="0" smtClean="0"/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открытые элементы-функции</a:t>
            </a:r>
          </a:p>
          <a:p>
            <a:pPr marL="0" indent="265113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0033CC"/>
                </a:solidFill>
              </a:rPr>
              <a:t>public</a:t>
            </a:r>
            <a:r>
              <a:rPr lang="ru-RU" sz="1800" b="1" dirty="0">
                <a:solidFill>
                  <a:srgbClr val="0033CC"/>
                </a:solidFill>
              </a:rPr>
              <a:t>:</a:t>
            </a:r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/>
              <a:t>void print()</a:t>
            </a:r>
          </a:p>
          <a:p>
            <a:pPr marL="0" indent="62865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ru-RU" sz="1800" b="1" dirty="0" smtClean="0"/>
              <a:t>{</a:t>
            </a:r>
            <a:r>
              <a:rPr lang="en-US" sz="1800" b="1" dirty="0" smtClean="0"/>
              <a:t>   </a:t>
            </a:r>
            <a:r>
              <a:rPr lang="en-US" sz="1800" b="1" dirty="0" err="1" smtClean="0"/>
              <a:t>cout</a:t>
            </a:r>
            <a:r>
              <a:rPr lang="en-US" sz="1800" b="1" dirty="0" smtClean="0"/>
              <a:t> &lt;&lt; "</a:t>
            </a:r>
            <a:r>
              <a:rPr lang="ru-RU" sz="1800" b="1" dirty="0" smtClean="0"/>
              <a:t>время" &lt;&lt; </a:t>
            </a:r>
            <a:r>
              <a:rPr lang="en-US" sz="1800" b="1" dirty="0" err="1" smtClean="0"/>
              <a:t>endl</a:t>
            </a:r>
            <a:r>
              <a:rPr lang="en-US" sz="1800" b="1" dirty="0" smtClean="0"/>
              <a:t>;</a:t>
            </a: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smtClean="0"/>
              <a:t>        </a:t>
            </a:r>
            <a:r>
              <a:rPr lang="en-US" sz="1800" b="1" dirty="0" err="1"/>
              <a:t>cout</a:t>
            </a:r>
            <a:r>
              <a:rPr lang="en-US" sz="1800" b="1" dirty="0"/>
              <a:t> &lt;&lt; "(" &lt;&lt;this-&gt;hour</a:t>
            </a:r>
            <a:r>
              <a:rPr lang="en-US" sz="1800" b="1" dirty="0" smtClean="0"/>
              <a:t>&lt;&lt;":«</a:t>
            </a:r>
            <a:endParaRPr lang="ru-RU" sz="1800" b="1" dirty="0" smtClean="0"/>
          </a:p>
          <a:p>
            <a:pPr marL="0" indent="628650">
              <a:spcBef>
                <a:spcPts val="0"/>
              </a:spcBef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  </a:t>
            </a:r>
            <a:r>
              <a:rPr lang="en-US" sz="1800" b="1" dirty="0" smtClean="0"/>
              <a:t>&lt;&lt;</a:t>
            </a:r>
            <a:r>
              <a:rPr lang="en-US" sz="1800" b="1" dirty="0"/>
              <a:t>this-&gt;minute</a:t>
            </a:r>
            <a:r>
              <a:rPr lang="en-US" sz="1800" b="1" dirty="0" smtClean="0"/>
              <a:t>&lt;&lt;":«</a:t>
            </a:r>
            <a:endParaRPr lang="ru-RU" sz="1800" b="1" dirty="0" smtClean="0"/>
          </a:p>
          <a:p>
            <a:pPr marL="0" indent="628650">
              <a:spcBef>
                <a:spcPts val="0"/>
              </a:spcBef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  </a:t>
            </a:r>
            <a:r>
              <a:rPr lang="en-US" sz="1800" b="1" dirty="0" smtClean="0"/>
              <a:t>&lt;</a:t>
            </a:r>
            <a:r>
              <a:rPr lang="en-US" sz="1800" b="1" dirty="0"/>
              <a:t>&lt;</a:t>
            </a:r>
            <a:r>
              <a:rPr lang="en-US" sz="1800" b="1" dirty="0" smtClean="0"/>
              <a:t>this-</a:t>
            </a:r>
            <a:r>
              <a:rPr lang="en-US" sz="1800" b="1" dirty="0"/>
              <a:t>&gt;second&lt;&lt;")"&lt;&lt;</a:t>
            </a:r>
            <a:r>
              <a:rPr lang="en-US" sz="1800" b="1" dirty="0" err="1"/>
              <a:t>endl</a:t>
            </a:r>
            <a:r>
              <a:rPr lang="en-US" sz="1800" b="1" dirty="0" smtClean="0"/>
              <a:t>; </a:t>
            </a:r>
            <a:r>
              <a:rPr lang="ru-RU" sz="1800" b="1" dirty="0" smtClean="0"/>
              <a:t>}</a:t>
            </a:r>
            <a:endParaRPr lang="ru-RU" sz="1800" b="1" dirty="0"/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>
                <a:solidFill>
                  <a:srgbClr val="0033CC"/>
                </a:solidFill>
              </a:rPr>
              <a:t>void </a:t>
            </a:r>
            <a:r>
              <a:rPr lang="en-US" sz="1800" b="1" dirty="0" err="1" smtClean="0">
                <a:solidFill>
                  <a:srgbClr val="0033CC"/>
                </a:solidFill>
              </a:rPr>
              <a:t>setHour</a:t>
            </a:r>
            <a:r>
              <a:rPr lang="en-US" sz="1800" b="1" dirty="0" smtClean="0">
                <a:solidFill>
                  <a:srgbClr val="0033CC"/>
                </a:solidFill>
              </a:rPr>
              <a:t>(</a:t>
            </a:r>
            <a:r>
              <a:rPr lang="en-US" sz="1800" b="1" dirty="0" err="1" smtClean="0">
                <a:solidFill>
                  <a:srgbClr val="0033CC"/>
                </a:solidFill>
              </a:rPr>
              <a:t>int</a:t>
            </a:r>
            <a:r>
              <a:rPr lang="en-US" sz="1800" b="1" dirty="0" smtClean="0">
                <a:solidFill>
                  <a:srgbClr val="0033CC"/>
                </a:solidFill>
              </a:rPr>
              <a:t> hour)</a:t>
            </a:r>
            <a:endParaRPr lang="en-US" sz="1800" b="1" dirty="0">
              <a:solidFill>
                <a:srgbClr val="0033CC"/>
              </a:solidFill>
            </a:endParaRPr>
          </a:p>
          <a:p>
            <a:pPr marL="0" indent="62865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33CC"/>
                </a:solidFill>
              </a:rPr>
              <a:t>    </a:t>
            </a:r>
            <a:r>
              <a:rPr lang="ru-RU" sz="1800" b="1" dirty="0" smtClean="0">
                <a:solidFill>
                  <a:srgbClr val="0033CC"/>
                </a:solidFill>
              </a:rPr>
              <a:t>{</a:t>
            </a:r>
            <a:r>
              <a:rPr lang="en-US" sz="1800" b="1" dirty="0" smtClean="0">
                <a:solidFill>
                  <a:srgbClr val="0033CC"/>
                </a:solidFill>
              </a:rPr>
              <a:t>   this-&gt;hour = hour; </a:t>
            </a:r>
            <a:r>
              <a:rPr lang="ru-RU" sz="1800" b="1" dirty="0" smtClean="0">
                <a:solidFill>
                  <a:srgbClr val="0033CC"/>
                </a:solidFill>
              </a:rPr>
              <a:t>}</a:t>
            </a:r>
            <a:endParaRPr lang="en-US" sz="1800" b="1" dirty="0" smtClean="0">
              <a:solidFill>
                <a:srgbClr val="0033CC"/>
              </a:solidFill>
            </a:endParaRP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smtClean="0"/>
              <a:t>  void </a:t>
            </a:r>
            <a:r>
              <a:rPr lang="en-US" sz="1800" b="1" dirty="0" err="1" smtClean="0"/>
              <a:t>setMinute</a:t>
            </a:r>
            <a:r>
              <a:rPr lang="en-US" sz="1800" b="1" dirty="0" smtClean="0"/>
              <a:t>(</a:t>
            </a:r>
            <a:r>
              <a:rPr lang="en-US" sz="1800" b="1" dirty="0" err="1" smtClean="0"/>
              <a:t>int</a:t>
            </a:r>
            <a:r>
              <a:rPr lang="en-US" sz="1800" b="1" dirty="0" smtClean="0"/>
              <a:t> minute)</a:t>
            </a:r>
            <a:endParaRPr lang="en-US" sz="1800" b="1" dirty="0"/>
          </a:p>
          <a:p>
            <a:pPr marL="0" indent="62865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ru-RU" sz="1800" b="1" dirty="0" smtClean="0"/>
              <a:t>{</a:t>
            </a:r>
            <a:r>
              <a:rPr lang="en-US" sz="1800" b="1" dirty="0" smtClean="0"/>
              <a:t>  this-</a:t>
            </a:r>
            <a:r>
              <a:rPr lang="en-US" sz="1800" b="1" dirty="0"/>
              <a:t>&gt;minute = minute</a:t>
            </a:r>
            <a:r>
              <a:rPr lang="en-US" sz="1800" b="1" dirty="0" smtClean="0"/>
              <a:t>; </a:t>
            </a:r>
            <a:r>
              <a:rPr lang="ru-RU" sz="1800" b="1" dirty="0" smtClean="0"/>
              <a:t>}</a:t>
            </a:r>
            <a:endParaRPr lang="en-US" sz="1800" b="1" dirty="0"/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smtClean="0"/>
              <a:t>  void </a:t>
            </a:r>
            <a:r>
              <a:rPr lang="en-US" sz="1800" b="1" dirty="0" err="1" smtClean="0"/>
              <a:t>setSecond</a:t>
            </a:r>
            <a:r>
              <a:rPr lang="en-US" sz="1800" b="1" dirty="0" smtClean="0"/>
              <a:t>(</a:t>
            </a:r>
            <a:r>
              <a:rPr lang="en-US" sz="1800" b="1" dirty="0" err="1" smtClean="0"/>
              <a:t>int</a:t>
            </a:r>
            <a:r>
              <a:rPr lang="en-US" sz="1800" b="1" dirty="0" smtClean="0"/>
              <a:t> </a:t>
            </a:r>
            <a:r>
              <a:rPr lang="en-US" sz="1800" b="1" dirty="0"/>
              <a:t>second)</a:t>
            </a: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smtClean="0"/>
              <a:t>   {  this-</a:t>
            </a:r>
            <a:r>
              <a:rPr lang="en-US" sz="1800" b="1" dirty="0"/>
              <a:t>&gt;second = second; </a:t>
            </a:r>
            <a:r>
              <a:rPr lang="ru-RU" sz="1800" b="1" dirty="0" smtClean="0"/>
              <a:t>}</a:t>
            </a:r>
            <a:endParaRPr lang="en-US" sz="1800" b="1" dirty="0" smtClean="0"/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0033CC"/>
                </a:solidFill>
              </a:rPr>
              <a:t>  </a:t>
            </a:r>
            <a:r>
              <a:rPr lang="en-US" sz="1800" b="1" dirty="0" err="1" smtClean="0">
                <a:solidFill>
                  <a:srgbClr val="0033CC"/>
                </a:solidFill>
              </a:rPr>
              <a:t>int</a:t>
            </a:r>
            <a:r>
              <a:rPr lang="en-US" sz="1800" b="1" dirty="0" smtClean="0">
                <a:solidFill>
                  <a:srgbClr val="0033CC"/>
                </a:solidFill>
              </a:rPr>
              <a:t> </a:t>
            </a:r>
            <a:r>
              <a:rPr lang="en-US" sz="1800" b="1" dirty="0" err="1" smtClean="0">
                <a:solidFill>
                  <a:srgbClr val="0033CC"/>
                </a:solidFill>
              </a:rPr>
              <a:t>getHour</a:t>
            </a:r>
            <a:r>
              <a:rPr lang="en-US" sz="1800" b="1" dirty="0" smtClean="0">
                <a:solidFill>
                  <a:srgbClr val="0033CC"/>
                </a:solidFill>
              </a:rPr>
              <a:t>( )   </a:t>
            </a:r>
            <a:r>
              <a:rPr lang="ru-RU" sz="1800" b="1" dirty="0" smtClean="0">
                <a:solidFill>
                  <a:srgbClr val="0033CC"/>
                </a:solidFill>
              </a:rPr>
              <a:t>{</a:t>
            </a:r>
            <a:r>
              <a:rPr lang="en-US" sz="1800" b="1" dirty="0" smtClean="0">
                <a:solidFill>
                  <a:srgbClr val="0033CC"/>
                </a:solidFill>
              </a:rPr>
              <a:t>   return hour</a:t>
            </a:r>
            <a:r>
              <a:rPr lang="en-US" sz="1800" b="1" dirty="0">
                <a:solidFill>
                  <a:srgbClr val="0033CC"/>
                </a:solidFill>
              </a:rPr>
              <a:t>; </a:t>
            </a:r>
            <a:r>
              <a:rPr lang="ru-RU" sz="1800" b="1" dirty="0">
                <a:solidFill>
                  <a:srgbClr val="0033CC"/>
                </a:solidFill>
              </a:rPr>
              <a:t>}</a:t>
            </a:r>
            <a:endParaRPr lang="en-US" sz="1800" b="1" dirty="0">
              <a:solidFill>
                <a:srgbClr val="0033CC"/>
              </a:solidFill>
            </a:endParaRP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/>
              <a:t>  </a:t>
            </a:r>
            <a:r>
              <a:rPr lang="en-US" sz="1800" b="1" dirty="0" err="1" smtClean="0"/>
              <a:t>int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getMinute</a:t>
            </a:r>
            <a:r>
              <a:rPr lang="en-US" sz="1800" b="1" dirty="0" smtClean="0"/>
              <a:t>(</a:t>
            </a:r>
            <a:r>
              <a:rPr lang="en-US" sz="1800" b="1" dirty="0"/>
              <a:t> </a:t>
            </a:r>
            <a:r>
              <a:rPr lang="en-US" sz="1800" b="1" dirty="0" smtClean="0"/>
              <a:t>) </a:t>
            </a:r>
            <a:r>
              <a:rPr lang="ru-RU" sz="1800" b="1" dirty="0" smtClean="0"/>
              <a:t>{</a:t>
            </a:r>
            <a:r>
              <a:rPr lang="en-US" sz="1800" b="1" dirty="0" smtClean="0"/>
              <a:t>  return </a:t>
            </a:r>
            <a:r>
              <a:rPr lang="en-US" sz="1800" b="1" dirty="0"/>
              <a:t>minute; </a:t>
            </a:r>
            <a:r>
              <a:rPr lang="ru-RU" sz="1800" b="1" dirty="0"/>
              <a:t>}</a:t>
            </a:r>
            <a:endParaRPr lang="en-US" sz="1800" b="1" dirty="0"/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/>
              <a:t>  </a:t>
            </a:r>
            <a:r>
              <a:rPr lang="en-US" sz="1800" b="1" dirty="0" err="1" smtClean="0"/>
              <a:t>int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getSecond</a:t>
            </a:r>
            <a:r>
              <a:rPr lang="en-US" sz="1800" b="1" dirty="0" smtClean="0"/>
              <a:t>( )  {  return second</a:t>
            </a:r>
            <a:r>
              <a:rPr lang="en-US" sz="1800" b="1" dirty="0"/>
              <a:t>; </a:t>
            </a:r>
            <a:r>
              <a:rPr lang="ru-RU" sz="1800" b="1" dirty="0"/>
              <a:t>}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}</a:t>
            </a:r>
            <a:r>
              <a:rPr lang="en-US" sz="1800" b="1" dirty="0"/>
              <a:t>;</a:t>
            </a:r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4788031" y="4759"/>
            <a:ext cx="4321044" cy="68532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4874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800" b="1" dirty="0" err="1" smtClean="0"/>
              <a:t>int</a:t>
            </a:r>
            <a:r>
              <a:rPr lang="en-US" sz="1800" b="1" dirty="0" smtClean="0"/>
              <a:t> </a:t>
            </a:r>
            <a:r>
              <a:rPr lang="en-US" sz="1800" b="1" dirty="0"/>
              <a:t>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{  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создание объектов класса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Time   sunset; 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</a:t>
            </a:r>
            <a:r>
              <a:rPr lang="en-US" sz="1800" b="1" dirty="0" smtClean="0"/>
              <a:t>Time   </a:t>
            </a:r>
            <a:r>
              <a:rPr lang="en-US" sz="1800" b="1" dirty="0" err="1" smtClean="0"/>
              <a:t>arrayTimes</a:t>
            </a:r>
            <a:r>
              <a:rPr lang="en-US" sz="1800" b="1" dirty="0" smtClean="0"/>
              <a:t>[5</a:t>
            </a:r>
            <a:r>
              <a:rPr lang="en-US" sz="1800" b="1" dirty="0"/>
              <a:t>]; 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Time </a:t>
            </a:r>
            <a:r>
              <a:rPr lang="ru-RU" sz="1800" b="1" dirty="0"/>
              <a:t>* </a:t>
            </a:r>
            <a:r>
              <a:rPr lang="ru-RU" sz="1800" b="1" dirty="0" err="1"/>
              <a:t>ptrTime</a:t>
            </a:r>
            <a:r>
              <a:rPr lang="ru-RU" sz="1800" b="1" dirty="0"/>
              <a:t> = </a:t>
            </a:r>
            <a:r>
              <a:rPr lang="ru-RU" sz="1800" b="1" dirty="0" err="1"/>
              <a:t>new</a:t>
            </a:r>
            <a:r>
              <a:rPr lang="ru-RU" sz="1800" b="1" dirty="0"/>
              <a:t> Time();  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 Time </a:t>
            </a:r>
            <a:r>
              <a:rPr lang="ru-RU" sz="1800" b="1" dirty="0"/>
              <a:t>&amp; </a:t>
            </a:r>
            <a:r>
              <a:rPr lang="ru-RU" sz="1800" b="1" dirty="0" err="1"/>
              <a:t>dtime</a:t>
            </a:r>
            <a:r>
              <a:rPr lang="ru-RU" sz="1800" b="1" dirty="0"/>
              <a:t> = </a:t>
            </a:r>
            <a:r>
              <a:rPr lang="ru-RU" sz="1800" b="1" dirty="0" err="1"/>
              <a:t>sunset</a:t>
            </a:r>
            <a:r>
              <a:rPr lang="ru-RU" sz="1800" b="1" dirty="0"/>
              <a:t>; 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обращение к закрытым  элементам класса</a:t>
            </a:r>
            <a:endParaRPr lang="en-US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// </a:t>
            </a:r>
            <a:r>
              <a:rPr lang="ru-RU" sz="1800" b="1" dirty="0" smtClean="0">
                <a:solidFill>
                  <a:srgbClr val="C00000"/>
                </a:solidFill>
              </a:rPr>
              <a:t>ошибка!!!!</a:t>
            </a:r>
            <a:endParaRPr lang="ru-RU" sz="1800" b="1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>
                <a:solidFill>
                  <a:srgbClr val="C00000"/>
                </a:solidFill>
              </a:rPr>
              <a:t>sunset.hour</a:t>
            </a:r>
            <a:r>
              <a:rPr lang="en-US" sz="1800" b="1" dirty="0">
                <a:solidFill>
                  <a:srgbClr val="C00000"/>
                </a:solidFill>
              </a:rPr>
              <a:t> = 12; </a:t>
            </a:r>
            <a:endParaRPr lang="en-US" sz="1800" b="1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   </a:t>
            </a:r>
            <a:r>
              <a:rPr lang="en-US" sz="1800" b="1" dirty="0" err="1" smtClean="0">
                <a:solidFill>
                  <a:srgbClr val="C00000"/>
                </a:solidFill>
              </a:rPr>
              <a:t>sunset.minute</a:t>
            </a:r>
            <a:r>
              <a:rPr lang="en-US" sz="1800" b="1" dirty="0" smtClean="0">
                <a:solidFill>
                  <a:srgbClr val="C0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</a:rPr>
              <a:t>= 59; </a:t>
            </a:r>
            <a:endParaRPr lang="en-US" sz="1800" b="1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   </a:t>
            </a:r>
            <a:r>
              <a:rPr lang="en-US" sz="1800" b="1" dirty="0" err="1" smtClean="0">
                <a:solidFill>
                  <a:srgbClr val="C00000"/>
                </a:solidFill>
              </a:rPr>
              <a:t>sunset.second</a:t>
            </a:r>
            <a:r>
              <a:rPr lang="en-US" sz="1800" b="1" dirty="0" smtClean="0">
                <a:solidFill>
                  <a:srgbClr val="C0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</a:rPr>
              <a:t>= 23;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C00000"/>
                </a:solidFill>
              </a:rPr>
              <a:t>    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только так  верно</a:t>
            </a:r>
          </a:p>
          <a:p>
            <a:pPr marL="0" indent="0"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sz="1800" b="1" dirty="0" err="1" smtClean="0"/>
              <a:t>sunset.setHour</a:t>
            </a:r>
            <a:r>
              <a:rPr lang="en-US" sz="1800" b="1" dirty="0" smtClean="0"/>
              <a:t>(12</a:t>
            </a:r>
            <a:r>
              <a:rPr lang="en-US" sz="1800" b="1" dirty="0"/>
              <a:t>); </a:t>
            </a:r>
            <a:r>
              <a:rPr lang="ru-RU" sz="1800" b="1" dirty="0" smtClean="0"/>
              <a:t>   </a:t>
            </a:r>
          </a:p>
          <a:p>
            <a:pPr marL="0" indent="0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</a:t>
            </a:r>
            <a:r>
              <a:rPr lang="en-US" sz="1800" b="1" dirty="0" err="1" smtClean="0"/>
              <a:t>sunset.setMinute</a:t>
            </a:r>
            <a:r>
              <a:rPr lang="en-US" sz="1800" b="1" dirty="0" smtClean="0"/>
              <a:t>(59</a:t>
            </a:r>
            <a:r>
              <a:rPr lang="en-US" sz="1800" b="1" dirty="0"/>
              <a:t>); </a:t>
            </a:r>
            <a:endParaRPr lang="ru-RU" sz="1800" b="1" dirty="0" smtClean="0"/>
          </a:p>
          <a:p>
            <a:pPr marL="0" indent="0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</a:t>
            </a:r>
            <a:r>
              <a:rPr lang="en-US" sz="1800" b="1" dirty="0" err="1" smtClean="0"/>
              <a:t>sunset.setSecond</a:t>
            </a:r>
            <a:r>
              <a:rPr lang="en-US" sz="1800" b="1" dirty="0" smtClean="0"/>
              <a:t>(23</a:t>
            </a:r>
            <a:r>
              <a:rPr lang="en-US" sz="1800" b="1" dirty="0"/>
              <a:t>);</a:t>
            </a:r>
          </a:p>
          <a:p>
            <a:pPr marL="0" indent="0">
              <a:buNone/>
            </a:pPr>
            <a:r>
              <a:rPr lang="en-US" sz="1800" b="1" dirty="0"/>
              <a:t>    </a:t>
            </a:r>
            <a:r>
              <a:rPr lang="ru-RU" sz="1800" b="1" dirty="0" smtClean="0"/>
              <a:t> </a:t>
            </a:r>
            <a:r>
              <a:rPr lang="en-US" sz="1800" b="1" dirty="0" err="1" smtClean="0"/>
              <a:t>sunset.print</a:t>
            </a:r>
            <a:r>
              <a:rPr lang="en-US" sz="1800" b="1" dirty="0"/>
              <a:t>();</a:t>
            </a:r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}</a:t>
            </a: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внешняя функция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v</a:t>
            </a:r>
            <a:r>
              <a:rPr lang="ru-RU" sz="1800" b="1" dirty="0" err="1"/>
              <a:t>oid</a:t>
            </a:r>
            <a:r>
              <a:rPr lang="ru-RU" sz="1800" b="1" dirty="0"/>
              <a:t> </a:t>
            </a:r>
            <a:r>
              <a:rPr lang="en-US" sz="1800" b="1" dirty="0" err="1"/>
              <a:t>funct</a:t>
            </a:r>
            <a:r>
              <a:rPr lang="ru-RU" sz="1800" b="1" dirty="0"/>
              <a:t>()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{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 Time </a:t>
            </a:r>
            <a:r>
              <a:rPr lang="en-US" sz="1800" b="1" dirty="0" err="1" smtClean="0"/>
              <a:t>obj</a:t>
            </a:r>
            <a:r>
              <a:rPr lang="en-US" sz="1800" b="1" dirty="0" smtClean="0"/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</a:t>
            </a:r>
            <a:r>
              <a:rPr lang="en-US" sz="1800" b="1" dirty="0" err="1">
                <a:solidFill>
                  <a:srgbClr val="C00000"/>
                </a:solidFill>
              </a:rPr>
              <a:t>o</a:t>
            </a:r>
            <a:r>
              <a:rPr lang="en-US" sz="1800" b="1" dirty="0" err="1" smtClean="0">
                <a:solidFill>
                  <a:srgbClr val="C00000"/>
                </a:solidFill>
              </a:rPr>
              <a:t>bj</a:t>
            </a:r>
            <a:r>
              <a:rPr lang="ru-RU" sz="1800" b="1" dirty="0" smtClean="0">
                <a:solidFill>
                  <a:srgbClr val="C00000"/>
                </a:solidFill>
              </a:rPr>
              <a:t>.</a:t>
            </a:r>
            <a:r>
              <a:rPr lang="en-US" sz="1800" b="1" dirty="0">
                <a:solidFill>
                  <a:srgbClr val="C00000"/>
                </a:solidFill>
              </a:rPr>
              <a:t>hour</a:t>
            </a:r>
            <a:r>
              <a:rPr lang="ru-RU" sz="1800" b="1" dirty="0">
                <a:solidFill>
                  <a:srgbClr val="C00000"/>
                </a:solidFill>
              </a:rPr>
              <a:t>=10; //ошибка </a:t>
            </a:r>
            <a:r>
              <a:rPr lang="ru-RU" sz="1800" b="1" dirty="0" smtClean="0">
                <a:solidFill>
                  <a:srgbClr val="C00000"/>
                </a:solidFill>
              </a:rPr>
              <a:t>доступа</a:t>
            </a:r>
            <a:endParaRPr lang="ru-RU" sz="1800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}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endParaRPr lang="ru-RU" sz="1800" b="1" kern="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771" y="62893"/>
            <a:ext cx="275272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61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ru-RU" dirty="0" smtClean="0"/>
              <a:t>Определение класса</a:t>
            </a:r>
          </a:p>
          <a:p>
            <a:r>
              <a:rPr lang="ru-RU" dirty="0" smtClean="0"/>
              <a:t>Область доступа</a:t>
            </a:r>
          </a:p>
          <a:p>
            <a:r>
              <a:rPr lang="ru-RU" dirty="0" smtClean="0"/>
              <a:t>Функции-элементы класса</a:t>
            </a:r>
          </a:p>
          <a:p>
            <a:r>
              <a:rPr lang="ru-RU" dirty="0" smtClean="0"/>
              <a:t>Интерфейс и реализация класса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64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Управление доступом к элементам 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366838"/>
            <a:ext cx="8780462" cy="5374622"/>
          </a:xfrm>
        </p:spPr>
        <p:txBody>
          <a:bodyPr>
            <a:noAutofit/>
          </a:bodyPr>
          <a:lstStyle/>
          <a:p>
            <a:r>
              <a:rPr lang="ru-RU" sz="2000" dirty="0" smtClean="0"/>
              <a:t>Закрытые </a:t>
            </a:r>
            <a:r>
              <a:rPr lang="ru-RU" sz="2000" dirty="0"/>
              <a:t>элементы данных класса недоступны за пределами этого класса. </a:t>
            </a:r>
            <a:r>
              <a:rPr lang="ru-RU" sz="2000" dirty="0" smtClean="0"/>
              <a:t>Используемое </a:t>
            </a:r>
            <a:r>
              <a:rPr lang="ru-RU" sz="2000" dirty="0"/>
              <a:t>внутри класса реальное представление данных не должно интересовать его клиентов. </a:t>
            </a:r>
            <a:r>
              <a:rPr lang="ru-RU" sz="2000" b="1" dirty="0">
                <a:solidFill>
                  <a:srgbClr val="C00000"/>
                </a:solidFill>
              </a:rPr>
              <a:t>Именно в этом смысле говорят, что реализация класса скрыта от его пользователей</a:t>
            </a:r>
            <a:r>
              <a:rPr lang="ru-RU" sz="2000" dirty="0">
                <a:solidFill>
                  <a:srgbClr val="C00000"/>
                </a:solidFill>
              </a:rPr>
              <a:t>. </a:t>
            </a:r>
            <a:r>
              <a:rPr lang="ru-RU" sz="2000" dirty="0"/>
              <a:t>Такое сокрытие информации способствует </a:t>
            </a:r>
            <a:r>
              <a:rPr lang="ru-RU" sz="2000" b="1" dirty="0"/>
              <a:t>модифицируемости программ</a:t>
            </a:r>
            <a:r>
              <a:rPr lang="ru-RU" sz="2000" dirty="0"/>
              <a:t> и упрощает восприятие класса пользователем.</a:t>
            </a:r>
          </a:p>
          <a:p>
            <a:r>
              <a:rPr lang="ru-RU" sz="2000" b="1" dirty="0"/>
              <a:t>Клиенты класса использует этот класс, не зная внутренних деталей его реализации</a:t>
            </a:r>
            <a:r>
              <a:rPr lang="ru-RU" sz="2000" dirty="0"/>
              <a:t>. При изменении реализации класса (например, из соображений эффективности) клиентов класса изменять не требуется. </a:t>
            </a:r>
            <a:r>
              <a:rPr lang="ru-RU" sz="2000" b="1" dirty="0"/>
              <a:t>Это значительно упрощает модификацию программных систем</a:t>
            </a:r>
            <a:r>
              <a:rPr lang="ru-RU" sz="2000" b="1" dirty="0" smtClean="0"/>
              <a:t>.</a:t>
            </a:r>
          </a:p>
          <a:p>
            <a:r>
              <a:rPr lang="ru-RU" sz="2000" dirty="0"/>
              <a:t>В открытых (публичных) функциях реализованы возможности, которые класс предоставляет своим клиентам. Открытые функции класса называют </a:t>
            </a:r>
            <a:r>
              <a:rPr lang="ru-RU" sz="2000" b="1" dirty="0"/>
              <a:t>интерфейсом</a:t>
            </a:r>
            <a:r>
              <a:rPr lang="ru-RU" sz="2000" dirty="0"/>
              <a:t> либо открытым интерфейсом </a:t>
            </a:r>
            <a:r>
              <a:rPr lang="ru-RU" sz="2000" dirty="0" smtClean="0"/>
              <a:t>класса. Клиенты </a:t>
            </a:r>
            <a:r>
              <a:rPr lang="ru-RU" sz="2000" dirty="0"/>
              <a:t>класса имеет доступ к интерфейсу класса, но они не должны иметь доступа к его реализации.</a:t>
            </a:r>
          </a:p>
          <a:p>
            <a:endParaRPr lang="ru-RU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98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Управление доступом к элементам 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366838"/>
            <a:ext cx="8780462" cy="5374622"/>
          </a:xfrm>
        </p:spPr>
        <p:txBody>
          <a:bodyPr>
            <a:noAutofit/>
          </a:bodyPr>
          <a:lstStyle/>
          <a:p>
            <a:r>
              <a:rPr lang="ru-RU" sz="2400" b="1" dirty="0"/>
              <a:t>Классы упрощают программирование</a:t>
            </a:r>
            <a:r>
              <a:rPr lang="ru-RU" sz="2400" dirty="0"/>
              <a:t>, поскольку клиент </a:t>
            </a:r>
            <a:r>
              <a:rPr lang="ru-RU" sz="2400" dirty="0" smtClean="0"/>
              <a:t>должен </a:t>
            </a:r>
            <a:r>
              <a:rPr lang="ru-RU" sz="2400" dirty="0"/>
              <a:t>иметь дело только с </a:t>
            </a:r>
            <a:r>
              <a:rPr lang="ru-RU" sz="2400" b="1" dirty="0"/>
              <a:t>инкапсулированными</a:t>
            </a:r>
            <a:r>
              <a:rPr lang="ru-RU" sz="2400" dirty="0"/>
              <a:t>, т. е. встроенными в объект, действиями. При разработке такого рода действий обычно ориентируются на клиентов класса, а не на реализацию. </a:t>
            </a:r>
            <a:endParaRPr lang="ru-RU" sz="2400" dirty="0" smtClean="0"/>
          </a:p>
          <a:p>
            <a:r>
              <a:rPr lang="ru-RU" sz="2400" b="1" dirty="0" smtClean="0"/>
              <a:t>Клиенты </a:t>
            </a:r>
            <a:r>
              <a:rPr lang="ru-RU" sz="2400" b="1" dirty="0"/>
              <a:t>не должны иметь дела с реализацией класса. </a:t>
            </a:r>
            <a:r>
              <a:rPr lang="ru-RU" sz="2400" dirty="0"/>
              <a:t>Интерфейсы тоже изменяются, но гораздо реже, чем реализации. При изменении реализации соответствующим образом должен измениться зависящий от реализации код. </a:t>
            </a:r>
            <a:r>
              <a:rPr lang="ru-RU" sz="2400" b="1" dirty="0"/>
              <a:t>Скрывая реализацию</a:t>
            </a:r>
            <a:r>
              <a:rPr lang="ru-RU" sz="2400" dirty="0"/>
              <a:t>, мы устраняем возможность зависимости других частей программы от деталей реализации класса.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13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Управление доступом к элементам 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366838"/>
            <a:ext cx="8780462" cy="5374622"/>
          </a:xfrm>
        </p:spPr>
        <p:txBody>
          <a:bodyPr>
            <a:noAutofit/>
          </a:bodyPr>
          <a:lstStyle/>
          <a:p>
            <a:r>
              <a:rPr lang="ru-RU" sz="2000" dirty="0"/>
              <a:t>Имена </a:t>
            </a:r>
            <a:r>
              <a:rPr lang="ru-RU" sz="2000" dirty="0" smtClean="0"/>
              <a:t>переменных </a:t>
            </a:r>
            <a:r>
              <a:rPr lang="ru-RU" sz="2000" dirty="0"/>
              <a:t>и функций, объявленных в определении класса, а также элементы данных класса и его элементы-функции, принадлежат </a:t>
            </a:r>
            <a:r>
              <a:rPr lang="ru-RU" sz="2000" b="1" dirty="0">
                <a:solidFill>
                  <a:srgbClr val="0033CC"/>
                </a:solidFill>
              </a:rPr>
              <a:t>области действия класса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smtClean="0"/>
              <a:t>Функции</a:t>
            </a:r>
            <a:r>
              <a:rPr lang="ru-RU" sz="2000" dirty="0"/>
              <a:t>, не являющиеся элементами класса, определяются в </a:t>
            </a:r>
            <a:r>
              <a:rPr lang="ru-RU" sz="2000" b="1" dirty="0">
                <a:solidFill>
                  <a:srgbClr val="0033CC"/>
                </a:solidFill>
              </a:rPr>
              <a:t>области действия </a:t>
            </a:r>
            <a:r>
              <a:rPr lang="ru-RU" sz="2000" b="1" dirty="0" smtClean="0">
                <a:solidFill>
                  <a:srgbClr val="0033CC"/>
                </a:solidFill>
              </a:rPr>
              <a:t>программы (файла)</a:t>
            </a:r>
            <a:r>
              <a:rPr lang="ru-RU" sz="2000" b="1" dirty="0" smtClean="0"/>
              <a:t>.</a:t>
            </a:r>
            <a:endParaRPr lang="ru-RU" sz="2000" dirty="0"/>
          </a:p>
          <a:p>
            <a:r>
              <a:rPr lang="ru-RU" sz="2000" b="1" dirty="0"/>
              <a:t>Внутри области действия класса</a:t>
            </a:r>
            <a:r>
              <a:rPr lang="ru-RU" sz="2000" dirty="0"/>
              <a:t> элементы класса непосредственно доступны для всех элементов-функций этого класса и допускают </a:t>
            </a:r>
            <a:r>
              <a:rPr lang="ru-RU" sz="2000" b="1" dirty="0">
                <a:solidFill>
                  <a:srgbClr val="0033CC"/>
                </a:solidFill>
              </a:rPr>
              <a:t>обращение просто по имени</a:t>
            </a:r>
            <a:r>
              <a:rPr lang="ru-RU" sz="2000" dirty="0"/>
              <a:t>. </a:t>
            </a:r>
          </a:p>
          <a:p>
            <a:r>
              <a:rPr lang="ru-RU" sz="2000" b="1" dirty="0"/>
              <a:t>Вне области действия класса</a:t>
            </a:r>
            <a:r>
              <a:rPr lang="ru-RU" sz="2000" dirty="0"/>
              <a:t> на элементы класса можно ссылаться либо через </a:t>
            </a:r>
            <a:r>
              <a:rPr lang="ru-RU" sz="2000" b="1" dirty="0"/>
              <a:t>имя объекта</a:t>
            </a:r>
            <a:r>
              <a:rPr lang="ru-RU" sz="2000" dirty="0"/>
              <a:t>, либо через </a:t>
            </a:r>
            <a:r>
              <a:rPr lang="ru-RU" sz="2000" b="1" dirty="0"/>
              <a:t>ссылку</a:t>
            </a:r>
            <a:r>
              <a:rPr lang="ru-RU" sz="2000" dirty="0"/>
              <a:t>, либо через </a:t>
            </a:r>
            <a:r>
              <a:rPr lang="ru-RU" sz="2000" b="1" dirty="0"/>
              <a:t>указатель</a:t>
            </a:r>
            <a:r>
              <a:rPr lang="ru-RU" sz="2000" dirty="0"/>
              <a:t> на объект.</a:t>
            </a:r>
          </a:p>
          <a:p>
            <a:r>
              <a:rPr lang="ru-RU" sz="2000" dirty="0"/>
              <a:t>Элементы-функции класса могут быть </a:t>
            </a:r>
            <a:r>
              <a:rPr lang="ru-RU" sz="2000" b="1" dirty="0"/>
              <a:t>перегружены</a:t>
            </a:r>
            <a:r>
              <a:rPr lang="ru-RU" sz="2000" dirty="0"/>
              <a:t>, но только функциями в области действия этого класса.  </a:t>
            </a:r>
          </a:p>
        </p:txBody>
      </p:sp>
    </p:spTree>
    <p:extLst>
      <p:ext uri="{BB962C8B-B14F-4D97-AF65-F5344CB8AC3E}">
        <p14:creationId xmlns:p14="http://schemas.microsoft.com/office/powerpoint/2010/main" val="153957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Управление доступом к элементам 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366838"/>
            <a:ext cx="8780462" cy="537462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Элементы-функции </a:t>
            </a:r>
            <a:r>
              <a:rPr lang="ru-RU" sz="2000" b="1" dirty="0"/>
              <a:t>имеют внутри класса область действия функции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smtClean="0"/>
              <a:t>Если </a:t>
            </a:r>
            <a:r>
              <a:rPr lang="ru-RU" sz="2000" dirty="0"/>
              <a:t>в функции-элементе определена переменная с тем же именем, что и переменная с областью действия класса, то последняя будет </a:t>
            </a:r>
            <a:r>
              <a:rPr lang="ru-RU" sz="2000" b="1" dirty="0"/>
              <a:t>скрыта</a:t>
            </a:r>
            <a:r>
              <a:rPr lang="ru-RU" sz="2000" dirty="0"/>
              <a:t> переменной функции-элемента внутри области действия функции. </a:t>
            </a:r>
            <a:endParaRPr lang="ru-RU" sz="2000" dirty="0" smtClean="0"/>
          </a:p>
          <a:p>
            <a:r>
              <a:rPr lang="ru-RU" sz="2000" b="1" dirty="0" smtClean="0"/>
              <a:t>Доступ </a:t>
            </a:r>
            <a:r>
              <a:rPr lang="ru-RU" sz="2000" b="1" dirty="0"/>
              <a:t>к таким скрытым переменным </a:t>
            </a:r>
            <a:r>
              <a:rPr lang="ru-RU" sz="2000" dirty="0"/>
              <a:t>можно получить посредством операции </a:t>
            </a:r>
            <a:r>
              <a:rPr lang="ru-RU" sz="2000" b="1" dirty="0"/>
              <a:t>разрешения области действия</a:t>
            </a:r>
            <a:r>
              <a:rPr lang="ru-RU" sz="2000" dirty="0"/>
              <a:t>, поместив перед этой операцией </a:t>
            </a:r>
            <a:r>
              <a:rPr lang="ru-RU" sz="2000" b="1" dirty="0"/>
              <a:t>имя класса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0033CC"/>
                </a:solidFill>
              </a:rPr>
              <a:t>Имя класса :: имя элемента-данных</a:t>
            </a:r>
          </a:p>
          <a:p>
            <a:r>
              <a:rPr lang="ru-RU" sz="2000" b="1" dirty="0" smtClean="0"/>
              <a:t>Доступ </a:t>
            </a:r>
            <a:r>
              <a:rPr lang="ru-RU" sz="2000" b="1" dirty="0"/>
              <a:t>к глобальным переменным </a:t>
            </a:r>
            <a:r>
              <a:rPr lang="ru-RU" sz="2000" dirty="0"/>
              <a:t>может быть получен с помощью </a:t>
            </a:r>
            <a:r>
              <a:rPr lang="ru-RU" sz="2000" b="1" dirty="0"/>
              <a:t>одноместной операции разрешения области действия</a:t>
            </a:r>
            <a:r>
              <a:rPr lang="ru-RU" sz="2000" dirty="0"/>
              <a:t>.</a:t>
            </a:r>
          </a:p>
          <a:p>
            <a:endParaRPr lang="ru-RU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465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84730"/>
            <a:ext cx="9144000" cy="39605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ФУНКЦИИ-ЭЛЕМЕНТЫ КЛАССА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496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Функции-элементы </a:t>
            </a:r>
            <a:r>
              <a:rPr lang="ru-RU" dirty="0"/>
              <a:t>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366838"/>
            <a:ext cx="8780462" cy="5374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dirty="0"/>
              <a:t>Элементы-функции</a:t>
            </a:r>
            <a:r>
              <a:rPr lang="ru-RU" sz="2200" dirty="0"/>
              <a:t> </a:t>
            </a:r>
            <a:r>
              <a:rPr lang="ru-RU" sz="2200" dirty="0" smtClean="0"/>
              <a:t>разделяются на: </a:t>
            </a:r>
            <a:endParaRPr lang="ru-RU" sz="2200" dirty="0"/>
          </a:p>
          <a:p>
            <a:r>
              <a:rPr lang="ru-RU" sz="2200" dirty="0"/>
              <a:t>- </a:t>
            </a:r>
            <a:r>
              <a:rPr lang="ru-RU" sz="2200" dirty="0" smtClean="0"/>
              <a:t>открытые функции доступа, </a:t>
            </a:r>
            <a:r>
              <a:rPr lang="ru-RU" sz="2200" dirty="0"/>
              <a:t>которые считывают и возвращают значения закрытых элементов </a:t>
            </a:r>
            <a:r>
              <a:rPr lang="ru-RU" sz="2200" dirty="0" smtClean="0"/>
              <a:t>данных (– </a:t>
            </a:r>
            <a:r>
              <a:rPr lang="en-US" sz="2200" dirty="0" smtClean="0"/>
              <a:t>get </a:t>
            </a:r>
            <a:r>
              <a:rPr lang="ru-RU" sz="2200" dirty="0" smtClean="0"/>
              <a:t>и </a:t>
            </a:r>
            <a:r>
              <a:rPr lang="en-US" sz="2200" dirty="0" smtClean="0"/>
              <a:t>set-</a:t>
            </a:r>
            <a:r>
              <a:rPr lang="ru-RU" sz="2200" dirty="0" smtClean="0"/>
              <a:t>функции), </a:t>
            </a:r>
            <a:endParaRPr lang="ru-RU" sz="2200" dirty="0"/>
          </a:p>
          <a:p>
            <a:r>
              <a:rPr lang="ru-RU" sz="2200" dirty="0"/>
              <a:t>- </a:t>
            </a:r>
            <a:r>
              <a:rPr lang="ru-RU" sz="2200" dirty="0" smtClean="0"/>
              <a:t>открытые функции</a:t>
            </a:r>
            <a:r>
              <a:rPr lang="ru-RU" sz="2200" dirty="0"/>
              <a:t>, которых реализуют характерные особенности класса, </a:t>
            </a:r>
          </a:p>
          <a:p>
            <a:r>
              <a:rPr lang="ru-RU" sz="2200" dirty="0"/>
              <a:t>- </a:t>
            </a:r>
            <a:r>
              <a:rPr lang="ru-RU" sz="2200" dirty="0" smtClean="0"/>
              <a:t>закрытые функции</a:t>
            </a:r>
            <a:r>
              <a:rPr lang="ru-RU" sz="2200" dirty="0"/>
              <a:t>, которые выполняют разнообразную </a:t>
            </a:r>
            <a:r>
              <a:rPr lang="ru-RU" sz="2200" dirty="0" smtClean="0"/>
              <a:t>специальную </a:t>
            </a:r>
            <a:r>
              <a:rPr lang="ru-RU" sz="2200" dirty="0"/>
              <a:t>работу для </a:t>
            </a:r>
            <a:r>
              <a:rPr lang="ru-RU" sz="2200" dirty="0" smtClean="0"/>
              <a:t>класса.</a:t>
            </a:r>
          </a:p>
          <a:p>
            <a:r>
              <a:rPr lang="ru-RU" sz="2200" dirty="0" smtClean="0"/>
              <a:t>- открытые специальные функции класса – конструкторы и деструкторы. </a:t>
            </a:r>
            <a:r>
              <a:rPr lang="ru-RU" sz="2200" dirty="0"/>
              <a:t>В большинстве случаев конструкторы и деструкторы вызываются автоматически (неявно). </a:t>
            </a:r>
          </a:p>
          <a:p>
            <a:endParaRPr lang="ru-RU" sz="22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01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Функции-элементы </a:t>
            </a:r>
            <a:r>
              <a:rPr lang="ru-RU" dirty="0"/>
              <a:t>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366838"/>
            <a:ext cx="8780462" cy="537462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Конструктор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b="1" dirty="0"/>
              <a:t>— это специальная функция-элемент класса, </a:t>
            </a:r>
            <a:r>
              <a:rPr lang="ru-RU" sz="2000" dirty="0" smtClean="0"/>
              <a:t>которая</a:t>
            </a:r>
            <a:r>
              <a:rPr lang="ru-RU" sz="2000" b="1" dirty="0" smtClean="0"/>
              <a:t> </a:t>
            </a:r>
            <a:r>
              <a:rPr lang="ru-RU" sz="2000" dirty="0" smtClean="0"/>
              <a:t>вызывается </a:t>
            </a:r>
            <a:r>
              <a:rPr lang="ru-RU" sz="2000" dirty="0"/>
              <a:t>при создании объектов класса и </a:t>
            </a:r>
            <a:r>
              <a:rPr lang="ru-RU" sz="2000" dirty="0" smtClean="0"/>
              <a:t>используется </a:t>
            </a:r>
            <a:r>
              <a:rPr lang="ru-RU" sz="2000" dirty="0"/>
              <a:t>для инициализации элементов данных объектов.</a:t>
            </a:r>
          </a:p>
          <a:p>
            <a:r>
              <a:rPr lang="ru-RU" sz="2000" dirty="0" smtClean="0"/>
              <a:t>Конструктор </a:t>
            </a:r>
            <a:r>
              <a:rPr lang="ru-RU" sz="2000" dirty="0"/>
              <a:t>класса вызывается автоматически при создании </a:t>
            </a:r>
            <a:r>
              <a:rPr lang="ru-RU" sz="2000" dirty="0" smtClean="0"/>
              <a:t>объекта.</a:t>
            </a:r>
          </a:p>
          <a:p>
            <a:r>
              <a:rPr lang="ru-RU" sz="2000" b="1" dirty="0"/>
              <a:t>К</a:t>
            </a:r>
            <a:r>
              <a:rPr lang="ru-RU" sz="2000" b="1" dirty="0" smtClean="0"/>
              <a:t>онструктор класса – </a:t>
            </a:r>
            <a:r>
              <a:rPr lang="ru-RU" sz="2000" dirty="0" smtClean="0"/>
              <a:t>это</a:t>
            </a:r>
            <a:r>
              <a:rPr lang="ru-RU" sz="2000" b="1" dirty="0" smtClean="0"/>
              <a:t> </a:t>
            </a:r>
            <a:r>
              <a:rPr lang="ru-RU" sz="2000" dirty="0"/>
              <a:t>э</a:t>
            </a:r>
            <a:r>
              <a:rPr lang="ru-RU" sz="2000" dirty="0" smtClean="0"/>
              <a:t>лемент-функция </a:t>
            </a:r>
            <a:r>
              <a:rPr lang="ru-RU" sz="2000" dirty="0"/>
              <a:t>с тем же именем, что и сам класс, </a:t>
            </a:r>
            <a:r>
              <a:rPr lang="ru-RU" sz="2000" dirty="0" smtClean="0"/>
              <a:t>называется.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70" y="3645030"/>
            <a:ext cx="3514725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2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Функции-элементы </a:t>
            </a:r>
            <a:r>
              <a:rPr lang="ru-RU" dirty="0"/>
              <a:t>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628750"/>
            <a:ext cx="8780462" cy="3240450"/>
          </a:xfrm>
        </p:spPr>
        <p:txBody>
          <a:bodyPr>
            <a:noAutofit/>
          </a:bodyPr>
          <a:lstStyle/>
          <a:p>
            <a:r>
              <a:rPr lang="ru-RU" sz="2000" dirty="0" smtClean="0"/>
              <a:t>Элементы </a:t>
            </a:r>
            <a:r>
              <a:rPr lang="ru-RU" sz="2000" dirty="0"/>
              <a:t>данных </a:t>
            </a:r>
            <a:r>
              <a:rPr lang="ru-RU" sz="2000" b="1" dirty="0">
                <a:solidFill>
                  <a:srgbClr val="C00000"/>
                </a:solidFill>
              </a:rPr>
              <a:t>не могут быть инициализированы при их объявлении в теле класса</a:t>
            </a:r>
            <a:r>
              <a:rPr lang="ru-RU" sz="2000" dirty="0"/>
              <a:t>. Эти элементы данных должны быть инициализированы конструктором, либо им могут быть присвоены значения специальными функциями установки значений </a:t>
            </a:r>
            <a:r>
              <a:rPr lang="ru-RU" sz="2000" dirty="0" err="1"/>
              <a:t>set</a:t>
            </a:r>
            <a:r>
              <a:rPr lang="ru-RU" sz="2000" dirty="0"/>
              <a:t>-функциями.</a:t>
            </a:r>
          </a:p>
          <a:p>
            <a:r>
              <a:rPr lang="ru-RU" sz="2000" dirty="0"/>
              <a:t>В классе могут быть определены </a:t>
            </a:r>
            <a:r>
              <a:rPr lang="ru-RU" sz="2000" b="1" dirty="0"/>
              <a:t>несколько конструкторов</a:t>
            </a:r>
            <a:r>
              <a:rPr lang="ru-RU" sz="2000" dirty="0"/>
              <a:t>, которые должны отличаться количеством параметров. Более подробно о конструкторах рассмотрим </a:t>
            </a:r>
            <a:r>
              <a:rPr lang="ru-RU" sz="2000" dirty="0" smtClean="0"/>
              <a:t>в следующей лекции.</a:t>
            </a:r>
            <a:endParaRPr lang="ru-RU" sz="2000" dirty="0"/>
          </a:p>
          <a:p>
            <a:endParaRPr lang="ru-RU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16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Функции-элементы </a:t>
            </a:r>
            <a:r>
              <a:rPr lang="ru-RU" dirty="0"/>
              <a:t>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438848"/>
            <a:ext cx="8780462" cy="5302612"/>
          </a:xfrm>
          <a:solidFill>
            <a:schemeClr val="accent5">
              <a:lumMod val="60000"/>
              <a:lumOff val="40000"/>
            </a:schemeClr>
          </a:solidFill>
          <a:ln>
            <a:solidFill>
              <a:srgbClr val="004874"/>
            </a:solidFill>
          </a:ln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rgbClr val="C00000"/>
                </a:solidFill>
              </a:rPr>
              <a:t>С</a:t>
            </a:r>
            <a:r>
              <a:rPr lang="ru-RU" sz="2200" b="1" dirty="0" smtClean="0">
                <a:solidFill>
                  <a:srgbClr val="C00000"/>
                </a:solidFill>
              </a:rPr>
              <a:t>интаксис конструктора:</a:t>
            </a:r>
          </a:p>
          <a:p>
            <a:endParaRPr lang="ru-RU" sz="22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002060"/>
                </a:solidFill>
              </a:rPr>
              <a:t>c</a:t>
            </a:r>
            <a:r>
              <a:rPr lang="en-US" sz="2200" b="1" dirty="0" smtClean="0">
                <a:solidFill>
                  <a:srgbClr val="002060"/>
                </a:solidFill>
              </a:rPr>
              <a:t>lass </a:t>
            </a:r>
            <a:r>
              <a:rPr lang="ru-RU" sz="2200" b="1" dirty="0" smtClean="0">
                <a:solidFill>
                  <a:srgbClr val="002060"/>
                </a:solidFill>
              </a:rPr>
              <a:t>ИмяКласса </a:t>
            </a:r>
            <a:r>
              <a:rPr lang="en-US" sz="2200" b="1" dirty="0" smtClean="0">
                <a:solidFill>
                  <a:srgbClr val="002060"/>
                </a:solidFill>
              </a:rPr>
              <a:t>{</a:t>
            </a:r>
            <a:endParaRPr lang="ru-RU" sz="2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</a:rPr>
              <a:t>     </a:t>
            </a:r>
            <a:r>
              <a:rPr lang="en-US" sz="2200" b="1" dirty="0" smtClean="0">
                <a:solidFill>
                  <a:srgbClr val="002060"/>
                </a:solidFill>
              </a:rPr>
              <a:t>// </a:t>
            </a:r>
            <a:r>
              <a:rPr lang="ru-RU" sz="2200" b="1" dirty="0" smtClean="0">
                <a:solidFill>
                  <a:schemeClr val="accent6">
                    <a:lumMod val="75000"/>
                  </a:schemeClr>
                </a:solidFill>
              </a:rPr>
              <a:t>конструкторы</a:t>
            </a:r>
          </a:p>
          <a:p>
            <a:pPr marL="0" indent="0">
              <a:buNone/>
            </a:pP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</a:rPr>
              <a:t>         ИмяКласса () </a:t>
            </a:r>
            <a:r>
              <a:rPr lang="en-US" sz="2200" b="1" dirty="0" smtClean="0">
                <a:solidFill>
                  <a:srgbClr val="002060"/>
                </a:solidFill>
              </a:rPr>
              <a:t>;</a:t>
            </a:r>
            <a:r>
              <a:rPr lang="ru-RU" sz="2200" b="1" dirty="0" smtClean="0">
                <a:solidFill>
                  <a:srgbClr val="002060"/>
                </a:solidFill>
              </a:rPr>
              <a:t>   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2200" b="1" dirty="0" smtClean="0">
                <a:solidFill>
                  <a:schemeClr val="accent6">
                    <a:lumMod val="75000"/>
                  </a:schemeClr>
                </a:solidFill>
              </a:rPr>
              <a:t>без параметров </a:t>
            </a:r>
          </a:p>
          <a:p>
            <a:pPr marL="0" indent="0">
              <a:buNone/>
            </a:pP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</a:rPr>
              <a:t>         </a:t>
            </a:r>
            <a:r>
              <a:rPr lang="ru-RU" sz="2200" b="1" dirty="0">
                <a:solidFill>
                  <a:srgbClr val="002060"/>
                </a:solidFill>
              </a:rPr>
              <a:t>ИмяКласса </a:t>
            </a:r>
            <a:r>
              <a:rPr lang="ru-RU" sz="2200" b="1" dirty="0" smtClean="0">
                <a:solidFill>
                  <a:srgbClr val="002060"/>
                </a:solidFill>
              </a:rPr>
              <a:t>(Тип1 параметр1)  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2200" b="1" dirty="0" smtClean="0">
                <a:solidFill>
                  <a:schemeClr val="accent6">
                    <a:lumMod val="75000"/>
                  </a:schemeClr>
                </a:solidFill>
              </a:rPr>
              <a:t>с 1 параметром</a:t>
            </a:r>
          </a:p>
          <a:p>
            <a:pPr marL="0" indent="0">
              <a:buNone/>
            </a:pP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</a:rPr>
              <a:t>         </a:t>
            </a:r>
            <a:r>
              <a:rPr lang="en-US" sz="2200" b="1" dirty="0" smtClean="0">
                <a:solidFill>
                  <a:srgbClr val="002060"/>
                </a:solidFill>
              </a:rPr>
              <a:t>{  </a:t>
            </a:r>
            <a:r>
              <a:rPr lang="ru-RU" sz="2200" b="1" dirty="0" smtClean="0">
                <a:solidFill>
                  <a:srgbClr val="002060"/>
                </a:solidFill>
              </a:rPr>
              <a:t>Атрибут1=параметр1</a:t>
            </a:r>
            <a:r>
              <a:rPr lang="en-US" sz="2200" b="1" dirty="0" smtClean="0">
                <a:solidFill>
                  <a:srgbClr val="002060"/>
                </a:solidFill>
              </a:rPr>
              <a:t>;  }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</a:rPr>
              <a:t>         </a:t>
            </a:r>
            <a:r>
              <a:rPr lang="ru-RU" sz="2200" b="1" dirty="0">
                <a:solidFill>
                  <a:srgbClr val="002060"/>
                </a:solidFill>
              </a:rPr>
              <a:t>ИмяКласса (Тип1 </a:t>
            </a:r>
            <a:r>
              <a:rPr lang="ru-RU" sz="2200" b="1" dirty="0" smtClean="0">
                <a:solidFill>
                  <a:srgbClr val="002060"/>
                </a:solidFill>
              </a:rPr>
              <a:t>параметр1</a:t>
            </a:r>
            <a:r>
              <a:rPr lang="en-US" sz="2200" b="1" dirty="0" smtClean="0">
                <a:solidFill>
                  <a:srgbClr val="002060"/>
                </a:solidFill>
              </a:rPr>
              <a:t>, </a:t>
            </a:r>
            <a:r>
              <a:rPr lang="ru-RU" sz="2200" b="1" dirty="0" smtClean="0">
                <a:solidFill>
                  <a:srgbClr val="002060"/>
                </a:solidFill>
              </a:rPr>
              <a:t>Тип2 параметр2) </a:t>
            </a:r>
            <a:endParaRPr lang="ru-RU" sz="2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200" b="1" dirty="0">
                <a:solidFill>
                  <a:srgbClr val="002060"/>
                </a:solidFill>
              </a:rPr>
              <a:t>          </a:t>
            </a:r>
            <a:r>
              <a:rPr lang="en-US" sz="2200" b="1" dirty="0">
                <a:solidFill>
                  <a:srgbClr val="002060"/>
                </a:solidFill>
              </a:rPr>
              <a:t>{  </a:t>
            </a:r>
            <a:r>
              <a:rPr lang="ru-RU" sz="2200" b="1" dirty="0">
                <a:solidFill>
                  <a:srgbClr val="002060"/>
                </a:solidFill>
              </a:rPr>
              <a:t>Атрибут1=параметр1</a:t>
            </a:r>
            <a:r>
              <a:rPr lang="en-US" sz="2200" b="1" dirty="0">
                <a:solidFill>
                  <a:srgbClr val="002060"/>
                </a:solidFill>
              </a:rPr>
              <a:t>; </a:t>
            </a:r>
            <a:endParaRPr lang="ru-RU" sz="2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</a:rPr>
              <a:t>            Атрибут2=параметр2</a:t>
            </a:r>
            <a:r>
              <a:rPr lang="en-US" sz="2200" b="1" dirty="0" smtClean="0">
                <a:solidFill>
                  <a:srgbClr val="002060"/>
                </a:solidFill>
              </a:rPr>
              <a:t>; </a:t>
            </a:r>
            <a:endParaRPr lang="ru-RU" sz="2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</a:rPr>
              <a:t>         </a:t>
            </a:r>
            <a:r>
              <a:rPr lang="en-US" sz="2200" b="1" dirty="0" smtClean="0">
                <a:solidFill>
                  <a:srgbClr val="002060"/>
                </a:solidFill>
              </a:rPr>
              <a:t>}</a:t>
            </a:r>
            <a:endParaRPr lang="ru-RU" sz="2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200" b="1" dirty="0" smtClean="0">
                <a:solidFill>
                  <a:srgbClr val="002060"/>
                </a:solidFill>
              </a:rPr>
              <a:t>         …………………………….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rgbClr val="002060"/>
                </a:solidFill>
              </a:rPr>
              <a:t>};</a:t>
            </a:r>
            <a:endParaRPr lang="ru-RU" sz="2200" b="1" dirty="0" smtClean="0">
              <a:solidFill>
                <a:srgbClr val="002060"/>
              </a:solidFill>
            </a:endParaRPr>
          </a:p>
          <a:p>
            <a:endParaRPr lang="ru-RU" sz="2200" dirty="0"/>
          </a:p>
          <a:p>
            <a:endParaRPr lang="ru-RU" sz="22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98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Функции-элементы </a:t>
            </a:r>
            <a:r>
              <a:rPr lang="ru-RU" dirty="0"/>
              <a:t>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366838"/>
            <a:ext cx="8780462" cy="5374622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Деструкторы</a:t>
            </a:r>
            <a:r>
              <a:rPr lang="ru-RU" sz="2000" dirty="0" smtClean="0"/>
              <a:t> </a:t>
            </a:r>
            <a:r>
              <a:rPr lang="ru-RU" sz="2000" dirty="0"/>
              <a:t>вызываются для уничтожения объектов и освобождения выделенной для них памяти. </a:t>
            </a:r>
          </a:p>
          <a:p>
            <a:r>
              <a:rPr lang="ru-RU" sz="2000" dirty="0"/>
              <a:t>Функция с тем же именем что и класс с предшествующим символом тильды </a:t>
            </a:r>
            <a:r>
              <a:rPr lang="ru-RU" sz="2000" b="1" dirty="0"/>
              <a:t>~</a:t>
            </a:r>
            <a:r>
              <a:rPr lang="ru-RU" sz="2000" dirty="0"/>
              <a:t> называется </a:t>
            </a:r>
            <a:r>
              <a:rPr lang="ru-RU" sz="2000" b="1" dirty="0"/>
              <a:t>деструктором</a:t>
            </a:r>
            <a:r>
              <a:rPr lang="ru-RU" sz="2000" dirty="0"/>
              <a:t>.</a:t>
            </a:r>
          </a:p>
          <a:p>
            <a:r>
              <a:rPr lang="ru-RU" sz="2000" b="1" dirty="0"/>
              <a:t>Деструктор</a:t>
            </a:r>
            <a:r>
              <a:rPr lang="ru-RU" sz="2000" dirty="0"/>
              <a:t> производит заключительную «приборку» каждого объекта класса перед тем, как выделенная для него память будет возвращена системе. </a:t>
            </a:r>
            <a:r>
              <a:rPr lang="ru-RU" sz="2000" dirty="0" smtClean="0"/>
              <a:t>Более </a:t>
            </a:r>
            <a:r>
              <a:rPr lang="ru-RU" sz="2000" dirty="0"/>
              <a:t>подробно о деструкторах </a:t>
            </a:r>
            <a:r>
              <a:rPr lang="ru-RU" sz="2000" dirty="0" smtClean="0"/>
              <a:t>рассмотрим в следующей лекции.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40" y="3717041"/>
            <a:ext cx="2808390" cy="259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16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84730"/>
            <a:ext cx="9144000" cy="39605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ОПРЕДЕЛЕНИЕ КЛАССА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74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Функции-элементы </a:t>
            </a:r>
            <a:r>
              <a:rPr lang="ru-RU" dirty="0"/>
              <a:t>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438848"/>
            <a:ext cx="8780462" cy="3430352"/>
          </a:xfrm>
          <a:solidFill>
            <a:schemeClr val="accent5">
              <a:lumMod val="60000"/>
              <a:lumOff val="40000"/>
            </a:schemeClr>
          </a:solidFill>
          <a:ln>
            <a:solidFill>
              <a:srgbClr val="004874"/>
            </a:solidFill>
          </a:ln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С</a:t>
            </a:r>
            <a:r>
              <a:rPr lang="ru-RU" sz="2400" b="1" dirty="0" smtClean="0">
                <a:solidFill>
                  <a:srgbClr val="C00000"/>
                </a:solidFill>
              </a:rPr>
              <a:t>интаксис деструктора:</a:t>
            </a:r>
          </a:p>
          <a:p>
            <a:endParaRPr lang="ru-RU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2060"/>
                </a:solidFill>
              </a:rPr>
              <a:t>c</a:t>
            </a:r>
            <a:r>
              <a:rPr lang="en-US" sz="2400" b="1" dirty="0" smtClean="0">
                <a:solidFill>
                  <a:srgbClr val="002060"/>
                </a:solidFill>
              </a:rPr>
              <a:t>lass </a:t>
            </a:r>
            <a:r>
              <a:rPr lang="ru-RU" sz="2400" b="1" dirty="0" smtClean="0">
                <a:solidFill>
                  <a:srgbClr val="002060"/>
                </a:solidFill>
              </a:rPr>
              <a:t>ИмяКласса </a:t>
            </a:r>
            <a:r>
              <a:rPr lang="en-US" sz="2400" b="1" dirty="0" smtClean="0">
                <a:solidFill>
                  <a:srgbClr val="002060"/>
                </a:solidFill>
              </a:rPr>
              <a:t>{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     </a:t>
            </a:r>
            <a:r>
              <a:rPr lang="en-US" sz="2400" b="1" dirty="0" smtClean="0">
                <a:solidFill>
                  <a:srgbClr val="002060"/>
                </a:solidFill>
              </a:rPr>
              <a:t>//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деструктор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         </a:t>
            </a:r>
            <a:r>
              <a:rPr lang="en-US" sz="2400" b="1" dirty="0" smtClean="0">
                <a:solidFill>
                  <a:srgbClr val="002060"/>
                </a:solidFill>
              </a:rPr>
              <a:t>~</a:t>
            </a:r>
            <a:r>
              <a:rPr lang="ru-RU" sz="2400" b="1" dirty="0" smtClean="0">
                <a:solidFill>
                  <a:srgbClr val="002060"/>
                </a:solidFill>
              </a:rPr>
              <a:t>ИмяКласса ()   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без параметров 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         </a:t>
            </a:r>
            <a:r>
              <a:rPr lang="en-US" sz="2400" b="1" dirty="0" smtClean="0">
                <a:solidFill>
                  <a:srgbClr val="002060"/>
                </a:solidFill>
              </a:rPr>
              <a:t>{  ….  }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};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endParaRPr lang="ru-RU" sz="2400" dirty="0"/>
          </a:p>
          <a:p>
            <a:endParaRPr lang="ru-RU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63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59850" cy="1124680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ru-RU" dirty="0" smtClean="0"/>
              <a:t>Пример. Конструкторы и деструкторы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43" y="119422"/>
            <a:ext cx="4788030" cy="6694048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4874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класс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Time</a:t>
            </a:r>
            <a:endParaRPr lang="ru-RU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class Time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</a:t>
            </a:r>
            <a:r>
              <a:rPr lang="en-US" sz="1800" dirty="0"/>
              <a:t> </a:t>
            </a:r>
            <a:r>
              <a:rPr lang="en-US" sz="1800" dirty="0" smtClean="0"/>
              <a:t>    </a:t>
            </a:r>
            <a:r>
              <a:rPr lang="en-US" sz="1800" b="1" dirty="0" smtClean="0">
                <a:solidFill>
                  <a:srgbClr val="0033CC"/>
                </a:solidFill>
              </a:rPr>
              <a:t>private</a:t>
            </a:r>
            <a:r>
              <a:rPr lang="ru-RU" sz="1800" b="1" dirty="0" smtClean="0">
                <a:solidFill>
                  <a:srgbClr val="0033CC"/>
                </a:solidFill>
              </a:rPr>
              <a:t>:</a:t>
            </a:r>
            <a:r>
              <a:rPr lang="en-US" sz="18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  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закрытые элементы-данные</a:t>
            </a:r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err="1"/>
              <a:t>int</a:t>
            </a:r>
            <a:r>
              <a:rPr lang="en-US" sz="1800" b="1" dirty="0"/>
              <a:t> hour;</a:t>
            </a:r>
            <a:endParaRPr lang="ru-RU" sz="1800" b="1" dirty="0"/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err="1"/>
              <a:t>int</a:t>
            </a:r>
            <a:r>
              <a:rPr lang="en-US" sz="1800" b="1" dirty="0"/>
              <a:t> minute; </a:t>
            </a:r>
            <a:endParaRPr lang="ru-RU" sz="1800" b="1" dirty="0"/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err="1"/>
              <a:t>int</a:t>
            </a:r>
            <a:r>
              <a:rPr lang="en-US" sz="1800" b="1" dirty="0"/>
              <a:t> second</a:t>
            </a:r>
            <a:r>
              <a:rPr lang="en-US" sz="1800" b="1" dirty="0" smtClean="0"/>
              <a:t>;</a:t>
            </a:r>
            <a:endParaRPr lang="ru-RU" sz="1800" b="1" dirty="0" smtClean="0"/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открытый интерфейс</a:t>
            </a:r>
          </a:p>
          <a:p>
            <a:pPr marL="0" indent="265113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0033CC"/>
                </a:solidFill>
              </a:rPr>
              <a:t>public</a:t>
            </a:r>
            <a:r>
              <a:rPr lang="ru-RU" sz="1800" b="1" dirty="0" smtClean="0">
                <a:solidFill>
                  <a:srgbClr val="0033CC"/>
                </a:solidFill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33CC"/>
                </a:solidFill>
              </a:rPr>
              <a:t> </a:t>
            </a:r>
            <a:r>
              <a:rPr lang="ru-RU" sz="1800" b="1" dirty="0" smtClean="0">
                <a:solidFill>
                  <a:srgbClr val="0033CC"/>
                </a:solidFill>
              </a:rPr>
              <a:t>  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//конструктор без параметров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Time()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ru-RU" sz="1800" b="1" dirty="0" smtClean="0"/>
              <a:t>{</a:t>
            </a:r>
            <a:r>
              <a:rPr lang="en-US" sz="1800" b="1" dirty="0" smtClean="0"/>
              <a:t> hour </a:t>
            </a:r>
            <a:r>
              <a:rPr lang="en-US" sz="1800" b="1" dirty="0"/>
              <a:t>= minute = second = 0</a:t>
            </a:r>
            <a:r>
              <a:rPr lang="en-US" sz="1800" b="1" dirty="0" smtClean="0"/>
              <a:t>; </a:t>
            </a:r>
            <a:r>
              <a:rPr lang="ru-RU" sz="1800" b="1" dirty="0" smtClean="0"/>
              <a:t>}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    //конструктор с 3-мя параметрами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Time(</a:t>
            </a:r>
            <a:r>
              <a:rPr lang="en-US" sz="1800" b="1" dirty="0" err="1"/>
              <a:t>int</a:t>
            </a:r>
            <a:r>
              <a:rPr lang="en-US" sz="1800" b="1" dirty="0"/>
              <a:t> h, </a:t>
            </a:r>
            <a:r>
              <a:rPr lang="en-US" sz="1800" b="1" dirty="0" err="1"/>
              <a:t>int</a:t>
            </a:r>
            <a:r>
              <a:rPr lang="en-US" sz="1800" b="1" dirty="0"/>
              <a:t> m, </a:t>
            </a:r>
            <a:r>
              <a:rPr lang="en-US" sz="1800" b="1" dirty="0" err="1"/>
              <a:t>int</a:t>
            </a:r>
            <a:r>
              <a:rPr lang="en-US" sz="1800" b="1" dirty="0"/>
              <a:t> 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ru-RU" sz="1800" b="1" dirty="0" smtClean="0"/>
              <a:t>{</a:t>
            </a:r>
            <a:r>
              <a:rPr lang="en-US" sz="1800" b="1" dirty="0" smtClean="0"/>
              <a:t>  hour </a:t>
            </a:r>
            <a:r>
              <a:rPr lang="en-US" sz="1800" b="1" dirty="0"/>
              <a:t>= h; minute = m; second = s</a:t>
            </a:r>
            <a:r>
              <a:rPr lang="en-US" sz="1800" b="1" dirty="0" smtClean="0"/>
              <a:t>; </a:t>
            </a:r>
            <a:r>
              <a:rPr lang="ru-RU" sz="1800" b="1" dirty="0" smtClean="0"/>
              <a:t>}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~Time()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ru-RU" sz="1800" b="1" dirty="0" smtClean="0"/>
              <a:t>{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cout</a:t>
            </a:r>
            <a:r>
              <a:rPr lang="en-US" sz="1800" b="1" dirty="0" smtClean="0"/>
              <a:t> </a:t>
            </a:r>
            <a:r>
              <a:rPr lang="en-US" sz="1800" b="1" dirty="0"/>
              <a:t>&lt;&lt; "</a:t>
            </a:r>
            <a:r>
              <a:rPr lang="ru-RU" sz="1800" b="1" dirty="0"/>
              <a:t>объект удален</a:t>
            </a:r>
            <a:r>
              <a:rPr lang="ru-RU" sz="1800" b="1" dirty="0" smtClean="0"/>
              <a:t>";</a:t>
            </a:r>
            <a:r>
              <a:rPr lang="en-US" sz="1800" b="1" dirty="0" smtClean="0"/>
              <a:t> </a:t>
            </a:r>
            <a:r>
              <a:rPr lang="ru-RU" sz="1800" b="1" dirty="0" smtClean="0"/>
              <a:t>}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</a:t>
            </a:r>
            <a:r>
              <a:rPr lang="ru-RU" sz="1800" b="1" dirty="0" smtClean="0"/>
              <a:t>// </a:t>
            </a:r>
            <a:r>
              <a:rPr lang="ru-RU" sz="1800" b="1" dirty="0"/>
              <a:t>элементы-функции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void print()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en-US" sz="1800" b="1" dirty="0" smtClean="0"/>
              <a:t>{ </a:t>
            </a:r>
            <a:r>
              <a:rPr lang="en-US" sz="1800" b="1" dirty="0" err="1" smtClean="0"/>
              <a:t>cout</a:t>
            </a:r>
            <a:r>
              <a:rPr lang="en-US" sz="1800" b="1" dirty="0" smtClean="0"/>
              <a:t> </a:t>
            </a:r>
            <a:r>
              <a:rPr lang="en-US" sz="1800" b="1" dirty="0"/>
              <a:t>&lt;&lt; "</a:t>
            </a:r>
            <a:r>
              <a:rPr lang="ru-RU" sz="1800" b="1" dirty="0"/>
              <a:t>время" &lt;&lt; </a:t>
            </a:r>
            <a:r>
              <a:rPr lang="en-US" sz="1800" b="1" dirty="0" err="1"/>
              <a:t>endl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</a:t>
            </a:r>
            <a:r>
              <a:rPr lang="en-US" sz="1800" b="1" dirty="0" err="1"/>
              <a:t>cout</a:t>
            </a:r>
            <a:r>
              <a:rPr lang="en-US" sz="1800" b="1" dirty="0"/>
              <a:t> &lt;&lt; "(" &lt;&lt; this-&gt;hour &lt;&lt; ":"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    &lt;&lt; this-&gt;minute &lt;&lt; ":"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    &lt;&lt; this-&gt;second &lt;&lt; ")" &lt;&lt; </a:t>
            </a:r>
            <a:r>
              <a:rPr lang="en-US" sz="1800" b="1" dirty="0" err="1"/>
              <a:t>endl</a:t>
            </a:r>
            <a:r>
              <a:rPr lang="en-US" sz="1800" b="1" dirty="0" smtClean="0"/>
              <a:t>; </a:t>
            </a:r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}</a:t>
            </a:r>
            <a:r>
              <a:rPr lang="en-US" sz="1800" b="1" dirty="0"/>
              <a:t>;</a:t>
            </a:r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4830716" y="119423"/>
            <a:ext cx="4321044" cy="6694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4874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800" b="1" dirty="0" err="1" smtClean="0"/>
              <a:t>int</a:t>
            </a:r>
            <a:r>
              <a:rPr lang="en-US" sz="1800" b="1" dirty="0" smtClean="0"/>
              <a:t> </a:t>
            </a:r>
            <a:r>
              <a:rPr lang="en-US" sz="1800" b="1" dirty="0"/>
              <a:t>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{</a:t>
            </a:r>
            <a:r>
              <a:rPr lang="en-US" sz="1800" b="1" dirty="0" smtClean="0"/>
              <a:t> 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//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создание объекта через конструктор без параметров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Time t1;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t1.print();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//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создание объекта через конструктор c параметрами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Time t2(12, 13, 14);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t2.print();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</a:t>
            </a: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</a:t>
            </a:r>
            <a:r>
              <a:rPr lang="ru-RU" sz="1800" b="1" dirty="0" smtClean="0"/>
              <a:t>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//создание указателя на объект через конструктор c параметрами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Time* </a:t>
            </a:r>
            <a:r>
              <a:rPr lang="en-US" sz="1800" b="1" dirty="0" err="1"/>
              <a:t>ptrt</a:t>
            </a:r>
            <a:r>
              <a:rPr lang="en-US" sz="1800" b="1" dirty="0"/>
              <a:t> = new Time(22, 18, 56);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ptrt</a:t>
            </a:r>
            <a:r>
              <a:rPr lang="en-US" sz="1800" b="1" dirty="0"/>
              <a:t>-&gt;print();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   </a:t>
            </a:r>
            <a:endParaRPr lang="en-US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//удаление указателя объекта, явно вызывая деструктор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delete </a:t>
            </a:r>
            <a:r>
              <a:rPr lang="en-US" sz="1800" b="1" dirty="0" err="1"/>
              <a:t>ptrt</a:t>
            </a:r>
            <a:r>
              <a:rPr lang="en-US" sz="1800" b="1" dirty="0" smtClean="0"/>
              <a:t>;</a:t>
            </a:r>
          </a:p>
          <a:p>
            <a:pPr marL="0" indent="0">
              <a:buNone/>
            </a:pPr>
            <a:r>
              <a:rPr lang="en-US" sz="1800" b="1" dirty="0" smtClean="0"/>
              <a:t>}</a:t>
            </a:r>
            <a:endParaRPr lang="ru-RU" sz="1800" b="1" kern="0" dirty="0" smtClean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2173" y="-17485"/>
            <a:ext cx="2133600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30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84730"/>
            <a:ext cx="9144000" cy="39605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ИНТЕРФЕЙС И РЕАЛИЗАЦИЯ КЛАССА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7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66838"/>
          </a:xfrm>
        </p:spPr>
        <p:txBody>
          <a:bodyPr/>
          <a:lstStyle/>
          <a:p>
            <a:r>
              <a:rPr lang="ru-RU" sz="4200" dirty="0" smtClean="0"/>
              <a:t>Интерфейс и реализация </a:t>
            </a:r>
            <a:r>
              <a:rPr lang="ru-RU" sz="4200" dirty="0"/>
              <a:t>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769" y="1268700"/>
            <a:ext cx="8780462" cy="4680650"/>
          </a:xfrm>
        </p:spPr>
        <p:txBody>
          <a:bodyPr>
            <a:noAutofit/>
          </a:bodyPr>
          <a:lstStyle/>
          <a:p>
            <a:r>
              <a:rPr lang="ru-RU" sz="2200" dirty="0"/>
              <a:t>Определяйте все элементы-функции, кроме самых маленьких, вне определения класса. </a:t>
            </a:r>
            <a:r>
              <a:rPr lang="ru-RU" sz="2200" dirty="0" smtClean="0"/>
              <a:t>В классе только объявляйте прототипы функций. </a:t>
            </a:r>
          </a:p>
          <a:p>
            <a:r>
              <a:rPr lang="ru-RU" sz="2200" dirty="0" smtClean="0"/>
              <a:t>Это </a:t>
            </a:r>
            <a:r>
              <a:rPr lang="ru-RU" sz="2200" dirty="0"/>
              <a:t>способствует отделению интерфейса класса от его реализации.</a:t>
            </a:r>
          </a:p>
          <a:p>
            <a:r>
              <a:rPr lang="ru-RU" sz="2200" dirty="0"/>
              <a:t>Для того, чтобы отделить интерфейс класса от его реализации используется </a:t>
            </a:r>
            <a:r>
              <a:rPr lang="ru-RU" sz="2200" b="1" dirty="0">
                <a:solidFill>
                  <a:srgbClr val="002060"/>
                </a:solidFill>
              </a:rPr>
              <a:t>Операция :: </a:t>
            </a:r>
            <a:r>
              <a:rPr lang="ru-RU" sz="2200" dirty="0"/>
              <a:t>(</a:t>
            </a:r>
            <a:r>
              <a:rPr lang="ru-RU" sz="2200" dirty="0" smtClean="0"/>
              <a:t>двухместная операция </a:t>
            </a:r>
            <a:r>
              <a:rPr lang="ru-RU" sz="2200" dirty="0"/>
              <a:t>разрешения области действия </a:t>
            </a:r>
            <a:r>
              <a:rPr lang="ru-RU" sz="2200" dirty="0" smtClean="0"/>
              <a:t>) позволяет </a:t>
            </a:r>
            <a:r>
              <a:rPr lang="ru-RU" sz="2200" dirty="0"/>
              <a:t>получить доступ к элементам класса.</a:t>
            </a:r>
          </a:p>
          <a:p>
            <a:r>
              <a:rPr lang="ru-RU" sz="2200" dirty="0" smtClean="0"/>
              <a:t>Синтаксис</a:t>
            </a:r>
            <a:r>
              <a:rPr lang="ru-RU" sz="2200" dirty="0"/>
              <a:t>:</a:t>
            </a:r>
            <a:r>
              <a:rPr lang="ru-RU" sz="2200" dirty="0" smtClean="0"/>
              <a:t> </a:t>
            </a:r>
            <a:endParaRPr lang="ru-RU" sz="2200" dirty="0"/>
          </a:p>
          <a:p>
            <a:pPr marL="0" indent="0">
              <a:buNone/>
            </a:pPr>
            <a:endParaRPr lang="ru-RU" sz="2200" dirty="0"/>
          </a:p>
          <a:p>
            <a:pPr marL="0" indent="0" algn="ctr">
              <a:buNone/>
            </a:pPr>
            <a:r>
              <a:rPr lang="ru-RU" sz="2200" b="1" dirty="0">
                <a:solidFill>
                  <a:srgbClr val="002060"/>
                </a:solidFill>
              </a:rPr>
              <a:t>Имя класса :: имя элемента класса </a:t>
            </a:r>
            <a:endParaRPr lang="ru-RU" sz="2200" b="1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200" dirty="0"/>
              <a:t>О</a:t>
            </a:r>
            <a:r>
              <a:rPr lang="ru-RU" sz="2200" dirty="0" smtClean="0"/>
              <a:t>перация </a:t>
            </a:r>
            <a:r>
              <a:rPr lang="ru-RU" sz="2200" dirty="0"/>
              <a:t>разрешения области действия «привязывает» имя элемента к имени класса, однозначно идентифицируя функции-элементы данного </a:t>
            </a:r>
            <a:r>
              <a:rPr lang="ru-RU" sz="2200" dirty="0" smtClean="0"/>
              <a:t>класса.</a:t>
            </a:r>
            <a:endParaRPr lang="ru-RU" sz="2200" dirty="0"/>
          </a:p>
          <a:p>
            <a:endParaRPr lang="ru-RU" sz="2200" b="1" dirty="0"/>
          </a:p>
          <a:p>
            <a:endParaRPr lang="ru-RU" sz="2200" dirty="0"/>
          </a:p>
          <a:p>
            <a:endParaRPr lang="ru-RU" sz="22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272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59850" cy="1124680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ru-RU" dirty="0" smtClean="0"/>
              <a:t>Пример. Интерфейс и реализация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10" y="980660"/>
            <a:ext cx="4788030" cy="4536630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4874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класс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Time</a:t>
            </a:r>
            <a:endParaRPr lang="ru-RU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class Time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</a:t>
            </a:r>
            <a:r>
              <a:rPr lang="en-US" sz="1800" dirty="0"/>
              <a:t> </a:t>
            </a:r>
            <a:r>
              <a:rPr lang="en-US" sz="1800" dirty="0" smtClean="0"/>
              <a:t>    </a:t>
            </a:r>
            <a:r>
              <a:rPr lang="en-US" sz="1800" b="1" dirty="0" smtClean="0">
                <a:solidFill>
                  <a:srgbClr val="0033CC"/>
                </a:solidFill>
              </a:rPr>
              <a:t>private</a:t>
            </a:r>
            <a:r>
              <a:rPr lang="ru-RU" sz="1800" b="1" dirty="0" smtClean="0">
                <a:solidFill>
                  <a:srgbClr val="0033CC"/>
                </a:solidFill>
              </a:rPr>
              <a:t>:</a:t>
            </a:r>
            <a:r>
              <a:rPr lang="en-US" sz="18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  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закрытые элементы-данные</a:t>
            </a:r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err="1"/>
              <a:t>int</a:t>
            </a:r>
            <a:r>
              <a:rPr lang="en-US" sz="1800" b="1" dirty="0"/>
              <a:t> hour;</a:t>
            </a:r>
            <a:endParaRPr lang="ru-RU" sz="1800" b="1" dirty="0"/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err="1"/>
              <a:t>int</a:t>
            </a:r>
            <a:r>
              <a:rPr lang="en-US" sz="1800" b="1" dirty="0"/>
              <a:t> minute; </a:t>
            </a:r>
            <a:endParaRPr lang="ru-RU" sz="1800" b="1" dirty="0"/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err="1"/>
              <a:t>int</a:t>
            </a:r>
            <a:r>
              <a:rPr lang="en-US" sz="1800" b="1" dirty="0"/>
              <a:t> second</a:t>
            </a:r>
            <a:r>
              <a:rPr lang="en-US" sz="1800" b="1" dirty="0" smtClean="0"/>
              <a:t>;</a:t>
            </a:r>
            <a:endParaRPr lang="ru-RU" sz="1800" b="1" dirty="0" smtClean="0"/>
          </a:p>
          <a:p>
            <a:pPr marL="0" indent="265113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0033CC"/>
                </a:solidFill>
              </a:rPr>
              <a:t>public</a:t>
            </a:r>
            <a:r>
              <a:rPr lang="ru-RU" sz="1800" b="1" dirty="0" smtClean="0">
                <a:solidFill>
                  <a:srgbClr val="0033CC"/>
                </a:solidFill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33CC"/>
                </a:solidFill>
              </a:rPr>
              <a:t> </a:t>
            </a:r>
            <a:r>
              <a:rPr lang="ru-RU" sz="1800" b="1" dirty="0" smtClean="0">
                <a:solidFill>
                  <a:srgbClr val="0033CC"/>
                </a:solidFill>
              </a:rPr>
              <a:t>  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//открытый интерфейс класса</a:t>
            </a:r>
            <a:endParaRPr lang="en-US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прототипы функций-элементов</a:t>
            </a:r>
            <a:endParaRPr lang="ru-RU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Time</a:t>
            </a:r>
            <a:r>
              <a:rPr lang="en-US" sz="1800" b="1" dirty="0" smtClean="0"/>
              <a:t>();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 </a:t>
            </a:r>
            <a:r>
              <a:rPr lang="en-US" sz="1800" b="1" dirty="0" smtClean="0"/>
              <a:t>Time(</a:t>
            </a:r>
            <a:r>
              <a:rPr lang="en-US" sz="1800" b="1" dirty="0" err="1" smtClean="0"/>
              <a:t>int</a:t>
            </a:r>
            <a:r>
              <a:rPr lang="en-US" sz="1800" b="1" dirty="0" smtClean="0"/>
              <a:t> , </a:t>
            </a:r>
            <a:r>
              <a:rPr lang="en-US" sz="1800" b="1" dirty="0" err="1"/>
              <a:t>int</a:t>
            </a:r>
            <a:r>
              <a:rPr lang="en-US" sz="1800" b="1" dirty="0"/>
              <a:t> </a:t>
            </a:r>
            <a:r>
              <a:rPr lang="en-US" sz="1800" b="1" dirty="0" smtClean="0"/>
              <a:t>, </a:t>
            </a:r>
            <a:r>
              <a:rPr lang="en-US" sz="1800" b="1" dirty="0" err="1"/>
              <a:t>int</a:t>
            </a:r>
            <a:r>
              <a:rPr lang="en-US" sz="1800" b="1" dirty="0"/>
              <a:t> </a:t>
            </a:r>
            <a:r>
              <a:rPr lang="en-US" sz="1800" b="1" dirty="0" smtClean="0"/>
              <a:t>);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~</a:t>
            </a:r>
            <a:r>
              <a:rPr lang="en-US" sz="1800" b="1" dirty="0"/>
              <a:t>Time</a:t>
            </a:r>
            <a:r>
              <a:rPr lang="en-US" sz="1800" b="1" dirty="0" smtClean="0"/>
              <a:t>();</a:t>
            </a:r>
            <a:endParaRPr lang="ru-RU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void print</a:t>
            </a:r>
            <a:r>
              <a:rPr lang="en-US" sz="1800" b="1" dirty="0" smtClean="0"/>
              <a:t>();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}</a:t>
            </a:r>
            <a:r>
              <a:rPr lang="en-US" sz="1800" b="1" dirty="0"/>
              <a:t>;</a:t>
            </a:r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4780713" y="0"/>
            <a:ext cx="4321044" cy="70295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4874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0033CC"/>
                </a:solidFill>
              </a:rPr>
              <a:t>// </a:t>
            </a:r>
            <a:r>
              <a:rPr lang="ru-RU" sz="1800" b="1" dirty="0" smtClean="0">
                <a:solidFill>
                  <a:srgbClr val="0033CC"/>
                </a:solidFill>
              </a:rPr>
              <a:t>реализация класса</a:t>
            </a:r>
            <a:endParaRPr lang="en-US" sz="1800" b="1" dirty="0" smtClean="0">
              <a:solidFill>
                <a:srgbClr val="0033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0033CC"/>
                </a:solidFill>
              </a:rPr>
              <a:t>Time :: </a:t>
            </a:r>
            <a:r>
              <a:rPr lang="en-US" sz="1800" b="1" dirty="0" smtClean="0"/>
              <a:t>Time</a:t>
            </a:r>
            <a:r>
              <a:rPr lang="en-US" sz="1800" b="1" dirty="0"/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{</a:t>
            </a:r>
            <a:r>
              <a:rPr lang="en-US" sz="1800" b="1" dirty="0"/>
              <a:t> hour = minute = second = 0; </a:t>
            </a:r>
            <a:r>
              <a:rPr lang="ru-RU" sz="1800" b="1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    //конструктор с 3-мя параметрами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>
                <a:solidFill>
                  <a:srgbClr val="0033CC"/>
                </a:solidFill>
              </a:rPr>
              <a:t>Time :: </a:t>
            </a:r>
            <a:r>
              <a:rPr lang="en-US" sz="1800" b="1" dirty="0" smtClean="0"/>
              <a:t>Time(</a:t>
            </a:r>
            <a:r>
              <a:rPr lang="en-US" sz="1800" b="1" dirty="0" err="1" smtClean="0"/>
              <a:t>int</a:t>
            </a:r>
            <a:r>
              <a:rPr lang="en-US" sz="1800" b="1" dirty="0" smtClean="0"/>
              <a:t> </a:t>
            </a:r>
            <a:r>
              <a:rPr lang="en-US" sz="1800" b="1" dirty="0"/>
              <a:t>h, </a:t>
            </a:r>
            <a:r>
              <a:rPr lang="en-US" sz="1800" b="1" dirty="0" err="1"/>
              <a:t>int</a:t>
            </a:r>
            <a:r>
              <a:rPr lang="en-US" sz="1800" b="1" dirty="0"/>
              <a:t> m, </a:t>
            </a:r>
            <a:r>
              <a:rPr lang="en-US" sz="1800" b="1" dirty="0" err="1"/>
              <a:t>int</a:t>
            </a:r>
            <a:r>
              <a:rPr lang="en-US" sz="1800" b="1" dirty="0"/>
              <a:t> 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{</a:t>
            </a:r>
            <a:r>
              <a:rPr lang="en-US" sz="1800" b="1" dirty="0"/>
              <a:t>  hour = h; minute = m; second = s; </a:t>
            </a:r>
            <a:r>
              <a:rPr lang="ru-RU" sz="1800" b="1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>
                <a:solidFill>
                  <a:srgbClr val="0033CC"/>
                </a:solidFill>
              </a:rPr>
              <a:t>Time ::</a:t>
            </a:r>
            <a:r>
              <a:rPr lang="en-US" sz="1800" b="1" dirty="0" smtClean="0">
                <a:solidFill>
                  <a:srgbClr val="0033CC"/>
                </a:solidFill>
              </a:rPr>
              <a:t> </a:t>
            </a:r>
            <a:r>
              <a:rPr lang="en-US" sz="1800" b="1" dirty="0"/>
              <a:t>~Time()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{</a:t>
            </a:r>
            <a:r>
              <a:rPr lang="en-US" sz="1800" b="1" dirty="0"/>
              <a:t>  </a:t>
            </a:r>
            <a:r>
              <a:rPr lang="en-US" sz="1800" b="1" dirty="0" err="1"/>
              <a:t>cout</a:t>
            </a:r>
            <a:r>
              <a:rPr lang="en-US" sz="1800" b="1" dirty="0"/>
              <a:t> &lt;&lt; "</a:t>
            </a:r>
            <a:r>
              <a:rPr lang="ru-RU" sz="1800" b="1" dirty="0"/>
              <a:t>объект удален";</a:t>
            </a:r>
            <a:r>
              <a:rPr lang="en-US" sz="1800" b="1" dirty="0"/>
              <a:t> </a:t>
            </a:r>
            <a:r>
              <a:rPr lang="ru-RU" sz="1800" b="1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// элементы-функции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void </a:t>
            </a:r>
            <a:r>
              <a:rPr lang="en-US" sz="1800" b="1" dirty="0">
                <a:solidFill>
                  <a:srgbClr val="0033CC"/>
                </a:solidFill>
              </a:rPr>
              <a:t>Time :: </a:t>
            </a:r>
            <a:r>
              <a:rPr lang="en-US" sz="1800" b="1" dirty="0" smtClean="0"/>
              <a:t>print</a:t>
            </a:r>
            <a:r>
              <a:rPr lang="en-US" sz="1800" b="1" dirty="0"/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en-US" sz="1800" b="1" dirty="0"/>
              <a:t>{ </a:t>
            </a:r>
            <a:r>
              <a:rPr lang="en-US" sz="1800" b="1" dirty="0" err="1"/>
              <a:t>cout</a:t>
            </a:r>
            <a:r>
              <a:rPr lang="en-US" sz="1800" b="1" dirty="0"/>
              <a:t> &lt;&lt; "</a:t>
            </a:r>
            <a:r>
              <a:rPr lang="ru-RU" sz="1800" b="1" dirty="0"/>
              <a:t>время" &lt;&lt; </a:t>
            </a:r>
            <a:r>
              <a:rPr lang="en-US" sz="1800" b="1" dirty="0" err="1"/>
              <a:t>endl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</a:t>
            </a:r>
            <a:r>
              <a:rPr lang="en-US" sz="1800" b="1" dirty="0" err="1"/>
              <a:t>cout</a:t>
            </a:r>
            <a:r>
              <a:rPr lang="en-US" sz="1800" b="1" dirty="0"/>
              <a:t> &lt;&lt; "(" &lt;&lt; this-&gt;hour &lt;&lt; ":"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    &lt;&lt; this-&gt;minute &lt;&lt; ":"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    &lt;&lt; this-&gt;second &lt;&lt; ")" &lt;&lt; </a:t>
            </a:r>
            <a:r>
              <a:rPr lang="en-US" sz="1800" b="1" dirty="0" err="1"/>
              <a:t>endl</a:t>
            </a:r>
            <a:r>
              <a:rPr lang="en-US" sz="1800" b="1" dirty="0"/>
              <a:t>; </a:t>
            </a:r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0033CC"/>
                </a:solidFill>
              </a:rPr>
              <a:t>// </a:t>
            </a:r>
            <a:r>
              <a:rPr lang="ru-RU" sz="1800" b="1" dirty="0" smtClean="0">
                <a:solidFill>
                  <a:srgbClr val="0033CC"/>
                </a:solidFill>
              </a:rPr>
              <a:t>тестирование программы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err="1" smtClean="0"/>
              <a:t>int</a:t>
            </a:r>
            <a:r>
              <a:rPr lang="en-US" sz="1800" b="1" dirty="0" smtClean="0"/>
              <a:t> </a:t>
            </a:r>
            <a:r>
              <a:rPr lang="en-US" sz="1800" b="1" dirty="0"/>
              <a:t>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{  </a:t>
            </a:r>
            <a:r>
              <a:rPr lang="en-US" sz="1800" b="1" dirty="0" smtClean="0"/>
              <a:t>Time </a:t>
            </a:r>
            <a:r>
              <a:rPr lang="en-US" sz="1800" b="1" dirty="0"/>
              <a:t>t1;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t1.print();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en-US" sz="1800" b="1" dirty="0" smtClean="0"/>
              <a:t>Time </a:t>
            </a:r>
            <a:r>
              <a:rPr lang="en-US" sz="1800" b="1" dirty="0"/>
              <a:t>t2(12, 13, 14);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t2.print();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</a:t>
            </a:r>
            <a:r>
              <a:rPr lang="en-US" sz="1800" b="1" dirty="0" smtClean="0"/>
              <a:t>Time</a:t>
            </a:r>
            <a:r>
              <a:rPr lang="en-US" sz="1800" b="1" dirty="0"/>
              <a:t>* </a:t>
            </a:r>
            <a:r>
              <a:rPr lang="en-US" sz="1800" b="1" dirty="0" err="1"/>
              <a:t>ptrt</a:t>
            </a:r>
            <a:r>
              <a:rPr lang="en-US" sz="1800" b="1" dirty="0"/>
              <a:t> = new Time(22, 18, 56);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ptrt</a:t>
            </a:r>
            <a:r>
              <a:rPr lang="en-US" sz="1800" b="1" dirty="0"/>
              <a:t>-&gt;print();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sz="1800" b="1" dirty="0" smtClean="0"/>
              <a:t>delete </a:t>
            </a:r>
            <a:r>
              <a:rPr lang="en-US" sz="1800" b="1" dirty="0" err="1"/>
              <a:t>ptrt</a:t>
            </a:r>
            <a:r>
              <a:rPr lang="en-US" sz="1800" b="1" dirty="0" smtClean="0"/>
              <a:t>;</a:t>
            </a:r>
          </a:p>
          <a:p>
            <a:pPr marL="0" indent="0">
              <a:buNone/>
            </a:pPr>
            <a:r>
              <a:rPr lang="en-US" sz="1800" b="1" dirty="0" smtClean="0"/>
              <a:t>}</a:t>
            </a:r>
            <a:endParaRPr lang="ru-RU" sz="1800" b="1" kern="0" dirty="0" smtClean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897" y="4173022"/>
            <a:ext cx="2133600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44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build="p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66838"/>
          </a:xfrm>
        </p:spPr>
        <p:txBody>
          <a:bodyPr/>
          <a:lstStyle/>
          <a:p>
            <a:r>
              <a:rPr lang="ru-RU" sz="4200" dirty="0" smtClean="0"/>
              <a:t>Интерфейс и реализация </a:t>
            </a:r>
            <a:r>
              <a:rPr lang="ru-RU" sz="4200" dirty="0"/>
              <a:t>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769" y="1366838"/>
            <a:ext cx="8780462" cy="4680650"/>
          </a:xfrm>
        </p:spPr>
        <p:txBody>
          <a:bodyPr>
            <a:noAutofit/>
          </a:bodyPr>
          <a:lstStyle/>
          <a:p>
            <a:r>
              <a:rPr lang="ru-RU" sz="2000" dirty="0"/>
              <a:t>Одним из наиболее фундаментальных принципов систематической разработки программного обеспечения является </a:t>
            </a:r>
            <a:r>
              <a:rPr lang="ru-RU" sz="2000" b="1" dirty="0">
                <a:solidFill>
                  <a:srgbClr val="0033CC"/>
                </a:solidFill>
              </a:rPr>
              <a:t>отделение интерфейса от реализации</a:t>
            </a:r>
            <a:r>
              <a:rPr lang="ru-RU" sz="2000" dirty="0"/>
              <a:t>. Это упрощает модификацию программ. </a:t>
            </a:r>
            <a:endParaRPr lang="ru-RU" sz="2000" dirty="0" smtClean="0"/>
          </a:p>
          <a:p>
            <a:r>
              <a:rPr lang="ru-RU" sz="2000" dirty="0" smtClean="0"/>
              <a:t>Что </a:t>
            </a:r>
            <a:r>
              <a:rPr lang="ru-RU" sz="2000" dirty="0"/>
              <a:t>касается клиентов класса, изменения в реализации класса не затрагивают их до тех пор, пока не будет изменен его интерфейс.</a:t>
            </a:r>
          </a:p>
          <a:p>
            <a:r>
              <a:rPr lang="ru-RU" sz="2000" dirty="0" smtClean="0"/>
              <a:t>Помещайте </a:t>
            </a:r>
            <a:r>
              <a:rPr lang="ru-RU" sz="2000" dirty="0"/>
              <a:t>объявление класса в </a:t>
            </a:r>
            <a:r>
              <a:rPr lang="ru-RU" sz="2000" b="1" dirty="0">
                <a:solidFill>
                  <a:srgbClr val="0033CC"/>
                </a:solidFill>
              </a:rPr>
              <a:t>заголовочный файл</a:t>
            </a:r>
            <a:r>
              <a:rPr lang="ru-RU" sz="2000" dirty="0"/>
              <a:t>, который должен быть включен любым клиентом, желающим использовать этот класс. </a:t>
            </a:r>
            <a:r>
              <a:rPr lang="ru-RU" sz="2000" b="1" dirty="0">
                <a:solidFill>
                  <a:srgbClr val="0033CC"/>
                </a:solidFill>
              </a:rPr>
              <a:t>Это - открытый интерфейс класса</a:t>
            </a:r>
            <a:r>
              <a:rPr lang="ru-RU" sz="2000" b="1" dirty="0"/>
              <a:t>.</a:t>
            </a:r>
            <a:r>
              <a:rPr lang="ru-RU" sz="2000" dirty="0"/>
              <a:t> </a:t>
            </a:r>
            <a:endParaRPr lang="ru-RU" sz="2000" dirty="0" smtClean="0"/>
          </a:p>
          <a:p>
            <a:r>
              <a:rPr lang="ru-RU" sz="2000" dirty="0" smtClean="0"/>
              <a:t>Помещайте </a:t>
            </a:r>
            <a:r>
              <a:rPr lang="ru-RU" sz="2000" dirty="0"/>
              <a:t>определения элементов-функций этого класса в отдельный исходный файл. </a:t>
            </a:r>
            <a:r>
              <a:rPr lang="ru-RU" sz="2000" b="1" dirty="0">
                <a:solidFill>
                  <a:srgbClr val="0033CC"/>
                </a:solidFill>
              </a:rPr>
              <a:t>Это - реализация класса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 smtClean="0"/>
              <a:t>Клиентам </a:t>
            </a:r>
            <a:r>
              <a:rPr lang="ru-RU" sz="2000" dirty="0"/>
              <a:t>класса не обязательно видеть его исходный код для того, чтобы пользоваться этим классом. Однако клиентам необходимо иметь возможность компоноваться с объектным кодом класса.</a:t>
            </a:r>
            <a:endParaRPr lang="ru-RU" sz="2000" b="1" dirty="0"/>
          </a:p>
          <a:p>
            <a:endParaRPr lang="ru-RU" sz="2000" dirty="0"/>
          </a:p>
          <a:p>
            <a:endParaRPr lang="ru-RU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60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66838"/>
          </a:xfrm>
        </p:spPr>
        <p:txBody>
          <a:bodyPr/>
          <a:lstStyle/>
          <a:p>
            <a:r>
              <a:rPr lang="ru-RU" sz="4200" dirty="0" smtClean="0"/>
              <a:t>Интерфейс и реализация </a:t>
            </a:r>
            <a:r>
              <a:rPr lang="ru-RU" sz="4200" dirty="0"/>
              <a:t>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769" y="1366838"/>
            <a:ext cx="8780462" cy="4680650"/>
          </a:xfrm>
        </p:spPr>
        <p:txBody>
          <a:bodyPr>
            <a:noAutofit/>
          </a:bodyPr>
          <a:lstStyle/>
          <a:p>
            <a:r>
              <a:rPr lang="ru-RU" sz="2000" dirty="0"/>
              <a:t>Это поощряет поставку независимыми производителями программного обеспечения библиотек классов для продажи или лицензирования. </a:t>
            </a:r>
            <a:endParaRPr lang="ru-RU" sz="2000" dirty="0" smtClean="0"/>
          </a:p>
          <a:p>
            <a:r>
              <a:rPr lang="ru-RU" sz="2000" dirty="0" smtClean="0"/>
              <a:t>Независимые </a:t>
            </a:r>
            <a:r>
              <a:rPr lang="ru-RU" sz="2000" dirty="0"/>
              <a:t>производители поставляют свои программные продукты, включая в них только </a:t>
            </a:r>
            <a:r>
              <a:rPr lang="ru-RU" sz="2000" b="1" dirty="0"/>
              <a:t>заголовочные файлы и объектные модули.</a:t>
            </a:r>
            <a:r>
              <a:rPr lang="ru-RU" sz="2000" dirty="0"/>
              <a:t> При этом не раскрывается какой-либо информации, связанной с авторским </a:t>
            </a:r>
            <a:r>
              <a:rPr lang="ru-RU" sz="2000" dirty="0" smtClean="0"/>
              <a:t>правом. </a:t>
            </a:r>
          </a:p>
          <a:p>
            <a:r>
              <a:rPr lang="ru-RU" sz="2000" dirty="0" smtClean="0"/>
              <a:t>Сообщество </a:t>
            </a:r>
            <a:r>
              <a:rPr lang="ru-RU" sz="2000" dirty="0"/>
              <a:t>пользователей С++ выигрывает, таким образом, от большего числа доступных библиотек классов, произведенных независимыми фирмами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Информация, являющаяся важной для интерфейса класса, должна включаться в заголовочный файл. Информация, которая будет использоваться только внутри класса и не потребуется клиентам, должна находиться в неопубликованном исходном файле. Это </a:t>
            </a:r>
            <a:r>
              <a:rPr lang="ru-RU" sz="2000" b="1" dirty="0" smtClean="0"/>
              <a:t>принцип </a:t>
            </a:r>
            <a:r>
              <a:rPr lang="ru-RU" sz="2000" b="1" dirty="0"/>
              <a:t>минимума привилегий.</a:t>
            </a:r>
          </a:p>
          <a:p>
            <a:endParaRPr lang="ru-RU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31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66838"/>
          </a:xfrm>
        </p:spPr>
        <p:txBody>
          <a:bodyPr/>
          <a:lstStyle/>
          <a:p>
            <a:r>
              <a:rPr lang="ru-RU" sz="4200" dirty="0" smtClean="0"/>
              <a:t>Интерфейс и реализация </a:t>
            </a:r>
            <a:r>
              <a:rPr lang="ru-RU" sz="4200" dirty="0"/>
              <a:t>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769" y="1366838"/>
            <a:ext cx="8780462" cy="4680650"/>
          </a:xfrm>
        </p:spPr>
        <p:txBody>
          <a:bodyPr>
            <a:noAutofit/>
          </a:bodyPr>
          <a:lstStyle/>
          <a:p>
            <a:r>
              <a:rPr lang="ru-RU" sz="2000" dirty="0" smtClean="0"/>
              <a:t>В общем виде программа на ООП – это программный проект, состоящий из </a:t>
            </a:r>
            <a:r>
              <a:rPr lang="ru-RU" sz="2000" b="1" dirty="0" smtClean="0"/>
              <a:t>нескольких файлов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Каждое </a:t>
            </a:r>
            <a:r>
              <a:rPr lang="ru-RU" sz="2000" dirty="0"/>
              <a:t>определение класса обычно помещается в заголовочный файл, а определения элементов-функций этого класса помещаются в файлы исходного кода с тем же базовым именем. </a:t>
            </a:r>
            <a:endParaRPr lang="ru-RU" sz="2000" dirty="0" smtClean="0"/>
          </a:p>
          <a:p>
            <a:r>
              <a:rPr lang="ru-RU" sz="2000" dirty="0" smtClean="0"/>
              <a:t>Заголовочные </a:t>
            </a:r>
            <a:r>
              <a:rPr lang="ru-RU" sz="2000" dirty="0"/>
              <a:t>файлы включаются (посредством </a:t>
            </a:r>
            <a:r>
              <a:rPr lang="ru-RU" sz="2000" b="1" dirty="0"/>
              <a:t>#</a:t>
            </a:r>
            <a:r>
              <a:rPr lang="en-US" sz="2000" b="1" dirty="0"/>
              <a:t>include</a:t>
            </a:r>
            <a:r>
              <a:rPr lang="ru-RU" sz="2000" dirty="0"/>
              <a:t>) во все файлы, использующие этот класс, а исходный файл с определениями элементов-функций компилируется и компонуется с файлом, содержащим главную программу. 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19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0"/>
            <a:ext cx="9109075" cy="1124680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ru-RU" sz="4200" dirty="0" smtClean="0"/>
              <a:t>Пример. Отделение интерфейса от реализации</a:t>
            </a:r>
            <a:endParaRPr lang="ru-RU" sz="4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10" y="980660"/>
            <a:ext cx="4788030" cy="5112710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4874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C00000"/>
                </a:solidFill>
              </a:rPr>
              <a:t>Заголовочный файл </a:t>
            </a:r>
            <a:r>
              <a:rPr lang="en-US" sz="1800" b="1" dirty="0" err="1">
                <a:solidFill>
                  <a:srgbClr val="C00000"/>
                </a:solidFill>
              </a:rPr>
              <a:t>Time.h</a:t>
            </a:r>
            <a:endParaRPr lang="ru-RU" sz="1800" b="1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Описание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класса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Time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#include &lt;</a:t>
            </a:r>
            <a:r>
              <a:rPr lang="en-US" sz="1800" b="1" dirty="0" err="1"/>
              <a:t>iostream</a:t>
            </a:r>
            <a:r>
              <a:rPr lang="en-US" sz="1800" b="1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using namespace </a:t>
            </a:r>
            <a:r>
              <a:rPr lang="en-US" sz="1800" b="1" dirty="0" err="1"/>
              <a:t>std</a:t>
            </a:r>
            <a:r>
              <a:rPr lang="en-US" sz="1800" b="1" dirty="0"/>
              <a:t>;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class Time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</a:t>
            </a:r>
            <a:r>
              <a:rPr lang="en-US" sz="1800" dirty="0"/>
              <a:t> </a:t>
            </a:r>
            <a:r>
              <a:rPr lang="en-US" sz="1800" dirty="0" smtClean="0"/>
              <a:t>    </a:t>
            </a:r>
            <a:r>
              <a:rPr lang="en-US" sz="1800" b="1" dirty="0" smtClean="0">
                <a:solidFill>
                  <a:srgbClr val="0033CC"/>
                </a:solidFill>
              </a:rPr>
              <a:t>private</a:t>
            </a:r>
            <a:r>
              <a:rPr lang="ru-RU" sz="1800" b="1" dirty="0" smtClean="0">
                <a:solidFill>
                  <a:srgbClr val="0033CC"/>
                </a:solidFill>
              </a:rPr>
              <a:t>:</a:t>
            </a:r>
            <a:r>
              <a:rPr lang="en-US" sz="18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  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закрытые элементы-данные</a:t>
            </a:r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err="1"/>
              <a:t>int</a:t>
            </a:r>
            <a:r>
              <a:rPr lang="en-US" sz="1800" b="1" dirty="0"/>
              <a:t> hour;</a:t>
            </a:r>
            <a:endParaRPr lang="ru-RU" sz="1800" b="1" dirty="0"/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err="1"/>
              <a:t>int</a:t>
            </a:r>
            <a:r>
              <a:rPr lang="en-US" sz="1800" b="1" dirty="0"/>
              <a:t> minute; </a:t>
            </a:r>
            <a:endParaRPr lang="ru-RU" sz="1800" b="1" dirty="0"/>
          </a:p>
          <a:p>
            <a:pPr marL="0" indent="628650">
              <a:spcBef>
                <a:spcPts val="0"/>
              </a:spcBef>
              <a:buNone/>
            </a:pPr>
            <a:r>
              <a:rPr lang="en-US" sz="1800" b="1" dirty="0" err="1"/>
              <a:t>int</a:t>
            </a:r>
            <a:r>
              <a:rPr lang="en-US" sz="1800" b="1" dirty="0"/>
              <a:t> second</a:t>
            </a:r>
            <a:r>
              <a:rPr lang="en-US" sz="1800" b="1" dirty="0" smtClean="0"/>
              <a:t>;</a:t>
            </a:r>
            <a:endParaRPr lang="ru-RU" sz="1800" b="1" dirty="0" smtClean="0"/>
          </a:p>
          <a:p>
            <a:pPr marL="0" indent="265113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0033CC"/>
                </a:solidFill>
              </a:rPr>
              <a:t>public</a:t>
            </a:r>
            <a:r>
              <a:rPr lang="ru-RU" sz="1800" b="1" dirty="0" smtClean="0">
                <a:solidFill>
                  <a:srgbClr val="0033CC"/>
                </a:solidFill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33CC"/>
                </a:solidFill>
              </a:rPr>
              <a:t> </a:t>
            </a:r>
            <a:r>
              <a:rPr lang="ru-RU" sz="1800" b="1" dirty="0" smtClean="0">
                <a:solidFill>
                  <a:srgbClr val="0033CC"/>
                </a:solidFill>
              </a:rPr>
              <a:t>  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//открытый интерфейс класса</a:t>
            </a:r>
            <a:endParaRPr lang="en-US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прототипы функций-элементов</a:t>
            </a:r>
            <a:endParaRPr lang="ru-RU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Time</a:t>
            </a:r>
            <a:r>
              <a:rPr lang="en-US" sz="1800" b="1" dirty="0" smtClean="0"/>
              <a:t>();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 </a:t>
            </a:r>
            <a:r>
              <a:rPr lang="en-US" sz="1800" b="1" dirty="0" smtClean="0"/>
              <a:t>Time(</a:t>
            </a:r>
            <a:r>
              <a:rPr lang="en-US" sz="1800" b="1" dirty="0" err="1" smtClean="0"/>
              <a:t>int</a:t>
            </a:r>
            <a:r>
              <a:rPr lang="en-US" sz="1800" b="1" dirty="0" smtClean="0"/>
              <a:t> , </a:t>
            </a:r>
            <a:r>
              <a:rPr lang="en-US" sz="1800" b="1" dirty="0" err="1"/>
              <a:t>int</a:t>
            </a:r>
            <a:r>
              <a:rPr lang="en-US" sz="1800" b="1" dirty="0"/>
              <a:t> </a:t>
            </a:r>
            <a:r>
              <a:rPr lang="en-US" sz="1800" b="1" dirty="0" smtClean="0"/>
              <a:t>, </a:t>
            </a:r>
            <a:r>
              <a:rPr lang="en-US" sz="1800" b="1" dirty="0" err="1"/>
              <a:t>int</a:t>
            </a:r>
            <a:r>
              <a:rPr lang="en-US" sz="1800" b="1" dirty="0"/>
              <a:t> </a:t>
            </a:r>
            <a:r>
              <a:rPr lang="en-US" sz="1800" b="1" dirty="0" smtClean="0"/>
              <a:t>);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~</a:t>
            </a:r>
            <a:r>
              <a:rPr lang="en-US" sz="1800" b="1" dirty="0"/>
              <a:t>Time</a:t>
            </a:r>
            <a:r>
              <a:rPr lang="en-US" sz="1800" b="1" dirty="0" smtClean="0"/>
              <a:t>();</a:t>
            </a:r>
            <a:endParaRPr lang="ru-RU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void print</a:t>
            </a:r>
            <a:r>
              <a:rPr lang="en-US" sz="1800" b="1" dirty="0" smtClean="0"/>
              <a:t>();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}</a:t>
            </a:r>
            <a:r>
              <a:rPr lang="en-US" sz="1800" b="1" dirty="0"/>
              <a:t>;</a:t>
            </a:r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37</a:t>
            </a:fld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4603055" y="188550"/>
            <a:ext cx="4559452" cy="42829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4874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33CC"/>
                </a:solidFill>
              </a:rPr>
              <a:t>Р</a:t>
            </a:r>
            <a:r>
              <a:rPr lang="ru-RU" sz="1800" b="1" dirty="0" smtClean="0">
                <a:solidFill>
                  <a:srgbClr val="0033CC"/>
                </a:solidFill>
              </a:rPr>
              <a:t>еализация класса файл </a:t>
            </a:r>
            <a:r>
              <a:rPr lang="en-US" sz="1800" b="1" dirty="0" smtClean="0">
                <a:solidFill>
                  <a:srgbClr val="0033CC"/>
                </a:solidFill>
              </a:rPr>
              <a:t>Time.cpp</a:t>
            </a:r>
            <a:endParaRPr lang="ru-RU" sz="1800" b="1" dirty="0" smtClean="0">
              <a:solidFill>
                <a:srgbClr val="0033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#include </a:t>
            </a:r>
            <a:r>
              <a:rPr lang="en-US" sz="1800" b="1" dirty="0" smtClean="0"/>
              <a:t>“</a:t>
            </a:r>
            <a:r>
              <a:rPr lang="en-US" sz="1800" b="1" dirty="0" err="1" smtClean="0"/>
              <a:t>Time.h</a:t>
            </a:r>
            <a:r>
              <a:rPr lang="en-US" sz="1800" b="1" dirty="0" smtClean="0"/>
              <a:t>”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#include &lt;</a:t>
            </a:r>
            <a:r>
              <a:rPr lang="en-US" sz="1800" b="1" dirty="0" err="1"/>
              <a:t>iostream</a:t>
            </a:r>
            <a:r>
              <a:rPr lang="en-US" sz="1800" b="1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using namespace </a:t>
            </a:r>
            <a:r>
              <a:rPr lang="en-US" sz="1800" b="1" dirty="0" err="1"/>
              <a:t>std</a:t>
            </a:r>
            <a:r>
              <a:rPr lang="en-US" sz="1800" b="1" dirty="0" smtClean="0"/>
              <a:t>;</a:t>
            </a:r>
            <a:endParaRPr lang="en-US" sz="1800" b="1" dirty="0" smtClean="0">
              <a:solidFill>
                <a:srgbClr val="0033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0033CC"/>
                </a:solidFill>
              </a:rPr>
              <a:t>Time :: </a:t>
            </a:r>
            <a:r>
              <a:rPr lang="en-US" sz="1800" b="1" dirty="0" smtClean="0"/>
              <a:t>Time</a:t>
            </a:r>
            <a:r>
              <a:rPr lang="en-US" sz="1800" b="1" dirty="0"/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{</a:t>
            </a:r>
            <a:r>
              <a:rPr lang="en-US" sz="1800" b="1" dirty="0"/>
              <a:t> hour = minute = second = 0; </a:t>
            </a:r>
            <a:r>
              <a:rPr lang="ru-RU" sz="1800" b="1" dirty="0" smtClean="0"/>
              <a:t>}</a:t>
            </a:r>
            <a:endParaRPr lang="ru-RU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>
                <a:solidFill>
                  <a:srgbClr val="0033CC"/>
                </a:solidFill>
              </a:rPr>
              <a:t>Time :: </a:t>
            </a:r>
            <a:r>
              <a:rPr lang="en-US" sz="1800" b="1" dirty="0" smtClean="0"/>
              <a:t>Time(</a:t>
            </a:r>
            <a:r>
              <a:rPr lang="en-US" sz="1800" b="1" dirty="0" err="1" smtClean="0"/>
              <a:t>int</a:t>
            </a:r>
            <a:r>
              <a:rPr lang="en-US" sz="1800" b="1" dirty="0" smtClean="0"/>
              <a:t> </a:t>
            </a:r>
            <a:r>
              <a:rPr lang="en-US" sz="1800" b="1" dirty="0"/>
              <a:t>h, </a:t>
            </a:r>
            <a:r>
              <a:rPr lang="en-US" sz="1800" b="1" dirty="0" err="1"/>
              <a:t>int</a:t>
            </a:r>
            <a:r>
              <a:rPr lang="en-US" sz="1800" b="1" dirty="0"/>
              <a:t> m, </a:t>
            </a:r>
            <a:r>
              <a:rPr lang="en-US" sz="1800" b="1" dirty="0" err="1"/>
              <a:t>int</a:t>
            </a:r>
            <a:r>
              <a:rPr lang="en-US" sz="1800" b="1" dirty="0"/>
              <a:t> 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{</a:t>
            </a:r>
            <a:r>
              <a:rPr lang="en-US" sz="1800" b="1" dirty="0"/>
              <a:t>  hour = h; minute = m; second = s; </a:t>
            </a:r>
            <a:r>
              <a:rPr lang="ru-RU" sz="1800" b="1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>
                <a:solidFill>
                  <a:srgbClr val="0033CC"/>
                </a:solidFill>
              </a:rPr>
              <a:t>Time ::</a:t>
            </a:r>
            <a:r>
              <a:rPr lang="en-US" sz="1800" b="1" dirty="0" smtClean="0">
                <a:solidFill>
                  <a:srgbClr val="0033CC"/>
                </a:solidFill>
              </a:rPr>
              <a:t> </a:t>
            </a:r>
            <a:r>
              <a:rPr lang="en-US" sz="1800" b="1" dirty="0"/>
              <a:t>~Time()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{</a:t>
            </a:r>
            <a:r>
              <a:rPr lang="en-US" sz="1800" b="1" dirty="0"/>
              <a:t>  </a:t>
            </a:r>
            <a:r>
              <a:rPr lang="en-US" sz="1800" b="1" dirty="0" err="1"/>
              <a:t>cout</a:t>
            </a:r>
            <a:r>
              <a:rPr lang="en-US" sz="1800" b="1" dirty="0"/>
              <a:t> &lt;&lt; "</a:t>
            </a:r>
            <a:r>
              <a:rPr lang="ru-RU" sz="1800" b="1" dirty="0"/>
              <a:t>объект удален";</a:t>
            </a:r>
            <a:r>
              <a:rPr lang="en-US" sz="1800" b="1" dirty="0"/>
              <a:t> </a:t>
            </a:r>
            <a:r>
              <a:rPr lang="ru-RU" sz="1800" b="1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void </a:t>
            </a:r>
            <a:r>
              <a:rPr lang="en-US" sz="1800" b="1" dirty="0">
                <a:solidFill>
                  <a:srgbClr val="0033CC"/>
                </a:solidFill>
              </a:rPr>
              <a:t>Time :: </a:t>
            </a:r>
            <a:r>
              <a:rPr lang="en-US" sz="1800" b="1" dirty="0" smtClean="0"/>
              <a:t>print</a:t>
            </a:r>
            <a:r>
              <a:rPr lang="en-US" sz="1800" b="1" dirty="0"/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en-US" sz="1800" b="1" dirty="0"/>
              <a:t>{ </a:t>
            </a:r>
            <a:r>
              <a:rPr lang="en-US" sz="1800" b="1" dirty="0" err="1"/>
              <a:t>cout</a:t>
            </a:r>
            <a:r>
              <a:rPr lang="en-US" sz="1800" b="1" dirty="0"/>
              <a:t> &lt;&lt; "</a:t>
            </a:r>
            <a:r>
              <a:rPr lang="ru-RU" sz="1800" b="1" dirty="0"/>
              <a:t>время" &lt;&lt; </a:t>
            </a:r>
            <a:r>
              <a:rPr lang="en-US" sz="1800" b="1" dirty="0" err="1"/>
              <a:t>endl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</a:t>
            </a:r>
            <a:r>
              <a:rPr lang="en-US" sz="1800" b="1" dirty="0" err="1"/>
              <a:t>cout</a:t>
            </a:r>
            <a:r>
              <a:rPr lang="en-US" sz="1800" b="1" dirty="0"/>
              <a:t> &lt;&lt; "(" &lt;&lt; this-&gt;hour &lt;&lt; ":"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    &lt;&lt; this-&gt;minute &lt;&lt; ":"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    &lt;&lt; this-&gt;second &lt;&lt; ")" &lt;&lt; </a:t>
            </a:r>
            <a:r>
              <a:rPr lang="en-US" sz="1800" b="1" dirty="0" err="1"/>
              <a:t>endl</a:t>
            </a:r>
            <a:r>
              <a:rPr lang="en-US" sz="1800" b="1" dirty="0" smtClean="0"/>
              <a:t>;} </a:t>
            </a:r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875" y="4159987"/>
            <a:ext cx="2133600" cy="2676525"/>
          </a:xfrm>
          <a:prstGeom prst="rect">
            <a:avLst/>
          </a:prstGeom>
        </p:spPr>
      </p:pic>
      <p:sp>
        <p:nvSpPr>
          <p:cNvPr id="8" name="Объект 2"/>
          <p:cNvSpPr txBox="1">
            <a:spLocks/>
          </p:cNvSpPr>
          <p:nvPr/>
        </p:nvSpPr>
        <p:spPr bwMode="auto">
          <a:xfrm>
            <a:off x="4726497" y="4553680"/>
            <a:ext cx="4321044" cy="2232310"/>
          </a:xfrm>
          <a:prstGeom prst="rect">
            <a:avLst/>
          </a:prstGeom>
          <a:solidFill>
            <a:srgbClr val="FFC000"/>
          </a:solidFill>
          <a:ln w="9525">
            <a:solidFill>
              <a:srgbClr val="004874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0033CC"/>
                </a:solidFill>
              </a:rPr>
              <a:t>Основная программа файл </a:t>
            </a:r>
            <a:r>
              <a:rPr lang="en-US" sz="1800" b="1" dirty="0" smtClean="0">
                <a:solidFill>
                  <a:srgbClr val="0033CC"/>
                </a:solidFill>
              </a:rPr>
              <a:t>Test.cpp</a:t>
            </a:r>
            <a:endParaRPr lang="ru-RU" sz="1800" b="1" dirty="0" smtClean="0">
              <a:solidFill>
                <a:srgbClr val="0033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#include </a:t>
            </a:r>
            <a:r>
              <a:rPr lang="en-US" sz="1800" b="1" dirty="0" smtClean="0"/>
              <a:t>“</a:t>
            </a:r>
            <a:r>
              <a:rPr lang="en-US" sz="1800" b="1" dirty="0" err="1" smtClean="0"/>
              <a:t>Time.h</a:t>
            </a:r>
            <a:r>
              <a:rPr lang="en-US" sz="1800" b="1" dirty="0" smtClean="0"/>
              <a:t>”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#include &lt;</a:t>
            </a:r>
            <a:r>
              <a:rPr lang="en-US" sz="1800" b="1" dirty="0" err="1"/>
              <a:t>iostream</a:t>
            </a:r>
            <a:r>
              <a:rPr lang="en-US" sz="1800" b="1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using namespace </a:t>
            </a:r>
            <a:r>
              <a:rPr lang="en-US" sz="1800" b="1" dirty="0" err="1"/>
              <a:t>std</a:t>
            </a:r>
            <a:r>
              <a:rPr lang="en-US" sz="1800" b="1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err="1" smtClean="0"/>
              <a:t>int</a:t>
            </a:r>
            <a:r>
              <a:rPr lang="en-US" sz="1800" b="1" dirty="0" smtClean="0"/>
              <a:t> </a:t>
            </a:r>
            <a:r>
              <a:rPr lang="en-US" sz="1800" b="1" dirty="0"/>
              <a:t>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{  </a:t>
            </a:r>
            <a:r>
              <a:rPr lang="en-US" sz="1800" b="1" dirty="0" smtClean="0"/>
              <a:t>    Time </a:t>
            </a:r>
            <a:r>
              <a:rPr lang="en-US" sz="1800" b="1" dirty="0"/>
              <a:t>t1;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smtClean="0"/>
              <a:t>    t1.print</a:t>
            </a:r>
            <a:r>
              <a:rPr lang="en-US" sz="1800" b="1" dirty="0"/>
              <a:t>();</a:t>
            </a:r>
          </a:p>
          <a:p>
            <a:pPr marL="0" indent="0">
              <a:buNone/>
            </a:pPr>
            <a:r>
              <a:rPr lang="en-US" sz="1800" b="1" dirty="0" smtClean="0"/>
              <a:t>}</a:t>
            </a:r>
            <a:endParaRPr lang="ru-RU" sz="1800" b="1" kern="0" dirty="0" smtClean="0"/>
          </a:p>
        </p:txBody>
      </p:sp>
    </p:spTree>
    <p:extLst>
      <p:ext uri="{BB962C8B-B14F-4D97-AF65-F5344CB8AC3E}">
        <p14:creationId xmlns:p14="http://schemas.microsoft.com/office/powerpoint/2010/main" val="402360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build="p" animBg="1"/>
      <p:bldP spid="8" grpId="0" build="p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38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55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класса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510" y="3573020"/>
            <a:ext cx="7286625" cy="3246782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10"/>
            <a:ext cx="9144000" cy="2080327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rgbClr val="C00000"/>
                </a:solidFill>
              </a:rPr>
              <a:t>Классы</a:t>
            </a:r>
            <a:r>
              <a:rPr lang="ru-RU" sz="2200" dirty="0"/>
              <a:t> дают возможность программисту моделировать объекты, которые обладают атрибутами (представленными в виде </a:t>
            </a:r>
            <a:r>
              <a:rPr lang="ru-RU" sz="2200" b="1" dirty="0">
                <a:solidFill>
                  <a:srgbClr val="C00000"/>
                </a:solidFill>
              </a:rPr>
              <a:t>элементов данных</a:t>
            </a:r>
            <a:r>
              <a:rPr lang="ru-RU" sz="2200" dirty="0"/>
              <a:t>) и которым присуще определенное поведение или действие (представленное в виде </a:t>
            </a:r>
            <a:r>
              <a:rPr lang="ru-RU" sz="2200" b="1" dirty="0">
                <a:solidFill>
                  <a:srgbClr val="C00000"/>
                </a:solidFill>
              </a:rPr>
              <a:t>элементов-функций</a:t>
            </a:r>
            <a:r>
              <a:rPr lang="ru-RU" sz="2200" dirty="0"/>
              <a:t>). </a:t>
            </a:r>
            <a:endParaRPr lang="ru-RU" sz="2200" dirty="0" smtClean="0"/>
          </a:p>
          <a:p>
            <a:r>
              <a:rPr lang="ru-RU" sz="2200" dirty="0" smtClean="0"/>
              <a:t>Сразу </a:t>
            </a:r>
            <a:r>
              <a:rPr lang="ru-RU" sz="2200" dirty="0"/>
              <a:t>после определения класса его имя может быть использовано для объявления </a:t>
            </a:r>
            <a:r>
              <a:rPr lang="ru-RU" sz="2200" b="1" dirty="0">
                <a:solidFill>
                  <a:srgbClr val="C00000"/>
                </a:solidFill>
              </a:rPr>
              <a:t>объектов</a:t>
            </a:r>
            <a:r>
              <a:rPr lang="ru-RU" sz="2200" dirty="0"/>
              <a:t> этого класса. </a:t>
            </a:r>
            <a:endParaRPr lang="ru-RU" sz="22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42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7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Литературные источники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r>
              <a:rPr lang="ru-RU" sz="2400" dirty="0"/>
              <a:t>1). Харви </a:t>
            </a:r>
            <a:r>
              <a:rPr lang="ru-RU" sz="2400" dirty="0" err="1"/>
              <a:t>Дейтел</a:t>
            </a:r>
            <a:r>
              <a:rPr lang="ru-RU" sz="2400" dirty="0"/>
              <a:t>, Пол </a:t>
            </a:r>
            <a:r>
              <a:rPr lang="ru-RU" sz="2400" dirty="0" err="1"/>
              <a:t>Дейтел</a:t>
            </a:r>
            <a:r>
              <a:rPr lang="ru-RU" sz="2400" dirty="0"/>
              <a:t>. Как программировать на С++. - М: Вильямс, -  1011 с.</a:t>
            </a:r>
          </a:p>
          <a:p>
            <a:r>
              <a:rPr lang="ru-RU" sz="2400" dirty="0"/>
              <a:t>2). </a:t>
            </a:r>
            <a:r>
              <a:rPr lang="ru-RU" sz="2400" dirty="0" smtClean="0"/>
              <a:t>Страуструп </a:t>
            </a:r>
            <a:r>
              <a:rPr lang="ru-RU" sz="2400" dirty="0"/>
              <a:t>Б. Программирование: принципы и практика использования С++. – М. : Вильямс, 2011. – 1248 с.</a:t>
            </a:r>
          </a:p>
          <a:p>
            <a:r>
              <a:rPr lang="ru-RU" sz="2400" dirty="0"/>
              <a:t>3). </a:t>
            </a:r>
            <a:r>
              <a:rPr lang="ru-RU" sz="2400" dirty="0" smtClean="0"/>
              <a:t>Страуструп </a:t>
            </a:r>
            <a:r>
              <a:rPr lang="ru-RU" sz="2400" dirty="0"/>
              <a:t>Б. Язык программирования С++. – М.: Бином. - 1054 с.</a:t>
            </a:r>
          </a:p>
          <a:p>
            <a:r>
              <a:rPr lang="ru-RU" sz="2400" dirty="0"/>
              <a:t>4). </a:t>
            </a:r>
            <a:r>
              <a:rPr lang="ru-RU" sz="2400" dirty="0" err="1"/>
              <a:t>Лафоре</a:t>
            </a:r>
            <a:r>
              <a:rPr lang="ru-RU" sz="2400" dirty="0"/>
              <a:t> Р. Объектно-ориентированное программирование в С++. Питер, 2004. – 922 с.</a:t>
            </a:r>
          </a:p>
          <a:p>
            <a:r>
              <a:rPr lang="ru-RU" sz="2400" dirty="0"/>
              <a:t>5). </a:t>
            </a:r>
            <a:r>
              <a:rPr lang="ru-RU" sz="2400" dirty="0" err="1"/>
              <a:t>Шилдт</a:t>
            </a:r>
            <a:r>
              <a:rPr lang="ru-RU" sz="2400" dirty="0"/>
              <a:t> Г. С++: руководство для начинающих, 2-е издание. – М: Вильямс, 2005. -672 с.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2441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824" y="1366838"/>
            <a:ext cx="8780462" cy="405932"/>
          </a:xfrm>
        </p:spPr>
        <p:txBody>
          <a:bodyPr>
            <a:noAutofit/>
          </a:bodyPr>
          <a:lstStyle/>
          <a:p>
            <a:r>
              <a:rPr lang="ru-RU" sz="2000" u="sng" dirty="0"/>
              <a:t>Общий вид оператора описания класса следующий</a:t>
            </a:r>
            <a:r>
              <a:rPr lang="ru-RU" sz="2000" u="sng" dirty="0" smtClean="0"/>
              <a:t>:</a:t>
            </a:r>
            <a:endParaRPr lang="ru-RU" sz="20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203824" y="1772770"/>
            <a:ext cx="8780462" cy="49686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rgbClr val="004874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176213">
              <a:spcBef>
                <a:spcPts val="0"/>
              </a:spcBef>
              <a:buFont typeface="Wingdings" pitchFamily="2" charset="2"/>
              <a:buNone/>
            </a:pPr>
            <a:r>
              <a:rPr lang="en-US" sz="2000" b="1" kern="0" dirty="0" smtClean="0"/>
              <a:t>class </a:t>
            </a:r>
            <a:r>
              <a:rPr lang="ru-RU" sz="2000" b="1" kern="0" dirty="0" smtClean="0"/>
              <a:t>ИмяКласса </a:t>
            </a:r>
          </a:p>
          <a:p>
            <a:pPr marL="0" indent="176213">
              <a:spcBef>
                <a:spcPts val="0"/>
              </a:spcBef>
              <a:buFont typeface="Wingdings" pitchFamily="2" charset="2"/>
              <a:buNone/>
            </a:pPr>
            <a:r>
              <a:rPr lang="ru-RU" sz="2000" b="1" kern="0" dirty="0" smtClean="0"/>
              <a:t>{</a:t>
            </a:r>
            <a:endParaRPr lang="ru-RU" sz="2000" kern="0" dirty="0" smtClean="0"/>
          </a:p>
          <a:p>
            <a:pPr marL="0" indent="804863">
              <a:spcBef>
                <a:spcPts val="0"/>
              </a:spcBef>
              <a:buFont typeface="Wingdings" pitchFamily="2" charset="2"/>
              <a:buNone/>
            </a:pPr>
            <a:r>
              <a:rPr lang="en-US" sz="2000" b="1" kern="0" dirty="0" smtClean="0">
                <a:solidFill>
                  <a:srgbClr val="FF0000"/>
                </a:solidFill>
              </a:rPr>
              <a:t>private</a:t>
            </a:r>
            <a:r>
              <a:rPr lang="ru-RU" sz="2000" b="1" kern="0" dirty="0" smtClean="0">
                <a:solidFill>
                  <a:srgbClr val="FF0000"/>
                </a:solidFill>
              </a:rPr>
              <a:t>: </a:t>
            </a:r>
            <a:endParaRPr lang="ru-RU" sz="2000" kern="0" dirty="0" smtClean="0">
              <a:solidFill>
                <a:srgbClr val="FF0000"/>
              </a:solidFill>
            </a:endParaRPr>
          </a:p>
          <a:p>
            <a:pPr marL="0" indent="804863">
              <a:spcBef>
                <a:spcPts val="0"/>
              </a:spcBef>
              <a:buFont typeface="Wingdings" pitchFamily="2" charset="2"/>
              <a:buNone/>
            </a:pPr>
            <a:r>
              <a:rPr lang="ru-RU" sz="2000" b="1" kern="0" dirty="0" smtClean="0"/>
              <a:t>список элементов класса;</a:t>
            </a:r>
            <a:endParaRPr lang="ru-RU" sz="2000" kern="0" dirty="0" smtClean="0"/>
          </a:p>
          <a:p>
            <a:pPr marL="0" indent="804863">
              <a:spcBef>
                <a:spcPts val="0"/>
              </a:spcBef>
              <a:buFont typeface="Wingdings" pitchFamily="2" charset="2"/>
              <a:buNone/>
            </a:pPr>
            <a:r>
              <a:rPr lang="ru-RU" sz="2000" kern="0" dirty="0" smtClean="0"/>
              <a:t>закрытый режим доступа – доступный только собственным методам класса; область видимости в пределах класса, доступ имеют только функции – элементы данного класса</a:t>
            </a:r>
          </a:p>
          <a:p>
            <a:pPr marL="0" indent="804863">
              <a:spcBef>
                <a:spcPts val="0"/>
              </a:spcBef>
              <a:buFont typeface="Wingdings" pitchFamily="2" charset="2"/>
              <a:buNone/>
            </a:pPr>
            <a:r>
              <a:rPr lang="en-US" sz="2000" b="1" kern="0" dirty="0" smtClean="0">
                <a:solidFill>
                  <a:srgbClr val="FF0000"/>
                </a:solidFill>
              </a:rPr>
              <a:t>protected</a:t>
            </a:r>
            <a:r>
              <a:rPr lang="ru-RU" sz="2000" b="1" kern="0" dirty="0" smtClean="0">
                <a:solidFill>
                  <a:srgbClr val="FF0000"/>
                </a:solidFill>
              </a:rPr>
              <a:t>: </a:t>
            </a:r>
            <a:endParaRPr lang="ru-RU" sz="2000" kern="0" dirty="0" smtClean="0">
              <a:solidFill>
                <a:srgbClr val="FF0000"/>
              </a:solidFill>
            </a:endParaRPr>
          </a:p>
          <a:p>
            <a:pPr marL="0" indent="804863">
              <a:spcBef>
                <a:spcPts val="0"/>
              </a:spcBef>
              <a:buFont typeface="Wingdings" pitchFamily="2" charset="2"/>
              <a:buNone/>
            </a:pPr>
            <a:r>
              <a:rPr lang="ru-RU" sz="2000" b="1" kern="0" dirty="0" smtClean="0"/>
              <a:t>список элементов класса;</a:t>
            </a:r>
            <a:endParaRPr lang="ru-RU" sz="2000" kern="0" dirty="0" smtClean="0"/>
          </a:p>
          <a:p>
            <a:pPr marL="0" indent="804863">
              <a:spcBef>
                <a:spcPts val="0"/>
              </a:spcBef>
              <a:buFont typeface="Wingdings" pitchFamily="2" charset="2"/>
              <a:buNone/>
            </a:pPr>
            <a:r>
              <a:rPr lang="ru-RU" sz="2000" kern="0" dirty="0" smtClean="0"/>
              <a:t>защищенный режим доступа – доступный только собственным методам и методам производных классов</a:t>
            </a:r>
          </a:p>
          <a:p>
            <a:pPr marL="0" indent="804863">
              <a:spcBef>
                <a:spcPts val="0"/>
              </a:spcBef>
              <a:buFont typeface="Wingdings" pitchFamily="2" charset="2"/>
              <a:buNone/>
            </a:pPr>
            <a:r>
              <a:rPr lang="en-US" sz="2000" b="1" kern="0" dirty="0" smtClean="0">
                <a:solidFill>
                  <a:srgbClr val="FF0000"/>
                </a:solidFill>
              </a:rPr>
              <a:t>public</a:t>
            </a:r>
            <a:r>
              <a:rPr lang="ru-RU" sz="2000" b="1" kern="0" dirty="0" smtClean="0">
                <a:solidFill>
                  <a:srgbClr val="FF0000"/>
                </a:solidFill>
              </a:rPr>
              <a:t>: </a:t>
            </a:r>
            <a:endParaRPr lang="ru-RU" sz="2000" kern="0" dirty="0" smtClean="0">
              <a:solidFill>
                <a:srgbClr val="FF0000"/>
              </a:solidFill>
            </a:endParaRPr>
          </a:p>
          <a:p>
            <a:pPr marL="0" indent="804863">
              <a:spcBef>
                <a:spcPts val="0"/>
              </a:spcBef>
              <a:buFont typeface="Wingdings" pitchFamily="2" charset="2"/>
              <a:buNone/>
            </a:pPr>
            <a:r>
              <a:rPr lang="ru-RU" sz="2000" b="1" kern="0" dirty="0" smtClean="0"/>
              <a:t>список элементов класса;</a:t>
            </a:r>
            <a:endParaRPr lang="ru-RU" sz="2000" kern="0" dirty="0" smtClean="0"/>
          </a:p>
          <a:p>
            <a:pPr marL="0" indent="804863">
              <a:spcBef>
                <a:spcPts val="0"/>
              </a:spcBef>
              <a:buFont typeface="Wingdings" pitchFamily="2" charset="2"/>
              <a:buNone/>
            </a:pPr>
            <a:r>
              <a:rPr lang="ru-RU" sz="2000" kern="0" dirty="0" smtClean="0"/>
              <a:t>открытый режим доступа – доступный любым методам;</a:t>
            </a:r>
          </a:p>
          <a:p>
            <a:pPr marL="0" indent="804863">
              <a:spcBef>
                <a:spcPts val="0"/>
              </a:spcBef>
              <a:buFont typeface="Wingdings" pitchFamily="2" charset="2"/>
              <a:buNone/>
            </a:pPr>
            <a:r>
              <a:rPr lang="ru-RU" sz="2000" kern="0" dirty="0" smtClean="0"/>
              <a:t>видимы вне класса, может осуществляться доступ извне.</a:t>
            </a:r>
          </a:p>
          <a:p>
            <a:pPr marL="0" indent="176213">
              <a:spcBef>
                <a:spcPts val="0"/>
              </a:spcBef>
              <a:buFont typeface="Wingdings" pitchFamily="2" charset="2"/>
              <a:buNone/>
            </a:pPr>
            <a:r>
              <a:rPr lang="ru-RU" sz="2000" b="1" kern="0" dirty="0" smtClean="0"/>
              <a:t>};</a:t>
            </a:r>
            <a:endParaRPr lang="ru-RU" sz="2000" kern="0" dirty="0"/>
          </a:p>
        </p:txBody>
      </p:sp>
    </p:spTree>
    <p:extLst>
      <p:ext uri="{BB962C8B-B14F-4D97-AF65-F5344CB8AC3E}">
        <p14:creationId xmlns:p14="http://schemas.microsoft.com/office/powerpoint/2010/main" val="213225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636713"/>
            <a:ext cx="8780462" cy="4672687"/>
          </a:xfrm>
        </p:spPr>
        <p:txBody>
          <a:bodyPr>
            <a:noAutofit/>
          </a:bodyPr>
          <a:lstStyle/>
          <a:p>
            <a:r>
              <a:rPr lang="ru-RU" sz="2400" b="1" dirty="0"/>
              <a:t>Элементы класса </a:t>
            </a:r>
            <a:r>
              <a:rPr lang="ru-RU" sz="2400" dirty="0"/>
              <a:t>можно разделить на </a:t>
            </a:r>
            <a:r>
              <a:rPr lang="ru-RU" sz="2400" b="1" dirty="0"/>
              <a:t>элементы-данные</a:t>
            </a:r>
            <a:r>
              <a:rPr lang="ru-RU" sz="2400" dirty="0"/>
              <a:t> и </a:t>
            </a:r>
            <a:r>
              <a:rPr lang="ru-RU" sz="2400" b="1" dirty="0"/>
              <a:t>функции-элементы (методы класса)</a:t>
            </a:r>
            <a:r>
              <a:rPr lang="ru-RU" sz="2400" dirty="0"/>
              <a:t>. </a:t>
            </a:r>
          </a:p>
          <a:p>
            <a:r>
              <a:rPr lang="ru-RU" sz="2400" b="1" dirty="0">
                <a:solidFill>
                  <a:srgbClr val="C00000"/>
                </a:solidFill>
              </a:rPr>
              <a:t>Элементы-данные</a:t>
            </a:r>
            <a:r>
              <a:rPr lang="ru-RU" sz="2400" dirty="0"/>
              <a:t> описывают внутреннюю структуру информации, хранящейся в объекте, который создается на основе класса. </a:t>
            </a:r>
            <a:r>
              <a:rPr lang="ru-RU" sz="2400" dirty="0" smtClean="0"/>
              <a:t>Элементы-данные – это атрибуты класса (свойства, поля).</a:t>
            </a:r>
            <a:r>
              <a:rPr lang="ru-RU" sz="2400" dirty="0"/>
              <a:t> Данные-элементы описывают </a:t>
            </a:r>
            <a:r>
              <a:rPr lang="ru-RU" sz="2400" b="1" dirty="0">
                <a:solidFill>
                  <a:srgbClr val="002060"/>
                </a:solidFill>
              </a:rPr>
              <a:t>состояние </a:t>
            </a:r>
            <a:r>
              <a:rPr lang="ru-RU" sz="2400" dirty="0"/>
              <a:t>объекта. Состояние объекта изменяется на основе изменения хранящихся данных с помощью методов класса. 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Функции-элементы </a:t>
            </a:r>
            <a:r>
              <a:rPr lang="ru-RU" sz="2400" dirty="0" smtClean="0"/>
              <a:t>(методы) </a:t>
            </a:r>
            <a:r>
              <a:rPr lang="ru-RU" sz="2400" dirty="0"/>
              <a:t>класса описывают алгоритмы обработки этой информации. </a:t>
            </a:r>
            <a:r>
              <a:rPr lang="ru-RU" sz="2400" dirty="0" smtClean="0"/>
              <a:t>Методы </a:t>
            </a:r>
            <a:r>
              <a:rPr lang="ru-RU" sz="2400" dirty="0"/>
              <a:t>класса задают </a:t>
            </a:r>
            <a:r>
              <a:rPr lang="ru-RU" sz="2400" b="1" dirty="0">
                <a:solidFill>
                  <a:srgbClr val="002060"/>
                </a:solidFill>
              </a:rPr>
              <a:t>поведение</a:t>
            </a:r>
            <a:r>
              <a:rPr lang="ru-RU" sz="2400" dirty="0"/>
              <a:t> объекта.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53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438848"/>
            <a:ext cx="8780462" cy="537462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dirty="0"/>
              <a:t>Ключевые слова </a:t>
            </a:r>
            <a:r>
              <a:rPr lang="en-US" sz="2000" b="1" dirty="0">
                <a:solidFill>
                  <a:srgbClr val="C00000"/>
                </a:solidFill>
              </a:rPr>
              <a:t>private</a:t>
            </a:r>
            <a:r>
              <a:rPr lang="ru-RU" sz="2000" b="1" dirty="0">
                <a:solidFill>
                  <a:srgbClr val="C00000"/>
                </a:solidFill>
              </a:rPr>
              <a:t>, </a:t>
            </a:r>
            <a:r>
              <a:rPr lang="en-US" sz="2000" b="1" dirty="0">
                <a:solidFill>
                  <a:srgbClr val="C00000"/>
                </a:solidFill>
              </a:rPr>
              <a:t>protected</a:t>
            </a:r>
            <a:r>
              <a:rPr lang="ru-RU" sz="2000" b="1" dirty="0">
                <a:solidFill>
                  <a:srgbClr val="C00000"/>
                </a:solidFill>
              </a:rPr>
              <a:t>, </a:t>
            </a:r>
            <a:r>
              <a:rPr lang="en-US" sz="2000" b="1" dirty="0">
                <a:solidFill>
                  <a:srgbClr val="C00000"/>
                </a:solidFill>
              </a:rPr>
              <a:t>public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dirty="0"/>
              <a:t>– это спецификаторы доступа к элементам. При описании класса каждый элемент помещается в одну из перечисленных областей доступа. </a:t>
            </a:r>
            <a:endParaRPr lang="ru-RU" sz="2000" dirty="0" smtClean="0"/>
          </a:p>
          <a:p>
            <a:r>
              <a:rPr lang="ru-RU" sz="2000" dirty="0"/>
              <a:t>Все элементы данных и </a:t>
            </a:r>
            <a:r>
              <a:rPr lang="ru-RU" sz="2000" dirty="0" smtClean="0"/>
              <a:t>элементы-функции</a:t>
            </a:r>
            <a:r>
              <a:rPr lang="ru-RU" sz="2000" dirty="0"/>
              <a:t>, объявленные после спецификатора </a:t>
            </a:r>
            <a:r>
              <a:rPr lang="en-US" sz="2000" b="1" dirty="0">
                <a:solidFill>
                  <a:srgbClr val="C00000"/>
                </a:solidFill>
              </a:rPr>
              <a:t>public</a:t>
            </a:r>
            <a:r>
              <a:rPr lang="ru-RU" sz="2000" b="1" dirty="0">
                <a:solidFill>
                  <a:srgbClr val="C00000"/>
                </a:solidFill>
              </a:rPr>
              <a:t>:</a:t>
            </a:r>
            <a:r>
              <a:rPr lang="ru-RU" sz="2000" dirty="0"/>
              <a:t> </a:t>
            </a:r>
            <a:r>
              <a:rPr lang="ru-RU" sz="2000" dirty="0" smtClean="0"/>
              <a:t>(</a:t>
            </a:r>
            <a:r>
              <a:rPr lang="ru-RU" sz="2000" b="1" dirty="0" smtClean="0">
                <a:solidFill>
                  <a:srgbClr val="002060"/>
                </a:solidFill>
              </a:rPr>
              <a:t>открытый доступ</a:t>
            </a:r>
            <a:r>
              <a:rPr lang="ru-RU" sz="2000" dirty="0" smtClean="0"/>
              <a:t>) </a:t>
            </a:r>
            <a:r>
              <a:rPr lang="ru-RU" sz="2000" b="1" dirty="0">
                <a:solidFill>
                  <a:srgbClr val="002060"/>
                </a:solidFill>
              </a:rPr>
              <a:t>доступны всюду</a:t>
            </a:r>
            <a:r>
              <a:rPr lang="ru-RU" sz="2000" dirty="0"/>
              <a:t>, где программа имеет доступ к какому-либо объекту </a:t>
            </a:r>
            <a:r>
              <a:rPr lang="ru-RU" sz="2000" dirty="0" smtClean="0"/>
              <a:t>класса. </a:t>
            </a:r>
            <a:endParaRPr lang="ru-RU" sz="2000" dirty="0"/>
          </a:p>
          <a:p>
            <a:r>
              <a:rPr lang="ru-RU" sz="2000" dirty="0"/>
              <a:t>Все элементы данных и элементы-функции, объявленные после спецификатора </a:t>
            </a:r>
            <a:r>
              <a:rPr lang="en-US" sz="2000" b="1" dirty="0">
                <a:solidFill>
                  <a:srgbClr val="C00000"/>
                </a:solidFill>
              </a:rPr>
              <a:t>private</a:t>
            </a:r>
            <a:r>
              <a:rPr lang="ru-RU" sz="2000" b="1" dirty="0">
                <a:solidFill>
                  <a:srgbClr val="C00000"/>
                </a:solidFill>
              </a:rPr>
              <a:t>:</a:t>
            </a:r>
            <a:r>
              <a:rPr lang="ru-RU" sz="2000" dirty="0"/>
              <a:t> </a:t>
            </a:r>
            <a:r>
              <a:rPr lang="ru-RU" sz="2000" dirty="0" smtClean="0"/>
              <a:t>(</a:t>
            </a:r>
            <a:r>
              <a:rPr lang="ru-RU" sz="2000" b="1" dirty="0" smtClean="0">
                <a:solidFill>
                  <a:srgbClr val="002060"/>
                </a:solidFill>
              </a:rPr>
              <a:t>закрытый доступ</a:t>
            </a:r>
            <a:r>
              <a:rPr lang="ru-RU" sz="2000" dirty="0" smtClean="0"/>
              <a:t>) </a:t>
            </a:r>
            <a:r>
              <a:rPr lang="ru-RU" sz="2000" b="1" dirty="0">
                <a:solidFill>
                  <a:srgbClr val="002060"/>
                </a:solidFill>
              </a:rPr>
              <a:t>доступны только для функций-элементов класса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/>
              <a:t>Все элементы данных и элементы-функции, объявленные после спецификатора </a:t>
            </a:r>
            <a:r>
              <a:rPr lang="en-US" sz="2000" b="1" dirty="0" smtClean="0">
                <a:solidFill>
                  <a:srgbClr val="C00000"/>
                </a:solidFill>
              </a:rPr>
              <a:t>protected</a:t>
            </a:r>
            <a:r>
              <a:rPr lang="ru-RU" sz="2000" b="1" dirty="0" smtClean="0">
                <a:solidFill>
                  <a:srgbClr val="C00000"/>
                </a:solidFill>
              </a:rPr>
              <a:t>:  (</a:t>
            </a:r>
            <a:r>
              <a:rPr lang="ru-RU" sz="2000" b="1" dirty="0" smtClean="0">
                <a:solidFill>
                  <a:srgbClr val="002060"/>
                </a:solidFill>
              </a:rPr>
              <a:t>защищенный </a:t>
            </a:r>
            <a:r>
              <a:rPr lang="ru-RU" sz="2000" b="1" dirty="0">
                <a:solidFill>
                  <a:srgbClr val="002060"/>
                </a:solidFill>
              </a:rPr>
              <a:t>режим </a:t>
            </a:r>
            <a:r>
              <a:rPr lang="ru-RU" sz="2000" b="1" dirty="0" smtClean="0">
                <a:solidFill>
                  <a:srgbClr val="002060"/>
                </a:solidFill>
              </a:rPr>
              <a:t>доступа</a:t>
            </a:r>
            <a:r>
              <a:rPr lang="ru-RU" sz="2000" dirty="0" smtClean="0"/>
              <a:t>) </a:t>
            </a:r>
            <a:r>
              <a:rPr lang="ru-RU" sz="2000" dirty="0"/>
              <a:t>– доступный только </a:t>
            </a:r>
            <a:r>
              <a:rPr lang="ru-RU" sz="2000" b="1" dirty="0">
                <a:solidFill>
                  <a:srgbClr val="002060"/>
                </a:solidFill>
              </a:rPr>
              <a:t>собственным методам и методам производных </a:t>
            </a:r>
            <a:r>
              <a:rPr lang="ru-RU" sz="2000" b="1" dirty="0" smtClean="0">
                <a:solidFill>
                  <a:srgbClr val="002060"/>
                </a:solidFill>
              </a:rPr>
              <a:t>классов</a:t>
            </a:r>
            <a:r>
              <a:rPr lang="en-US" sz="2000" dirty="0"/>
              <a:t>.</a:t>
            </a:r>
            <a:endParaRPr lang="ru-RU" sz="2000" dirty="0"/>
          </a:p>
          <a:p>
            <a:r>
              <a:rPr lang="ru-RU" sz="2000" dirty="0" smtClean="0"/>
              <a:t>Слова </a:t>
            </a:r>
            <a:r>
              <a:rPr lang="ru-RU" sz="2000" b="1" dirty="0" err="1" smtClean="0"/>
              <a:t>public</a:t>
            </a:r>
            <a:r>
              <a:rPr lang="ru-RU" sz="2000" b="1" dirty="0" smtClean="0"/>
              <a:t>, </a:t>
            </a:r>
            <a:r>
              <a:rPr lang="en-US" sz="2000" b="1" dirty="0" smtClean="0"/>
              <a:t>private</a:t>
            </a:r>
            <a:r>
              <a:rPr lang="ru-RU" sz="2000" b="1" dirty="0" smtClean="0"/>
              <a:t> (</a:t>
            </a:r>
            <a:r>
              <a:rPr lang="en-US" sz="2000" b="1" dirty="0" smtClean="0"/>
              <a:t>protected)</a:t>
            </a:r>
            <a:r>
              <a:rPr lang="ru-RU" sz="2000" dirty="0" smtClean="0"/>
              <a:t> разбивают описание </a:t>
            </a:r>
            <a:r>
              <a:rPr lang="ru-RU" sz="2000" dirty="0"/>
              <a:t>класса на две </a:t>
            </a:r>
            <a:r>
              <a:rPr lang="ru-RU" sz="2000" dirty="0" smtClean="0"/>
              <a:t>части: </a:t>
            </a:r>
            <a:r>
              <a:rPr lang="ru-RU" sz="2000" b="1" dirty="0" smtClean="0">
                <a:solidFill>
                  <a:srgbClr val="C00000"/>
                </a:solidFill>
              </a:rPr>
              <a:t>открытый интерфейс </a:t>
            </a:r>
            <a:r>
              <a:rPr lang="ru-RU" sz="2000" dirty="0"/>
              <a:t>с объектами </a:t>
            </a:r>
            <a:r>
              <a:rPr lang="ru-RU" sz="2000" dirty="0" smtClean="0"/>
              <a:t>класса</a:t>
            </a:r>
            <a:r>
              <a:rPr lang="en-US" sz="2000" dirty="0" smtClean="0"/>
              <a:t> </a:t>
            </a:r>
            <a:r>
              <a:rPr lang="ru-RU" sz="2000" dirty="0" smtClean="0"/>
              <a:t>и </a:t>
            </a:r>
            <a:r>
              <a:rPr lang="ru-RU" sz="2000" b="1" dirty="0" smtClean="0">
                <a:solidFill>
                  <a:srgbClr val="C00000"/>
                </a:solidFill>
              </a:rPr>
              <a:t>закрытую реализацию</a:t>
            </a:r>
            <a:r>
              <a:rPr lang="ru-RU" sz="2000" dirty="0" smtClean="0"/>
              <a:t>. </a:t>
            </a:r>
            <a:endParaRPr lang="ru-RU" sz="2000" dirty="0"/>
          </a:p>
          <a:p>
            <a:pPr>
              <a:spcBef>
                <a:spcPts val="0"/>
              </a:spcBef>
            </a:pPr>
            <a:endParaRPr lang="ru-RU" sz="2000" dirty="0" smtClean="0"/>
          </a:p>
          <a:p>
            <a:pPr>
              <a:spcBef>
                <a:spcPts val="0"/>
              </a:spcBef>
            </a:pPr>
            <a:endParaRPr lang="ru-RU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43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Пример. Определение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241" y="1556739"/>
            <a:ext cx="4407749" cy="422776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класс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Time</a:t>
            </a:r>
            <a:endParaRPr lang="ru-RU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class Time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{</a:t>
            </a: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    </a:t>
            </a:r>
            <a:r>
              <a:rPr lang="en-US" sz="2000" b="1" dirty="0" smtClean="0">
                <a:solidFill>
                  <a:srgbClr val="0033CC"/>
                </a:solidFill>
              </a:rPr>
              <a:t>public</a:t>
            </a:r>
            <a:r>
              <a:rPr lang="ru-RU" sz="2000" b="1" dirty="0" smtClean="0">
                <a:solidFill>
                  <a:srgbClr val="0033CC"/>
                </a:solidFill>
              </a:rPr>
              <a:t>:</a:t>
            </a:r>
            <a:r>
              <a:rPr lang="en-US" sz="20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элементы-данные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628650">
              <a:buNone/>
            </a:pPr>
            <a:r>
              <a:rPr lang="en-US" sz="2000" b="1" dirty="0" err="1"/>
              <a:t>int</a:t>
            </a:r>
            <a:r>
              <a:rPr lang="en-US" sz="2000" b="1" dirty="0"/>
              <a:t> hour;</a:t>
            </a:r>
            <a:endParaRPr lang="ru-RU" sz="2000" b="1" dirty="0"/>
          </a:p>
          <a:p>
            <a:pPr marL="0" indent="628650">
              <a:buNone/>
            </a:pPr>
            <a:r>
              <a:rPr lang="en-US" sz="2000" b="1" dirty="0" err="1"/>
              <a:t>int</a:t>
            </a:r>
            <a:r>
              <a:rPr lang="en-US" sz="2000" b="1" dirty="0"/>
              <a:t> minute; </a:t>
            </a:r>
            <a:endParaRPr lang="ru-RU" sz="2000" b="1" dirty="0"/>
          </a:p>
          <a:p>
            <a:pPr marL="0" indent="628650">
              <a:buNone/>
            </a:pPr>
            <a:r>
              <a:rPr lang="en-US" sz="2000" b="1" dirty="0" err="1"/>
              <a:t>int</a:t>
            </a:r>
            <a:r>
              <a:rPr lang="en-US" sz="2000" b="1" dirty="0"/>
              <a:t> second</a:t>
            </a:r>
            <a:r>
              <a:rPr lang="en-US" sz="2000" b="1" dirty="0" smtClean="0"/>
              <a:t>;</a:t>
            </a:r>
            <a:endParaRPr lang="ru-RU" sz="2000" b="1" dirty="0" smtClean="0"/>
          </a:p>
          <a:p>
            <a:pPr marL="0" indent="62865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элементы-функции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628650">
              <a:buNone/>
            </a:pPr>
            <a:r>
              <a:rPr lang="en-US" sz="2000" b="1" dirty="0"/>
              <a:t>void print</a:t>
            </a:r>
            <a:r>
              <a:rPr lang="en-US" sz="2000" b="1" dirty="0" smtClean="0"/>
              <a:t>()</a:t>
            </a:r>
            <a:r>
              <a:rPr lang="ru-RU" sz="2000" b="1" dirty="0" smtClean="0"/>
              <a:t> </a:t>
            </a:r>
            <a:endParaRPr lang="en-US" sz="2000" b="1" dirty="0" smtClean="0"/>
          </a:p>
          <a:p>
            <a:pPr marL="0" indent="628650">
              <a:buNone/>
            </a:pPr>
            <a:r>
              <a:rPr lang="en-US" sz="2000" b="1" dirty="0" smtClean="0"/>
              <a:t>{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&lt;&lt;“Hello!”&lt;&lt;</a:t>
            </a:r>
            <a:r>
              <a:rPr lang="en-US" sz="2000" b="1" dirty="0" err="1" smtClean="0"/>
              <a:t>endl</a:t>
            </a:r>
            <a:r>
              <a:rPr lang="en-US" sz="2000" b="1" dirty="0" smtClean="0"/>
              <a:t>; }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dirty="0" smtClean="0"/>
              <a:t>}</a:t>
            </a:r>
            <a:r>
              <a:rPr lang="en-US" sz="2000" b="1" dirty="0" smtClean="0"/>
              <a:t>;</a:t>
            </a:r>
            <a:endParaRPr lang="ru-RU" sz="2000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1527" y="5813548"/>
            <a:ext cx="9027547" cy="923330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В данном примере мы объявили полностью открытый класс. Т.е. обращаться к его элементам данным и функциям можно из любой части программы. Слово </a:t>
            </a:r>
            <a:r>
              <a:rPr lang="en-US" b="1" dirty="0" smtClean="0"/>
              <a:t>public:</a:t>
            </a:r>
            <a:r>
              <a:rPr lang="en-US" dirty="0" smtClean="0"/>
              <a:t> </a:t>
            </a:r>
            <a:r>
              <a:rPr lang="ru-RU" dirty="0" smtClean="0"/>
              <a:t>писать обязательно, так как по умолчанию в С++ область доступа – </a:t>
            </a:r>
            <a:r>
              <a:rPr lang="en-US" b="1" dirty="0" smtClean="0"/>
              <a:t>private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2050" name="Picture 2" descr="Совы или жаворонки. В какое время можно больше заработать на криптобирже ::  РБК.Крипто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6" r="14757"/>
          <a:stretch/>
        </p:blipFill>
        <p:spPr bwMode="auto">
          <a:xfrm>
            <a:off x="4638805" y="1556739"/>
            <a:ext cx="4321045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66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438848"/>
            <a:ext cx="8780462" cy="537462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200" b="1" dirty="0">
                <a:solidFill>
                  <a:srgbClr val="0033CC"/>
                </a:solidFill>
              </a:rPr>
              <a:t>Имя класса</a:t>
            </a:r>
            <a:r>
              <a:rPr lang="ru-RU" sz="2200" dirty="0">
                <a:solidFill>
                  <a:srgbClr val="0033CC"/>
                </a:solidFill>
              </a:rPr>
              <a:t> </a:t>
            </a:r>
            <a:r>
              <a:rPr lang="ru-RU" sz="2200" dirty="0"/>
              <a:t>становится новым спецификатором </a:t>
            </a:r>
            <a:r>
              <a:rPr lang="ru-RU" sz="2200" b="1" dirty="0">
                <a:solidFill>
                  <a:srgbClr val="0033CC"/>
                </a:solidFill>
              </a:rPr>
              <a:t>типа</a:t>
            </a:r>
            <a:r>
              <a:rPr lang="en-US" sz="2200" dirty="0"/>
              <a:t>. </a:t>
            </a:r>
            <a:r>
              <a:rPr lang="ru-RU" sz="2200" dirty="0"/>
              <a:t>После описания класса его можно использовать для описания объектов этого типа. </a:t>
            </a:r>
          </a:p>
          <a:p>
            <a:pPr>
              <a:spcBef>
                <a:spcPts val="0"/>
              </a:spcBef>
            </a:pPr>
            <a:r>
              <a:rPr lang="ru-RU" sz="2200" dirty="0" smtClean="0"/>
              <a:t>Сразу </a:t>
            </a:r>
            <a:r>
              <a:rPr lang="ru-RU" sz="2200" dirty="0"/>
              <a:t>после определения класса он может быть использован в качестве </a:t>
            </a:r>
            <a:r>
              <a:rPr lang="ru-RU" sz="2200" dirty="0" smtClean="0"/>
              <a:t>типа для создания </a:t>
            </a:r>
            <a:r>
              <a:rPr lang="ru-RU" sz="2200" b="1" dirty="0" smtClean="0">
                <a:solidFill>
                  <a:srgbClr val="0033CC"/>
                </a:solidFill>
              </a:rPr>
              <a:t>объектов класса, ссылок, указателей на объекты класса, массивов объекта класса</a:t>
            </a:r>
            <a:r>
              <a:rPr lang="ru-RU" sz="2200" dirty="0" smtClean="0"/>
              <a:t>. </a:t>
            </a:r>
          </a:p>
          <a:p>
            <a:r>
              <a:rPr lang="ru-RU" sz="2200" dirty="0" smtClean="0"/>
              <a:t>Может </a:t>
            </a:r>
            <a:r>
              <a:rPr lang="ru-RU" sz="2200" dirty="0"/>
              <a:t>существовать много объектов класса, подобно тому, как может быть много переменных типа </a:t>
            </a:r>
            <a:r>
              <a:rPr lang="en-US" sz="2200" dirty="0" err="1"/>
              <a:t>int</a:t>
            </a:r>
            <a:r>
              <a:rPr lang="ru-RU" sz="2200" dirty="0"/>
              <a:t>. Программист может по мере необходимости создавать новые типы классов. Это одна из многих причин, благодаря которым С++ является </a:t>
            </a:r>
            <a:r>
              <a:rPr lang="ru-RU" sz="2200" b="1" dirty="0">
                <a:solidFill>
                  <a:srgbClr val="0033CC"/>
                </a:solidFill>
              </a:rPr>
              <a:t>расширяемым языком</a:t>
            </a:r>
            <a:r>
              <a:rPr lang="ru-RU" sz="2200" dirty="0"/>
              <a:t>.</a:t>
            </a:r>
            <a:endParaRPr lang="ru-RU" sz="2200" dirty="0" smtClean="0"/>
          </a:p>
          <a:p>
            <a:pPr>
              <a:spcBef>
                <a:spcPts val="0"/>
              </a:spcBef>
            </a:pPr>
            <a:endParaRPr lang="ru-RU" sz="22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12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ixel">
  <a:themeElements>
    <a:clrScheme name="Новая 1">
      <a:dk1>
        <a:srgbClr val="000000"/>
      </a:dk1>
      <a:lt1>
        <a:srgbClr val="FFFFFF"/>
      </a:lt1>
      <a:dk2>
        <a:srgbClr val="000000"/>
      </a:dk2>
      <a:lt2>
        <a:srgbClr val="243A79"/>
      </a:lt2>
      <a:accent1>
        <a:srgbClr val="385BBE"/>
      </a:accent1>
      <a:accent2>
        <a:srgbClr val="649600"/>
      </a:accent2>
      <a:accent3>
        <a:srgbClr val="FFFFFF"/>
      </a:accent3>
      <a:accent4>
        <a:srgbClr val="000000"/>
      </a:accent4>
      <a:accent5>
        <a:srgbClr val="AABEDE"/>
      </a:accent5>
      <a:accent6>
        <a:srgbClr val="5A8700"/>
      </a:accent6>
      <a:hlink>
        <a:srgbClr val="385BBE"/>
      </a:hlink>
      <a:folHlink>
        <a:srgbClr val="243A79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FF"/>
        </a:lt1>
        <a:dk2>
          <a:srgbClr val="000000"/>
        </a:dk2>
        <a:lt2>
          <a:srgbClr val="005D96"/>
        </a:lt2>
        <a:accent1>
          <a:srgbClr val="0078C3"/>
        </a:accent1>
        <a:accent2>
          <a:srgbClr val="649600"/>
        </a:accent2>
        <a:accent3>
          <a:srgbClr val="FFFFFF"/>
        </a:accent3>
        <a:accent4>
          <a:srgbClr val="000000"/>
        </a:accent4>
        <a:accent5>
          <a:srgbClr val="AABEDE"/>
        </a:accent5>
        <a:accent6>
          <a:srgbClr val="5A8700"/>
        </a:accent6>
        <a:hlink>
          <a:srgbClr val="0078C3"/>
        </a:hlink>
        <a:folHlink>
          <a:srgbClr val="005D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0</TotalTime>
  <Words>3521</Words>
  <Application>Microsoft Office PowerPoint</Application>
  <PresentationFormat>Экран (4:3)</PresentationFormat>
  <Paragraphs>456</Paragraphs>
  <Slides>41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  <vt:variant>
        <vt:lpstr>Произвольные показы</vt:lpstr>
      </vt:variant>
      <vt:variant>
        <vt:i4>1</vt:i4>
      </vt:variant>
    </vt:vector>
  </HeadingPairs>
  <TitlesOfParts>
    <vt:vector size="43" baseType="lpstr">
      <vt:lpstr>Pixel</vt:lpstr>
      <vt:lpstr>Классы и объекты С++.  </vt:lpstr>
      <vt:lpstr>План лекции</vt:lpstr>
      <vt:lpstr>ОПРЕДЕЛЕНИЕ КЛАССА</vt:lpstr>
      <vt:lpstr>Определение класса</vt:lpstr>
      <vt:lpstr>Определение класса</vt:lpstr>
      <vt:lpstr>Определение класса</vt:lpstr>
      <vt:lpstr>Определение класса</vt:lpstr>
      <vt:lpstr>Пример. Определение класса</vt:lpstr>
      <vt:lpstr>Определение класса</vt:lpstr>
      <vt:lpstr>Пример. Определение класса</vt:lpstr>
      <vt:lpstr>Определение класса</vt:lpstr>
      <vt:lpstr>Определение класса</vt:lpstr>
      <vt:lpstr>Пример. Определение класса</vt:lpstr>
      <vt:lpstr>Определение класса</vt:lpstr>
      <vt:lpstr>Пример. Определение класса</vt:lpstr>
      <vt:lpstr>Управление доступом к элементам класса</vt:lpstr>
      <vt:lpstr>Управление доступом к элементам класса</vt:lpstr>
      <vt:lpstr>Управление доступом к элементам класса</vt:lpstr>
      <vt:lpstr>Пример. Управление доступом</vt:lpstr>
      <vt:lpstr>Управление доступом к элементам класса</vt:lpstr>
      <vt:lpstr>Управление доступом к элементам класса</vt:lpstr>
      <vt:lpstr>Управление доступом к элементам класса</vt:lpstr>
      <vt:lpstr>Управление доступом к элементам класса</vt:lpstr>
      <vt:lpstr>ФУНКЦИИ-ЭЛЕМЕНТЫ КЛАССА</vt:lpstr>
      <vt:lpstr>Функции-элементы класса</vt:lpstr>
      <vt:lpstr>Функции-элементы класса</vt:lpstr>
      <vt:lpstr>Функции-элементы класса</vt:lpstr>
      <vt:lpstr>Функции-элементы класса</vt:lpstr>
      <vt:lpstr>Функции-элементы класса</vt:lpstr>
      <vt:lpstr>Функции-элементы класса</vt:lpstr>
      <vt:lpstr>Пример. Конструкторы и деструкторы</vt:lpstr>
      <vt:lpstr>ИНТЕРФЕЙС И РЕАЛИЗАЦИЯ КЛАССА</vt:lpstr>
      <vt:lpstr>Интерфейс и реализация класса</vt:lpstr>
      <vt:lpstr>Пример. Интерфейс и реализация</vt:lpstr>
      <vt:lpstr>Интерфейс и реализация класса</vt:lpstr>
      <vt:lpstr>Интерфейс и реализация класса</vt:lpstr>
      <vt:lpstr>Интерфейс и реализация класса</vt:lpstr>
      <vt:lpstr>Пример. Отделение интерфейса от реализации</vt:lpstr>
      <vt:lpstr>Презентация PowerPoint</vt:lpstr>
      <vt:lpstr>Спасибо за внимание!</vt:lpstr>
      <vt:lpstr>Литературные источники</vt:lpstr>
      <vt:lpstr>Произвольный показ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2013-02-06T13:34:11Z</dcterms:created>
  <dcterms:modified xsi:type="dcterms:W3CDTF">2021-09-13T11:38:27Z</dcterms:modified>
</cp:coreProperties>
</file>