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09" r:id="rId1"/>
  </p:sldMasterIdLst>
  <p:notesMasterIdLst>
    <p:notesMasterId r:id="rId57"/>
  </p:notesMasterIdLst>
  <p:handoutMasterIdLst>
    <p:handoutMasterId r:id="rId58"/>
  </p:handoutMasterIdLst>
  <p:sldIdLst>
    <p:sldId id="504" r:id="rId2"/>
    <p:sldId id="503" r:id="rId3"/>
    <p:sldId id="679" r:id="rId4"/>
    <p:sldId id="662" r:id="rId5"/>
    <p:sldId id="689" r:id="rId6"/>
    <p:sldId id="690" r:id="rId7"/>
    <p:sldId id="687" r:id="rId8"/>
    <p:sldId id="691" r:id="rId9"/>
    <p:sldId id="692" r:id="rId10"/>
    <p:sldId id="693" r:id="rId11"/>
    <p:sldId id="694" r:id="rId12"/>
    <p:sldId id="695" r:id="rId13"/>
    <p:sldId id="696" r:id="rId14"/>
    <p:sldId id="663" r:id="rId15"/>
    <p:sldId id="697" r:id="rId16"/>
    <p:sldId id="698" r:id="rId17"/>
    <p:sldId id="699" r:id="rId18"/>
    <p:sldId id="704" r:id="rId19"/>
    <p:sldId id="700" r:id="rId20"/>
    <p:sldId id="702" r:id="rId21"/>
    <p:sldId id="701" r:id="rId22"/>
    <p:sldId id="703" r:id="rId23"/>
    <p:sldId id="668" r:id="rId24"/>
    <p:sldId id="705" r:id="rId25"/>
    <p:sldId id="706" r:id="rId26"/>
    <p:sldId id="707" r:id="rId27"/>
    <p:sldId id="709" r:id="rId28"/>
    <p:sldId id="708" r:id="rId29"/>
    <p:sldId id="710" r:id="rId30"/>
    <p:sldId id="711" r:id="rId31"/>
    <p:sldId id="725" r:id="rId32"/>
    <p:sldId id="726" r:id="rId33"/>
    <p:sldId id="727" r:id="rId34"/>
    <p:sldId id="728" r:id="rId35"/>
    <p:sldId id="732" r:id="rId36"/>
    <p:sldId id="729" r:id="rId37"/>
    <p:sldId id="730" r:id="rId38"/>
    <p:sldId id="731" r:id="rId39"/>
    <p:sldId id="733" r:id="rId40"/>
    <p:sldId id="734" r:id="rId41"/>
    <p:sldId id="735" r:id="rId42"/>
    <p:sldId id="736" r:id="rId43"/>
    <p:sldId id="680" r:id="rId44"/>
    <p:sldId id="712" r:id="rId45"/>
    <p:sldId id="681" r:id="rId46"/>
    <p:sldId id="718" r:id="rId47"/>
    <p:sldId id="719" r:id="rId48"/>
    <p:sldId id="720" r:id="rId49"/>
    <p:sldId id="721" r:id="rId50"/>
    <p:sldId id="722" r:id="rId51"/>
    <p:sldId id="723" r:id="rId52"/>
    <p:sldId id="724" r:id="rId53"/>
    <p:sldId id="717" r:id="rId54"/>
    <p:sldId id="501" r:id="rId55"/>
    <p:sldId id="627" r:id="rId56"/>
  </p:sldIdLst>
  <p:sldSz cx="9144000" cy="6858000" type="screen4x3"/>
  <p:notesSz cx="6797675" cy="9929813"/>
  <p:custShowLst>
    <p:custShow name="Произвольный показ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Заголовок" id="{77BB0DE3-7558-4AA7-8DFA-9D084CF7D8FF}">
          <p14:sldIdLst>
            <p14:sldId id="504"/>
            <p14:sldId id="503"/>
            <p14:sldId id="679"/>
          </p14:sldIdLst>
        </p14:section>
        <p14:section name="Завершенные и абстрактные методы и классы" id="{A1F8E4F7-E60B-4105-8D22-4CB1985262C2}">
          <p14:sldIdLst>
            <p14:sldId id="662"/>
            <p14:sldId id="689"/>
            <p14:sldId id="690"/>
            <p14:sldId id="687"/>
            <p14:sldId id="691"/>
            <p14:sldId id="692"/>
            <p14:sldId id="693"/>
            <p14:sldId id="694"/>
            <p14:sldId id="695"/>
            <p14:sldId id="696"/>
            <p14:sldId id="663"/>
            <p14:sldId id="697"/>
            <p14:sldId id="698"/>
            <p14:sldId id="699"/>
            <p14:sldId id="704"/>
            <p14:sldId id="700"/>
            <p14:sldId id="702"/>
            <p14:sldId id="701"/>
            <p14:sldId id="703"/>
            <p14:sldId id="668"/>
            <p14:sldId id="705"/>
            <p14:sldId id="706"/>
            <p14:sldId id="707"/>
            <p14:sldId id="709"/>
            <p14:sldId id="708"/>
            <p14:sldId id="710"/>
            <p14:sldId id="711"/>
            <p14:sldId id="725"/>
            <p14:sldId id="726"/>
            <p14:sldId id="727"/>
            <p14:sldId id="728"/>
            <p14:sldId id="732"/>
            <p14:sldId id="729"/>
            <p14:sldId id="730"/>
            <p14:sldId id="731"/>
            <p14:sldId id="733"/>
            <p14:sldId id="734"/>
            <p14:sldId id="735"/>
            <p14:sldId id="736"/>
            <p14:sldId id="680"/>
            <p14:sldId id="712"/>
            <p14:sldId id="681"/>
            <p14:sldId id="718"/>
            <p14:sldId id="719"/>
            <p14:sldId id="720"/>
            <p14:sldId id="721"/>
            <p14:sldId id="722"/>
            <p14:sldId id="723"/>
            <p14:sldId id="724"/>
            <p14:sldId id="717"/>
          </p14:sldIdLst>
        </p14:section>
        <p14:section name="Заключение" id="{B79E3B43-F626-4933-A635-101AE2A5A2D6}">
          <p14:sldIdLst>
            <p14:sldId id="501"/>
            <p14:sldId id="6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CC"/>
    <a:srgbClr val="FFFFCC"/>
    <a:srgbClr val="FFE38B"/>
    <a:srgbClr val="649600"/>
    <a:srgbClr val="FFFF99"/>
    <a:srgbClr val="004874"/>
    <a:srgbClr val="00558A"/>
    <a:srgbClr val="231E2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7" autoAdjust="0"/>
    <p:restoredTop sz="94678" autoAdjust="0"/>
  </p:normalViewPr>
  <p:slideViewPr>
    <p:cSldViewPr>
      <p:cViewPr varScale="1">
        <p:scale>
          <a:sx n="58" d="100"/>
          <a:sy n="58" d="100"/>
        </p:scale>
        <p:origin x="1432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4784F12-1A39-47BB-B614-ED4EEF8514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16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3900"/>
            <a:ext cx="5046663" cy="3784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49800"/>
            <a:ext cx="5003800" cy="4429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D28B2BEF-3865-4C73-ADB8-4DE43D290DD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19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1963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2392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8747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49438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D7EB73-D796-411C-93F0-4B2C0F396D65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23615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285852" y="206269"/>
            <a:ext cx="775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</a:rPr>
              <a:t>Ростовский государственный университет</a:t>
            </a:r>
            <a:r>
              <a:rPr lang="ru-RU" sz="1800" b="1" baseline="0" dirty="0" smtClean="0">
                <a:solidFill>
                  <a:schemeClr val="bg2"/>
                </a:solidFill>
              </a:rPr>
              <a:t> путей сообщения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0" y="2276840"/>
            <a:ext cx="9144000" cy="288041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50825" y="2410834"/>
            <a:ext cx="8642350" cy="2602404"/>
          </a:xfrm>
        </p:spPr>
        <p:txBody>
          <a:bodyPr/>
          <a:lstStyle>
            <a:lvl1pPr algn="ctr">
              <a:lnSpc>
                <a:spcPct val="80000"/>
              </a:lnSpc>
              <a:defRPr sz="36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071934" y="6084729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Ростов-на-Дону</a:t>
            </a:r>
          </a:p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2020</a:t>
            </a:r>
            <a:endParaRPr lang="ru-RU" sz="1400" b="1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51400" y="609337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sz="1400" b="1" dirty="0" smtClean="0">
                <a:solidFill>
                  <a:schemeClr val="bg2"/>
                </a:solidFill>
              </a:rPr>
              <a:t>©</a:t>
            </a:r>
            <a:r>
              <a:rPr lang="ru-RU" sz="1400" b="1" dirty="0" smtClean="0">
                <a:solidFill>
                  <a:schemeClr val="bg2"/>
                </a:solidFill>
              </a:rPr>
              <a:t> Составление,</a:t>
            </a:r>
          </a:p>
          <a:p>
            <a:pPr algn="l"/>
            <a:r>
              <a:rPr lang="ru-RU" sz="1400" b="1" dirty="0" err="1" smtClean="0">
                <a:solidFill>
                  <a:schemeClr val="bg2"/>
                </a:solidFill>
              </a:rPr>
              <a:t>О.В</a:t>
            </a:r>
            <a:r>
              <a:rPr lang="ru-RU" sz="1400" b="1" dirty="0" smtClean="0">
                <a:solidFill>
                  <a:schemeClr val="bg2"/>
                </a:solidFill>
              </a:rPr>
              <a:t>. Игнатьева, 2020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79390" y="1052670"/>
            <a:ext cx="8572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70000"/>
              </a:lnSpc>
            </a:pPr>
            <a:r>
              <a:rPr kumimoji="1" lang="ru-RU" sz="4000" b="1" dirty="0" smtClean="0">
                <a:solidFill>
                  <a:schemeClr val="bg2"/>
                </a:solidFill>
              </a:rPr>
              <a:t>Алгоритмизация и</a:t>
            </a:r>
            <a:r>
              <a:rPr kumimoji="1" lang="ru-RU" sz="4000" b="1" baseline="0" dirty="0" smtClean="0">
                <a:solidFill>
                  <a:schemeClr val="bg2"/>
                </a:solidFill>
              </a:rPr>
              <a:t> программирование</a:t>
            </a:r>
            <a:endParaRPr lang="ru-RU" sz="4000" b="1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0" y="56735"/>
            <a:ext cx="10668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B4D918-1932-454F-BA40-2D14F45A9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5925" y="0"/>
            <a:ext cx="2193925" cy="61166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0"/>
            <a:ext cx="6434137" cy="61166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43CD0A-A0A5-4ED5-96F1-7AF8F7D179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5920905-2FFB-46D5-B93E-923DF41E8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46F6DC-3BBA-49C9-9E31-BDF93CB16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FC7074-6208-49F2-AA03-DAADFE8AB8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верш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81" name="Rectangle 21"/>
          <p:cNvSpPr>
            <a:spLocks noChangeArrowheads="1"/>
          </p:cNvSpPr>
          <p:nvPr userDrawn="1"/>
        </p:nvSpPr>
        <p:spPr bwMode="auto">
          <a:xfrm>
            <a:off x="0" y="2285991"/>
            <a:ext cx="9144000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1379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50825" y="2319078"/>
            <a:ext cx="8642350" cy="2209800"/>
          </a:xfrm>
        </p:spPr>
        <p:txBody>
          <a:bodyPr/>
          <a:lstStyle>
            <a:lvl1pPr>
              <a:defRPr sz="5000"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auto">
          <a:xfrm>
            <a:off x="0" y="1440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50"/>
          <p:cNvSpPr>
            <a:spLocks noChangeArrowheads="1"/>
          </p:cNvSpPr>
          <p:nvPr userDrawn="1"/>
        </p:nvSpPr>
        <p:spPr bwMode="auto">
          <a:xfrm>
            <a:off x="0" y="5418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0C155-5BE4-44CE-9B63-AB04ED25E2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740B98-5C72-4E1A-B260-F2F2247790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A9AAE3-1962-4A4D-9E70-FA6B3AE1A4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7B959-25BC-456A-98C6-6BEB5DA38C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0640AE-8009-4111-B871-FC2F4F0523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5CAE32-0C0C-4D4D-B893-CFBBBB0339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6691F0-4560-40F3-B6D5-545F2A952B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F6566F-3DDA-4108-BA64-E18591A5AE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85" name="Rectangle 49"/>
          <p:cNvSpPr>
            <a:spLocks noChangeArrowheads="1"/>
          </p:cNvSpPr>
          <p:nvPr userDrawn="1"/>
        </p:nvSpPr>
        <p:spPr bwMode="auto">
          <a:xfrm>
            <a:off x="0" y="1366838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3087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BF75EC13-ECAC-4107-97A3-20E6D43D96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703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780462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2703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36713"/>
            <a:ext cx="8780462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70386" name="Rectangle 50"/>
          <p:cNvSpPr>
            <a:spLocks noChangeArrowheads="1"/>
          </p:cNvSpPr>
          <p:nvPr userDrawn="1"/>
        </p:nvSpPr>
        <p:spPr bwMode="auto">
          <a:xfrm>
            <a:off x="0" y="6297613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Контейнеры: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ассоциативные контейнеры,</a:t>
            </a:r>
            <a:r>
              <a:rPr lang="en-US" dirty="0" smtClean="0"/>
              <a:t> </a:t>
            </a:r>
            <a:r>
              <a:rPr lang="ru-RU" dirty="0" smtClean="0"/>
              <a:t>функторы, алгоритмы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4499990" y="5401510"/>
            <a:ext cx="4321175" cy="69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ru-RU" sz="2800" kern="0" dirty="0" smtClean="0">
                <a:solidFill>
                  <a:schemeClr val="bg2"/>
                </a:solidFill>
              </a:rPr>
              <a:t>Лекция </a:t>
            </a:r>
            <a:r>
              <a:rPr lang="ru-RU" sz="2800" kern="0" dirty="0" smtClean="0">
                <a:solidFill>
                  <a:schemeClr val="bg2"/>
                </a:solidFill>
              </a:rPr>
              <a:t>15</a:t>
            </a:r>
            <a:r>
              <a:rPr lang="ru-RU" sz="2800" kern="0" baseline="0" dirty="0" smtClean="0">
                <a:solidFill>
                  <a:schemeClr val="bg2"/>
                </a:solidFill>
              </a:rPr>
              <a:t> </a:t>
            </a:r>
            <a:endParaRPr lang="ru-RU" sz="2800" kern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8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9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20"/>
            <a:ext cx="9143999" cy="45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rgbClr val="C00000"/>
                </a:solidFill>
              </a:rPr>
              <a:t>Особенности ассоциативных контейнеров</a:t>
            </a:r>
          </a:p>
          <a:p>
            <a:pPr algn="just">
              <a:spcBef>
                <a:spcPts val="0"/>
              </a:spcBef>
            </a:pPr>
            <a:r>
              <a:rPr lang="ru-RU" sz="2000" dirty="0"/>
              <a:t>Ассоциативные контейнеры обеспечивают быстрый поиск данных, основанных на ключах. </a:t>
            </a:r>
            <a:endParaRPr lang="ru-RU" sz="2000" b="1" dirty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000" b="1" dirty="0" smtClean="0"/>
              <a:t>Нет </a:t>
            </a:r>
            <a:r>
              <a:rPr lang="ru-RU" sz="2000" b="1" dirty="0"/>
              <a:t>произвольного доступа по индексу!!!</a:t>
            </a:r>
          </a:p>
          <a:p>
            <a:pPr algn="just">
              <a:spcBef>
                <a:spcPts val="0"/>
              </a:spcBef>
            </a:pPr>
            <a:r>
              <a:rPr lang="ru-RU" sz="2000" dirty="0"/>
              <a:t>И</a:t>
            </a:r>
            <a:r>
              <a:rPr lang="ru-RU" sz="2000" dirty="0" smtClean="0"/>
              <a:t>тератор</a:t>
            </a:r>
            <a:r>
              <a:rPr lang="ru-RU" sz="2000" dirty="0"/>
              <a:t> ассоциативного контейнера относится к категории </a:t>
            </a:r>
            <a:r>
              <a:rPr lang="ru-RU" sz="2000" b="1" dirty="0"/>
              <a:t>двунаправленного итератора</a:t>
            </a:r>
            <a:r>
              <a:rPr lang="ru-RU" sz="2000" dirty="0"/>
              <a:t>. </a:t>
            </a:r>
            <a:r>
              <a:rPr lang="ru-RU" sz="2000" i="1" dirty="0"/>
              <a:t>вставка</a:t>
            </a:r>
            <a:r>
              <a:rPr lang="ru-RU" sz="2000" dirty="0"/>
              <a:t> не влияет на действительность итераторов и ссылок на элементы , а </a:t>
            </a:r>
            <a:r>
              <a:rPr lang="ru-RU" sz="2000" i="1" dirty="0"/>
              <a:t>стирает</a:t>
            </a:r>
            <a:r>
              <a:rPr lang="ru-RU" sz="2000" dirty="0"/>
              <a:t> делает недействительными только итераторы и ссылки на стёртые элементы</a:t>
            </a:r>
            <a:r>
              <a:rPr lang="ru-RU" sz="2000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ru-RU" sz="2000" dirty="0" smtClean="0"/>
              <a:t>Требуют наличие отношения сравнения</a:t>
            </a:r>
            <a:r>
              <a:rPr lang="en-US" sz="2000" dirty="0" smtClean="0"/>
              <a:t>, </a:t>
            </a:r>
            <a:r>
              <a:rPr lang="ru-RU" sz="2000" dirty="0" smtClean="0"/>
              <a:t>т.е. для элементов контейнера должен быть определен </a:t>
            </a:r>
            <a:r>
              <a:rPr lang="en-US" sz="2000" b="1" dirty="0" smtClean="0"/>
              <a:t>operator &lt;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93637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10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- множества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set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multiset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19"/>
            <a:ext cx="9143999" cy="53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rgbClr val="C00000"/>
                </a:solidFill>
              </a:rPr>
              <a:t>Особенности ассоциативных контейнеров</a:t>
            </a:r>
          </a:p>
          <a:p>
            <a:pPr algn="just">
              <a:spcBef>
                <a:spcPts val="0"/>
              </a:spcBef>
            </a:pPr>
            <a:r>
              <a:rPr lang="ru-RU" sz="2000" b="1" dirty="0"/>
              <a:t>Множество (</a:t>
            </a:r>
            <a:r>
              <a:rPr lang="ru-RU" sz="2000" b="1" dirty="0" err="1"/>
              <a:t>set</a:t>
            </a:r>
            <a:r>
              <a:rPr lang="ru-RU" sz="2000" b="1" dirty="0"/>
              <a:t>) </a:t>
            </a:r>
            <a:r>
              <a:rPr lang="ru-RU" sz="2000" dirty="0"/>
              <a:t>- структура данных, предназначенная для хранения значений и быстрого выполнения на них базовых операций, включая поиск и удаление</a:t>
            </a:r>
            <a:r>
              <a:rPr lang="ru-RU" sz="2000" dirty="0" smtClean="0"/>
              <a:t>.</a:t>
            </a:r>
            <a:endParaRPr lang="ru-RU" sz="2000" dirty="0"/>
          </a:p>
          <a:p>
            <a:pPr algn="just">
              <a:spcBef>
                <a:spcPts val="0"/>
              </a:spcBef>
            </a:pPr>
            <a:r>
              <a:rPr lang="ru-RU" sz="2000" b="1" dirty="0"/>
              <a:t>Свойства </a:t>
            </a:r>
            <a:r>
              <a:rPr lang="ru-RU" sz="2000" b="1" dirty="0" smtClean="0"/>
              <a:t>множеств:</a:t>
            </a:r>
            <a:endParaRPr lang="ru-RU" sz="2000" dirty="0"/>
          </a:p>
          <a:p>
            <a:pPr lvl="1" algn="just">
              <a:spcBef>
                <a:spcPts val="0"/>
              </a:spcBef>
            </a:pPr>
            <a:r>
              <a:rPr lang="ru-RU" sz="2000" dirty="0"/>
              <a:t>Элементы во множестве хранятся в отсортированном по возрастанию виде.</a:t>
            </a:r>
          </a:p>
          <a:p>
            <a:pPr lvl="1" algn="just">
              <a:spcBef>
                <a:spcPts val="0"/>
              </a:spcBef>
            </a:pPr>
            <a:r>
              <a:rPr lang="ru-RU" sz="2000" dirty="0" smtClean="0"/>
              <a:t>Множество </a:t>
            </a:r>
            <a:r>
              <a:rPr lang="en-US" sz="2000" dirty="0" smtClean="0"/>
              <a:t>set</a:t>
            </a:r>
            <a:r>
              <a:rPr lang="ru-RU" sz="2000" dirty="0" smtClean="0"/>
              <a:t> </a:t>
            </a:r>
            <a:r>
              <a:rPr lang="ru-RU" sz="2000" dirty="0"/>
              <a:t>хранит только одно вхождение любого элемента (в отличие от </a:t>
            </a:r>
            <a:r>
              <a:rPr lang="ru-RU" sz="2000" dirty="0" smtClean="0"/>
              <a:t>мультимножества</a:t>
            </a:r>
            <a:r>
              <a:rPr lang="en-US" sz="2000" dirty="0" smtClean="0"/>
              <a:t> multiset</a:t>
            </a:r>
            <a:r>
              <a:rPr lang="ru-RU" sz="2000" dirty="0" smtClean="0"/>
              <a:t>).</a:t>
            </a:r>
            <a:endParaRPr lang="ru-RU" sz="2000" dirty="0"/>
          </a:p>
          <a:p>
            <a:pPr lvl="1" algn="just">
              <a:spcBef>
                <a:spcPts val="0"/>
              </a:spcBef>
            </a:pPr>
            <a:r>
              <a:rPr lang="ru-RU" sz="2000" dirty="0"/>
              <a:t>Большинство операций с множествами с </a:t>
            </a:r>
            <a:r>
              <a:rPr lang="ru-RU" sz="2000" dirty="0" err="1"/>
              <a:t>С</a:t>
            </a:r>
            <a:r>
              <a:rPr lang="ru-RU" sz="2000" dirty="0"/>
              <a:t>++ имеют сложность порядка O(</a:t>
            </a:r>
            <a:r>
              <a:rPr lang="ru-RU" sz="2000" dirty="0" err="1"/>
              <a:t>logN</a:t>
            </a:r>
            <a:r>
              <a:rPr lang="ru-RU" sz="2000" dirty="0"/>
              <a:t>) </a:t>
            </a:r>
            <a:r>
              <a:rPr lang="ru-RU" sz="2000" dirty="0" smtClean="0"/>
              <a:t>операций.</a:t>
            </a:r>
            <a:endParaRPr lang="ru-RU" sz="2000" dirty="0"/>
          </a:p>
          <a:p>
            <a:pPr algn="just">
              <a:spcBef>
                <a:spcPts val="0"/>
              </a:spcBef>
            </a:pPr>
            <a:r>
              <a:rPr lang="ru-RU" sz="2000" dirty="0"/>
              <a:t>Один из способов интерпретации множеств заключается в том, что множества - это частный случай ассоциативных массивов, где значение </a:t>
            </a:r>
            <a:r>
              <a:rPr lang="ru-RU" sz="2000" dirty="0" smtClean="0"/>
              <a:t>отсутствует, </a:t>
            </a:r>
            <a:r>
              <a:rPr lang="ru-RU" sz="2000" dirty="0"/>
              <a:t>или не берётся во внимание. Это выражается в сходствах как в видах поддерживаемых операций, так и в способе реализации этих структур данных в стандартной библиотеке (красно-чёрные деревья).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97455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11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- множества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set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multiset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19"/>
            <a:ext cx="9143999" cy="53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000" dirty="0"/>
              <a:t>По сути это контейнеры, которые содержат некоторое количество </a:t>
            </a:r>
            <a:r>
              <a:rPr lang="ru-RU" sz="2000" b="1" dirty="0"/>
              <a:t>отсортированных элементов</a:t>
            </a:r>
            <a:r>
              <a:rPr lang="ru-RU" sz="2000" dirty="0"/>
              <a:t>. </a:t>
            </a:r>
            <a:endParaRPr lang="en-US" sz="2000" dirty="0" smtClean="0"/>
          </a:p>
          <a:p>
            <a:pPr algn="just">
              <a:spcBef>
                <a:spcPts val="0"/>
              </a:spcBef>
            </a:pPr>
            <a:r>
              <a:rPr lang="ru-RU" sz="2000" dirty="0"/>
              <a:t>П</a:t>
            </a:r>
            <a:r>
              <a:rPr lang="ru-RU" sz="2000" dirty="0" smtClean="0"/>
              <a:t>ри </a:t>
            </a:r>
            <a:r>
              <a:rPr lang="ru-RU" sz="2000" dirty="0"/>
              <a:t>добавлении нового элемента в множество он сразу становится на свое место так, чтобы не нарушать порядка сортировки. Потому как в множестве и мультимножестве все элементы сортируются автоматически. </a:t>
            </a:r>
            <a:endParaRPr lang="ru-RU" sz="2000" dirty="0" smtClean="0"/>
          </a:p>
          <a:p>
            <a:pPr algn="just">
              <a:spcBef>
                <a:spcPts val="0"/>
              </a:spcBef>
            </a:pPr>
            <a:r>
              <a:rPr lang="ru-RU" sz="2000" dirty="0"/>
              <a:t>В</a:t>
            </a:r>
            <a:r>
              <a:rPr lang="ru-RU" sz="2000" dirty="0" smtClean="0"/>
              <a:t> </a:t>
            </a:r>
            <a:r>
              <a:rPr lang="ru-RU" sz="2000" dirty="0"/>
              <a:t>чем же разница между множествами и мультимножествами? Множества содержат только уникальные элементы, а мультимножества могут содержать </a:t>
            </a:r>
            <a:r>
              <a:rPr lang="ru-RU" sz="2000" dirty="0" smtClean="0"/>
              <a:t>дубликаты.</a:t>
            </a:r>
            <a:endParaRPr lang="ru-RU" sz="2000" dirty="0"/>
          </a:p>
          <a:p>
            <a:pPr algn="just">
              <a:spcBef>
                <a:spcPts val="0"/>
              </a:spcBef>
            </a:pPr>
            <a:r>
              <a:rPr lang="ru-RU" sz="2000" dirty="0"/>
              <a:t>Для того, чтобы использовать множество или мультимножество необходимо подключить следующий заголовочный файл:</a:t>
            </a:r>
          </a:p>
          <a:p>
            <a:pPr algn="just">
              <a:spcBef>
                <a:spcPts val="0"/>
              </a:spcBef>
            </a:pPr>
            <a:endParaRPr lang="ru-RU" sz="2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66CC"/>
                </a:solidFill>
              </a:rPr>
              <a:t>#</a:t>
            </a:r>
            <a:r>
              <a:rPr lang="ru-RU" sz="2400" b="1" dirty="0" err="1" smtClean="0">
                <a:solidFill>
                  <a:srgbClr val="0066CC"/>
                </a:solidFill>
              </a:rPr>
              <a:t>include</a:t>
            </a:r>
            <a:r>
              <a:rPr lang="ru-RU" sz="2400" b="1" dirty="0" smtClean="0">
                <a:solidFill>
                  <a:srgbClr val="0066CC"/>
                </a:solidFill>
              </a:rPr>
              <a:t> </a:t>
            </a:r>
            <a:r>
              <a:rPr lang="ru-RU" sz="2400" b="1" dirty="0">
                <a:solidFill>
                  <a:srgbClr val="0066CC"/>
                </a:solidFill>
              </a:rPr>
              <a:t>&lt;</a:t>
            </a:r>
            <a:r>
              <a:rPr lang="ru-RU" sz="2400" b="1" dirty="0" err="1">
                <a:solidFill>
                  <a:srgbClr val="0066CC"/>
                </a:solidFill>
              </a:rPr>
              <a:t>set</a:t>
            </a:r>
            <a:r>
              <a:rPr lang="ru-RU" sz="2400" b="1" dirty="0">
                <a:solidFill>
                  <a:srgbClr val="0066CC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58186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12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- множества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set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multiset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19"/>
            <a:ext cx="9143999" cy="53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C00000"/>
                </a:solidFill>
              </a:rPr>
              <a:t>Методы над множествами:</a:t>
            </a:r>
          </a:p>
          <a:p>
            <a:pPr>
              <a:lnSpc>
                <a:spcPct val="90000"/>
              </a:lnSpc>
            </a:pPr>
            <a:r>
              <a:rPr lang="en-US" altLang="ru-RU" sz="2400" b="1" dirty="0"/>
              <a:t>insert(x)</a:t>
            </a:r>
            <a:r>
              <a:rPr lang="en-US" altLang="ru-RU" sz="2400" dirty="0"/>
              <a:t> </a:t>
            </a:r>
            <a:r>
              <a:rPr lang="ru-RU" altLang="ru-RU" sz="2400" dirty="0" smtClean="0"/>
              <a:t>– вставка нового элемента</a:t>
            </a:r>
            <a:endParaRPr lang="ru-RU" altLang="ru-RU" sz="2400" dirty="0"/>
          </a:p>
          <a:p>
            <a:pPr>
              <a:lnSpc>
                <a:spcPct val="90000"/>
              </a:lnSpc>
            </a:pPr>
            <a:r>
              <a:rPr lang="en-US" altLang="ru-RU" sz="2400" b="1" dirty="0" smtClean="0"/>
              <a:t>erase(x</a:t>
            </a:r>
            <a:r>
              <a:rPr lang="en-US" altLang="ru-RU" sz="2400" b="1" dirty="0"/>
              <a:t>)</a:t>
            </a:r>
            <a:r>
              <a:rPr lang="en-US" altLang="ru-RU" sz="2400" dirty="0"/>
              <a:t> </a:t>
            </a:r>
            <a:r>
              <a:rPr lang="ru-RU" altLang="ru-RU" sz="2400" dirty="0" smtClean="0"/>
              <a:t>– удаление элемента из множества</a:t>
            </a:r>
          </a:p>
          <a:p>
            <a:pPr>
              <a:lnSpc>
                <a:spcPct val="90000"/>
              </a:lnSpc>
            </a:pPr>
            <a:r>
              <a:rPr lang="en-US" altLang="ru-RU" sz="2400" dirty="0" smtClean="0"/>
              <a:t>iterator </a:t>
            </a:r>
            <a:r>
              <a:rPr lang="en-US" altLang="ru-RU" sz="2400" b="1" dirty="0" smtClean="0"/>
              <a:t>first(x</a:t>
            </a:r>
            <a:r>
              <a:rPr lang="en-US" altLang="ru-RU" sz="2400" b="1" dirty="0"/>
              <a:t>)</a:t>
            </a:r>
            <a:r>
              <a:rPr lang="en-US" altLang="ru-RU" sz="2400" dirty="0"/>
              <a:t>  - </a:t>
            </a:r>
            <a:r>
              <a:rPr lang="ru-RU" altLang="ru-RU" sz="2400" dirty="0"/>
              <a:t>поиск элемента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iterator </a:t>
            </a:r>
            <a:r>
              <a:rPr lang="en-US" altLang="ru-RU" sz="2400" b="1" dirty="0" err="1" smtClean="0"/>
              <a:t>lower_bound</a:t>
            </a:r>
            <a:r>
              <a:rPr lang="en-US" altLang="ru-RU" sz="2400" b="1" dirty="0" smtClean="0"/>
              <a:t>(x</a:t>
            </a:r>
            <a:r>
              <a:rPr lang="en-US" altLang="ru-RU" sz="2400" b="1" dirty="0"/>
              <a:t>) </a:t>
            </a:r>
            <a:r>
              <a:rPr lang="en-US" altLang="ru-RU" sz="2400" dirty="0"/>
              <a:t>– </a:t>
            </a:r>
            <a:r>
              <a:rPr lang="ru-RU" altLang="ru-RU" sz="2400" dirty="0"/>
              <a:t>указатель на первый элемент, ключ которого не меньше </a:t>
            </a:r>
            <a:r>
              <a:rPr lang="en-US" altLang="ru-RU" sz="2400" dirty="0"/>
              <a:t>x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iterator </a:t>
            </a:r>
            <a:r>
              <a:rPr lang="en-US" altLang="ru-RU" sz="2400" b="1" dirty="0" err="1"/>
              <a:t>upper_bound</a:t>
            </a:r>
            <a:r>
              <a:rPr lang="en-US" altLang="ru-RU" sz="2400" b="1" dirty="0"/>
              <a:t>(x)</a:t>
            </a:r>
            <a:r>
              <a:rPr lang="en-US" altLang="ru-RU" sz="2400" dirty="0"/>
              <a:t> – </a:t>
            </a:r>
            <a:r>
              <a:rPr lang="ru-RU" altLang="ru-RU" sz="2400" dirty="0"/>
              <a:t>указатель на первый элемент, ключ которого больше </a:t>
            </a:r>
            <a:r>
              <a:rPr lang="en-US" altLang="ru-RU" sz="2400" dirty="0"/>
              <a:t>x</a:t>
            </a:r>
            <a:endParaRPr lang="ru-RU" altLang="ru-RU" sz="2400" dirty="0"/>
          </a:p>
          <a:p>
            <a:pPr>
              <a:lnSpc>
                <a:spcPct val="90000"/>
              </a:lnSpc>
            </a:pPr>
            <a:r>
              <a:rPr lang="en-US" altLang="ru-RU" sz="2400" dirty="0"/>
              <a:t>int </a:t>
            </a:r>
            <a:r>
              <a:rPr lang="en-US" altLang="ru-RU" sz="2400" b="1" dirty="0"/>
              <a:t>count(x)</a:t>
            </a:r>
            <a:r>
              <a:rPr lang="en-US" altLang="ru-RU" sz="2400" dirty="0"/>
              <a:t> </a:t>
            </a:r>
            <a:r>
              <a:rPr lang="ru-RU" altLang="ru-RU" sz="2400" dirty="0"/>
              <a:t>– количество элементов, равных </a:t>
            </a:r>
            <a:r>
              <a:rPr lang="en-US" altLang="ru-RU" sz="2400" dirty="0"/>
              <a:t>x 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pair&lt;iterator, iterator&gt; </a:t>
            </a:r>
            <a:r>
              <a:rPr lang="en-US" altLang="ru-RU" sz="2400" b="1" dirty="0" err="1"/>
              <a:t>equal_range</a:t>
            </a:r>
            <a:r>
              <a:rPr lang="en-US" altLang="ru-RU" sz="2400" b="1" dirty="0"/>
              <a:t>(x)</a:t>
            </a:r>
            <a:r>
              <a:rPr lang="en-US" altLang="ru-RU" sz="2400" dirty="0"/>
              <a:t> – </a:t>
            </a:r>
            <a:r>
              <a:rPr lang="ru-RU" altLang="ru-RU" sz="2400" dirty="0"/>
              <a:t>возвращает пару итераторов, определяющих все вхождения элемента с заданным ключом.</a:t>
            </a:r>
            <a:endParaRPr lang="en-US" altLang="ru-RU" sz="2400" dirty="0"/>
          </a:p>
          <a:p>
            <a:pPr algn="just">
              <a:spcBef>
                <a:spcPts val="0"/>
              </a:spcBef>
            </a:pPr>
            <a:endParaRPr lang="ru-RU" sz="2400" b="1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7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set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15" y="1330964"/>
            <a:ext cx="8460540" cy="5527036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&lt;set&gt;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&lt;iterator&gt;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using </a:t>
            </a:r>
            <a:r>
              <a:rPr lang="en-US" sz="1900" b="1" dirty="0"/>
              <a:t>namespace </a:t>
            </a:r>
            <a:r>
              <a:rPr lang="en-US" sz="1900" b="1" dirty="0" err="1"/>
              <a:t>std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   </a:t>
            </a:r>
            <a:r>
              <a:rPr lang="en-US" sz="1900" b="1" dirty="0">
                <a:solidFill>
                  <a:schemeClr val="accent2">
                    <a:lumMod val="50000"/>
                  </a:schemeClr>
                </a:solidFill>
              </a:rPr>
              <a:t>//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</a:rPr>
              <a:t>объявили пустое множество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>
                <a:solidFill>
                  <a:srgbClr val="0066CC"/>
                </a:solidFill>
              </a:rPr>
              <a:t>set&lt;char&gt; </a:t>
            </a:r>
            <a:r>
              <a:rPr lang="en-US" sz="1900" b="1" dirty="0" err="1">
                <a:solidFill>
                  <a:srgbClr val="0066CC"/>
                </a:solidFill>
              </a:rPr>
              <a:t>mySet</a:t>
            </a:r>
            <a:r>
              <a:rPr lang="en-US" sz="1900" b="1" dirty="0">
                <a:solidFill>
                  <a:srgbClr val="0066CC"/>
                </a:solidFill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chemeClr val="accent2">
                    <a:lumMod val="50000"/>
                  </a:schemeClr>
                </a:solidFill>
              </a:rPr>
              <a:t>    //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</a:rPr>
              <a:t>добавляем элементы в множество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('I');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('n');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('f');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</a:t>
            </a:r>
            <a:r>
              <a:rPr lang="en-US" sz="1900" b="1" dirty="0" err="1"/>
              <a:t>i</a:t>
            </a:r>
            <a:r>
              <a:rPr lang="en-US" sz="1900" b="1" dirty="0"/>
              <a:t>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('n');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</a:t>
            </a:r>
            <a:r>
              <a:rPr lang="en-US" sz="1900" b="1" dirty="0" err="1"/>
              <a:t>i</a:t>
            </a:r>
            <a:r>
              <a:rPr lang="en-US" sz="1900" b="1" dirty="0"/>
              <a:t>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('t');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('y');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chemeClr val="accent2">
                    <a:lumMod val="50000"/>
                  </a:schemeClr>
                </a:solidFill>
              </a:rPr>
              <a:t>    //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</a:rPr>
              <a:t>вывод через 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итератор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</a:rPr>
              <a:t>потока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/>
              <a:t>copy(</a:t>
            </a:r>
            <a:r>
              <a:rPr lang="en-US" sz="1900" b="1" dirty="0" err="1"/>
              <a:t>mySet.begin</a:t>
            </a:r>
            <a:r>
              <a:rPr lang="en-US" sz="1900" b="1" dirty="0"/>
              <a:t>(), </a:t>
            </a:r>
            <a:r>
              <a:rPr lang="en-US" sz="1900" b="1" dirty="0" err="1"/>
              <a:t>mySet.end</a:t>
            </a:r>
            <a:r>
              <a:rPr lang="en-US" sz="1900" b="1" dirty="0"/>
              <a:t>(), </a:t>
            </a:r>
            <a:r>
              <a:rPr lang="en-US" sz="1900" b="1" dirty="0" err="1"/>
              <a:t>ostream_iterator</a:t>
            </a:r>
            <a:r>
              <a:rPr lang="en-US" sz="1900" b="1" dirty="0"/>
              <a:t>&lt;char&gt;(</a:t>
            </a:r>
            <a:r>
              <a:rPr lang="en-US" sz="1900" b="1" dirty="0" err="1"/>
              <a:t>cout</a:t>
            </a:r>
            <a:r>
              <a:rPr lang="en-US" sz="1900" b="1" dirty="0"/>
              <a:t>, " "));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</a:t>
            </a:r>
            <a:endParaRPr lang="ru-RU" sz="19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1) Создать множество и заполнить его данными. Вывести множество.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0243" y="2276840"/>
            <a:ext cx="3167704" cy="127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5720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multiset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15" y="1330964"/>
            <a:ext cx="8460540" cy="5527036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&lt;set&gt;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&lt;iterator&gt;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using </a:t>
            </a:r>
            <a:r>
              <a:rPr lang="en-US" sz="1900" b="1" dirty="0"/>
              <a:t>namespace </a:t>
            </a:r>
            <a:r>
              <a:rPr lang="en-US" sz="1900" b="1" dirty="0" err="1"/>
              <a:t>std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   </a:t>
            </a:r>
            <a:r>
              <a:rPr lang="en-US" sz="1900" b="1" dirty="0">
                <a:solidFill>
                  <a:schemeClr val="accent2">
                    <a:lumMod val="50000"/>
                  </a:schemeClr>
                </a:solidFill>
              </a:rPr>
              <a:t>//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</a:rPr>
              <a:t>объявили пустое множество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 smtClean="0">
                <a:solidFill>
                  <a:srgbClr val="0066CC"/>
                </a:solidFill>
              </a:rPr>
              <a:t>multiset&lt;char</a:t>
            </a:r>
            <a:r>
              <a:rPr lang="en-US" sz="1900" b="1" dirty="0">
                <a:solidFill>
                  <a:srgbClr val="0066CC"/>
                </a:solidFill>
              </a:rPr>
              <a:t>&gt; </a:t>
            </a:r>
            <a:r>
              <a:rPr lang="en-US" sz="1900" b="1" dirty="0" err="1">
                <a:solidFill>
                  <a:srgbClr val="0066CC"/>
                </a:solidFill>
              </a:rPr>
              <a:t>mySet</a:t>
            </a:r>
            <a:r>
              <a:rPr lang="en-US" sz="1900" b="1" dirty="0">
                <a:solidFill>
                  <a:srgbClr val="0066CC"/>
                </a:solidFill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chemeClr val="accent2">
                    <a:lumMod val="50000"/>
                  </a:schemeClr>
                </a:solidFill>
              </a:rPr>
              <a:t>    //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</a:rPr>
              <a:t>добавляем элементы в множество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('I');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('n');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('f');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</a:t>
            </a:r>
            <a:r>
              <a:rPr lang="en-US" sz="1900" b="1" dirty="0" err="1"/>
              <a:t>i</a:t>
            </a:r>
            <a:r>
              <a:rPr lang="en-US" sz="1900" b="1" dirty="0"/>
              <a:t>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('n');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</a:t>
            </a:r>
            <a:r>
              <a:rPr lang="en-US" sz="1900" b="1" dirty="0" err="1"/>
              <a:t>i</a:t>
            </a:r>
            <a:r>
              <a:rPr lang="en-US" sz="1900" b="1" dirty="0"/>
              <a:t>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('t');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mySet.insert</a:t>
            </a:r>
            <a:r>
              <a:rPr lang="en-US" sz="1900" b="1" dirty="0"/>
              <a:t>('y');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chemeClr val="accent2">
                    <a:lumMod val="50000"/>
                  </a:schemeClr>
                </a:solidFill>
              </a:rPr>
              <a:t>    //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</a:rPr>
              <a:t>вывод через 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</a:rPr>
              <a:t>итератор </a:t>
            </a:r>
            <a:r>
              <a:rPr lang="ru-RU" sz="1900" b="1" dirty="0">
                <a:solidFill>
                  <a:schemeClr val="accent2">
                    <a:lumMod val="50000"/>
                  </a:schemeClr>
                </a:solidFill>
              </a:rPr>
              <a:t>потока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/>
              <a:t>copy(</a:t>
            </a:r>
            <a:r>
              <a:rPr lang="en-US" sz="1900" b="1" dirty="0" err="1"/>
              <a:t>mySet.begin</a:t>
            </a:r>
            <a:r>
              <a:rPr lang="en-US" sz="1900" b="1" dirty="0"/>
              <a:t>(), </a:t>
            </a:r>
            <a:r>
              <a:rPr lang="en-US" sz="1900" b="1" dirty="0" err="1"/>
              <a:t>mySet.end</a:t>
            </a:r>
            <a:r>
              <a:rPr lang="en-US" sz="1900" b="1" dirty="0"/>
              <a:t>(), </a:t>
            </a:r>
            <a:r>
              <a:rPr lang="en-US" sz="1900" b="1" dirty="0" err="1"/>
              <a:t>ostream_iterator</a:t>
            </a:r>
            <a:r>
              <a:rPr lang="en-US" sz="1900" b="1" dirty="0"/>
              <a:t>&lt;char&gt;(</a:t>
            </a:r>
            <a:r>
              <a:rPr lang="en-US" sz="1900" b="1" dirty="0" err="1"/>
              <a:t>cout</a:t>
            </a:r>
            <a:r>
              <a:rPr lang="en-US" sz="1900" b="1" dirty="0"/>
              <a:t>, " "));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</a:t>
            </a:r>
            <a:endParaRPr lang="ru-RU" sz="19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1) Создать мультимножество и заполнить его данными. Вывести.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30" y="1916790"/>
            <a:ext cx="3346944" cy="108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5615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set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15" y="1196690"/>
            <a:ext cx="8460540" cy="583281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&lt;set&gt;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&lt;iterator&gt;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&lt;string&gt;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using namespace </a:t>
            </a:r>
            <a:r>
              <a:rPr lang="en-US" sz="1900" b="1" dirty="0" err="1"/>
              <a:t>std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	string names[] = { "Mary", "Elena", "Olga"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	</a:t>
            </a:r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создание множества и заполнение его данными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	</a:t>
            </a:r>
            <a:r>
              <a:rPr lang="en-US" sz="1900" b="1" dirty="0">
                <a:solidFill>
                  <a:srgbClr val="0066CC"/>
                </a:solidFill>
              </a:rPr>
              <a:t>set&lt;string&gt; s(names, names + 3);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	</a:t>
            </a:r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создание итератора для множества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	</a:t>
            </a:r>
            <a:r>
              <a:rPr lang="en-US" sz="1900" b="1" dirty="0"/>
              <a:t>set&lt;string</a:t>
            </a:r>
            <a:r>
              <a:rPr lang="en-US" sz="1900" b="1" dirty="0" smtClean="0"/>
              <a:t>&gt; :: iterator </a:t>
            </a:r>
            <a:r>
              <a:rPr lang="en-US" sz="1900" b="1" dirty="0" err="1"/>
              <a:t>i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	</a:t>
            </a:r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добавление еще элементов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	</a:t>
            </a:r>
            <a:r>
              <a:rPr lang="en-US" sz="1900" b="1" dirty="0" err="1"/>
              <a:t>s.insert</a:t>
            </a:r>
            <a:r>
              <a:rPr lang="en-US" sz="1900" b="1" dirty="0"/>
              <a:t>("Alex");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	</a:t>
            </a:r>
            <a:r>
              <a:rPr lang="en-US" sz="1900" b="1" dirty="0" err="1"/>
              <a:t>s.insert</a:t>
            </a:r>
            <a:r>
              <a:rPr lang="en-US" sz="1900" b="1" dirty="0"/>
              <a:t>("</a:t>
            </a:r>
            <a:r>
              <a:rPr lang="en-US" sz="1900" b="1" dirty="0" err="1"/>
              <a:t>Serg</a:t>
            </a:r>
            <a:r>
              <a:rPr lang="en-US" sz="1900" b="1" dirty="0"/>
              <a:t>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	</a:t>
            </a:r>
            <a:r>
              <a:rPr lang="en-US" sz="1900" b="1" dirty="0" err="1"/>
              <a:t>s.erase</a:t>
            </a:r>
            <a:r>
              <a:rPr lang="en-US" sz="1900" b="1" dirty="0"/>
              <a:t>("Olga");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	</a:t>
            </a:r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вывод через итератор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	</a:t>
            </a:r>
            <a:r>
              <a:rPr lang="en-US" sz="1900" b="1" dirty="0"/>
              <a:t>for (</a:t>
            </a:r>
            <a:r>
              <a:rPr lang="en-US" sz="1900" b="1" dirty="0" err="1"/>
              <a:t>i</a:t>
            </a:r>
            <a:r>
              <a:rPr lang="en-US" sz="1900" b="1" dirty="0"/>
              <a:t> = </a:t>
            </a:r>
            <a:r>
              <a:rPr lang="en-US" sz="1900" b="1" dirty="0" err="1"/>
              <a:t>s.begin</a:t>
            </a:r>
            <a:r>
              <a:rPr lang="en-US" sz="1900" b="1" dirty="0"/>
              <a:t>(); </a:t>
            </a:r>
            <a:r>
              <a:rPr lang="en-US" sz="1900" b="1" dirty="0" err="1"/>
              <a:t>i</a:t>
            </a:r>
            <a:r>
              <a:rPr lang="en-US" sz="1900" b="1" dirty="0"/>
              <a:t> != </a:t>
            </a:r>
            <a:r>
              <a:rPr lang="en-US" sz="1900" b="1" dirty="0" err="1"/>
              <a:t>s.end</a:t>
            </a:r>
            <a:r>
              <a:rPr lang="en-US" sz="1900" b="1" dirty="0"/>
              <a:t>(); </a:t>
            </a:r>
            <a:r>
              <a:rPr lang="en-US" sz="1900" b="1" dirty="0" err="1"/>
              <a:t>i</a:t>
            </a:r>
            <a:r>
              <a:rPr lang="en-US" sz="1900" b="1" dirty="0"/>
              <a:t>++)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		</a:t>
            </a:r>
            <a:r>
              <a:rPr lang="en-US" sz="1900" b="1" dirty="0" err="1"/>
              <a:t>cout</a:t>
            </a:r>
            <a:r>
              <a:rPr lang="en-US" sz="1900" b="1" dirty="0"/>
              <a:t> &lt;&lt; *</a:t>
            </a:r>
            <a:r>
              <a:rPr lang="en-US" sz="1900" b="1" dirty="0" err="1"/>
              <a:t>i</a:t>
            </a:r>
            <a:r>
              <a:rPr lang="en-US" sz="1900" b="1" dirty="0"/>
              <a:t>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</a:t>
            </a:r>
            <a:endParaRPr lang="ru-RU" sz="19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/>
              <a:t>2</a:t>
            </a:r>
            <a:r>
              <a:rPr lang="ru-RU" sz="2000" dirty="0" smtClean="0"/>
              <a:t>) Создать множество и заполнить его данными. Вывести.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6330" y="1930230"/>
            <a:ext cx="2127670" cy="229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0016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 smtClean="0"/>
              <a:t>3</a:t>
            </a:r>
            <a:r>
              <a:rPr lang="ru-RU" sz="2000" dirty="0" smtClean="0"/>
              <a:t>) Создать множество и заполнить его данными. Вывести.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set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16" y="34128"/>
            <a:ext cx="8460540" cy="713939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{   set&lt;</a:t>
            </a:r>
            <a:r>
              <a:rPr lang="en-US" sz="1900" b="1" dirty="0" err="1" smtClean="0"/>
              <a:t>int</a:t>
            </a:r>
            <a:r>
              <a:rPr lang="en-US" sz="1900" b="1" dirty="0"/>
              <a:t>&gt; </a:t>
            </a:r>
            <a:r>
              <a:rPr lang="en-US" sz="1900" b="1" dirty="0" err="1"/>
              <a:t>mySet</a:t>
            </a:r>
            <a:r>
              <a:rPr lang="en-US" sz="1900" b="1" dirty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// </a:t>
            </a:r>
            <a:r>
              <a:rPr lang="ru-RU" sz="1900" b="1" dirty="0"/>
              <a:t>добавляем случайные элементы в множество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/>
              <a:t>for (int </a:t>
            </a:r>
            <a:r>
              <a:rPr lang="en-US" sz="1900" b="1" dirty="0" err="1"/>
              <a:t>i</a:t>
            </a:r>
            <a:r>
              <a:rPr lang="en-US" sz="1900" b="1" dirty="0"/>
              <a:t> = 0; </a:t>
            </a:r>
            <a:r>
              <a:rPr lang="en-US" sz="1900" b="1" dirty="0" err="1"/>
              <a:t>i</a:t>
            </a:r>
            <a:r>
              <a:rPr lang="en-US" sz="1900" b="1" dirty="0"/>
              <a:t> &lt; 10; </a:t>
            </a:r>
            <a:r>
              <a:rPr lang="en-US" sz="1900" b="1" dirty="0" err="1"/>
              <a:t>i</a:t>
            </a:r>
            <a:r>
              <a:rPr lang="en-US" sz="1900" b="1" dirty="0"/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</a:t>
            </a:r>
            <a:r>
              <a:rPr lang="en-US" sz="1900" b="1" dirty="0" err="1"/>
              <a:t>mySet.</a:t>
            </a:r>
            <a:r>
              <a:rPr lang="en-US" sz="1900" b="1" dirty="0" err="1">
                <a:solidFill>
                  <a:srgbClr val="C00000"/>
                </a:solidFill>
              </a:rPr>
              <a:t>insert</a:t>
            </a:r>
            <a:r>
              <a:rPr lang="en-US" sz="1900" b="1" dirty="0"/>
              <a:t>(rand() % 100);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</a:t>
            </a:r>
            <a:r>
              <a:rPr lang="ru-RU" sz="1900" b="1" dirty="0"/>
              <a:t>Элементы множества: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/>
              <a:t>copy(</a:t>
            </a:r>
            <a:r>
              <a:rPr lang="en-US" sz="1900" b="1" dirty="0" err="1"/>
              <a:t>mySet.begin</a:t>
            </a:r>
            <a:r>
              <a:rPr lang="en-US" sz="1900" b="1" dirty="0"/>
              <a:t>(), </a:t>
            </a:r>
            <a:r>
              <a:rPr lang="en-US" sz="1900" b="1" dirty="0" err="1"/>
              <a:t>mySet.end</a:t>
            </a:r>
            <a:r>
              <a:rPr lang="en-US" sz="1900" b="1" dirty="0"/>
              <a:t>(), </a:t>
            </a:r>
            <a:r>
              <a:rPr lang="en-US" sz="1900" b="1" dirty="0" err="1"/>
              <a:t>ostream_iterator</a:t>
            </a:r>
            <a:r>
              <a:rPr lang="en-US" sz="1900" b="1" dirty="0"/>
              <a:t>&lt;</a:t>
            </a:r>
            <a:r>
              <a:rPr lang="en-US" sz="1900" b="1" dirty="0" err="1"/>
              <a:t>int</a:t>
            </a:r>
            <a:r>
              <a:rPr lang="en-US" sz="1900" b="1" dirty="0"/>
              <a:t>&gt;(</a:t>
            </a:r>
            <a:r>
              <a:rPr lang="en-US" sz="1900" b="1" dirty="0" err="1"/>
              <a:t>cout</a:t>
            </a:r>
            <a:r>
              <a:rPr lang="en-US" sz="1900" b="1" dirty="0"/>
              <a:t>, " "));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int </a:t>
            </a:r>
            <a:r>
              <a:rPr lang="en-US" sz="1900" b="1" dirty="0"/>
              <a:t>del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"\n</a:t>
            </a:r>
            <a:r>
              <a:rPr lang="ru-RU" sz="1900" b="1" dirty="0"/>
              <a:t>Какой элемент удалить? </a:t>
            </a:r>
            <a:r>
              <a:rPr lang="ru-RU" sz="1900" b="1" dirty="0" smtClean="0"/>
              <a:t>";</a:t>
            </a:r>
            <a:r>
              <a:rPr lang="en-US" sz="1900" b="1" dirty="0" smtClean="0"/>
              <a:t>         </a:t>
            </a:r>
            <a:r>
              <a:rPr lang="en-US" sz="1900" b="1" dirty="0" err="1" smtClean="0"/>
              <a:t>cin</a:t>
            </a:r>
            <a:r>
              <a:rPr lang="en-US" sz="1900" b="1" dirty="0" smtClean="0"/>
              <a:t> </a:t>
            </a:r>
            <a:r>
              <a:rPr lang="en-US" sz="1900" b="1" dirty="0"/>
              <a:t>&gt;&gt; del;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</a:t>
            </a:r>
            <a:r>
              <a:rPr lang="ru-RU" sz="1900" b="1" dirty="0"/>
              <a:t>Элемент " &lt;&lt; *</a:t>
            </a:r>
            <a:r>
              <a:rPr lang="en-US" sz="1900" b="1" dirty="0" err="1"/>
              <a:t>mySet.</a:t>
            </a:r>
            <a:r>
              <a:rPr lang="en-US" sz="1900" b="1" dirty="0" err="1">
                <a:solidFill>
                  <a:srgbClr val="C00000"/>
                </a:solidFill>
              </a:rPr>
              <a:t>find</a:t>
            </a:r>
            <a:r>
              <a:rPr lang="en-US" sz="1900" b="1" dirty="0"/>
              <a:t>(del) &lt;&lt; " - </a:t>
            </a:r>
            <a:r>
              <a:rPr lang="ru-RU" sz="1900" b="1" dirty="0"/>
              <a:t>удален!"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</a:t>
            </a:r>
            <a:r>
              <a:rPr lang="en-US" sz="1900" b="1" dirty="0" err="1">
                <a:solidFill>
                  <a:srgbClr val="C00000"/>
                </a:solidFill>
              </a:rPr>
              <a:t>erase</a:t>
            </a:r>
            <a:r>
              <a:rPr lang="en-US" sz="1900" b="1" dirty="0"/>
              <a:t>(del);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int add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</a:t>
            </a:r>
            <a:r>
              <a:rPr lang="ru-RU" sz="1900" b="1" dirty="0"/>
              <a:t>Какой элемент добавить? </a:t>
            </a:r>
            <a:r>
              <a:rPr lang="ru-RU" sz="1900" b="1" dirty="0" smtClean="0"/>
              <a:t>“</a:t>
            </a:r>
            <a:r>
              <a:rPr lang="en-US" sz="1900" b="1" dirty="0" smtClean="0"/>
              <a:t>;    </a:t>
            </a:r>
            <a:r>
              <a:rPr lang="en-US" sz="1900" b="1" dirty="0" err="1" smtClean="0"/>
              <a:t>cin</a:t>
            </a:r>
            <a:r>
              <a:rPr lang="en-US" sz="1900" b="1" dirty="0" smtClean="0"/>
              <a:t> </a:t>
            </a:r>
            <a:r>
              <a:rPr lang="en-US" sz="1900" b="1" dirty="0"/>
              <a:t>&gt;&gt; add;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</a:t>
            </a:r>
            <a:r>
              <a:rPr lang="ru-RU" sz="1900" b="1" dirty="0"/>
              <a:t>Новый элемент добавлен на место старого - " &lt;&lt; *</a:t>
            </a:r>
            <a:r>
              <a:rPr lang="en-US" sz="1900" b="1" dirty="0" err="1"/>
              <a:t>mySet.</a:t>
            </a:r>
            <a:r>
              <a:rPr lang="en-US" sz="1900" b="1" dirty="0" err="1">
                <a:solidFill>
                  <a:srgbClr val="C00000"/>
                </a:solidFill>
              </a:rPr>
              <a:t>lower_bound</a:t>
            </a:r>
            <a:r>
              <a:rPr lang="en-US" sz="1900" b="1" dirty="0"/>
              <a:t>(add)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mySet.</a:t>
            </a:r>
            <a:r>
              <a:rPr lang="en-US" sz="1900" b="1" dirty="0" err="1">
                <a:solidFill>
                  <a:srgbClr val="C00000"/>
                </a:solidFill>
              </a:rPr>
              <a:t>insert</a:t>
            </a:r>
            <a:r>
              <a:rPr lang="en-US" sz="1900" b="1" dirty="0"/>
              <a:t>(add);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</a:t>
            </a:r>
            <a:r>
              <a:rPr lang="ru-RU" sz="1900" b="1" dirty="0"/>
              <a:t>Мы удалили элемент " &lt;&lt; </a:t>
            </a:r>
            <a:r>
              <a:rPr lang="en-US" sz="1900" b="1" dirty="0"/>
              <a:t>del &lt;&lt; " </a:t>
            </a:r>
            <a:r>
              <a:rPr lang="ru-RU" sz="1900" b="1" dirty="0"/>
              <a:t>и добавили " &lt;&lt; </a:t>
            </a:r>
            <a:r>
              <a:rPr lang="en-US" sz="1900" b="1" dirty="0"/>
              <a:t>add &lt;&lt; ".\n</a:t>
            </a:r>
            <a:r>
              <a:rPr lang="ru-RU" sz="1900" b="1" dirty="0"/>
              <a:t>Вот что получилось: "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copy(</a:t>
            </a:r>
            <a:r>
              <a:rPr lang="en-US" sz="1900" b="1" dirty="0" err="1"/>
              <a:t>mySet.begin</a:t>
            </a:r>
            <a:r>
              <a:rPr lang="en-US" sz="1900" b="1" dirty="0"/>
              <a:t>(), </a:t>
            </a:r>
            <a:r>
              <a:rPr lang="en-US" sz="1900" b="1" dirty="0" err="1"/>
              <a:t>mySet.end</a:t>
            </a:r>
            <a:r>
              <a:rPr lang="en-US" sz="1900" b="1" dirty="0"/>
              <a:t>(), </a:t>
            </a:r>
            <a:r>
              <a:rPr lang="en-US" sz="1900" b="1" dirty="0" err="1"/>
              <a:t>ostream_iterator</a:t>
            </a:r>
            <a:r>
              <a:rPr lang="en-US" sz="1900" b="1" dirty="0"/>
              <a:t>&lt;</a:t>
            </a:r>
            <a:r>
              <a:rPr lang="en-US" sz="1900" b="1" dirty="0" err="1"/>
              <a:t>int</a:t>
            </a:r>
            <a:r>
              <a:rPr lang="en-US" sz="1900" b="1" dirty="0"/>
              <a:t>&gt;(</a:t>
            </a:r>
            <a:r>
              <a:rPr lang="en-US" sz="1900" b="1" dirty="0" err="1"/>
              <a:t>cout</a:t>
            </a:r>
            <a:r>
              <a:rPr lang="en-US" sz="1900" b="1" dirty="0"/>
              <a:t>, " "));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}</a:t>
            </a:r>
            <a:endParaRPr lang="en-US" sz="19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140" y="34128"/>
            <a:ext cx="5133975" cy="195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339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/>
              <a:t>4</a:t>
            </a:r>
            <a:r>
              <a:rPr lang="ru-RU" sz="2000" dirty="0" smtClean="0"/>
              <a:t>) Создать множество и заполнить его данными. Вывести.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set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29"/>
            <a:ext cx="8460540" cy="48239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class </a:t>
            </a:r>
            <a:r>
              <a:rPr lang="en-US" sz="1900" b="1" dirty="0"/>
              <a:t>Person 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{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string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Person(string name)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smtClean="0"/>
              <a:t>{</a:t>
            </a:r>
            <a:r>
              <a:rPr lang="ru-RU" sz="1900" b="1" dirty="0" smtClean="0"/>
              <a:t>   </a:t>
            </a:r>
            <a:r>
              <a:rPr lang="en-US" sz="1900" b="1" dirty="0" smtClean="0"/>
              <a:t>this-</a:t>
            </a:r>
            <a:r>
              <a:rPr lang="en-US" sz="1900" b="1" dirty="0"/>
              <a:t>&gt;name = name</a:t>
            </a:r>
            <a:r>
              <a:rPr lang="en-US" sz="1900" b="1" dirty="0" smtClean="0"/>
              <a:t>;</a:t>
            </a:r>
            <a:r>
              <a:rPr lang="ru-RU" sz="1900" b="1" dirty="0" smtClean="0"/>
              <a:t> </a:t>
            </a:r>
            <a:r>
              <a:rPr lang="en-US" sz="1900" b="1" dirty="0" smtClean="0"/>
              <a:t>}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    </a:t>
            </a:r>
            <a:r>
              <a:rPr lang="en-US" sz="1900" b="1" dirty="0" smtClean="0"/>
              <a:t>friend </a:t>
            </a:r>
            <a:r>
              <a:rPr lang="en-US" sz="1900" b="1" dirty="0"/>
              <a:t>ostream &amp; operator &lt;&lt; (ostream &amp; </a:t>
            </a:r>
            <a:r>
              <a:rPr lang="en-US" sz="1900" b="1" dirty="0" err="1"/>
              <a:t>os</a:t>
            </a:r>
            <a:r>
              <a:rPr lang="en-US" sz="1900" b="1" dirty="0"/>
              <a:t>,  </a:t>
            </a:r>
            <a:r>
              <a:rPr lang="en-US" sz="1900" b="1" dirty="0" err="1"/>
              <a:t>const</a:t>
            </a:r>
            <a:r>
              <a:rPr lang="en-US" sz="1900" b="1" dirty="0"/>
              <a:t> Person &amp; p)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smtClean="0"/>
              <a:t>{</a:t>
            </a:r>
            <a:r>
              <a:rPr lang="ru-RU" sz="1900" b="1" dirty="0" smtClean="0"/>
              <a:t>    </a:t>
            </a:r>
            <a:r>
              <a:rPr lang="en-US" sz="1900" b="1" dirty="0" smtClean="0"/>
              <a:t>return </a:t>
            </a:r>
            <a:r>
              <a:rPr lang="en-US" sz="1900" b="1" dirty="0" err="1"/>
              <a:t>os</a:t>
            </a:r>
            <a:r>
              <a:rPr lang="en-US" sz="1900" b="1" dirty="0"/>
              <a:t> &lt;&lt; "name:" &lt;&lt; p.name </a:t>
            </a:r>
            <a:r>
              <a:rPr lang="en-US" sz="1900" b="1" dirty="0" smtClean="0"/>
              <a:t>;</a:t>
            </a:r>
            <a:r>
              <a:rPr lang="ru-RU" sz="1900" b="1" dirty="0" smtClean="0"/>
              <a:t> </a:t>
            </a:r>
            <a:r>
              <a:rPr lang="en-US" sz="1900" b="1" dirty="0" smtClean="0"/>
              <a:t>}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rgbClr val="00B050"/>
                </a:solidFill>
              </a:rPr>
              <a:t>// </a:t>
            </a:r>
            <a:r>
              <a:rPr lang="ru-RU" sz="1900" b="1" dirty="0">
                <a:solidFill>
                  <a:srgbClr val="00B050"/>
                </a:solidFill>
              </a:rPr>
              <a:t>не будет работать если не перегрузить оператор сравнения &lt;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/>
              <a:t>bool operator &lt; (</a:t>
            </a:r>
            <a:r>
              <a:rPr lang="en-US" sz="1900" b="1" dirty="0" err="1"/>
              <a:t>const</a:t>
            </a:r>
            <a:r>
              <a:rPr lang="en-US" sz="1900" b="1" dirty="0"/>
              <a:t> Person&amp; right) </a:t>
            </a:r>
            <a:r>
              <a:rPr lang="en-US" sz="1900" b="1" dirty="0" err="1"/>
              <a:t>const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if (this-&gt;name &lt; right.name)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    return </a:t>
            </a:r>
            <a:r>
              <a:rPr lang="en-US" sz="1900" b="1" dirty="0" smtClean="0"/>
              <a:t>true;</a:t>
            </a:r>
            <a:r>
              <a:rPr lang="ru-RU" sz="1900" b="1" dirty="0" smtClean="0"/>
              <a:t>  </a:t>
            </a:r>
            <a:r>
              <a:rPr lang="en-US" sz="1900" b="1" dirty="0" smtClean="0"/>
              <a:t>else </a:t>
            </a:r>
            <a:r>
              <a:rPr lang="en-US" sz="1900" b="1" dirty="0"/>
              <a:t>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};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78918" y="116540"/>
            <a:ext cx="4320600" cy="33124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{    </a:t>
            </a:r>
            <a:r>
              <a:rPr lang="en-US" sz="1900" b="1" kern="0" dirty="0" smtClean="0">
                <a:solidFill>
                  <a:srgbClr val="0066CC"/>
                </a:solidFill>
              </a:rPr>
              <a:t>set&lt;Person</a:t>
            </a:r>
            <a:r>
              <a:rPr lang="en-US" sz="1900" b="1" kern="0" dirty="0">
                <a:solidFill>
                  <a:srgbClr val="0066CC"/>
                </a:solidFill>
              </a:rPr>
              <a:t>&gt; </a:t>
            </a:r>
            <a:r>
              <a:rPr lang="en-US" sz="1900" b="1" kern="0" dirty="0" err="1">
                <a:solidFill>
                  <a:srgbClr val="0066CC"/>
                </a:solidFill>
              </a:rPr>
              <a:t>mySet</a:t>
            </a:r>
            <a:r>
              <a:rPr lang="en-US" sz="1900" b="1" kern="0" dirty="0">
                <a:solidFill>
                  <a:srgbClr val="0066CC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err="1" smtClean="0"/>
              <a:t>mySet.insert</a:t>
            </a:r>
            <a:r>
              <a:rPr lang="en-US" sz="1900" b="1" kern="0" dirty="0" smtClean="0"/>
              <a:t>(Person</a:t>
            </a:r>
            <a:r>
              <a:rPr lang="en-US" sz="1900" b="1" kern="0" dirty="0"/>
              <a:t>("</a:t>
            </a:r>
            <a:r>
              <a:rPr lang="ru-RU" sz="1900" b="1" kern="0" dirty="0"/>
              <a:t>Иван"));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err="1" smtClean="0"/>
              <a:t>mySet.insert</a:t>
            </a:r>
            <a:r>
              <a:rPr lang="en-US" sz="1900" b="1" kern="0" dirty="0" smtClean="0"/>
              <a:t>(Person</a:t>
            </a:r>
            <a:r>
              <a:rPr lang="en-US" sz="1900" b="1" kern="0" dirty="0"/>
              <a:t>("</a:t>
            </a:r>
            <a:r>
              <a:rPr lang="ru-RU" sz="1900" b="1" kern="0" dirty="0"/>
              <a:t>Андрей"));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err="1" smtClean="0"/>
              <a:t>mySet.insert</a:t>
            </a:r>
            <a:r>
              <a:rPr lang="en-US" sz="1900" b="1" kern="0" dirty="0" smtClean="0"/>
              <a:t>(Person</a:t>
            </a:r>
            <a:r>
              <a:rPr lang="en-US" sz="1900" b="1" kern="0" dirty="0"/>
              <a:t>("</a:t>
            </a:r>
            <a:r>
              <a:rPr lang="ru-RU" sz="1900" b="1" kern="0" dirty="0"/>
              <a:t>Вова</a:t>
            </a:r>
            <a:r>
              <a:rPr lang="ru-RU" sz="1900" b="1" kern="0" dirty="0" smtClean="0"/>
              <a:t>"));</a:t>
            </a:r>
            <a:endParaRPr lang="en-US" sz="1900" b="1" kern="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err="1" smtClean="0"/>
              <a:t>mySet.insert</a:t>
            </a:r>
            <a:r>
              <a:rPr lang="en-US" sz="1900" b="1" kern="0" dirty="0" smtClean="0"/>
              <a:t>(Person</a:t>
            </a:r>
            <a:r>
              <a:rPr lang="en-US" sz="1900" b="1" kern="0" dirty="0"/>
              <a:t>("</a:t>
            </a:r>
            <a:r>
              <a:rPr lang="ru-RU" sz="1900" b="1" kern="0" dirty="0"/>
              <a:t>Марина"));</a:t>
            </a:r>
          </a:p>
          <a:p>
            <a:pPr marL="0" indent="0">
              <a:spcBef>
                <a:spcPts val="0"/>
              </a:spcBef>
              <a:buNone/>
            </a:pPr>
            <a:endParaRPr lang="ru-RU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copy(</a:t>
            </a:r>
            <a:r>
              <a:rPr lang="en-US" sz="1900" b="1" kern="0" dirty="0" err="1" smtClean="0"/>
              <a:t>mySet.begin</a:t>
            </a:r>
            <a:r>
              <a:rPr lang="en-US" sz="1900" b="1" kern="0" dirty="0"/>
              <a:t>(), </a:t>
            </a:r>
            <a:r>
              <a:rPr lang="en-US" sz="1900" b="1" kern="0" dirty="0" err="1"/>
              <a:t>mySet.end</a:t>
            </a:r>
            <a:r>
              <a:rPr lang="en-US" sz="1900" b="1" kern="0" dirty="0"/>
              <a:t>(), </a:t>
            </a:r>
            <a:r>
              <a:rPr lang="en-US" sz="1900" b="1" kern="0" dirty="0" err="1"/>
              <a:t>ostream_iterator</a:t>
            </a:r>
            <a:r>
              <a:rPr lang="en-US" sz="1900" b="1" kern="0" dirty="0"/>
              <a:t>&lt;Person&gt;(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, </a:t>
            </a:r>
            <a:r>
              <a:rPr lang="en-US" sz="1900" b="1" kern="0" dirty="0" smtClean="0"/>
              <a:t>“\n"));</a:t>
            </a:r>
            <a:endParaRPr lang="en-US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}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240" y="4454171"/>
            <a:ext cx="2143928" cy="22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0817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7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18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– наборы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map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multimap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19"/>
            <a:ext cx="9143999" cy="53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100" b="1" dirty="0" err="1">
                <a:solidFill>
                  <a:srgbClr val="0066CC"/>
                </a:solidFill>
              </a:rPr>
              <a:t>map</a:t>
            </a:r>
            <a:r>
              <a:rPr lang="ru-RU" sz="2100" dirty="0"/>
              <a:t> — стандартный шаблонный класс библиотеки языка программирования C++, предназначенный для реализации абстракции отображения в виде упорядоченного ассоциативного контейнера. </a:t>
            </a:r>
            <a:endParaRPr lang="ru-RU" sz="2100" dirty="0" smtClean="0"/>
          </a:p>
          <a:p>
            <a:pPr algn="just">
              <a:spcBef>
                <a:spcPts val="0"/>
              </a:spcBef>
            </a:pPr>
            <a:r>
              <a:rPr lang="ru-RU" sz="2100" dirty="0" smtClean="0"/>
              <a:t>Его </a:t>
            </a:r>
            <a:r>
              <a:rPr lang="ru-RU" sz="2100" dirty="0"/>
              <a:t>объявление расположено в пространстве имён </a:t>
            </a:r>
            <a:r>
              <a:rPr lang="ru-RU" sz="2100" dirty="0" err="1"/>
              <a:t>std</a:t>
            </a:r>
            <a:r>
              <a:rPr lang="ru-RU" sz="2100" dirty="0"/>
              <a:t> заголовочного файла библиотеки STL. </a:t>
            </a:r>
            <a:endParaRPr lang="en-US" sz="21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100" b="1" dirty="0" smtClean="0">
                <a:solidFill>
                  <a:srgbClr val="0066CC"/>
                </a:solidFill>
              </a:rPr>
              <a:t>include </a:t>
            </a:r>
            <a:r>
              <a:rPr lang="ru-RU" sz="2100" b="1" dirty="0" smtClean="0">
                <a:solidFill>
                  <a:srgbClr val="0066CC"/>
                </a:solidFill>
              </a:rPr>
              <a:t>&lt;</a:t>
            </a:r>
            <a:r>
              <a:rPr lang="ru-RU" sz="2100" b="1" dirty="0" err="1" smtClean="0">
                <a:solidFill>
                  <a:srgbClr val="0066CC"/>
                </a:solidFill>
              </a:rPr>
              <a:t>map</a:t>
            </a:r>
            <a:r>
              <a:rPr lang="ru-RU" sz="2100" b="1" dirty="0" smtClean="0">
                <a:solidFill>
                  <a:srgbClr val="0066CC"/>
                </a:solidFill>
              </a:rPr>
              <a:t>&gt;</a:t>
            </a:r>
            <a:endParaRPr lang="en-US" sz="2100" dirty="0" smtClean="0"/>
          </a:p>
          <a:p>
            <a:pPr algn="just">
              <a:spcBef>
                <a:spcPts val="0"/>
              </a:spcBef>
            </a:pPr>
            <a:r>
              <a:rPr lang="ru-RU" sz="2100" dirty="0" smtClean="0"/>
              <a:t>В </a:t>
            </a:r>
            <a:r>
              <a:rPr lang="ru-RU" sz="2100" dirty="0"/>
              <a:t>контексте доступа к своим элементам класс </a:t>
            </a:r>
            <a:r>
              <a:rPr lang="ru-RU" sz="2100" b="1" dirty="0" err="1"/>
              <a:t>map</a:t>
            </a:r>
            <a:r>
              <a:rPr lang="ru-RU" sz="2100" dirty="0"/>
              <a:t> рассматривается как ассоциативный массив, в котором роль </a:t>
            </a:r>
            <a:r>
              <a:rPr lang="ru-RU" sz="2100" b="1" dirty="0"/>
              <a:t>индексов играют значения </a:t>
            </a:r>
            <a:r>
              <a:rPr lang="ru-RU" sz="2100" b="1" dirty="0" smtClean="0"/>
              <a:t>ключей</a:t>
            </a:r>
            <a:r>
              <a:rPr lang="ru-RU" sz="2100" dirty="0" smtClean="0"/>
              <a:t>, </a:t>
            </a:r>
            <a:r>
              <a:rPr lang="ru-RU" sz="2100" dirty="0"/>
              <a:t>что позволяет провести аналогию со словарём или телефонной </a:t>
            </a:r>
            <a:r>
              <a:rPr lang="ru-RU" sz="2100" dirty="0" smtClean="0"/>
              <a:t>книгой</a:t>
            </a:r>
            <a:r>
              <a:rPr lang="en-US" sz="2100" dirty="0"/>
              <a:t>.</a:t>
            </a:r>
            <a:endParaRPr 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69143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ru-RU" dirty="0" smtClean="0"/>
              <a:t>Ассоциативные контейнеры</a:t>
            </a:r>
          </a:p>
          <a:p>
            <a:r>
              <a:rPr lang="ru-RU" dirty="0" smtClean="0"/>
              <a:t>Функторы</a:t>
            </a:r>
            <a:endParaRPr lang="ru-RU" dirty="0" smtClean="0"/>
          </a:p>
          <a:p>
            <a:r>
              <a:rPr lang="ru-RU" dirty="0" smtClean="0"/>
              <a:t>Алгоритмы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4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19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– наборы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map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multimap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19"/>
            <a:ext cx="9143999" cy="53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000" b="1" dirty="0">
                <a:solidFill>
                  <a:srgbClr val="C00000"/>
                </a:solidFill>
              </a:rPr>
              <a:t>Элементами класса </a:t>
            </a:r>
            <a:r>
              <a:rPr lang="ru-RU" sz="2000" b="1" dirty="0" err="1">
                <a:solidFill>
                  <a:srgbClr val="C00000"/>
                </a:solidFill>
              </a:rPr>
              <a:t>map</a:t>
            </a:r>
            <a:r>
              <a:rPr lang="ru-RU" sz="2000" b="1" dirty="0">
                <a:solidFill>
                  <a:srgbClr val="C00000"/>
                </a:solidFill>
              </a:rPr>
              <a:t> являются пары из ключей и соответствующих им значений</a:t>
            </a:r>
            <a:r>
              <a:rPr lang="ru-RU" sz="2000" dirty="0"/>
              <a:t>. </a:t>
            </a:r>
            <a:endParaRPr lang="en-US" sz="2000" dirty="0" smtClean="0"/>
          </a:p>
          <a:p>
            <a:pPr algn="just">
              <a:spcBef>
                <a:spcPts val="0"/>
              </a:spcBef>
            </a:pPr>
            <a:r>
              <a:rPr lang="ru-RU" sz="2000" dirty="0" smtClean="0"/>
              <a:t>Хранение </a:t>
            </a:r>
            <a:r>
              <a:rPr lang="ru-RU" sz="2000" dirty="0"/>
              <a:t>элементов класса </a:t>
            </a:r>
            <a:r>
              <a:rPr lang="ru-RU" sz="2000" b="1" dirty="0" err="1"/>
              <a:t>map</a:t>
            </a:r>
            <a:r>
              <a:rPr lang="ru-RU" sz="2000" dirty="0"/>
              <a:t> реализовано в </a:t>
            </a:r>
            <a:r>
              <a:rPr lang="ru-RU" sz="2000" b="1" dirty="0"/>
              <a:t>упорядоченном виде</a:t>
            </a:r>
            <a:r>
              <a:rPr lang="ru-RU" sz="2000" dirty="0"/>
              <a:t> на основании </a:t>
            </a:r>
            <a:r>
              <a:rPr lang="ru-RU" sz="2000" b="1" dirty="0">
                <a:solidFill>
                  <a:srgbClr val="0066CC"/>
                </a:solidFill>
              </a:rPr>
              <a:t>критерия сортировки, который применяется по значениям ключей</a:t>
            </a:r>
            <a:r>
              <a:rPr lang="ru-RU" sz="2000" dirty="0"/>
              <a:t>. </a:t>
            </a:r>
            <a:endParaRPr lang="en-US" sz="2000" dirty="0" smtClean="0"/>
          </a:p>
          <a:p>
            <a:pPr algn="just">
              <a:spcBef>
                <a:spcPts val="0"/>
              </a:spcBef>
            </a:pPr>
            <a:r>
              <a:rPr lang="ru-RU" sz="2000" dirty="0" smtClean="0"/>
              <a:t>По </a:t>
            </a:r>
            <a:r>
              <a:rPr lang="ru-RU" sz="2000" dirty="0"/>
              <a:t>умолчанию критерий сортировки задаётся оператором </a:t>
            </a:r>
            <a:r>
              <a:rPr lang="ru-RU" sz="2000" b="1" dirty="0" err="1"/>
              <a:t>operator</a:t>
            </a:r>
            <a:r>
              <a:rPr lang="ru-RU" sz="2000" b="1" dirty="0" smtClean="0"/>
              <a:t>&lt;</a:t>
            </a:r>
            <a:r>
              <a:rPr lang="ru-RU" sz="2000" dirty="0" smtClean="0"/>
              <a:t>. </a:t>
            </a:r>
            <a:endParaRPr lang="en-US" sz="2000" dirty="0" smtClean="0"/>
          </a:p>
          <a:p>
            <a:pPr algn="just">
              <a:spcBef>
                <a:spcPts val="0"/>
              </a:spcBef>
            </a:pPr>
            <a:r>
              <a:rPr lang="ru-RU" sz="2000" dirty="0" smtClean="0"/>
              <a:t>В </a:t>
            </a:r>
            <a:r>
              <a:rPr lang="ru-RU" sz="2000" dirty="0"/>
              <a:t>отличие от контейнера </a:t>
            </a:r>
            <a:r>
              <a:rPr lang="ru-RU" sz="2000" dirty="0" err="1"/>
              <a:t>set</a:t>
            </a:r>
            <a:r>
              <a:rPr lang="ru-RU" sz="2000" dirty="0"/>
              <a:t> класс </a:t>
            </a:r>
            <a:r>
              <a:rPr lang="ru-RU" sz="2000" dirty="0" err="1"/>
              <a:t>map</a:t>
            </a:r>
            <a:r>
              <a:rPr lang="ru-RU" sz="2000" dirty="0"/>
              <a:t> предоставляет своему пользователю </a:t>
            </a:r>
            <a:r>
              <a:rPr lang="ru-RU" sz="2000" b="1" dirty="0" err="1"/>
              <a:t>operator</a:t>
            </a:r>
            <a:r>
              <a:rPr lang="ru-RU" sz="2000" b="1" dirty="0"/>
              <a:t> </a:t>
            </a:r>
            <a:r>
              <a:rPr lang="ru-RU" sz="2000" b="1" dirty="0" smtClean="0"/>
              <a:t>[]. </a:t>
            </a:r>
            <a:endParaRPr lang="en-US" sz="2000" b="1" dirty="0" smtClean="0"/>
          </a:p>
          <a:p>
            <a:pPr algn="just">
              <a:spcBef>
                <a:spcPts val="0"/>
              </a:spcBef>
            </a:pPr>
            <a:r>
              <a:rPr lang="ru-RU" sz="2000" dirty="0" smtClean="0"/>
              <a:t>Для </a:t>
            </a:r>
            <a:r>
              <a:rPr lang="ru-RU" sz="2000" dirty="0"/>
              <a:t>контроля за управлением памятью возможно подключать пользовательские версии распределителей памяти. </a:t>
            </a:r>
            <a:endParaRPr lang="en-US" sz="2000" dirty="0" smtClean="0"/>
          </a:p>
          <a:p>
            <a:pPr algn="just">
              <a:spcBef>
                <a:spcPts val="0"/>
              </a:spcBef>
            </a:pPr>
            <a:r>
              <a:rPr lang="ru-RU" sz="2000" dirty="0" smtClean="0"/>
              <a:t>Для </a:t>
            </a:r>
            <a:r>
              <a:rPr lang="ru-RU" sz="2000" dirty="0"/>
              <a:t>практической реализации класса </a:t>
            </a:r>
            <a:r>
              <a:rPr lang="ru-RU" sz="2000" dirty="0" err="1"/>
              <a:t>map</a:t>
            </a:r>
            <a:r>
              <a:rPr lang="ru-RU" sz="2000" dirty="0"/>
              <a:t> обычно используются </a:t>
            </a:r>
            <a:r>
              <a:rPr lang="ru-RU" sz="2000" b="1" dirty="0"/>
              <a:t>деревья двоичного </a:t>
            </a:r>
            <a:r>
              <a:rPr lang="ru-RU" sz="2000" b="1" dirty="0" smtClean="0"/>
              <a:t>поиска</a:t>
            </a:r>
            <a:r>
              <a:rPr lang="en-US" sz="2000" b="1" dirty="0" smtClean="0"/>
              <a:t>.</a:t>
            </a:r>
            <a:endParaRPr lang="ru-RU" sz="2000" b="1" dirty="0" smtClean="0"/>
          </a:p>
          <a:p>
            <a:pPr algn="just">
              <a:spcBef>
                <a:spcPts val="0"/>
              </a:spcBef>
            </a:pPr>
            <a:r>
              <a:rPr lang="ru-RU" sz="2000" dirty="0"/>
              <a:t>Элементами </a:t>
            </a:r>
            <a:r>
              <a:rPr lang="ru-RU" sz="2000" b="1" dirty="0" err="1"/>
              <a:t>multimap</a:t>
            </a:r>
            <a:r>
              <a:rPr lang="ru-RU" sz="2000" b="1" dirty="0"/>
              <a:t> и </a:t>
            </a:r>
            <a:r>
              <a:rPr lang="ru-RU" sz="2000" b="1" dirty="0" err="1"/>
              <a:t>map</a:t>
            </a:r>
            <a:r>
              <a:rPr lang="ru-RU" sz="2000" dirty="0"/>
              <a:t> являются </a:t>
            </a:r>
            <a:r>
              <a:rPr lang="ru-RU" sz="2000" b="1" dirty="0">
                <a:solidFill>
                  <a:srgbClr val="C00000"/>
                </a:solidFill>
              </a:rPr>
              <a:t>объекты </a:t>
            </a:r>
            <a:r>
              <a:rPr lang="ru-RU" sz="2000" b="1" dirty="0" err="1">
                <a:solidFill>
                  <a:srgbClr val="C00000"/>
                </a:solidFill>
              </a:rPr>
              <a:t>pair</a:t>
            </a:r>
            <a:r>
              <a:rPr lang="ru-RU" sz="2000" b="1" dirty="0">
                <a:solidFill>
                  <a:srgbClr val="C00000"/>
                </a:solidFill>
              </a:rPr>
              <a:t> – пары ключей и соответствующих им значений.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rgbClr val="C00000"/>
                </a:solidFill>
              </a:rPr>
              <a:t>Порядок </a:t>
            </a:r>
            <a:r>
              <a:rPr lang="ru-RU" sz="2000" b="1" dirty="0">
                <a:solidFill>
                  <a:srgbClr val="C00000"/>
                </a:solidFill>
              </a:rPr>
              <a:t>сортировки</a:t>
            </a:r>
            <a:r>
              <a:rPr lang="ru-RU" sz="2000" dirty="0"/>
              <a:t> ключей в контейнере определяется </a:t>
            </a:r>
            <a:r>
              <a:rPr lang="ru-RU" sz="2000" dirty="0" err="1"/>
              <a:t>компараторным</a:t>
            </a:r>
            <a:r>
              <a:rPr lang="ru-RU" sz="2000" dirty="0"/>
              <a:t> объектом-функцией </a:t>
            </a:r>
            <a:r>
              <a:rPr lang="ru-RU" sz="2000" b="1" dirty="0" err="1">
                <a:solidFill>
                  <a:srgbClr val="C00000"/>
                </a:solidFill>
              </a:rPr>
              <a:t>less</a:t>
            </a:r>
            <a:r>
              <a:rPr lang="ru-RU" sz="2000" b="1" dirty="0">
                <a:solidFill>
                  <a:srgbClr val="C00000"/>
                </a:solidFill>
              </a:rPr>
              <a:t>&lt;тип&gt;</a:t>
            </a:r>
            <a:r>
              <a:rPr lang="ru-RU" sz="2000" dirty="0"/>
              <a:t>. 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869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20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– наборы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map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multimap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19"/>
            <a:ext cx="9143999" cy="53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rgbClr val="C00000"/>
                </a:solidFill>
              </a:rPr>
              <a:t>Особенности ассоциативных контейнеров</a:t>
            </a:r>
          </a:p>
          <a:p>
            <a:pPr algn="just">
              <a:spcBef>
                <a:spcPts val="0"/>
              </a:spcBef>
            </a:pPr>
            <a:r>
              <a:rPr lang="ru-RU" sz="2000" dirty="0" smtClean="0"/>
              <a:t>Контейнеры </a:t>
            </a:r>
            <a:r>
              <a:rPr lang="ru-RU" sz="2000" b="1" dirty="0" err="1" smtClean="0"/>
              <a:t>map</a:t>
            </a:r>
            <a:r>
              <a:rPr lang="ru-RU" sz="2000" dirty="0" smtClean="0"/>
              <a:t> и </a:t>
            </a:r>
            <a:r>
              <a:rPr lang="en-US" sz="2000" b="1" dirty="0" err="1" smtClean="0"/>
              <a:t>multimap</a:t>
            </a:r>
            <a:r>
              <a:rPr lang="en-US" sz="2000" dirty="0" smtClean="0"/>
              <a:t> (</a:t>
            </a:r>
            <a:r>
              <a:rPr lang="ru-RU" sz="2000" dirty="0" smtClean="0"/>
              <a:t>наборы, словари), состоят из пар "</a:t>
            </a:r>
            <a:r>
              <a:rPr lang="ru-RU" sz="2000" b="1" dirty="0" smtClean="0">
                <a:solidFill>
                  <a:srgbClr val="C00000"/>
                </a:solidFill>
              </a:rPr>
              <a:t>ключ-значение</a:t>
            </a:r>
            <a:r>
              <a:rPr lang="ru-RU" sz="2000" dirty="0" smtClean="0"/>
              <a:t>". Ключ используется для упорядочивания последовательности, а значение связано с ключом. </a:t>
            </a:r>
          </a:p>
          <a:p>
            <a:pPr algn="just">
              <a:spcBef>
                <a:spcPts val="0"/>
              </a:spcBef>
            </a:pPr>
            <a:r>
              <a:rPr lang="ru-RU" sz="2000" b="1" dirty="0" smtClean="0">
                <a:solidFill>
                  <a:srgbClr val="0066CC"/>
                </a:solidFill>
              </a:rPr>
              <a:t>В контейнере </a:t>
            </a:r>
            <a:r>
              <a:rPr lang="en-US" sz="2000" b="1" dirty="0" smtClean="0">
                <a:solidFill>
                  <a:srgbClr val="0066CC"/>
                </a:solidFill>
              </a:rPr>
              <a:t>map </a:t>
            </a:r>
            <a:r>
              <a:rPr lang="ru-RU" sz="2000" b="1" dirty="0" smtClean="0">
                <a:solidFill>
                  <a:srgbClr val="0066CC"/>
                </a:solidFill>
              </a:rPr>
              <a:t>все ключи уникальные</a:t>
            </a:r>
            <a:r>
              <a:rPr lang="ru-RU" sz="2000" dirty="0" smtClean="0"/>
              <a:t>. </a:t>
            </a:r>
            <a:r>
              <a:rPr lang="ru-RU" sz="2000" dirty="0"/>
              <a:t>Например, </a:t>
            </a:r>
            <a:r>
              <a:rPr lang="ru-RU" sz="2000" dirty="0" err="1"/>
              <a:t>map</a:t>
            </a:r>
            <a:r>
              <a:rPr lang="ru-RU" sz="2000" dirty="0"/>
              <a:t> может содержать ключи, представляющие каждое уникальное ключевое слово в тексте, и соответствующие значения, которые обозначают количество повторений каждого слова в тексте</a:t>
            </a:r>
            <a:r>
              <a:rPr lang="ru-RU" sz="2000" dirty="0" smtClean="0"/>
              <a:t>.</a:t>
            </a:r>
          </a:p>
          <a:p>
            <a:r>
              <a:rPr lang="ru-RU" sz="2000" b="1" dirty="0" smtClean="0">
                <a:solidFill>
                  <a:srgbClr val="0066CC"/>
                </a:solidFill>
              </a:rPr>
              <a:t>В контейнере </a:t>
            </a:r>
            <a:r>
              <a:rPr lang="ru-RU" sz="2000" b="1" dirty="0" err="1" smtClean="0">
                <a:solidFill>
                  <a:srgbClr val="0066CC"/>
                </a:solidFill>
              </a:rPr>
              <a:t>multimap</a:t>
            </a:r>
            <a:r>
              <a:rPr lang="ru-RU" sz="2000" b="1" dirty="0" smtClean="0">
                <a:solidFill>
                  <a:srgbClr val="0066CC"/>
                </a:solidFill>
              </a:rPr>
              <a:t> допускается дублирование ключей</a:t>
            </a:r>
            <a:r>
              <a:rPr lang="ru-RU" sz="2000" dirty="0" smtClean="0"/>
              <a:t>. Это означает, что несколько значений могут быть ассоциированы с одним ключом (отношение «один ко многим»). Например</a:t>
            </a:r>
            <a:r>
              <a:rPr lang="ru-RU" sz="2000" dirty="0"/>
              <a:t>, ученик изучает много предметов, один человек может иметь несколько банковских счетов и т.д</a:t>
            </a:r>
            <a:r>
              <a:rPr lang="ru-RU" sz="2000" dirty="0" smtClean="0"/>
              <a:t>.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94212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21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– наборы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map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multimap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460307"/>
              </p:ext>
            </p:extLst>
          </p:nvPr>
        </p:nvGraphicFramePr>
        <p:xfrm>
          <a:off x="15851" y="1066800"/>
          <a:ext cx="9115450" cy="579120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32166">
                  <a:extLst>
                    <a:ext uri="{9D8B030D-6E8A-4147-A177-3AD203B41FA5}">
                      <a16:colId xmlns:a16="http://schemas.microsoft.com/office/drawing/2014/main" val="3912390133"/>
                    </a:ext>
                  </a:extLst>
                </a:gridCol>
                <a:gridCol w="6483284">
                  <a:extLst>
                    <a:ext uri="{9D8B030D-6E8A-4147-A177-3AD203B41FA5}">
                      <a16:colId xmlns:a16="http://schemas.microsoft.com/office/drawing/2014/main" val="3324585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Название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Функции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0937640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size</a:t>
                      </a:r>
                      <a:r>
                        <a:rPr lang="ru-RU" sz="2000" dirty="0">
                          <a:effectLst/>
                        </a:rPr>
                        <a:t>()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>
                          <a:effectLst/>
                        </a:rPr>
                        <a:t>Возвращает количество элементов в контейнере</a:t>
                      </a:r>
                      <a:endParaRPr lang="ru-RU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185654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empty</a:t>
                      </a:r>
                      <a:r>
                        <a:rPr lang="ru-RU" sz="2000" dirty="0">
                          <a:effectLst/>
                        </a:rPr>
                        <a:t>()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>
                          <a:effectLst/>
                        </a:rPr>
                        <a:t>Возвращает true если контейнер пуст</a:t>
                      </a:r>
                      <a:endParaRPr lang="ru-RU" sz="200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59108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find</a:t>
                      </a:r>
                      <a:r>
                        <a:rPr lang="ru-RU" sz="2000" dirty="0">
                          <a:effectLst/>
                        </a:rPr>
                        <a:t>(k)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Возвращает итератор, указывающий на значение, соответствующее значению ключа k. Если такого значения в контейнере нет, то возвращается итератор </a:t>
                      </a:r>
                      <a:r>
                        <a:rPr lang="ru-RU" sz="2000" dirty="0" err="1">
                          <a:effectLst/>
                        </a:rPr>
                        <a:t>end</a:t>
                      </a:r>
                      <a:endParaRPr lang="ru-RU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600572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operator</a:t>
                      </a:r>
                      <a:r>
                        <a:rPr lang="ru-RU" sz="2000" dirty="0">
                          <a:effectLst/>
                        </a:rPr>
                        <a:t>[k]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Возвращает ссылку на значение, соответствующее ключу k. Если такого ключа не существует, то он создаётся.</a:t>
                      </a:r>
                      <a:endParaRPr lang="ru-RU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622285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insert</a:t>
                      </a:r>
                      <a:r>
                        <a:rPr lang="ru-RU" sz="2000" dirty="0">
                          <a:effectLst/>
                        </a:rPr>
                        <a:t>(</a:t>
                      </a:r>
                      <a:r>
                        <a:rPr lang="ru-RU" sz="2000" dirty="0" err="1">
                          <a:effectLst/>
                        </a:rPr>
                        <a:t>pair</a:t>
                      </a:r>
                      <a:r>
                        <a:rPr lang="ru-RU" sz="2000" dirty="0">
                          <a:effectLst/>
                        </a:rPr>
                        <a:t>(</a:t>
                      </a:r>
                      <a:r>
                        <a:rPr lang="ru-RU" sz="2000" dirty="0" err="1">
                          <a:effectLst/>
                        </a:rPr>
                        <a:t>k,v</a:t>
                      </a:r>
                      <a:r>
                        <a:rPr lang="ru-RU" sz="2000" dirty="0">
                          <a:effectLst/>
                        </a:rPr>
                        <a:t>))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Вставляет в контейнер пару (</a:t>
                      </a:r>
                      <a:r>
                        <a:rPr lang="ru-RU" sz="2000" dirty="0" err="1">
                          <a:effectLst/>
                        </a:rPr>
                        <a:t>k,v</a:t>
                      </a:r>
                      <a:r>
                        <a:rPr lang="ru-RU" sz="2000" dirty="0">
                          <a:effectLst/>
                        </a:rPr>
                        <a:t>), возвращая адрес его позиции</a:t>
                      </a:r>
                      <a:endParaRPr lang="ru-RU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2558638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erase</a:t>
                      </a:r>
                      <a:r>
                        <a:rPr lang="ru-RU" sz="2000" dirty="0">
                          <a:effectLst/>
                        </a:rPr>
                        <a:t>(k)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Удаляет из контейнера элемент с ключом k</a:t>
                      </a:r>
                      <a:endParaRPr lang="ru-RU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646998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erase</a:t>
                      </a:r>
                      <a:r>
                        <a:rPr lang="ru-RU" sz="2000" dirty="0">
                          <a:effectLst/>
                        </a:rPr>
                        <a:t>(p)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Удаляет из контейнера элемент, на который указывает итератор p</a:t>
                      </a:r>
                      <a:endParaRPr lang="ru-RU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38268724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begin</a:t>
                      </a:r>
                      <a:r>
                        <a:rPr lang="ru-RU" sz="2000" dirty="0">
                          <a:effectLst/>
                        </a:rPr>
                        <a:t>()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Возвращает итератор на начало контейнера</a:t>
                      </a:r>
                      <a:endParaRPr lang="ru-RU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1131958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 err="1">
                          <a:effectLst/>
                        </a:rPr>
                        <a:t>end</a:t>
                      </a:r>
                      <a:r>
                        <a:rPr lang="ru-RU" sz="2000" dirty="0">
                          <a:effectLst/>
                        </a:rPr>
                        <a:t>()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indent="450215" algn="l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2000" dirty="0">
                          <a:effectLst/>
                        </a:rPr>
                        <a:t>Возвращает итератор на конец контейнера</a:t>
                      </a:r>
                      <a:endParaRPr lang="ru-RU" sz="2000" dirty="0"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extLst>
                  <a:ext uri="{0D108BD9-81ED-4DB2-BD59-A6C34878D82A}">
                    <a16:rowId xmlns:a16="http://schemas.microsoft.com/office/drawing/2014/main" val="2287926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37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– наборы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map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multimap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5370" y="1423004"/>
            <a:ext cx="9144000" cy="1631216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/>
              <a:t>Ассоциативные контейнеры организуются как сбалансированное дерево узлов, значение которого представляет собой пару значений </a:t>
            </a:r>
            <a:endParaRPr lang="en-US" sz="2000" dirty="0" smtClean="0"/>
          </a:p>
          <a:p>
            <a:pPr algn="ctr"/>
            <a:r>
              <a:rPr lang="ru-RU" sz="2000" b="1" dirty="0" err="1" smtClean="0">
                <a:solidFill>
                  <a:srgbClr val="0066CC"/>
                </a:solidFill>
              </a:rPr>
              <a:t>pair</a:t>
            </a:r>
            <a:r>
              <a:rPr lang="ru-RU" sz="2000" b="1" dirty="0" smtClean="0">
                <a:solidFill>
                  <a:srgbClr val="0066CC"/>
                </a:solidFill>
              </a:rPr>
              <a:t>&lt;</a:t>
            </a:r>
            <a:r>
              <a:rPr lang="ru-RU" sz="2000" b="1" dirty="0" err="1" smtClean="0">
                <a:solidFill>
                  <a:srgbClr val="0066CC"/>
                </a:solidFill>
              </a:rPr>
              <a:t>const</a:t>
            </a:r>
            <a:r>
              <a:rPr lang="ru-RU" sz="2000" b="1" dirty="0" smtClean="0">
                <a:solidFill>
                  <a:srgbClr val="0066CC"/>
                </a:solidFill>
              </a:rPr>
              <a:t> </a:t>
            </a:r>
            <a:r>
              <a:rPr lang="ru-RU" sz="2000" b="1" dirty="0" err="1">
                <a:solidFill>
                  <a:srgbClr val="0066CC"/>
                </a:solidFill>
              </a:rPr>
              <a:t>key</a:t>
            </a:r>
            <a:r>
              <a:rPr lang="ru-RU" sz="2000" b="1" dirty="0">
                <a:solidFill>
                  <a:srgbClr val="0066CC"/>
                </a:solidFill>
              </a:rPr>
              <a:t>, </a:t>
            </a:r>
            <a:r>
              <a:rPr lang="ru-RU" sz="2000" b="1" dirty="0" err="1">
                <a:solidFill>
                  <a:srgbClr val="0066CC"/>
                </a:solidFill>
              </a:rPr>
              <a:t>mapped_type</a:t>
            </a:r>
            <a:r>
              <a:rPr lang="ru-RU" sz="2000" b="1" dirty="0">
                <a:solidFill>
                  <a:srgbClr val="0066CC"/>
                </a:solidFill>
              </a:rPr>
              <a:t>&gt;</a:t>
            </a:r>
            <a:r>
              <a:rPr lang="ru-RU" sz="2000" dirty="0">
                <a:solidFill>
                  <a:srgbClr val="0066CC"/>
                </a:solidFill>
              </a:rPr>
              <a:t>.</a:t>
            </a:r>
          </a:p>
          <a:p>
            <a:r>
              <a:rPr lang="ru-RU" sz="2000" dirty="0"/>
              <a:t>Первый (</a:t>
            </a:r>
            <a:r>
              <a:rPr lang="ru-RU" sz="2000" b="1" dirty="0" err="1">
                <a:solidFill>
                  <a:srgbClr val="0066CC"/>
                </a:solidFill>
              </a:rPr>
              <a:t>first</a:t>
            </a:r>
            <a:r>
              <a:rPr lang="ru-RU" sz="2000" dirty="0"/>
              <a:t>) элемент пары является ключом, а второй (</a:t>
            </a:r>
            <a:r>
              <a:rPr lang="ru-RU" sz="2000" b="1" dirty="0" err="1">
                <a:solidFill>
                  <a:srgbClr val="0066CC"/>
                </a:solidFill>
              </a:rPr>
              <a:t>second</a:t>
            </a:r>
            <a:r>
              <a:rPr lang="ru-RU" sz="2000" dirty="0"/>
              <a:t>) - значением. Например: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8941" y="3095414"/>
            <a:ext cx="6940105" cy="386207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#</a:t>
            </a:r>
            <a:r>
              <a:rPr lang="en-US" sz="1900" b="1" kern="0" dirty="0"/>
              <a:t>include </a:t>
            </a:r>
            <a:r>
              <a:rPr lang="en-US" sz="1900" b="1" kern="0" dirty="0">
                <a:solidFill>
                  <a:srgbClr val="0066CC"/>
                </a:solidFill>
              </a:rPr>
              <a:t>&lt;map&gt;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#include &lt;iterator&gt;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int main()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	</a:t>
            </a:r>
            <a:r>
              <a:rPr lang="en-US" sz="1900" b="1" kern="0" dirty="0" smtClean="0">
                <a:solidFill>
                  <a:srgbClr val="0066CC"/>
                </a:solidFill>
              </a:rPr>
              <a:t>map&lt;string</a:t>
            </a:r>
            <a:r>
              <a:rPr lang="en-US" sz="1900" b="1" kern="0" dirty="0">
                <a:solidFill>
                  <a:srgbClr val="0066CC"/>
                </a:solidFill>
              </a:rPr>
              <a:t>, int&gt; book;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	map&lt;string</a:t>
            </a:r>
            <a:r>
              <a:rPr lang="en-US" sz="1900" b="1" kern="0" dirty="0"/>
              <a:t>, int&gt;::iterator it;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	for(it=</a:t>
            </a:r>
            <a:r>
              <a:rPr lang="en-US" sz="1900" b="1" kern="0" dirty="0" err="1" smtClean="0"/>
              <a:t>book.begin</a:t>
            </a:r>
            <a:r>
              <a:rPr lang="en-US" sz="1900" b="1" kern="0" dirty="0"/>
              <a:t>(); it!=</a:t>
            </a:r>
            <a:r>
              <a:rPr lang="en-US" sz="1900" b="1" kern="0" dirty="0" err="1"/>
              <a:t>book.end</a:t>
            </a:r>
            <a:r>
              <a:rPr lang="en-US" sz="1900" b="1" kern="0" dirty="0"/>
              <a:t>(); </a:t>
            </a:r>
            <a:r>
              <a:rPr lang="en-US" sz="1900" b="1" kern="0" dirty="0" smtClean="0"/>
              <a:t>it++)</a:t>
            </a:r>
            <a:endParaRPr lang="en-US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	{</a:t>
            </a:r>
            <a:endParaRPr lang="en-US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smtClean="0"/>
              <a:t>	    </a:t>
            </a:r>
            <a:r>
              <a:rPr lang="en-US" sz="1900" b="1" kern="0" dirty="0" err="1" smtClean="0"/>
              <a:t>cout</a:t>
            </a:r>
            <a:r>
              <a:rPr lang="en-US" sz="1900" b="1" kern="0" dirty="0"/>
              <a:t>&lt;&lt;</a:t>
            </a:r>
            <a:r>
              <a:rPr lang="en-US" sz="1900" b="1" kern="0" dirty="0">
                <a:solidFill>
                  <a:srgbClr val="0066CC"/>
                </a:solidFill>
              </a:rPr>
              <a:t>it-&gt;first</a:t>
            </a:r>
            <a:r>
              <a:rPr lang="en-US" sz="1900" b="1" kern="0" dirty="0"/>
              <a:t>&lt;&lt;" "&lt;&lt;it-&gt;second&lt;&lt;</a:t>
            </a:r>
            <a:r>
              <a:rPr lang="en-US" sz="1900" b="1" kern="0" dirty="0" err="1"/>
              <a:t>endl</a:t>
            </a:r>
            <a:r>
              <a:rPr lang="en-US" sz="19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	}</a:t>
            </a:r>
            <a:endParaRPr lang="ru-RU" sz="1900" b="1" kern="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900" b="1" kern="0" dirty="0" smtClean="0">
                <a:solidFill>
                  <a:schemeClr val="accent6">
                    <a:lumMod val="75000"/>
                  </a:schemeClr>
                </a:solidFill>
              </a:rPr>
              <a:t>            </a:t>
            </a:r>
            <a:r>
              <a:rPr lang="en-US" sz="1900" b="1" kern="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en-US" sz="1900" b="1" kern="0" dirty="0">
                <a:solidFill>
                  <a:schemeClr val="accent6">
                    <a:lumMod val="75000"/>
                  </a:schemeClr>
                </a:solidFill>
              </a:rPr>
              <a:t>first - </a:t>
            </a:r>
            <a:r>
              <a:rPr lang="ru-RU" sz="1900" b="1" kern="0" dirty="0">
                <a:solidFill>
                  <a:schemeClr val="accent6">
                    <a:lumMod val="75000"/>
                  </a:schemeClr>
                </a:solidFill>
              </a:rPr>
              <a:t>ключ, </a:t>
            </a:r>
            <a:r>
              <a:rPr lang="en-US" sz="1900" b="1" kern="0" dirty="0">
                <a:solidFill>
                  <a:schemeClr val="accent6">
                    <a:lumMod val="75000"/>
                  </a:schemeClr>
                </a:solidFill>
              </a:rPr>
              <a:t>second - </a:t>
            </a:r>
            <a:r>
              <a:rPr lang="ru-RU" sz="1900" b="1" kern="0" dirty="0">
                <a:solidFill>
                  <a:schemeClr val="accent6">
                    <a:lumMod val="75000"/>
                  </a:schemeClr>
                </a:solidFill>
              </a:rPr>
              <a:t>значение</a:t>
            </a:r>
            <a:endParaRPr lang="en-US" sz="1900" b="1" kern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}</a:t>
            </a:r>
            <a:r>
              <a:rPr lang="en-US" sz="1900" b="1" kern="0" dirty="0" smtClean="0"/>
              <a:t> </a:t>
            </a:r>
            <a:endParaRPr lang="ru-RU" sz="1900" b="1" kern="0" dirty="0" smtClean="0"/>
          </a:p>
        </p:txBody>
      </p:sp>
    </p:spTree>
    <p:extLst>
      <p:ext uri="{BB962C8B-B14F-4D97-AF65-F5344CB8AC3E}">
        <p14:creationId xmlns:p14="http://schemas.microsoft.com/office/powerpoint/2010/main" val="29273401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23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– наборы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map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multimap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19"/>
            <a:ext cx="9143999" cy="53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400" b="1" dirty="0"/>
              <a:t>Доступ </a:t>
            </a:r>
            <a:r>
              <a:rPr lang="ru-RU" sz="2400" dirty="0"/>
              <a:t>к элементам ассоциативного массива, так же как и для других контейнеров, осуществляется с использованием </a:t>
            </a:r>
            <a:r>
              <a:rPr lang="ru-RU" sz="2400" b="1" dirty="0"/>
              <a:t>итератора,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C00000"/>
                </a:solidFill>
              </a:rPr>
              <a:t>но при разыменовании итератора получаем экземпляр объекта </a:t>
            </a:r>
            <a:r>
              <a:rPr lang="ru-RU" sz="2400" b="1" dirty="0" err="1">
                <a:solidFill>
                  <a:srgbClr val="C00000"/>
                </a:solidFill>
              </a:rPr>
              <a:t>pair</a:t>
            </a:r>
            <a:r>
              <a:rPr lang="ru-RU" sz="2400" b="1" dirty="0">
                <a:solidFill>
                  <a:srgbClr val="C00000"/>
                </a:solidFill>
              </a:rPr>
              <a:t>.</a:t>
            </a:r>
            <a:r>
              <a:rPr lang="ru-RU" sz="2400" dirty="0"/>
              <a:t> </a:t>
            </a:r>
            <a:endParaRPr lang="en-US" sz="2400" dirty="0" smtClean="0"/>
          </a:p>
          <a:p>
            <a:pPr algn="just">
              <a:spcBef>
                <a:spcPts val="0"/>
              </a:spcBef>
            </a:pPr>
            <a:r>
              <a:rPr lang="ru-RU" sz="2400" dirty="0" smtClean="0"/>
              <a:t>Но </a:t>
            </a:r>
            <a:r>
              <a:rPr lang="ru-RU" sz="2400" dirty="0"/>
              <a:t>более типичная работа со значениями, хранящимися в ассоциативном массиве - это </a:t>
            </a:r>
            <a:r>
              <a:rPr lang="ru-RU" sz="2400" b="1" dirty="0"/>
              <a:t>доступ к элементам по ключу</a:t>
            </a:r>
            <a:r>
              <a:rPr lang="ru-RU" sz="2400" dirty="0"/>
              <a:t>. При этом используется привычный </a:t>
            </a:r>
            <a:r>
              <a:rPr lang="ru-RU" sz="2400" b="1" dirty="0">
                <a:solidFill>
                  <a:srgbClr val="C00000"/>
                </a:solidFill>
              </a:rPr>
              <a:t>оператор </a:t>
            </a:r>
            <a:r>
              <a:rPr lang="ru-RU" sz="2400" b="1" dirty="0" smtClean="0">
                <a:solidFill>
                  <a:srgbClr val="C00000"/>
                </a:solidFill>
              </a:rPr>
              <a:t>[].</a:t>
            </a:r>
          </a:p>
          <a:p>
            <a:pPr algn="just">
              <a:spcBef>
                <a:spcPts val="0"/>
              </a:spcBef>
            </a:pPr>
            <a:r>
              <a:rPr lang="ru-RU" sz="2400" dirty="0"/>
              <a:t>Элементы в ассоциативном массиве хранятся </a:t>
            </a:r>
            <a:r>
              <a:rPr lang="ru-RU" sz="2400" b="1" dirty="0"/>
              <a:t>упорядоченно</a:t>
            </a:r>
            <a:r>
              <a:rPr lang="ru-RU" sz="2400" dirty="0"/>
              <a:t> (отсортировано). Элементы массива будут выведены в лексикографическом порядке, так как обход по дереву совершается от элемента с меньшим ключом к элементу с большим ключом.</a:t>
            </a:r>
            <a:endParaRPr lang="en-US" sz="2400" dirty="0"/>
          </a:p>
          <a:p>
            <a:pPr marL="0" indent="0" algn="just">
              <a:spcBef>
                <a:spcPts val="0"/>
              </a:spcBef>
              <a:buNone/>
            </a:pP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5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 – наборы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map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multimap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19"/>
            <a:ext cx="9143999" cy="5353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При этом:</a:t>
            </a:r>
            <a:endParaRPr lang="ru-RU" sz="2000" dirty="0"/>
          </a:p>
          <a:p>
            <a:pPr algn="just">
              <a:spcBef>
                <a:spcPts val="0"/>
              </a:spcBef>
            </a:pPr>
            <a:r>
              <a:rPr lang="ru-RU" sz="2000" dirty="0"/>
              <a:t>Если </a:t>
            </a:r>
            <a:r>
              <a:rPr lang="ru-RU" sz="2000" b="1" dirty="0"/>
              <a:t>оператор индикации находится справа </a:t>
            </a:r>
            <a:r>
              <a:rPr lang="ru-RU" sz="2000" dirty="0"/>
              <a:t>от знака равенства, то выполняется </a:t>
            </a:r>
            <a:r>
              <a:rPr lang="ru-RU" sz="2000" b="1" dirty="0">
                <a:solidFill>
                  <a:srgbClr val="C00000"/>
                </a:solidFill>
              </a:rPr>
              <a:t>поиск по ключу</a:t>
            </a:r>
            <a:r>
              <a:rPr lang="ru-RU" sz="2000" dirty="0"/>
              <a:t>, заданному в качестве индекса, и возвращается соответствующее ключу значение. Если ключ не найден, то в ассоциативный массив вставляется элемент с этим ключом и значением по умолчанию (для встроенных типов 0).</a:t>
            </a:r>
          </a:p>
          <a:p>
            <a:pPr algn="just">
              <a:spcBef>
                <a:spcPts val="0"/>
              </a:spcBef>
            </a:pPr>
            <a:r>
              <a:rPr lang="ru-RU" sz="2000" dirty="0"/>
              <a:t>Если </a:t>
            </a:r>
            <a:r>
              <a:rPr lang="ru-RU" sz="2000" b="1" dirty="0"/>
              <a:t>оператор индикации находится слева </a:t>
            </a:r>
            <a:r>
              <a:rPr lang="ru-RU" sz="2000" dirty="0"/>
              <a:t>от знака равенства, то выполняется </a:t>
            </a:r>
            <a:r>
              <a:rPr lang="ru-RU" sz="2000" b="1" dirty="0"/>
              <a:t>поиск по ключу</a:t>
            </a:r>
            <a:r>
              <a:rPr lang="ru-RU" sz="2000" dirty="0"/>
              <a:t>, заданному в качестве индекса, и </a:t>
            </a:r>
            <a:r>
              <a:rPr lang="ru-RU" sz="2000" dirty="0" smtClean="0"/>
              <a:t>найденному </a:t>
            </a:r>
            <a:r>
              <a:rPr lang="ru-RU" sz="2000" dirty="0"/>
              <a:t>элементу контейнера присваивается новое значение. Если ключ не найден, то в ассоциативный массив вставляется элемент с этим ключом и значением заданным слева от знака равенства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7836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/>
              <a:t>1</a:t>
            </a:r>
            <a:r>
              <a:rPr lang="ru-RU" sz="2000" dirty="0" smtClean="0"/>
              <a:t>) Создать контейнер</a:t>
            </a:r>
            <a:r>
              <a:rPr lang="en-US" sz="2000" dirty="0" smtClean="0"/>
              <a:t>&lt;</a:t>
            </a:r>
            <a:r>
              <a:rPr lang="ru-RU" sz="2000" dirty="0" smtClean="0"/>
              <a:t>ключ, значение</a:t>
            </a:r>
            <a:r>
              <a:rPr lang="en-US" sz="2000" dirty="0" smtClean="0"/>
              <a:t>&gt;</a:t>
            </a:r>
            <a:r>
              <a:rPr lang="ru-RU" sz="2000" dirty="0" smtClean="0"/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map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166"/>
            <a:ext cx="8460540" cy="684983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void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{</a:t>
            </a:r>
            <a:r>
              <a:rPr lang="ru-RU" sz="1900" b="1" dirty="0" smtClean="0"/>
              <a:t>   </a:t>
            </a:r>
            <a:r>
              <a:rPr lang="en-US" sz="1900" b="1" dirty="0" smtClean="0">
                <a:solidFill>
                  <a:srgbClr val="0066CC"/>
                </a:solidFill>
              </a:rPr>
              <a:t>map&lt;string</a:t>
            </a:r>
            <a:r>
              <a:rPr lang="en-US" sz="1900" b="1" dirty="0">
                <a:solidFill>
                  <a:srgbClr val="0066CC"/>
                </a:solidFill>
              </a:rPr>
              <a:t>, double&gt; glass;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map&lt;string, double&gt;::iterator it;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</a:t>
            </a:r>
            <a:r>
              <a:rPr lang="ru-RU" sz="1900" b="1" dirty="0"/>
              <a:t>поиск значения по ключу"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double n = </a:t>
            </a:r>
            <a:r>
              <a:rPr lang="en-US" sz="1900" b="1" dirty="0">
                <a:solidFill>
                  <a:srgbClr val="0066CC"/>
                </a:solidFill>
              </a:rPr>
              <a:t>glass["K8"];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"K8=" &lt;&lt; n &lt;&lt; </a:t>
            </a:r>
            <a:r>
              <a:rPr lang="en-US" sz="1900" b="1" dirty="0" err="1"/>
              <a:t>endl</a:t>
            </a:r>
            <a:r>
              <a:rPr lang="en-US" sz="1900" b="1" dirty="0"/>
              <a:t>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</a:t>
            </a:r>
            <a:r>
              <a:rPr lang="ru-RU" sz="1900" b="1" dirty="0"/>
              <a:t>вставка элементов с заданными значениями"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rgbClr val="0066CC"/>
                </a:solidFill>
              </a:rPr>
              <a:t>glass["K8"] = 1.5;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glass["TK14"] = 1.51;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glass["F12"] = 1.49;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</a:t>
            </a:r>
            <a:r>
              <a:rPr lang="ru-RU" sz="1900" b="1" dirty="0"/>
              <a:t>вывод всех элементов контейнера"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for (</a:t>
            </a:r>
            <a:r>
              <a:rPr lang="en-US" sz="1900" b="1" dirty="0" smtClean="0">
                <a:solidFill>
                  <a:srgbClr val="0066CC"/>
                </a:solidFill>
              </a:rPr>
              <a:t>it = </a:t>
            </a:r>
            <a:r>
              <a:rPr lang="en-US" sz="1900" b="1" dirty="0" err="1" smtClean="0">
                <a:solidFill>
                  <a:srgbClr val="0066CC"/>
                </a:solidFill>
              </a:rPr>
              <a:t>glass.begin</a:t>
            </a:r>
            <a:r>
              <a:rPr lang="en-US" sz="1900" b="1" dirty="0" smtClean="0">
                <a:solidFill>
                  <a:srgbClr val="0066CC"/>
                </a:solidFill>
              </a:rPr>
              <a:t>()</a:t>
            </a:r>
            <a:r>
              <a:rPr lang="en-US" sz="1900" b="1" dirty="0" smtClean="0"/>
              <a:t>; </a:t>
            </a:r>
            <a:r>
              <a:rPr lang="en-US" sz="1900" b="1" dirty="0" smtClean="0">
                <a:solidFill>
                  <a:srgbClr val="0066CC"/>
                </a:solidFill>
              </a:rPr>
              <a:t>it != </a:t>
            </a:r>
            <a:r>
              <a:rPr lang="en-US" sz="1900" b="1" dirty="0" err="1" smtClean="0">
                <a:solidFill>
                  <a:srgbClr val="0066CC"/>
                </a:solidFill>
              </a:rPr>
              <a:t>glass.end</a:t>
            </a:r>
            <a:r>
              <a:rPr lang="en-US" sz="1900" b="1" dirty="0" smtClean="0">
                <a:solidFill>
                  <a:srgbClr val="0066CC"/>
                </a:solidFill>
              </a:rPr>
              <a:t>(); it++</a:t>
            </a:r>
            <a:r>
              <a:rPr lang="en-US" sz="1900" b="1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&lt;&lt; </a:t>
            </a:r>
            <a:r>
              <a:rPr lang="en-US" sz="1900" b="1" dirty="0" smtClean="0">
                <a:solidFill>
                  <a:srgbClr val="0066CC"/>
                </a:solidFill>
              </a:rPr>
              <a:t>it-&gt;first </a:t>
            </a:r>
            <a:r>
              <a:rPr lang="en-US" sz="1900" b="1" dirty="0" smtClean="0"/>
              <a:t>&lt;&lt; "\t" &lt;&lt; </a:t>
            </a:r>
            <a:r>
              <a:rPr lang="en-US" sz="1900" b="1" dirty="0" smtClean="0">
                <a:solidFill>
                  <a:srgbClr val="0066CC"/>
                </a:solidFill>
              </a:rPr>
              <a:t>it-&gt;second </a:t>
            </a:r>
            <a:r>
              <a:rPr lang="en-US" sz="1900" b="1" dirty="0" smtClean="0"/>
              <a:t>&lt;&lt; </a:t>
            </a:r>
            <a:r>
              <a:rPr lang="en-US" sz="1900" b="1" dirty="0" err="1" smtClean="0"/>
              <a:t>endl</a:t>
            </a:r>
            <a:r>
              <a:rPr lang="en-US" sz="1900" b="1" dirty="0" smtClean="0"/>
              <a:t>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</a:t>
            </a:r>
            <a:r>
              <a:rPr lang="ru-RU" sz="1900" b="1" dirty="0"/>
              <a:t>изменяется элемент с ключом </a:t>
            </a:r>
            <a:r>
              <a:rPr lang="en-US" sz="1900" b="1" dirty="0"/>
              <a:t>K8"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rgbClr val="0066CC"/>
                </a:solidFill>
              </a:rPr>
              <a:t>glass["K8"] = 1.55555;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// </a:t>
            </a:r>
            <a:r>
              <a:rPr lang="ru-RU" sz="1900" b="1" dirty="0"/>
              <a:t>вывод всех элементов контейнера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/>
              <a:t>for (it = </a:t>
            </a:r>
            <a:r>
              <a:rPr lang="en-US" sz="1900" b="1" dirty="0" err="1"/>
              <a:t>glass.begin</a:t>
            </a:r>
            <a:r>
              <a:rPr lang="en-US" sz="1900" b="1" dirty="0"/>
              <a:t>(); it != </a:t>
            </a:r>
            <a:r>
              <a:rPr lang="en-US" sz="1900" b="1" dirty="0" err="1"/>
              <a:t>glass.end</a:t>
            </a:r>
            <a:r>
              <a:rPr lang="en-US" sz="1900" b="1" dirty="0"/>
              <a:t>(); it++)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</a:t>
            </a:r>
            <a:r>
              <a:rPr lang="en-US" sz="1900" b="1" dirty="0" err="1"/>
              <a:t>cout</a:t>
            </a:r>
            <a:r>
              <a:rPr lang="en-US" sz="1900" b="1" dirty="0"/>
              <a:t> &lt;&lt; it-&gt;first &lt;&lt; "\t" &lt;&lt; it-&gt;second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"</a:t>
            </a:r>
            <a:r>
              <a:rPr lang="ru-RU" sz="1900" b="1" dirty="0"/>
              <a:t>поиск по ключу"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rgbClr val="0066CC"/>
                </a:solidFill>
              </a:rPr>
              <a:t>n = glass["K8"];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"K8=" &lt;&lt; n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40" y="8166"/>
            <a:ext cx="3563860" cy="3185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4874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630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 smtClean="0"/>
              <a:t>2</a:t>
            </a:r>
            <a:r>
              <a:rPr lang="ru-RU" sz="2000" dirty="0" smtClean="0"/>
              <a:t>) Создать контейнер </a:t>
            </a:r>
            <a:r>
              <a:rPr lang="en-US" sz="2000" dirty="0" smtClean="0"/>
              <a:t>map&lt;</a:t>
            </a:r>
            <a:r>
              <a:rPr lang="ru-RU" sz="2000" dirty="0" smtClean="0"/>
              <a:t>ключ, значение</a:t>
            </a:r>
            <a:r>
              <a:rPr lang="en-US" sz="2000" dirty="0" smtClean="0"/>
              <a:t>&gt;</a:t>
            </a:r>
            <a:r>
              <a:rPr lang="ru-RU" sz="2000" dirty="0" smtClean="0"/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map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8469"/>
            <a:ext cx="8244510" cy="561953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&lt;map&gt;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&lt;iterator&gt;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using </a:t>
            </a:r>
            <a:r>
              <a:rPr lang="en-US" sz="1900" b="1" dirty="0"/>
              <a:t>namespace </a:t>
            </a:r>
            <a:r>
              <a:rPr lang="en-US" sz="1900" b="1" dirty="0" err="1"/>
              <a:t>std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int </a:t>
            </a:r>
            <a:r>
              <a:rPr lang="en-US" sz="1900" b="1" dirty="0"/>
              <a:t>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    map </a:t>
            </a:r>
            <a:r>
              <a:rPr lang="en-US" sz="1900" b="1" dirty="0"/>
              <a:t>&lt;char, int&gt; </a:t>
            </a:r>
            <a:r>
              <a:rPr lang="en-US" sz="1900" b="1" dirty="0" err="1"/>
              <a:t>mySecondMap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char </a:t>
            </a:r>
            <a:r>
              <a:rPr lang="en-US" sz="1900" b="1" dirty="0" smtClean="0"/>
              <a:t>c;   int </a:t>
            </a:r>
            <a:r>
              <a:rPr lang="en-US" sz="1900" b="1" dirty="0" err="1"/>
              <a:t>i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заполнение </a:t>
            </a: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</a:rPr>
              <a:t>элементами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набора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/>
              <a:t>for (</a:t>
            </a:r>
            <a:r>
              <a:rPr lang="en-US" sz="1900" b="1" dirty="0" err="1"/>
              <a:t>i</a:t>
            </a:r>
            <a:r>
              <a:rPr lang="en-US" sz="1900" b="1" dirty="0"/>
              <a:t> = 0, c = 'a'; </a:t>
            </a:r>
            <a:r>
              <a:rPr lang="en-US" sz="1900" b="1" dirty="0" err="1"/>
              <a:t>i</a:t>
            </a:r>
            <a:r>
              <a:rPr lang="en-US" sz="1900" b="1" dirty="0"/>
              <a:t> &lt; 5; </a:t>
            </a:r>
            <a:r>
              <a:rPr lang="en-US" sz="1900" b="1" dirty="0" err="1"/>
              <a:t>i</a:t>
            </a:r>
            <a:r>
              <a:rPr lang="en-US" sz="1900" b="1" dirty="0"/>
              <a:t>++, </a:t>
            </a:r>
            <a:r>
              <a:rPr lang="en-US" sz="1900" b="1" dirty="0" err="1"/>
              <a:t>c++</a:t>
            </a:r>
            <a:r>
              <a:rPr lang="en-US" sz="1900" b="1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</a:t>
            </a:r>
            <a:r>
              <a:rPr lang="en-US" sz="1900" b="1" dirty="0" smtClean="0"/>
              <a:t>  </a:t>
            </a:r>
            <a:r>
              <a:rPr lang="en-US" sz="1900" b="1" dirty="0" err="1" smtClean="0"/>
              <a:t>mySecondMap.insert</a:t>
            </a:r>
            <a:r>
              <a:rPr lang="en-US" sz="1900" b="1" dirty="0" smtClean="0"/>
              <a:t>( </a:t>
            </a:r>
            <a:r>
              <a:rPr lang="en-US" sz="1900" b="1" dirty="0" smtClean="0">
                <a:solidFill>
                  <a:srgbClr val="0066CC"/>
                </a:solidFill>
              </a:rPr>
              <a:t>pair&lt;char</a:t>
            </a:r>
            <a:r>
              <a:rPr lang="en-US" sz="1900" b="1" dirty="0">
                <a:solidFill>
                  <a:srgbClr val="0066CC"/>
                </a:solidFill>
              </a:rPr>
              <a:t>, int&gt;</a:t>
            </a:r>
            <a:r>
              <a:rPr lang="en-US" sz="1900" b="1" dirty="0"/>
              <a:t>(c, </a:t>
            </a:r>
            <a:r>
              <a:rPr lang="en-US" sz="1900" b="1" dirty="0" err="1"/>
              <a:t>i</a:t>
            </a:r>
            <a:r>
              <a:rPr lang="en-US" sz="1900" b="1" dirty="0" smtClean="0"/>
              <a:t>) );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    //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вывод не явно инициализированной </a:t>
            </a:r>
            <a:r>
              <a:rPr lang="en-US" sz="1900" b="1" dirty="0">
                <a:solidFill>
                  <a:schemeClr val="accent6">
                    <a:lumMod val="75000"/>
                  </a:schemeClr>
                </a:solidFill>
              </a:rPr>
              <a:t>map </a:t>
            </a:r>
            <a:r>
              <a:rPr lang="ru-RU" sz="1900" b="1" dirty="0">
                <a:solidFill>
                  <a:schemeClr val="accent6">
                    <a:lumMod val="75000"/>
                  </a:schemeClr>
                </a:solidFill>
              </a:rPr>
              <a:t>на экран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/>
              <a:t>for (</a:t>
            </a:r>
            <a:r>
              <a:rPr lang="en-US" sz="1900" b="1" dirty="0">
                <a:solidFill>
                  <a:srgbClr val="0066CC"/>
                </a:solidFill>
              </a:rPr>
              <a:t>auto it = </a:t>
            </a:r>
            <a:r>
              <a:rPr lang="en-US" sz="1900" b="1" dirty="0" err="1">
                <a:solidFill>
                  <a:srgbClr val="0066CC"/>
                </a:solidFill>
              </a:rPr>
              <a:t>mySecondMap.begin</a:t>
            </a:r>
            <a:r>
              <a:rPr lang="en-US" sz="1900" b="1" dirty="0">
                <a:solidFill>
                  <a:srgbClr val="0066CC"/>
                </a:solidFill>
              </a:rPr>
              <a:t>()</a:t>
            </a:r>
            <a:r>
              <a:rPr lang="en-US" sz="1900" b="1" dirty="0"/>
              <a:t>; it != </a:t>
            </a:r>
            <a:r>
              <a:rPr lang="en-US" sz="1900" b="1" dirty="0" err="1"/>
              <a:t>mySecondMap.end</a:t>
            </a:r>
            <a:r>
              <a:rPr lang="en-US" sz="1900" b="1" dirty="0"/>
              <a:t>(); </a:t>
            </a:r>
            <a:r>
              <a:rPr lang="en-US" sz="1900" b="1" dirty="0" smtClean="0"/>
              <a:t>it++)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</a:t>
            </a:r>
            <a:r>
              <a:rPr lang="en-US" sz="1900" b="1" dirty="0" smtClean="0"/>
              <a:t>   </a:t>
            </a:r>
            <a:r>
              <a:rPr lang="en-US" sz="1900" b="1" dirty="0" err="1"/>
              <a:t>cout</a:t>
            </a:r>
            <a:r>
              <a:rPr lang="en-US" sz="1900" b="1" dirty="0"/>
              <a:t> &lt;&lt; </a:t>
            </a:r>
            <a:r>
              <a:rPr lang="en-US" sz="1900" b="1" dirty="0">
                <a:solidFill>
                  <a:srgbClr val="0066CC"/>
                </a:solidFill>
              </a:rPr>
              <a:t>(*it).first </a:t>
            </a:r>
            <a:r>
              <a:rPr lang="en-US" sz="1900" b="1" dirty="0"/>
              <a:t>&lt;&lt; " : " &lt;&lt; </a:t>
            </a:r>
            <a:r>
              <a:rPr lang="en-US" sz="1900" b="1" dirty="0">
                <a:solidFill>
                  <a:srgbClr val="0066CC"/>
                </a:solidFill>
              </a:rPr>
              <a:t>(*it).second </a:t>
            </a:r>
            <a:r>
              <a:rPr lang="en-US" sz="1900" b="1" dirty="0"/>
              <a:t>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smtClean="0"/>
              <a:t>}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2521" y="138053"/>
            <a:ext cx="1681479" cy="336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58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/>
              <a:t>3</a:t>
            </a:r>
            <a:r>
              <a:rPr lang="ru-RU" sz="2000" dirty="0" smtClean="0"/>
              <a:t>) Создать контейнер </a:t>
            </a:r>
            <a:r>
              <a:rPr lang="en-US" sz="2000" dirty="0" err="1" smtClean="0"/>
              <a:t>multimap</a:t>
            </a:r>
            <a:r>
              <a:rPr lang="en-US" sz="2000" dirty="0" smtClean="0"/>
              <a:t>&lt;</a:t>
            </a:r>
            <a:r>
              <a:rPr lang="ru-RU" sz="2000" dirty="0" smtClean="0"/>
              <a:t>ключ, значение</a:t>
            </a:r>
            <a:r>
              <a:rPr lang="en-US" sz="2000" dirty="0" smtClean="0"/>
              <a:t>&gt;</a:t>
            </a:r>
            <a:r>
              <a:rPr lang="ru-RU" sz="2000" dirty="0" smtClean="0"/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map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80" y="1559523"/>
            <a:ext cx="8857230" cy="518472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</a:t>
            </a:r>
            <a:r>
              <a:rPr lang="en-US" sz="1900" b="1" dirty="0" err="1">
                <a:solidFill>
                  <a:srgbClr val="0066CC"/>
                </a:solidFill>
              </a:rPr>
              <a:t>multimap</a:t>
            </a:r>
            <a:r>
              <a:rPr lang="en-US" sz="1900" b="1" dirty="0"/>
              <a:t> &lt;char, int&gt; </a:t>
            </a:r>
            <a:r>
              <a:rPr lang="en-US" sz="1900" b="1" dirty="0" err="1"/>
              <a:t>myFirstMultimap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myFirstMultimap.insert</a:t>
            </a:r>
            <a:r>
              <a:rPr lang="en-US" sz="1900" b="1" dirty="0" smtClean="0"/>
              <a:t>( pair&lt;char</a:t>
            </a:r>
            <a:r>
              <a:rPr lang="en-US" sz="1900" b="1" dirty="0"/>
              <a:t>, int&gt;('a', 10</a:t>
            </a:r>
            <a:r>
              <a:rPr lang="en-US" sz="1900" b="1" dirty="0" smtClean="0"/>
              <a:t>) );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myFirstMultimap.insert</a:t>
            </a:r>
            <a:r>
              <a:rPr lang="en-US" sz="1900" b="1" dirty="0" smtClean="0"/>
              <a:t>( pair&lt;char</a:t>
            </a:r>
            <a:r>
              <a:rPr lang="en-US" sz="1900" b="1" dirty="0"/>
              <a:t>, int&gt;('a', 20</a:t>
            </a:r>
            <a:r>
              <a:rPr lang="en-US" sz="1900" b="1" dirty="0" smtClean="0"/>
              <a:t>) );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myFirstMultimap.insert</a:t>
            </a:r>
            <a:r>
              <a:rPr lang="en-US" sz="1900" b="1" dirty="0" smtClean="0"/>
              <a:t>( pair&lt;char</a:t>
            </a:r>
            <a:r>
              <a:rPr lang="en-US" sz="1900" b="1" dirty="0"/>
              <a:t>, int&gt;('a', 10</a:t>
            </a:r>
            <a:r>
              <a:rPr lang="en-US" sz="1900" b="1" dirty="0" smtClean="0"/>
              <a:t>) );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</a:t>
            </a:r>
            <a:r>
              <a:rPr lang="en-US" sz="1900" b="1" dirty="0" err="1"/>
              <a:t>myFirstMultimap</a:t>
            </a:r>
            <a:r>
              <a:rPr lang="en-US" sz="1900" b="1" dirty="0"/>
              <a:t> contains:\n";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for (auto it = </a:t>
            </a:r>
            <a:r>
              <a:rPr lang="en-US" sz="1900" b="1" dirty="0" err="1"/>
              <a:t>myFirstMultimap.begin</a:t>
            </a:r>
            <a:r>
              <a:rPr lang="en-US" sz="1900" b="1" dirty="0"/>
              <a:t>(); it != </a:t>
            </a:r>
            <a:r>
              <a:rPr lang="en-US" sz="1900" b="1" dirty="0" err="1"/>
              <a:t>myFirstMultimap.end</a:t>
            </a:r>
            <a:r>
              <a:rPr lang="en-US" sz="1900" b="1" dirty="0"/>
              <a:t>(); </a:t>
            </a:r>
            <a:r>
              <a:rPr lang="en-US" sz="1900" b="1" dirty="0" smtClean="0"/>
              <a:t>it++)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</a:t>
            </a:r>
            <a:r>
              <a:rPr lang="en-US" sz="1900" b="1" dirty="0" err="1"/>
              <a:t>cout</a:t>
            </a:r>
            <a:r>
              <a:rPr lang="en-US" sz="1900" b="1" dirty="0"/>
              <a:t> &lt;&lt; it-&gt;first &lt;&lt; " : " &lt;&lt; it-&gt;second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}</a:t>
            </a:r>
            <a:endParaRPr lang="en-US" sz="19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9157" y="1537841"/>
            <a:ext cx="3154844" cy="1762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2136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/>
              <a:t>3</a:t>
            </a:r>
            <a:r>
              <a:rPr lang="ru-RU" sz="2000" dirty="0" smtClean="0"/>
              <a:t>) Создать контейнер </a:t>
            </a:r>
            <a:r>
              <a:rPr lang="en-US" sz="2000" dirty="0" err="1" smtClean="0"/>
              <a:t>multimap</a:t>
            </a:r>
            <a:r>
              <a:rPr lang="en-US" sz="2000" dirty="0" smtClean="0"/>
              <a:t>&lt;</a:t>
            </a:r>
            <a:r>
              <a:rPr lang="ru-RU" sz="2000" dirty="0" smtClean="0"/>
              <a:t>ключ, значение</a:t>
            </a:r>
            <a:r>
              <a:rPr lang="en-US" sz="2000" dirty="0" smtClean="0"/>
              <a:t>&gt;</a:t>
            </a:r>
            <a:r>
              <a:rPr lang="ru-RU" sz="2000" dirty="0" smtClean="0"/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map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2317" y="0"/>
            <a:ext cx="8857230" cy="6858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{</a:t>
            </a:r>
            <a:r>
              <a:rPr lang="ru-RU" sz="1900" b="1" dirty="0" smtClean="0"/>
              <a:t> </a:t>
            </a:r>
            <a:r>
              <a:rPr lang="en-US" sz="1900" b="1" dirty="0" err="1" smtClean="0"/>
              <a:t>multimap</a:t>
            </a:r>
            <a:r>
              <a:rPr lang="en-US" sz="1900" b="1" dirty="0" smtClean="0"/>
              <a:t> </a:t>
            </a:r>
            <a:r>
              <a:rPr lang="en-US" sz="1900" b="1" dirty="0"/>
              <a:t>&lt;char, int&gt; </a:t>
            </a:r>
            <a:r>
              <a:rPr lang="en-US" sz="1900" b="1" dirty="0" err="1"/>
              <a:t>myMultimap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smtClean="0">
                <a:solidFill>
                  <a:schemeClr val="accent2">
                    <a:lumMod val="75000"/>
                  </a:schemeClr>
                </a:solidFill>
              </a:rPr>
              <a:t>//</a:t>
            </a:r>
            <a:r>
              <a:rPr lang="ru-RU" sz="1900" b="1" dirty="0">
                <a:solidFill>
                  <a:schemeClr val="accent2">
                    <a:lumMod val="75000"/>
                  </a:schemeClr>
                </a:solidFill>
              </a:rPr>
              <a:t>заполняем </a:t>
            </a:r>
            <a:r>
              <a:rPr lang="en-US" sz="1900" b="1" dirty="0" err="1">
                <a:solidFill>
                  <a:schemeClr val="accent2">
                    <a:lumMod val="75000"/>
                  </a:schemeClr>
                </a:solidFill>
              </a:rPr>
              <a:t>multimap</a:t>
            </a:r>
            <a:endParaRPr lang="en-US" sz="19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myMultimap.insert</a:t>
            </a:r>
            <a:r>
              <a:rPr lang="en-US" sz="1900" b="1" dirty="0"/>
              <a:t>(pair&lt;char, int&gt;('c', 146));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myMultimap.insert</a:t>
            </a:r>
            <a:r>
              <a:rPr lang="en-US" sz="1900" b="1" dirty="0"/>
              <a:t>(pair&lt;char, int&gt;('a', 23));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myMultimap.insert</a:t>
            </a:r>
            <a:r>
              <a:rPr lang="en-US" sz="1900" b="1" dirty="0"/>
              <a:t>(pair&lt;char, int&gt;('b', 996));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myMultimap.insert</a:t>
            </a:r>
            <a:r>
              <a:rPr lang="en-US" sz="1900" b="1" dirty="0"/>
              <a:t>(pair&lt;char, int&gt;('a', 56));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myMultimap.insert</a:t>
            </a:r>
            <a:r>
              <a:rPr lang="en-US" sz="1900" b="1" dirty="0"/>
              <a:t>(pair&lt;char, int&gt;('c', 121));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smtClean="0">
                <a:solidFill>
                  <a:schemeClr val="accent2">
                    <a:lumMod val="75000"/>
                  </a:schemeClr>
                </a:solidFill>
              </a:rPr>
              <a:t>///</a:t>
            </a:r>
            <a:r>
              <a:rPr lang="ru-RU" sz="1900" b="1" dirty="0">
                <a:solidFill>
                  <a:schemeClr val="accent2">
                    <a:lumMod val="75000"/>
                  </a:schemeClr>
                </a:solidFill>
              </a:rPr>
              <a:t>создаем итератор на начало </a:t>
            </a:r>
            <a:r>
              <a:rPr lang="en-US" sz="1900" b="1" dirty="0" err="1">
                <a:solidFill>
                  <a:schemeClr val="accent2">
                    <a:lumMod val="75000"/>
                  </a:schemeClr>
                </a:solidFill>
              </a:rPr>
              <a:t>myMultimap</a:t>
            </a:r>
            <a:endParaRPr lang="en-US" sz="19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auto </a:t>
            </a:r>
            <a:r>
              <a:rPr lang="en-US" sz="1900" b="1" dirty="0" err="1"/>
              <a:t>itMultimap</a:t>
            </a:r>
            <a:r>
              <a:rPr lang="en-US" sz="1900" b="1" dirty="0"/>
              <a:t> = </a:t>
            </a:r>
            <a:r>
              <a:rPr lang="en-US" sz="1900" b="1" dirty="0" err="1"/>
              <a:t>myMultimap.begin</a:t>
            </a:r>
            <a:r>
              <a:rPr lang="en-US" sz="1900" b="1" dirty="0"/>
              <a:t>();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"</a:t>
            </a:r>
            <a:r>
              <a:rPr lang="en-US" sz="1900" b="1" dirty="0" err="1"/>
              <a:t>myMultimap</a:t>
            </a:r>
            <a:r>
              <a:rPr lang="en-US" sz="1900" b="1" dirty="0"/>
              <a:t> contains:\n";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    </a:t>
            </a:r>
            <a:r>
              <a:rPr lang="en-US" sz="1900" b="1" dirty="0" smtClean="0"/>
              <a:t>for </a:t>
            </a:r>
            <a:r>
              <a:rPr lang="en-US" sz="1900" b="1" dirty="0"/>
              <a:t>(</a:t>
            </a:r>
            <a:r>
              <a:rPr lang="en-US" sz="1900" b="1" dirty="0" err="1"/>
              <a:t>itMultimap</a:t>
            </a:r>
            <a:r>
              <a:rPr lang="en-US" sz="1900" b="1" dirty="0"/>
              <a:t> = </a:t>
            </a:r>
            <a:r>
              <a:rPr lang="en-US" sz="1900" b="1" dirty="0" err="1"/>
              <a:t>myMultimap.begin</a:t>
            </a:r>
            <a:r>
              <a:rPr lang="en-US" sz="1900" b="1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 </a:t>
            </a:r>
            <a:r>
              <a:rPr lang="en-US" sz="1900" b="1" dirty="0" err="1"/>
              <a:t>itMultimap</a:t>
            </a:r>
            <a:r>
              <a:rPr lang="en-US" sz="1900" b="1" dirty="0"/>
              <a:t> != </a:t>
            </a:r>
            <a:r>
              <a:rPr lang="en-US" sz="1900" b="1" dirty="0" err="1"/>
              <a:t>myMultimap.end</a:t>
            </a:r>
            <a:r>
              <a:rPr lang="en-US" sz="1900" b="1" dirty="0"/>
              <a:t>(); </a:t>
            </a:r>
            <a:r>
              <a:rPr lang="en-US" sz="1900" b="1" dirty="0" err="1"/>
              <a:t>itMultimap</a:t>
            </a:r>
            <a:r>
              <a:rPr lang="en-US" sz="19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</a:t>
            </a:r>
            <a:r>
              <a:rPr lang="en-US" sz="1900" b="1" dirty="0" err="1"/>
              <a:t>cout</a:t>
            </a:r>
            <a:r>
              <a:rPr lang="en-US" sz="1900" b="1" dirty="0"/>
              <a:t> &lt;&lt; </a:t>
            </a:r>
            <a:r>
              <a:rPr lang="en-US" sz="1900" b="1" dirty="0" err="1"/>
              <a:t>itMultimap</a:t>
            </a:r>
            <a:r>
              <a:rPr lang="en-US" sz="1900" b="1" dirty="0"/>
              <a:t>-&gt;first &lt;&lt; " : " &lt;&lt; </a:t>
            </a:r>
            <a:r>
              <a:rPr lang="en-US" sz="1900" b="1" dirty="0" err="1"/>
              <a:t>itMultimap</a:t>
            </a:r>
            <a:r>
              <a:rPr lang="en-US" sz="1900" b="1" dirty="0"/>
              <a:t>-&gt;second &lt;&lt; </a:t>
            </a:r>
            <a:r>
              <a:rPr lang="en-US" sz="1900" b="1" dirty="0" err="1"/>
              <a:t>endl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for (char c = 'a'; c &lt;= 'f'; </a:t>
            </a:r>
            <a:r>
              <a:rPr lang="en-US" sz="1900" b="1" dirty="0" err="1"/>
              <a:t>c++</a:t>
            </a:r>
            <a:r>
              <a:rPr lang="en-US" sz="1900" b="1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</a:t>
            </a:r>
            <a:r>
              <a:rPr lang="en-US" sz="1900" b="1" dirty="0" err="1" smtClean="0"/>
              <a:t>myMultimap.count</a:t>
            </a:r>
            <a:r>
              <a:rPr lang="en-US" sz="1900" b="1" dirty="0" smtClean="0"/>
              <a:t>(c</a:t>
            </a:r>
            <a:r>
              <a:rPr lang="en-US" sz="1900" b="1" dirty="0"/>
              <a:t>) ? </a:t>
            </a:r>
            <a:r>
              <a:rPr lang="en-US" sz="1900" b="1" dirty="0" err="1"/>
              <a:t>cout</a:t>
            </a:r>
            <a:r>
              <a:rPr lang="en-US" sz="1900" b="1" dirty="0"/>
              <a:t> &lt;&lt; "\</a:t>
            </a:r>
            <a:r>
              <a:rPr lang="en-US" sz="1900" b="1" dirty="0" err="1"/>
              <a:t>nNumber</a:t>
            </a:r>
            <a:r>
              <a:rPr lang="en-US" sz="1900" b="1" dirty="0"/>
              <a:t> of elements '" &lt;&lt; 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    &lt;&lt; "' in </a:t>
            </a:r>
            <a:r>
              <a:rPr lang="en-US" sz="1900" b="1" dirty="0" err="1"/>
              <a:t>myMultimap</a:t>
            </a:r>
            <a:r>
              <a:rPr lang="en-US" sz="1900" b="1" dirty="0"/>
              <a:t> " &lt;&lt; </a:t>
            </a:r>
            <a:r>
              <a:rPr lang="en-US" sz="1900" b="1" dirty="0" err="1"/>
              <a:t>myMultimap.count</a:t>
            </a:r>
            <a:r>
              <a:rPr lang="en-US" sz="1900" b="1" dirty="0"/>
              <a:t>(c) : </a:t>
            </a:r>
            <a:r>
              <a:rPr lang="en-US" sz="1900" b="1" dirty="0" err="1"/>
              <a:t>cout</a:t>
            </a:r>
            <a:r>
              <a:rPr lang="en-US" sz="1900" b="1" dirty="0"/>
              <a:t> &lt;&lt; "\</a:t>
            </a:r>
            <a:r>
              <a:rPr lang="en-US" sz="1900" b="1" dirty="0" err="1"/>
              <a:t>nElement</a:t>
            </a:r>
            <a:r>
              <a:rPr lang="en-US" sz="1900" b="1" dirty="0"/>
              <a:t> '" </a:t>
            </a:r>
            <a:r>
              <a:rPr lang="en-US" sz="1900" b="1" dirty="0" smtClean="0"/>
              <a:t>&lt;&lt;c </a:t>
            </a:r>
            <a:r>
              <a:rPr lang="en-US" sz="1900" b="1" dirty="0"/>
              <a:t>&lt;&lt; "' is not in </a:t>
            </a:r>
            <a:r>
              <a:rPr lang="en-US" sz="1900" b="1" dirty="0" err="1"/>
              <a:t>myMultimap</a:t>
            </a:r>
            <a:r>
              <a:rPr lang="en-US" sz="1900" b="1" dirty="0"/>
              <a:t>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smtClean="0"/>
              <a:t>}</a:t>
            </a:r>
            <a:endParaRPr lang="en-US" sz="1900" b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146" y="86059"/>
            <a:ext cx="8857230" cy="66764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900" b="1" kern="0" dirty="0" smtClean="0"/>
              <a:t>   </a:t>
            </a:r>
            <a:r>
              <a:rPr lang="en-US" sz="1900" b="1" kern="0" dirty="0" smtClean="0">
                <a:solidFill>
                  <a:schemeClr val="accent2">
                    <a:lumMod val="75000"/>
                  </a:schemeClr>
                </a:solidFill>
              </a:rPr>
              <a:t>///</a:t>
            </a:r>
            <a:r>
              <a:rPr lang="ru-RU" sz="1900" b="1" kern="0" dirty="0" smtClean="0">
                <a:solidFill>
                  <a:schemeClr val="accent2">
                    <a:lumMod val="75000"/>
                  </a:schemeClr>
                </a:solidFill>
              </a:rPr>
              <a:t>итератор на заданный элемент в </a:t>
            </a:r>
            <a:r>
              <a:rPr lang="en-US" sz="1900" b="1" kern="0" dirty="0" err="1" smtClean="0">
                <a:solidFill>
                  <a:schemeClr val="accent2">
                    <a:lumMod val="75000"/>
                  </a:schemeClr>
                </a:solidFill>
              </a:rPr>
              <a:t>multim</a:t>
            </a:r>
            <a:r>
              <a:rPr lang="en-US" sz="1900" b="1" kern="0" dirty="0" err="1" smtClean="0"/>
              <a:t>ap</a:t>
            </a:r>
            <a:endParaRPr lang="en-US" sz="1900" b="1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 = </a:t>
            </a:r>
            <a:r>
              <a:rPr lang="en-US" sz="1900" b="1" kern="0" dirty="0" err="1" smtClean="0"/>
              <a:t>myMultimap.</a:t>
            </a:r>
            <a:r>
              <a:rPr lang="en-US" sz="1900" b="1" kern="0" dirty="0" err="1" smtClean="0">
                <a:solidFill>
                  <a:srgbClr val="0066CC"/>
                </a:solidFill>
              </a:rPr>
              <a:t>find</a:t>
            </a:r>
            <a:r>
              <a:rPr lang="en-US" sz="1900" b="1" kern="0" dirty="0" smtClean="0"/>
              <a:t>('a');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smtClean="0">
                <a:solidFill>
                  <a:schemeClr val="accent2">
                    <a:lumMod val="75000"/>
                  </a:schemeClr>
                </a:solidFill>
              </a:rPr>
              <a:t>///</a:t>
            </a:r>
            <a:r>
              <a:rPr lang="ru-RU" sz="1900" b="1" kern="0" dirty="0" smtClean="0">
                <a:solidFill>
                  <a:schemeClr val="accent2">
                    <a:lumMod val="75000"/>
                  </a:schemeClr>
                </a:solidFill>
              </a:rPr>
              <a:t>стираем его в </a:t>
            </a:r>
            <a:r>
              <a:rPr lang="en-US" sz="1900" b="1" kern="0" dirty="0" err="1" smtClean="0">
                <a:solidFill>
                  <a:schemeClr val="accent2">
                    <a:lumMod val="75000"/>
                  </a:schemeClr>
                </a:solidFill>
              </a:rPr>
              <a:t>multimap</a:t>
            </a:r>
            <a:endParaRPr lang="en-US" sz="1900" b="1" kern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err="1" smtClean="0"/>
              <a:t>myMultimap.</a:t>
            </a:r>
            <a:r>
              <a:rPr lang="en-US" sz="1900" b="1" kern="0" dirty="0" err="1" smtClean="0">
                <a:solidFill>
                  <a:srgbClr val="0066CC"/>
                </a:solidFill>
              </a:rPr>
              <a:t>erase</a:t>
            </a:r>
            <a:r>
              <a:rPr lang="en-US" sz="1900" b="1" kern="0" dirty="0" smtClean="0"/>
              <a:t>(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);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 = </a:t>
            </a:r>
            <a:r>
              <a:rPr lang="en-US" sz="1900" b="1" kern="0" dirty="0" err="1" smtClean="0"/>
              <a:t>myMultimap.find</a:t>
            </a:r>
            <a:r>
              <a:rPr lang="en-US" sz="1900" b="1" kern="0" dirty="0" smtClean="0"/>
              <a:t>('d');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sz="1900" b="1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smtClean="0">
                <a:solidFill>
                  <a:schemeClr val="accent2">
                    <a:lumMod val="75000"/>
                  </a:schemeClr>
                </a:solidFill>
              </a:rPr>
              <a:t>///</a:t>
            </a:r>
            <a:r>
              <a:rPr lang="ru-RU" sz="1900" b="1" kern="0" dirty="0" smtClean="0">
                <a:solidFill>
                  <a:schemeClr val="accent2">
                    <a:lumMod val="75000"/>
                  </a:schemeClr>
                </a:solidFill>
              </a:rPr>
              <a:t>стираем </a:t>
            </a:r>
            <a:r>
              <a:rPr lang="en-US" sz="1900" b="1" kern="0" dirty="0" smtClean="0">
                <a:solidFill>
                  <a:schemeClr val="accent2">
                    <a:lumMod val="75000"/>
                  </a:schemeClr>
                </a:solidFill>
              </a:rPr>
              <a:t>c </a:t>
            </a:r>
            <a:r>
              <a:rPr lang="ru-RU" sz="1900" b="1" kern="0" dirty="0" smtClean="0">
                <a:solidFill>
                  <a:schemeClr val="accent2">
                    <a:lumMod val="75000"/>
                  </a:schemeClr>
                </a:solidFill>
              </a:rPr>
              <a:t>элемента '</a:t>
            </a:r>
            <a:r>
              <a:rPr lang="en-US" sz="1900" b="1" kern="0" dirty="0" smtClean="0">
                <a:solidFill>
                  <a:schemeClr val="accent2">
                    <a:lumMod val="75000"/>
                  </a:schemeClr>
                </a:solidFill>
              </a:rPr>
              <a:t>d' </a:t>
            </a:r>
            <a:r>
              <a:rPr lang="ru-RU" sz="1900" b="1" kern="0" dirty="0" smtClean="0">
                <a:solidFill>
                  <a:schemeClr val="accent2">
                    <a:lumMod val="75000"/>
                  </a:schemeClr>
                </a:solidFill>
              </a:rPr>
              <a:t>и до конца </a:t>
            </a:r>
            <a:r>
              <a:rPr lang="en-US" sz="1900" b="1" kern="0" dirty="0" err="1" smtClean="0">
                <a:solidFill>
                  <a:schemeClr val="accent2">
                    <a:lumMod val="75000"/>
                  </a:schemeClr>
                </a:solidFill>
              </a:rPr>
              <a:t>multimap</a:t>
            </a:r>
            <a:endParaRPr lang="en-US" sz="1900" b="1" kern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err="1" smtClean="0"/>
              <a:t>myMultimap.erase</a:t>
            </a:r>
            <a:r>
              <a:rPr lang="en-US" sz="1900" b="1" kern="0" dirty="0" smtClean="0"/>
              <a:t>(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, </a:t>
            </a:r>
            <a:r>
              <a:rPr lang="en-US" sz="1900" b="1" kern="0" dirty="0" err="1" smtClean="0"/>
              <a:t>myMultimap.end</a:t>
            </a:r>
            <a:r>
              <a:rPr lang="en-US" sz="1900" b="1" kern="0" dirty="0" smtClean="0"/>
              <a:t>());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sz="1900" b="1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err="1" smtClean="0"/>
              <a:t>cout</a:t>
            </a:r>
            <a:r>
              <a:rPr lang="en-US" sz="1900" b="1" kern="0" dirty="0" smtClean="0"/>
              <a:t> &lt;&lt; "</a:t>
            </a:r>
            <a:r>
              <a:rPr lang="en-US" sz="1900" b="1" kern="0" dirty="0" err="1" smtClean="0"/>
              <a:t>myMultimap</a:t>
            </a:r>
            <a:r>
              <a:rPr lang="en-US" sz="1900" b="1" kern="0" dirty="0" smtClean="0"/>
              <a:t> contains:\n";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for (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 = </a:t>
            </a:r>
            <a:r>
              <a:rPr lang="en-US" sz="1900" b="1" kern="0" dirty="0" err="1" smtClean="0"/>
              <a:t>myMultimap.begin</a:t>
            </a:r>
            <a:r>
              <a:rPr lang="en-US" sz="1900" b="1" kern="0" dirty="0" smtClean="0"/>
              <a:t>();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    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 != </a:t>
            </a:r>
            <a:r>
              <a:rPr lang="en-US" sz="1900" b="1" kern="0" dirty="0" err="1" smtClean="0"/>
              <a:t>myMultimap.end</a:t>
            </a:r>
            <a:r>
              <a:rPr lang="en-US" sz="1900" b="1" kern="0" dirty="0" smtClean="0"/>
              <a:t>(); 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++)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{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    </a:t>
            </a:r>
            <a:r>
              <a:rPr lang="en-US" sz="1900" b="1" kern="0" dirty="0" err="1" smtClean="0"/>
              <a:t>cout</a:t>
            </a:r>
            <a:r>
              <a:rPr lang="en-US" sz="1900" b="1" kern="0" dirty="0" smtClean="0"/>
              <a:t> &lt;&lt; 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-&gt;first &lt;&lt; " : " &lt;&lt; </a:t>
            </a:r>
            <a:r>
              <a:rPr lang="en-US" sz="1900" b="1" kern="0" dirty="0" err="1" smtClean="0"/>
              <a:t>itMultimap</a:t>
            </a:r>
            <a:r>
              <a:rPr lang="en-US" sz="1900" b="1" kern="0" dirty="0" smtClean="0"/>
              <a:t>-&gt;second &lt;&lt; </a:t>
            </a:r>
            <a:r>
              <a:rPr lang="en-US" sz="1900" b="1" kern="0" dirty="0" err="1" smtClean="0"/>
              <a:t>endl</a:t>
            </a:r>
            <a:r>
              <a:rPr lang="en-US" sz="1900" b="1" kern="0" dirty="0" smtClean="0"/>
              <a:t>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}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sz="1900" b="1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err="1" smtClean="0"/>
              <a:t>myMultimap.</a:t>
            </a:r>
            <a:r>
              <a:rPr lang="en-US" sz="1900" b="1" kern="0" dirty="0" err="1" smtClean="0">
                <a:solidFill>
                  <a:srgbClr val="0066CC"/>
                </a:solidFill>
              </a:rPr>
              <a:t>clear</a:t>
            </a:r>
            <a:r>
              <a:rPr lang="en-US" sz="1900" b="1" kern="0" dirty="0" smtClean="0"/>
              <a:t>();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</a:t>
            </a:r>
            <a:r>
              <a:rPr lang="en-US" sz="1900" b="1" kern="0" dirty="0" err="1" smtClean="0"/>
              <a:t>myMultimap.</a:t>
            </a:r>
            <a:r>
              <a:rPr lang="en-US" sz="1900" b="1" kern="0" dirty="0" err="1" smtClean="0">
                <a:solidFill>
                  <a:srgbClr val="0066CC"/>
                </a:solidFill>
              </a:rPr>
              <a:t>empty</a:t>
            </a:r>
            <a:r>
              <a:rPr lang="en-US" sz="1900" b="1" kern="0" dirty="0" smtClean="0"/>
              <a:t>() ? </a:t>
            </a:r>
            <a:r>
              <a:rPr lang="en-US" sz="1900" b="1" kern="0" dirty="0" err="1" smtClean="0"/>
              <a:t>cout</a:t>
            </a:r>
            <a:r>
              <a:rPr lang="en-US" sz="1900" b="1" kern="0" dirty="0" smtClean="0"/>
              <a:t> &lt;&lt; "\</a:t>
            </a:r>
            <a:r>
              <a:rPr lang="en-US" sz="1900" b="1" kern="0" dirty="0" err="1" smtClean="0"/>
              <a:t>nmyMultimap</a:t>
            </a:r>
            <a:r>
              <a:rPr lang="en-US" sz="1900" b="1" kern="0" dirty="0" smtClean="0"/>
              <a:t> is empty\n" :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        </a:t>
            </a:r>
            <a:r>
              <a:rPr lang="en-US" sz="1900" b="1" kern="0" dirty="0" err="1" smtClean="0"/>
              <a:t>cout</a:t>
            </a:r>
            <a:r>
              <a:rPr lang="en-US" sz="1900" b="1" kern="0" dirty="0" smtClean="0"/>
              <a:t> &lt;&lt; "</a:t>
            </a:r>
            <a:r>
              <a:rPr lang="en-US" sz="1900" b="1" kern="0" dirty="0" err="1" smtClean="0"/>
              <a:t>myMultimap</a:t>
            </a:r>
            <a:r>
              <a:rPr lang="en-US" sz="1900" b="1" kern="0" dirty="0" smtClean="0"/>
              <a:t> isn't empty\n";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900" b="1" kern="0" dirty="0" smtClean="0"/>
              <a:t>}</a:t>
            </a:r>
            <a:endParaRPr lang="en-US" sz="1900" b="1" kern="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2996940"/>
            <a:ext cx="5600700" cy="382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778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Ассоциативные контейнеры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33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4) Создать контейнер </a:t>
            </a:r>
            <a:r>
              <a:rPr lang="en-US" sz="2000" dirty="0" smtClean="0"/>
              <a:t>map&lt;</a:t>
            </a:r>
            <a:r>
              <a:rPr lang="ru-RU" sz="2000" dirty="0" smtClean="0"/>
              <a:t>ключ, значение</a:t>
            </a:r>
            <a:r>
              <a:rPr lang="en-US" sz="2000" dirty="0" smtClean="0"/>
              <a:t>&gt;</a:t>
            </a:r>
            <a:r>
              <a:rPr lang="ru-RU" sz="2000" dirty="0" smtClean="0"/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 </a:t>
            </a:r>
            <a:r>
              <a:rPr lang="en-US" dirty="0" smtClean="0"/>
              <a:t>map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29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8469"/>
            <a:ext cx="8857230" cy="5935051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class Student 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{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private</a:t>
            </a:r>
            <a:r>
              <a:rPr lang="en-US" sz="1900" b="1" dirty="0" smtClean="0"/>
              <a:t>: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</a:t>
            </a:r>
            <a:r>
              <a:rPr lang="ru-RU" sz="1900" b="1" dirty="0" smtClean="0"/>
              <a:t>  </a:t>
            </a:r>
            <a:r>
              <a:rPr lang="en-US" sz="1900" b="1" dirty="0" smtClean="0">
                <a:solidFill>
                  <a:srgbClr val="92D050"/>
                </a:solidFill>
              </a:rPr>
              <a:t>// </a:t>
            </a:r>
            <a:r>
              <a:rPr lang="ru-RU" sz="1900" b="1" dirty="0">
                <a:solidFill>
                  <a:srgbClr val="92D050"/>
                </a:solidFill>
              </a:rPr>
              <a:t>группа, возраст, стипендия</a:t>
            </a:r>
            <a:endParaRPr lang="en-US" sz="1900" b="1" dirty="0">
              <a:solidFill>
                <a:srgbClr val="92D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int group, age, scholarship; 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Student()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{ group = age = scholarship = 0; }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Student(int group, int age, int scholarship =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: group(group), age(age), scholarship(scholarship) {}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Student(</a:t>
            </a:r>
            <a:r>
              <a:rPr lang="en-US" sz="1900" b="1" dirty="0" err="1"/>
              <a:t>const</a:t>
            </a:r>
            <a:r>
              <a:rPr lang="en-US" sz="1900" b="1" dirty="0"/>
              <a:t> Student &amp; d)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group(</a:t>
            </a:r>
            <a:r>
              <a:rPr lang="en-US" sz="1900" b="1" dirty="0" err="1"/>
              <a:t>d.group</a:t>
            </a:r>
            <a:r>
              <a:rPr lang="en-US" sz="1900" b="1" dirty="0"/>
              <a:t>), age(</a:t>
            </a:r>
            <a:r>
              <a:rPr lang="en-US" sz="1900" b="1" dirty="0" err="1"/>
              <a:t>d.age</a:t>
            </a:r>
            <a:r>
              <a:rPr lang="en-US" sz="1900" b="1" dirty="0"/>
              <a:t>), scholarship(</a:t>
            </a:r>
            <a:r>
              <a:rPr lang="en-US" sz="1900" b="1" dirty="0" err="1"/>
              <a:t>d.scholarship</a:t>
            </a:r>
            <a:r>
              <a:rPr lang="en-US" sz="1900" b="1" dirty="0"/>
              <a:t>) {}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friend ostream&amp; operator &lt;&lt;(ostream&amp; out, </a:t>
            </a:r>
            <a:r>
              <a:rPr lang="en-US" sz="1900" b="1" dirty="0" err="1"/>
              <a:t>const</a:t>
            </a:r>
            <a:r>
              <a:rPr lang="en-US" sz="1900" b="1" dirty="0"/>
              <a:t> Student &amp; </a:t>
            </a:r>
            <a:r>
              <a:rPr lang="en-US" sz="1900" b="1" dirty="0" err="1"/>
              <a:t>obj</a:t>
            </a:r>
            <a:r>
              <a:rPr lang="en-US" sz="1900" b="1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return out &lt;&lt; "[" &lt;&lt; </a:t>
            </a:r>
            <a:r>
              <a:rPr lang="en-US" sz="1900" b="1" dirty="0" err="1"/>
              <a:t>obj.group</a:t>
            </a:r>
            <a:r>
              <a:rPr lang="en-US" sz="1900" b="1" dirty="0"/>
              <a:t> &lt;&lt; " : " &lt;&lt; </a:t>
            </a:r>
            <a:r>
              <a:rPr lang="en-US" sz="1900" b="1" dirty="0" err="1"/>
              <a:t>obj.age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    &lt;&lt; " : " &lt;&lt; </a:t>
            </a:r>
            <a:r>
              <a:rPr lang="en-US" sz="1900" b="1" dirty="0" err="1"/>
              <a:t>obj.scholarship</a:t>
            </a:r>
            <a:r>
              <a:rPr lang="en-US" sz="1900" b="1" dirty="0"/>
              <a:t> &lt;&lt; " ]";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};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0" y="194683"/>
            <a:ext cx="8857230" cy="69788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int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kern="0" dirty="0" smtClean="0"/>
              <a:t>    </a:t>
            </a:r>
            <a:r>
              <a:rPr lang="en-US" sz="1900" b="1" kern="0" dirty="0" smtClean="0">
                <a:solidFill>
                  <a:srgbClr val="0066CC"/>
                </a:solidFill>
              </a:rPr>
              <a:t>map</a:t>
            </a:r>
            <a:r>
              <a:rPr lang="en-US" sz="1900" b="1" kern="0" dirty="0">
                <a:solidFill>
                  <a:srgbClr val="0066CC"/>
                </a:solidFill>
              </a:rPr>
              <a:t>&lt; string, Student &gt; faculty;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 &lt;&lt; "</a:t>
            </a:r>
            <a:r>
              <a:rPr lang="ru-RU" sz="1900" b="1" kern="0" dirty="0"/>
              <a:t>заполнение списка" &lt;&lt; </a:t>
            </a:r>
            <a:r>
              <a:rPr lang="en-US" sz="1900" b="1" kern="0" dirty="0" err="1"/>
              <a:t>endl</a:t>
            </a:r>
            <a:r>
              <a:rPr lang="en-US" sz="19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err="1"/>
              <a:t>faculty.insert</a:t>
            </a:r>
            <a:r>
              <a:rPr lang="en-US" sz="1900" b="1" kern="0" dirty="0"/>
              <a:t>(</a:t>
            </a:r>
            <a:r>
              <a:rPr lang="en-US" sz="1900" b="1" kern="0" dirty="0">
                <a:solidFill>
                  <a:srgbClr val="0066CC"/>
                </a:solidFill>
              </a:rPr>
              <a:t>pair&lt; string, Student &gt;</a:t>
            </a:r>
            <a:r>
              <a:rPr lang="en-US" sz="1900" b="1" kern="0" dirty="0"/>
              <a:t>("</a:t>
            </a:r>
            <a:r>
              <a:rPr lang="ru-RU" sz="1900" b="1" kern="0" dirty="0"/>
              <a:t>Сидоров С.С.",</a:t>
            </a:r>
            <a:r>
              <a:rPr lang="en-US" sz="1900" b="1" kern="0" dirty="0">
                <a:solidFill>
                  <a:srgbClr val="0066CC"/>
                </a:solidFill>
              </a:rPr>
              <a:t>Student</a:t>
            </a:r>
            <a:r>
              <a:rPr lang="en-US" sz="1900" b="1" kern="0" dirty="0"/>
              <a:t>(1, 19, 1500)));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err="1"/>
              <a:t>faculty.insert</a:t>
            </a:r>
            <a:r>
              <a:rPr lang="en-US" sz="1900" b="1" kern="0" dirty="0"/>
              <a:t>(pair&lt; string, Student &gt;("</a:t>
            </a:r>
            <a:r>
              <a:rPr lang="ru-RU" sz="1900" b="1" kern="0" dirty="0"/>
              <a:t>Иванов И.И.", </a:t>
            </a:r>
            <a:r>
              <a:rPr lang="en-US" sz="1900" b="1" kern="0" dirty="0"/>
              <a:t>Student(2, 20, 3000)));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err="1"/>
              <a:t>faculty.insert</a:t>
            </a:r>
            <a:r>
              <a:rPr lang="en-US" sz="1900" b="1" kern="0" dirty="0"/>
              <a:t>(pair&lt; string, Student &gt;("</a:t>
            </a:r>
            <a:r>
              <a:rPr lang="ru-RU" sz="1900" b="1" kern="0" dirty="0"/>
              <a:t>Петров П.П.", </a:t>
            </a:r>
            <a:r>
              <a:rPr lang="en-US" sz="1900" b="1" kern="0" dirty="0"/>
              <a:t>Student(3, 21, 2000)));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 &lt;&lt; "</a:t>
            </a:r>
            <a:r>
              <a:rPr lang="ru-RU" sz="1900" b="1" kern="0" dirty="0"/>
              <a:t>вывод списка студентов " &lt;&lt; </a:t>
            </a:r>
            <a:r>
              <a:rPr lang="en-US" sz="1900" b="1" kern="0" dirty="0" err="1"/>
              <a:t>endl</a:t>
            </a:r>
            <a:r>
              <a:rPr lang="en-US" sz="19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for (auto </a:t>
            </a:r>
            <a:r>
              <a:rPr lang="en-US" sz="1900" b="1" kern="0" dirty="0" err="1"/>
              <a:t>i</a:t>
            </a:r>
            <a:r>
              <a:rPr lang="en-US" sz="1900" b="1" kern="0" dirty="0"/>
              <a:t> = </a:t>
            </a:r>
            <a:r>
              <a:rPr lang="en-US" sz="1900" b="1" kern="0" dirty="0" err="1"/>
              <a:t>faculty.begin</a:t>
            </a:r>
            <a:r>
              <a:rPr lang="en-US" sz="1900" b="1" kern="0" dirty="0"/>
              <a:t>(); </a:t>
            </a:r>
            <a:r>
              <a:rPr lang="en-US" sz="1900" b="1" kern="0" dirty="0" err="1"/>
              <a:t>i</a:t>
            </a:r>
            <a:r>
              <a:rPr lang="en-US" sz="1900" b="1" kern="0" dirty="0"/>
              <a:t> != </a:t>
            </a:r>
            <a:r>
              <a:rPr lang="en-US" sz="1900" b="1" kern="0" dirty="0" err="1"/>
              <a:t>faculty.end</a:t>
            </a:r>
            <a:r>
              <a:rPr lang="en-US" sz="1900" b="1" kern="0" dirty="0"/>
              <a:t>(); </a:t>
            </a:r>
            <a:r>
              <a:rPr lang="en-US" sz="1900" b="1" kern="0" dirty="0" err="1"/>
              <a:t>i</a:t>
            </a:r>
            <a:r>
              <a:rPr lang="en-US" sz="1900" b="1" kern="0" dirty="0"/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    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 &lt;&lt; </a:t>
            </a:r>
            <a:r>
              <a:rPr lang="en-US" sz="1900" b="1" kern="0" dirty="0" err="1"/>
              <a:t>i</a:t>
            </a:r>
            <a:r>
              <a:rPr lang="en-US" sz="1900" b="1" kern="0" dirty="0"/>
              <a:t>-&gt;first &lt;&lt; " : " &lt;&lt; </a:t>
            </a:r>
            <a:r>
              <a:rPr lang="en-US" sz="1900" b="1" kern="0" dirty="0" err="1"/>
              <a:t>i</a:t>
            </a:r>
            <a:r>
              <a:rPr lang="en-US" sz="1900" b="1" kern="0" dirty="0"/>
              <a:t>-&gt;second &lt;&lt; </a:t>
            </a:r>
            <a:r>
              <a:rPr lang="en-US" sz="1900" b="1" kern="0" dirty="0" err="1"/>
              <a:t>endl</a:t>
            </a:r>
            <a:r>
              <a:rPr lang="en-US" sz="19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 &lt;&lt; "</a:t>
            </a:r>
            <a:r>
              <a:rPr lang="ru-RU" sz="1900" b="1" kern="0" dirty="0"/>
              <a:t>Создание объекта класса с заполнением информации </a:t>
            </a:r>
            <a:r>
              <a:rPr lang="ru-RU" sz="1900" b="1" kern="0" dirty="0" err="1"/>
              <a:t>поика</a:t>
            </a:r>
            <a:r>
              <a:rPr lang="ru-RU" sz="1900" b="1" kern="0" dirty="0"/>
              <a:t> по ключу" &lt;&lt; </a:t>
            </a:r>
            <a:r>
              <a:rPr lang="en-US" sz="1900" b="1" kern="0" dirty="0" err="1"/>
              <a:t>endl</a:t>
            </a:r>
            <a:r>
              <a:rPr lang="en-US" sz="19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Student s1(faculty["</a:t>
            </a:r>
            <a:r>
              <a:rPr lang="ru-RU" sz="1900" b="1" kern="0" dirty="0"/>
              <a:t>Иванов И.И."]);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kern="0" dirty="0"/>
              <a:t>    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 &lt;&lt;"</a:t>
            </a:r>
            <a:r>
              <a:rPr lang="ru-RU" sz="1900" b="1" kern="0" dirty="0"/>
              <a:t>Иванов - "&lt;&lt; </a:t>
            </a:r>
            <a:r>
              <a:rPr lang="en-US" sz="1900" b="1" kern="0" dirty="0"/>
              <a:t>s1 &lt;&lt; </a:t>
            </a:r>
            <a:r>
              <a:rPr lang="en-US" sz="1900" b="1" kern="0" dirty="0" err="1"/>
              <a:t>endl</a:t>
            </a:r>
            <a:r>
              <a:rPr lang="en-US" sz="19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Student s2 = faculty["</a:t>
            </a:r>
            <a:r>
              <a:rPr lang="ru-RU" sz="1900" b="1" kern="0" dirty="0"/>
              <a:t>Петров П.П."];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kern="0" dirty="0"/>
              <a:t>    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 &lt;&lt; "</a:t>
            </a:r>
            <a:r>
              <a:rPr lang="ru-RU" sz="1900" b="1" kern="0" dirty="0"/>
              <a:t>Петров -"&lt;&lt; </a:t>
            </a:r>
            <a:r>
              <a:rPr lang="en-US" sz="1900" b="1" kern="0" dirty="0"/>
              <a:t>s2 &lt;&lt; </a:t>
            </a:r>
            <a:r>
              <a:rPr lang="en-US" sz="1900" b="1" kern="0" dirty="0" err="1"/>
              <a:t>endl</a:t>
            </a:r>
            <a:r>
              <a:rPr lang="en-US" sz="19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}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71" y="4077090"/>
            <a:ext cx="4033004" cy="273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18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9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Функторы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23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Функторы</a:t>
            </a:r>
            <a:endParaRPr lang="ru-RU" altLang="ru-RU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642350" cy="469265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400" b="1" dirty="0">
                <a:solidFill>
                  <a:srgbClr val="0066CC"/>
                </a:solidFill>
              </a:rPr>
              <a:t>Функтор</a:t>
            </a:r>
            <a:r>
              <a:rPr lang="ru-RU" altLang="ru-RU" sz="2400" b="1" dirty="0"/>
              <a:t> — </a:t>
            </a:r>
            <a:r>
              <a:rPr lang="ru-RU" altLang="ru-RU" sz="2400" dirty="0"/>
              <a:t>это сокращение от функциональный объект, представляющий собой конструкцию, позволяющую использовать </a:t>
            </a:r>
            <a:r>
              <a:rPr lang="ru-RU" altLang="ru-RU" sz="2400" b="1" dirty="0">
                <a:solidFill>
                  <a:srgbClr val="0066CC"/>
                </a:solidFill>
              </a:rPr>
              <a:t>объект класса как функцию</a:t>
            </a:r>
            <a:r>
              <a:rPr lang="ru-RU" altLang="ru-RU" sz="2400" dirty="0"/>
              <a:t>. </a:t>
            </a:r>
            <a:endParaRPr lang="ru-RU" altLang="ru-RU" sz="2400" dirty="0" smtClean="0"/>
          </a:p>
          <a:p>
            <a:pPr algn="just">
              <a:spcBef>
                <a:spcPts val="0"/>
              </a:spcBef>
            </a:pPr>
            <a:r>
              <a:rPr lang="ru-RU" altLang="ru-RU" sz="2400" dirty="0" smtClean="0"/>
              <a:t>В </a:t>
            </a:r>
            <a:r>
              <a:rPr lang="ru-RU" altLang="ru-RU" sz="2400" dirty="0"/>
              <a:t>C++ для определения функтора достаточно описать класс, в котором переопределена </a:t>
            </a:r>
            <a:r>
              <a:rPr lang="ru-RU" altLang="ru-RU" sz="2400" b="1" dirty="0"/>
              <a:t>операция </a:t>
            </a:r>
            <a:r>
              <a:rPr lang="ru-RU" altLang="ru-RU" sz="2400" b="1" dirty="0" smtClean="0"/>
              <a:t>().</a:t>
            </a:r>
          </a:p>
          <a:p>
            <a:pPr algn="just">
              <a:spcBef>
                <a:spcPts val="0"/>
              </a:spcBef>
            </a:pPr>
            <a:r>
              <a:rPr lang="ru-RU" altLang="ru-RU" sz="2400" dirty="0"/>
              <a:t>Если вы определите </a:t>
            </a:r>
            <a:r>
              <a:rPr lang="ru-RU" altLang="ru-RU" sz="2400" b="1" dirty="0" err="1"/>
              <a:t>operator</a:t>
            </a:r>
            <a:r>
              <a:rPr lang="ru-RU" altLang="ru-RU" sz="2400" b="1" dirty="0"/>
              <a:t>() </a:t>
            </a:r>
            <a:r>
              <a:rPr lang="ru-RU" altLang="ru-RU" sz="2400" dirty="0"/>
              <a:t>для C++ класса, то вы получите объект, который действует как функция, но может также хранить состояние.</a:t>
            </a:r>
          </a:p>
        </p:txBody>
      </p:sp>
    </p:spTree>
    <p:extLst>
      <p:ext uri="{BB962C8B-B14F-4D97-AF65-F5344CB8AC3E}">
        <p14:creationId xmlns:p14="http://schemas.microsoft.com/office/powerpoint/2010/main" val="15200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Функторы</a:t>
            </a:r>
            <a:endParaRPr lang="ru-RU" altLang="ru-RU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642350" cy="469265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200" dirty="0"/>
              <a:t>В терминах С++ функции не являются объектами, поэтому они функторами не считаются. </a:t>
            </a:r>
            <a:endParaRPr lang="ru-RU" altLang="ru-RU" sz="2200" dirty="0" smtClean="0"/>
          </a:p>
          <a:p>
            <a:pPr algn="just">
              <a:spcBef>
                <a:spcPts val="0"/>
              </a:spcBef>
            </a:pPr>
            <a:r>
              <a:rPr lang="ru-RU" altLang="ru-RU" sz="2200" dirty="0" smtClean="0"/>
              <a:t>Вообще </a:t>
            </a:r>
            <a:r>
              <a:rPr lang="ru-RU" altLang="ru-RU" sz="2200" dirty="0"/>
              <a:t>в программировании функции относят к частным случаям функторов, но не в языке С++. Хотя имена функций, не функции, а именно имена функций входят в категорию функциональных объектов</a:t>
            </a:r>
            <a:r>
              <a:rPr lang="ru-RU" altLang="ru-RU" sz="2200" dirty="0" smtClean="0"/>
              <a:t>. </a:t>
            </a:r>
          </a:p>
          <a:p>
            <a:pPr algn="just">
              <a:spcBef>
                <a:spcPts val="0"/>
              </a:spcBef>
            </a:pPr>
            <a:r>
              <a:rPr lang="ru-RU" altLang="ru-RU" sz="2200" dirty="0" smtClean="0"/>
              <a:t>Имя </a:t>
            </a:r>
            <a:r>
              <a:rPr lang="ru-RU" altLang="ru-RU" sz="2200" dirty="0"/>
              <a:t>функции — это идентификатор, который умеет неявно приводиться к указателю; </a:t>
            </a:r>
            <a:r>
              <a:rPr lang="ru-RU" altLang="ru-RU" sz="2200" dirty="0" smtClean="0"/>
              <a:t>аналогично, </a:t>
            </a:r>
            <a:r>
              <a:rPr lang="ru-RU" altLang="ru-RU" sz="2200" dirty="0"/>
              <a:t>как с именем массива. </a:t>
            </a:r>
            <a:endParaRPr lang="ru-RU" altLang="ru-RU" sz="2200" dirty="0" smtClean="0"/>
          </a:p>
          <a:p>
            <a:pPr algn="just">
              <a:spcBef>
                <a:spcPts val="0"/>
              </a:spcBef>
            </a:pPr>
            <a:r>
              <a:rPr lang="ru-RU" altLang="ru-RU" sz="2200" dirty="0" smtClean="0"/>
              <a:t>Поскольку </a:t>
            </a:r>
            <a:r>
              <a:rPr lang="ru-RU" altLang="ru-RU" sz="2200" dirty="0"/>
              <a:t>указатели в терминах С++ объектами считаются, то и имя функции, приведённое к указателю, считается объектом, а поскольку оно объект, то можно говорить о функциональности объекта.</a:t>
            </a:r>
          </a:p>
        </p:txBody>
      </p:sp>
    </p:spTree>
    <p:extLst>
      <p:ext uri="{BB962C8B-B14F-4D97-AF65-F5344CB8AC3E}">
        <p14:creationId xmlns:p14="http://schemas.microsoft.com/office/powerpoint/2010/main" val="21028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 smtClean="0"/>
              <a:t>1</a:t>
            </a:r>
            <a:r>
              <a:rPr lang="ru-RU" sz="2000" dirty="0"/>
              <a:t>) Функтор как объект класса с перегруженной операцией ()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Примеры на функторы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8469"/>
            <a:ext cx="5004060" cy="5619531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&lt;string&gt;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&lt;algorithm&gt;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using namespace </a:t>
            </a:r>
            <a:r>
              <a:rPr lang="en-US" sz="1900" b="1" dirty="0" err="1"/>
              <a:t>std</a:t>
            </a:r>
            <a:r>
              <a:rPr lang="en-US" sz="1900" b="1" dirty="0" smtClean="0"/>
              <a:t>;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</a:rPr>
              <a:t>определение функтора</a:t>
            </a:r>
            <a:endParaRPr lang="en-US" sz="19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class </a:t>
            </a:r>
            <a:r>
              <a:rPr lang="en-US" sz="1900" b="1" dirty="0"/>
              <a:t>Square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//</a:t>
            </a:r>
            <a:r>
              <a:rPr lang="ru-RU" sz="1900" b="1" dirty="0"/>
              <a:t>возводим в квадрат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>
                <a:solidFill>
                  <a:srgbClr val="0033CC"/>
                </a:solidFill>
              </a:rPr>
              <a:t>int operator() (</a:t>
            </a:r>
            <a:r>
              <a:rPr lang="en-US" sz="1900" b="1" dirty="0" err="1">
                <a:solidFill>
                  <a:srgbClr val="0033CC"/>
                </a:solidFill>
              </a:rPr>
              <a:t>const</a:t>
            </a:r>
            <a:r>
              <a:rPr lang="en-US" sz="1900" b="1" dirty="0">
                <a:solidFill>
                  <a:srgbClr val="0033CC"/>
                </a:solidFill>
              </a:rPr>
              <a:t> int value) </a:t>
            </a:r>
            <a:r>
              <a:rPr lang="en-US" sz="1900" b="1" dirty="0" err="1">
                <a:solidFill>
                  <a:srgbClr val="0033CC"/>
                </a:solidFill>
              </a:rPr>
              <a:t>const</a:t>
            </a:r>
            <a:r>
              <a:rPr lang="en-US" sz="1900" b="1" dirty="0">
                <a:solidFill>
                  <a:srgbClr val="0033CC"/>
                </a:solidFill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rgbClr val="0033CC"/>
                </a:solidFill>
              </a:rPr>
              <a:t>        return value * value;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rgbClr val="0033CC"/>
                </a:solidFill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int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Square </a:t>
            </a:r>
            <a:r>
              <a:rPr lang="en-US" sz="1900" b="1" dirty="0" err="1"/>
              <a:t>sq</a:t>
            </a:r>
            <a:r>
              <a:rPr lang="en-US" sz="19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</a:t>
            </a:r>
            <a:r>
              <a:rPr lang="en-US" sz="1900" b="1" dirty="0" err="1"/>
              <a:t>sq</a:t>
            </a:r>
            <a:r>
              <a:rPr lang="en-US" sz="1900" b="1" dirty="0"/>
              <a:t>(10) &lt;&lt; '\n';     // 10 * 10 = 100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cout</a:t>
            </a:r>
            <a:r>
              <a:rPr lang="en-US" sz="1900" b="1" dirty="0"/>
              <a:t> &lt;&lt; </a:t>
            </a:r>
            <a:r>
              <a:rPr lang="en-US" sz="1900" b="1" dirty="0" err="1"/>
              <a:t>sq</a:t>
            </a:r>
            <a:r>
              <a:rPr lang="en-US" sz="1900" b="1" dirty="0"/>
              <a:t>(20) &lt;&lt; '\n';     // 20 * 20 = 400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}</a:t>
            </a:r>
            <a:endParaRPr lang="en-US" sz="19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010354" y="1238469"/>
            <a:ext cx="4098719" cy="31986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900" dirty="0"/>
              <a:t>В</a:t>
            </a:r>
            <a:r>
              <a:rPr lang="ru-RU" sz="1900" dirty="0" smtClean="0"/>
              <a:t>нутри</a:t>
            </a:r>
            <a:r>
              <a:rPr lang="ru-RU" sz="1900" dirty="0"/>
              <a:t> </a:t>
            </a:r>
            <a:r>
              <a:rPr lang="ru-RU" sz="1900" b="1" dirty="0" err="1"/>
              <a:t>main</a:t>
            </a:r>
            <a:r>
              <a:rPr lang="ru-RU" sz="1900" dirty="0"/>
              <a:t> использование объекта </a:t>
            </a:r>
            <a:r>
              <a:rPr lang="ru-RU" sz="1900" b="1" dirty="0" err="1"/>
              <a:t>sq</a:t>
            </a:r>
            <a:r>
              <a:rPr lang="ru-RU" sz="1900" dirty="0"/>
              <a:t> </a:t>
            </a:r>
            <a:r>
              <a:rPr lang="ru-RU" sz="1900" dirty="0" smtClean="0"/>
              <a:t>аналогично </a:t>
            </a:r>
            <a:r>
              <a:rPr lang="ru-RU" sz="1900" dirty="0"/>
              <a:t>механизму вызова функции. Операция (), в отличие от всех остальных, не ограничивается числом разрешённых параметров, что довольно удобно и отчего позволительно объекту полноценно имитировать функции.</a:t>
            </a:r>
          </a:p>
          <a:p>
            <a:pPr marL="0" indent="0">
              <a:buNone/>
            </a:pPr>
            <a:r>
              <a:rPr lang="ru-RU" sz="19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kern="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9210" y="4552463"/>
            <a:ext cx="1439863" cy="219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6967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/>
              <a:t>2</a:t>
            </a:r>
            <a:r>
              <a:rPr lang="ru-RU" sz="2000" dirty="0" smtClean="0"/>
              <a:t>) </a:t>
            </a:r>
            <a:r>
              <a:rPr lang="ru-RU" sz="2000" dirty="0"/>
              <a:t>Функтор как объект класса с перегруженной операцией ()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Примеры на функторы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34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8469"/>
            <a:ext cx="5004060" cy="5619531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&lt;string&gt;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&lt;algorithm&gt;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using namespace </a:t>
            </a:r>
            <a:r>
              <a:rPr lang="en-US" sz="1900" b="1" dirty="0" err="1"/>
              <a:t>std</a:t>
            </a:r>
            <a:r>
              <a:rPr lang="en-US" sz="1900" b="1" dirty="0" smtClean="0"/>
              <a:t>;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</a:rPr>
              <a:t>определение функтора</a:t>
            </a:r>
            <a:endParaRPr lang="en-US" sz="19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class </a:t>
            </a:r>
            <a:r>
              <a:rPr lang="en-US" sz="1900" b="1" dirty="0" err="1"/>
              <a:t>SimpleFunctor</a:t>
            </a:r>
            <a:r>
              <a:rPr lang="en-US" sz="1900" b="1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string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SimpleFunctor</a:t>
            </a:r>
            <a:r>
              <a:rPr lang="en-US" sz="1900" b="1" dirty="0"/>
              <a:t>(string n) : name(n)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rgbClr val="0033CC"/>
                </a:solidFill>
              </a:rPr>
              <a:t>void operator</a:t>
            </a:r>
            <a:r>
              <a:rPr lang="en-US" sz="1900" b="1" dirty="0" smtClean="0">
                <a:solidFill>
                  <a:srgbClr val="0033CC"/>
                </a:solidFill>
              </a:rPr>
              <a:t>() ()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</a:t>
            </a:r>
            <a:r>
              <a:rPr lang="en-US" sz="1900" b="1" dirty="0" smtClean="0"/>
              <a:t>  { </a:t>
            </a:r>
            <a:r>
              <a:rPr lang="en-US" sz="1900" b="1" dirty="0" err="1"/>
              <a:t>cout</a:t>
            </a:r>
            <a:r>
              <a:rPr lang="en-US" sz="1900" b="1" dirty="0"/>
              <a:t> &lt;&lt; "Oh, hello, " &lt;&lt; </a:t>
            </a:r>
            <a:r>
              <a:rPr lang="en-US" sz="1900" b="1" dirty="0" smtClean="0"/>
              <a:t>name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</a:t>
            </a:r>
            <a:r>
              <a:rPr lang="en-US" sz="1900" b="1" dirty="0" smtClean="0"/>
              <a:t>    </a:t>
            </a:r>
            <a:r>
              <a:rPr lang="en-US" sz="1900" b="1" dirty="0"/>
              <a:t>&lt;&lt; </a:t>
            </a:r>
            <a:r>
              <a:rPr lang="en-US" sz="1900" b="1" dirty="0" err="1"/>
              <a:t>endl</a:t>
            </a:r>
            <a:r>
              <a:rPr lang="en-US" sz="1900" b="1" dirty="0"/>
              <a:t>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};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int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SimpleFunctor</a:t>
            </a:r>
            <a:r>
              <a:rPr lang="en-US" sz="1900" b="1" dirty="0"/>
              <a:t> </a:t>
            </a:r>
            <a:r>
              <a:rPr lang="en-US" sz="1900" b="1" dirty="0">
                <a:solidFill>
                  <a:srgbClr val="0033CC"/>
                </a:solidFill>
              </a:rPr>
              <a:t>sf("</a:t>
            </a:r>
            <a:r>
              <a:rPr lang="en-US" sz="1900" b="1" dirty="0" err="1">
                <a:solidFill>
                  <a:srgbClr val="0033CC"/>
                </a:solidFill>
              </a:rPr>
              <a:t>catonmat</a:t>
            </a:r>
            <a:r>
              <a:rPr lang="en-US" sz="1900" b="1" dirty="0">
                <a:solidFill>
                  <a:srgbClr val="0033CC"/>
                </a:solidFill>
              </a:rPr>
              <a:t>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rgbClr val="0033CC"/>
                </a:solidFill>
              </a:rPr>
              <a:t>sf();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035273" y="1238469"/>
            <a:ext cx="4098719" cy="31986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Обратите внимание, что мы можем вызывать </a:t>
            </a:r>
            <a:r>
              <a:rPr lang="ru-RU" sz="2000" b="1" dirty="0" err="1"/>
              <a:t>sf</a:t>
            </a:r>
            <a:r>
              <a:rPr lang="ru-RU" sz="2000" b="1" dirty="0"/>
              <a:t>() </a:t>
            </a:r>
            <a:r>
              <a:rPr lang="ru-RU" sz="2000" dirty="0"/>
              <a:t>в функции </a:t>
            </a:r>
            <a:r>
              <a:rPr lang="ru-RU" sz="2000" dirty="0" err="1"/>
              <a:t>main</a:t>
            </a:r>
            <a:r>
              <a:rPr lang="ru-RU" sz="2000" dirty="0"/>
              <a:t>, хотя </a:t>
            </a:r>
            <a:r>
              <a:rPr lang="ru-RU" sz="2000" b="1" dirty="0" err="1"/>
              <a:t>sf</a:t>
            </a:r>
            <a:r>
              <a:rPr lang="ru-RU" sz="2000" b="1" dirty="0"/>
              <a:t> является объектом</a:t>
            </a:r>
            <a:r>
              <a:rPr lang="ru-RU" sz="2000" dirty="0"/>
              <a:t>. </a:t>
            </a:r>
            <a:endParaRPr lang="en-US" sz="2000" dirty="0" smtClean="0"/>
          </a:p>
          <a:p>
            <a:pPr marL="0" indent="0">
              <a:buNone/>
            </a:pPr>
            <a:r>
              <a:rPr lang="ru-RU" sz="2000" dirty="0" smtClean="0"/>
              <a:t>Это </a:t>
            </a:r>
            <a:r>
              <a:rPr lang="ru-RU" sz="2000" dirty="0"/>
              <a:t>потому, что в классе </a:t>
            </a:r>
            <a:r>
              <a:rPr lang="ru-RU" sz="2000" b="1" dirty="0" err="1"/>
              <a:t>SimpleFunctor</a:t>
            </a:r>
            <a:r>
              <a:rPr lang="ru-RU" sz="2000" dirty="0"/>
              <a:t> для него определён </a:t>
            </a:r>
            <a:r>
              <a:rPr lang="ru-RU" sz="2000" b="1" dirty="0" err="1"/>
              <a:t>operator</a:t>
            </a:r>
            <a:r>
              <a:rPr lang="ru-RU" sz="2000" b="1" dirty="0"/>
              <a:t>(</a:t>
            </a:r>
            <a:r>
              <a:rPr lang="ru-RU" sz="2000" dirty="0"/>
              <a:t>).</a:t>
            </a:r>
            <a:r>
              <a:rPr lang="ru-RU" sz="20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kern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109" y="5085230"/>
            <a:ext cx="3574255" cy="122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962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0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6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28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37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54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62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03" end="2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27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62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78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81" end="2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94" end="3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340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Функторы</a:t>
            </a:r>
            <a:endParaRPr lang="ru-RU" altLang="ru-RU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80" y="1340710"/>
            <a:ext cx="8642350" cy="525673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100" dirty="0" smtClean="0"/>
              <a:t>Функциональные </a:t>
            </a:r>
            <a:r>
              <a:rPr lang="ru-RU" altLang="ru-RU" sz="2100" dirty="0"/>
              <a:t>объекты </a:t>
            </a:r>
            <a:r>
              <a:rPr lang="ru-RU" altLang="ru-RU" sz="2100" dirty="0" smtClean="0"/>
              <a:t>полезны тогда</a:t>
            </a:r>
            <a:r>
              <a:rPr lang="ru-RU" altLang="ru-RU" sz="2100" dirty="0"/>
              <a:t>, когда функции должны вести себя как объекты. </a:t>
            </a:r>
            <a:endParaRPr lang="ru-RU" altLang="ru-RU" sz="2100" dirty="0" smtClean="0"/>
          </a:p>
          <a:p>
            <a:pPr algn="just">
              <a:spcBef>
                <a:spcPts val="0"/>
              </a:spcBef>
            </a:pPr>
            <a:r>
              <a:rPr lang="ru-RU" altLang="ru-RU" sz="2100" dirty="0" smtClean="0"/>
              <a:t>В </a:t>
            </a:r>
            <a:r>
              <a:rPr lang="ru-RU" altLang="ru-RU" sz="2100" dirty="0"/>
              <a:t>С++ функторы занимают важное место в стандартной библиотеке шаблонов (в STL</a:t>
            </a:r>
            <a:r>
              <a:rPr lang="ru-RU" altLang="ru-RU" sz="2100" dirty="0" smtClean="0"/>
              <a:t>).</a:t>
            </a:r>
            <a:endParaRPr lang="en-US" altLang="ru-RU" sz="2100" dirty="0" smtClean="0"/>
          </a:p>
          <a:p>
            <a:pPr algn="just">
              <a:spcBef>
                <a:spcPts val="0"/>
              </a:spcBef>
            </a:pPr>
            <a:r>
              <a:rPr lang="ru-RU" altLang="ru-RU" sz="2100" dirty="0" smtClean="0"/>
              <a:t>Одна </a:t>
            </a:r>
            <a:r>
              <a:rPr lang="ru-RU" altLang="ru-RU" sz="2100" dirty="0"/>
              <a:t>из наиболее выгодных полезностей функциональных-</a:t>
            </a:r>
            <a:r>
              <a:rPr lang="ru-RU" altLang="ru-RU" sz="2100" dirty="0" err="1"/>
              <a:t>объектов_классов</a:t>
            </a:r>
            <a:r>
              <a:rPr lang="ru-RU" altLang="ru-RU" sz="2100" dirty="0"/>
              <a:t> — умение хранить внутреннее состояние. Ведь внутри класса можно описать много независимых переменных и/или объектов. Это позволяет делать подобие настраиваемой функции. </a:t>
            </a:r>
            <a:endParaRPr lang="en-US" altLang="ru-RU" sz="2100" dirty="0" smtClean="0"/>
          </a:p>
          <a:p>
            <a:pPr algn="just">
              <a:spcBef>
                <a:spcPts val="0"/>
              </a:spcBef>
            </a:pPr>
            <a:r>
              <a:rPr lang="ru-RU" altLang="ru-RU" sz="2100" dirty="0" smtClean="0"/>
              <a:t>Во </a:t>
            </a:r>
            <a:r>
              <a:rPr lang="ru-RU" altLang="ru-RU" sz="2100" dirty="0"/>
              <a:t>многих случаях функторы представляют собой </a:t>
            </a:r>
            <a:r>
              <a:rPr lang="ru-RU" altLang="ru-RU" sz="2100" b="1" dirty="0"/>
              <a:t>предикаты</a:t>
            </a:r>
            <a:r>
              <a:rPr lang="ru-RU" altLang="ru-RU" sz="2100" dirty="0"/>
              <a:t>:</a:t>
            </a:r>
          </a:p>
          <a:p>
            <a:pPr lvl="1" algn="just">
              <a:spcBef>
                <a:spcPts val="0"/>
              </a:spcBef>
            </a:pPr>
            <a:r>
              <a:rPr lang="ru-RU" altLang="ru-RU" sz="2100" b="1" dirty="0"/>
              <a:t>Предикат</a:t>
            </a:r>
            <a:r>
              <a:rPr lang="ru-RU" altLang="ru-RU" sz="2100" dirty="0"/>
              <a:t> — это функция, которая возвращает булево значение</a:t>
            </a:r>
          </a:p>
          <a:p>
            <a:pPr lvl="1" algn="just">
              <a:spcBef>
                <a:spcPts val="0"/>
              </a:spcBef>
            </a:pPr>
            <a:r>
              <a:rPr lang="ru-RU" altLang="ru-RU" sz="2100" b="1" dirty="0"/>
              <a:t>Предикатный класс </a:t>
            </a:r>
            <a:r>
              <a:rPr lang="ru-RU" altLang="ru-RU" sz="2100" dirty="0"/>
              <a:t>— это класс, перегруженная операция () которого возвращает булево значение</a:t>
            </a:r>
          </a:p>
        </p:txBody>
      </p:sp>
    </p:spTree>
    <p:extLst>
      <p:ext uri="{BB962C8B-B14F-4D97-AF65-F5344CB8AC3E}">
        <p14:creationId xmlns:p14="http://schemas.microsoft.com/office/powerpoint/2010/main" val="18496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/>
              <a:t>3</a:t>
            </a:r>
            <a:r>
              <a:rPr lang="ru-RU" sz="2000" dirty="0" smtClean="0"/>
              <a:t>) Функтор </a:t>
            </a:r>
            <a:r>
              <a:rPr lang="ru-RU" sz="2000" dirty="0"/>
              <a:t>в алгоритме сортировки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Примеры на функторы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36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38470"/>
            <a:ext cx="5220090" cy="561953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#</a:t>
            </a:r>
            <a:r>
              <a:rPr lang="en-US" sz="1900" b="1" dirty="0"/>
              <a:t>include &lt;algorithm&gt;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using namespace </a:t>
            </a:r>
            <a:r>
              <a:rPr lang="en-US" sz="1900" b="1" dirty="0" err="1"/>
              <a:t>std</a:t>
            </a:r>
            <a:r>
              <a:rPr lang="en-US" sz="1900" b="1" dirty="0" smtClean="0"/>
              <a:t>;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</a:rPr>
              <a:t>//Функция – правило сравнения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bool </a:t>
            </a:r>
            <a:r>
              <a:rPr lang="en-US" sz="1900" b="1" dirty="0"/>
              <a:t>compare(</a:t>
            </a:r>
            <a:r>
              <a:rPr lang="en-US" sz="1900" b="1" dirty="0" err="1"/>
              <a:t>const</a:t>
            </a:r>
            <a:r>
              <a:rPr lang="en-US" sz="1900" b="1" dirty="0"/>
              <a:t> int left, </a:t>
            </a:r>
            <a:r>
              <a:rPr lang="en-US" sz="1900" b="1" dirty="0" err="1"/>
              <a:t>const</a:t>
            </a:r>
            <a:r>
              <a:rPr lang="en-US" sz="1900" b="1" dirty="0"/>
              <a:t> int right)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return left &lt; right;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rgbClr val="00B050"/>
                </a:solidFill>
              </a:rPr>
              <a:t>//</a:t>
            </a:r>
            <a:r>
              <a:rPr lang="ru-RU" sz="1900" b="1" dirty="0">
                <a:solidFill>
                  <a:srgbClr val="00B050"/>
                </a:solidFill>
              </a:rPr>
              <a:t>Функтор в алгоритме сортировки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int </a:t>
            </a:r>
            <a:r>
              <a:rPr lang="en-US" sz="1900" b="1" dirty="0"/>
              <a:t>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int </a:t>
            </a:r>
            <a:r>
              <a:rPr lang="en-US" sz="1900" b="1" dirty="0" err="1"/>
              <a:t>arr</a:t>
            </a:r>
            <a:r>
              <a:rPr lang="en-US" sz="1900" b="1" dirty="0"/>
              <a:t>[] = { 4,5,3,2,1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    </a:t>
            </a:r>
            <a:r>
              <a:rPr lang="en-US" sz="1900" b="1" dirty="0" smtClean="0"/>
              <a:t>for </a:t>
            </a:r>
            <a:r>
              <a:rPr lang="en-US" sz="1900" b="1" dirty="0"/>
              <a:t>(int </a:t>
            </a:r>
            <a:r>
              <a:rPr lang="en-US" sz="1900" b="1" dirty="0" err="1"/>
              <a:t>i</a:t>
            </a:r>
            <a:r>
              <a:rPr lang="en-US" sz="1900" b="1" dirty="0"/>
              <a:t> = 0; </a:t>
            </a:r>
            <a:r>
              <a:rPr lang="en-US" sz="1900" b="1" dirty="0" err="1"/>
              <a:t>i</a:t>
            </a:r>
            <a:r>
              <a:rPr lang="en-US" sz="1900" b="1" dirty="0"/>
              <a:t> &lt; 5; </a:t>
            </a:r>
            <a:r>
              <a:rPr lang="en-US" sz="1900" b="1" dirty="0" err="1"/>
              <a:t>i</a:t>
            </a:r>
            <a:r>
              <a:rPr lang="en-US" sz="19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</a:t>
            </a:r>
            <a:r>
              <a:rPr lang="en-US" sz="1900" b="1" dirty="0" err="1"/>
              <a:t>cout</a:t>
            </a:r>
            <a:r>
              <a:rPr lang="en-US" sz="1900" b="1" dirty="0"/>
              <a:t> &lt;&lt; </a:t>
            </a:r>
            <a:r>
              <a:rPr lang="en-US" sz="1900" b="1" dirty="0" err="1"/>
              <a:t>arr</a:t>
            </a:r>
            <a:r>
              <a:rPr lang="en-US" sz="1900" b="1" dirty="0"/>
              <a:t>[</a:t>
            </a:r>
            <a:r>
              <a:rPr lang="en-US" sz="1900" b="1" dirty="0" err="1"/>
              <a:t>i</a:t>
            </a:r>
            <a:r>
              <a:rPr lang="en-US" sz="1900" b="1" dirty="0"/>
              <a:t>] &lt;&lt; "\t";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rgbClr val="0033CC"/>
                </a:solidFill>
              </a:rPr>
              <a:t>sort(begin(</a:t>
            </a:r>
            <a:r>
              <a:rPr lang="en-US" sz="1900" b="1" dirty="0" err="1">
                <a:solidFill>
                  <a:srgbClr val="0033CC"/>
                </a:solidFill>
              </a:rPr>
              <a:t>arr</a:t>
            </a:r>
            <a:r>
              <a:rPr lang="en-US" sz="1900" b="1" dirty="0">
                <a:solidFill>
                  <a:srgbClr val="0033CC"/>
                </a:solidFill>
              </a:rPr>
              <a:t>), end(</a:t>
            </a:r>
            <a:r>
              <a:rPr lang="en-US" sz="1900" b="1" dirty="0" err="1">
                <a:solidFill>
                  <a:srgbClr val="0033CC"/>
                </a:solidFill>
              </a:rPr>
              <a:t>arr</a:t>
            </a:r>
            <a:r>
              <a:rPr lang="en-US" sz="1900" b="1" dirty="0">
                <a:solidFill>
                  <a:srgbClr val="0033CC"/>
                </a:solidFill>
              </a:rPr>
              <a:t>), compare);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    </a:t>
            </a:r>
            <a:r>
              <a:rPr lang="en-US" sz="1900" b="1" dirty="0" smtClean="0"/>
              <a:t>for </a:t>
            </a:r>
            <a:r>
              <a:rPr lang="en-US" sz="1900" b="1" dirty="0"/>
              <a:t>(int </a:t>
            </a:r>
            <a:r>
              <a:rPr lang="en-US" sz="1900" b="1" dirty="0" err="1"/>
              <a:t>i</a:t>
            </a:r>
            <a:r>
              <a:rPr lang="en-US" sz="1900" b="1" dirty="0"/>
              <a:t> = 0; </a:t>
            </a:r>
            <a:r>
              <a:rPr lang="en-US" sz="1900" b="1" dirty="0" err="1"/>
              <a:t>i</a:t>
            </a:r>
            <a:r>
              <a:rPr lang="en-US" sz="1900" b="1" dirty="0"/>
              <a:t> &lt; 5; </a:t>
            </a:r>
            <a:r>
              <a:rPr lang="en-US" sz="1900" b="1" dirty="0" err="1"/>
              <a:t>i</a:t>
            </a:r>
            <a:r>
              <a:rPr lang="en-US" sz="19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</a:t>
            </a:r>
            <a:r>
              <a:rPr lang="en-US" sz="1900" b="1" dirty="0" err="1"/>
              <a:t>cout</a:t>
            </a:r>
            <a:r>
              <a:rPr lang="en-US" sz="1900" b="1" dirty="0"/>
              <a:t> &lt;&lt; </a:t>
            </a:r>
            <a:r>
              <a:rPr lang="en-US" sz="1900" b="1" dirty="0" err="1"/>
              <a:t>arr</a:t>
            </a:r>
            <a:r>
              <a:rPr lang="en-US" sz="1900" b="1" dirty="0"/>
              <a:t>[</a:t>
            </a:r>
            <a:r>
              <a:rPr lang="en-US" sz="1900" b="1" dirty="0" err="1"/>
              <a:t>i</a:t>
            </a:r>
            <a:r>
              <a:rPr lang="en-US" sz="1900" b="1" dirty="0"/>
              <a:t>] &lt;&lt; "\t";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}</a:t>
            </a:r>
            <a:endParaRPr lang="en-US" sz="1900" b="1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148080" y="1238469"/>
            <a:ext cx="3960993" cy="26225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900" dirty="0"/>
              <a:t>Например, в алгоритмы сортировки </a:t>
            </a:r>
            <a:r>
              <a:rPr lang="ru-RU" sz="1900" dirty="0" smtClean="0"/>
              <a:t>можно использовать некоторый </a:t>
            </a:r>
            <a:r>
              <a:rPr lang="ru-RU" sz="1900" dirty="0"/>
              <a:t>критерий для поиска, а роль этого критерия берёт на себя </a:t>
            </a:r>
            <a:r>
              <a:rPr lang="ru-RU" sz="1900" dirty="0" smtClean="0"/>
              <a:t>функтор.</a:t>
            </a:r>
            <a:r>
              <a:rPr lang="ru-RU" sz="1900" dirty="0"/>
              <a:t> </a:t>
            </a:r>
            <a:endParaRPr lang="en-US" sz="1900" dirty="0" smtClean="0"/>
          </a:p>
          <a:p>
            <a:pPr marL="0" indent="0">
              <a:buNone/>
            </a:pPr>
            <a:r>
              <a:rPr lang="ru-RU" sz="1900" b="1" dirty="0"/>
              <a:t>С</a:t>
            </a:r>
            <a:r>
              <a:rPr lang="ru-RU" sz="1900" b="1" dirty="0" smtClean="0"/>
              <a:t>ама </a:t>
            </a:r>
            <a:r>
              <a:rPr lang="ru-RU" sz="1900" b="1" dirty="0"/>
              <a:t>функция </a:t>
            </a:r>
            <a:r>
              <a:rPr lang="ru-RU" sz="1900" b="1" dirty="0" smtClean="0"/>
              <a:t>- не </a:t>
            </a:r>
            <a:r>
              <a:rPr lang="ru-RU" sz="1900" b="1" dirty="0"/>
              <a:t>функтор, потому что она в терминах С++ не </a:t>
            </a:r>
            <a:r>
              <a:rPr lang="ru-RU" sz="1900" b="1" dirty="0" smtClean="0"/>
              <a:t>объект. </a:t>
            </a:r>
            <a:endParaRPr lang="ru-RU" sz="1900" b="1" dirty="0"/>
          </a:p>
          <a:p>
            <a:pPr marL="0" indent="0">
              <a:buNone/>
            </a:pPr>
            <a:endParaRPr lang="ru-RU" sz="1900" dirty="0"/>
          </a:p>
          <a:p>
            <a:pPr marL="0" indent="0">
              <a:spcBef>
                <a:spcPts val="0"/>
              </a:spcBef>
              <a:buNone/>
            </a:pPr>
            <a:endParaRPr lang="en-US" sz="1900" b="1" kern="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0090" y="4117525"/>
            <a:ext cx="3888983" cy="1323439"/>
          </a:xfrm>
          <a:prstGeom prst="rect">
            <a:avLst/>
          </a:prstGeom>
          <a:solidFill>
            <a:srgbClr val="FFC000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Н</a:t>
            </a:r>
            <a:r>
              <a:rPr lang="ru-RU" sz="2000" dirty="0" smtClean="0"/>
              <a:t>о </a:t>
            </a:r>
            <a:r>
              <a:rPr lang="ru-RU" sz="2000" dirty="0"/>
              <a:t>имя функции "</a:t>
            </a:r>
            <a:r>
              <a:rPr lang="en-US" sz="2000" dirty="0"/>
              <a:t>compare" — </a:t>
            </a:r>
            <a:r>
              <a:rPr lang="ru-RU" sz="2000" dirty="0"/>
              <a:t>функтор, оно приводится к указателю, 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/>
              <a:t>указатель — объект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019" y="5440964"/>
            <a:ext cx="3667125" cy="133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9275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39" end="1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47" end="1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184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19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232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charRg st="434" end="4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9" grpId="0" animBg="1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/>
              <a:t>4</a:t>
            </a:r>
            <a:r>
              <a:rPr lang="ru-RU" sz="2000" dirty="0" smtClean="0"/>
              <a:t>) Функтор </a:t>
            </a:r>
            <a:r>
              <a:rPr lang="ru-RU" sz="2000" dirty="0"/>
              <a:t>в алгоритме сортировки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Примеры на функторы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37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50" y="2369740"/>
            <a:ext cx="5694010" cy="399078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#</a:t>
            </a:r>
            <a:r>
              <a:rPr lang="en-US" sz="1900" b="1" dirty="0"/>
              <a:t>include &lt;algorithm&gt;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using namespace </a:t>
            </a:r>
            <a:r>
              <a:rPr lang="en-US" sz="1900" b="1" dirty="0" err="1"/>
              <a:t>std</a:t>
            </a:r>
            <a:r>
              <a:rPr lang="en-US" sz="1900" b="1" dirty="0" smtClean="0"/>
              <a:t>;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</a:rPr>
              <a:t>//Создание функтора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class Less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bool operator() (</a:t>
            </a:r>
            <a:r>
              <a:rPr lang="en-US" sz="1900" b="1" dirty="0" err="1"/>
              <a:t>const</a:t>
            </a:r>
            <a:r>
              <a:rPr lang="en-US" sz="1900" b="1" dirty="0"/>
              <a:t> int left, </a:t>
            </a:r>
            <a:r>
              <a:rPr lang="en-US" sz="1900" b="1" dirty="0" err="1"/>
              <a:t>const</a:t>
            </a:r>
            <a:r>
              <a:rPr lang="en-US" sz="1900" b="1" dirty="0"/>
              <a:t> int right)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{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return left &lt; right;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};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1900" b="1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60136" y="-85190"/>
            <a:ext cx="5220090" cy="4450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int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smtClean="0"/>
              <a:t>int </a:t>
            </a:r>
            <a:r>
              <a:rPr lang="en-US" sz="1900" b="1" kern="0" dirty="0" err="1"/>
              <a:t>arr</a:t>
            </a:r>
            <a:r>
              <a:rPr lang="en-US" sz="1900" b="1" kern="0" dirty="0"/>
              <a:t>[] = { 4,5,3,2,1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kern="0" dirty="0" smtClean="0"/>
              <a:t>    </a:t>
            </a:r>
            <a:r>
              <a:rPr lang="en-US" sz="1900" b="1" kern="0" dirty="0" smtClean="0"/>
              <a:t>for </a:t>
            </a:r>
            <a:r>
              <a:rPr lang="en-US" sz="1900" b="1" kern="0" dirty="0"/>
              <a:t>(int </a:t>
            </a:r>
            <a:r>
              <a:rPr lang="en-US" sz="1900" b="1" kern="0" dirty="0" err="1"/>
              <a:t>i</a:t>
            </a:r>
            <a:r>
              <a:rPr lang="en-US" sz="1900" b="1" kern="0" dirty="0"/>
              <a:t> = 0; </a:t>
            </a:r>
            <a:r>
              <a:rPr lang="en-US" sz="1900" b="1" kern="0" dirty="0" err="1"/>
              <a:t>i</a:t>
            </a:r>
            <a:r>
              <a:rPr lang="en-US" sz="1900" b="1" kern="0" dirty="0"/>
              <a:t> &lt; 5; </a:t>
            </a:r>
            <a:r>
              <a:rPr lang="en-US" sz="1900" b="1" kern="0" dirty="0" err="1"/>
              <a:t>i</a:t>
            </a:r>
            <a:r>
              <a:rPr lang="en-US" sz="1900" b="1" kern="0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    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 &lt;&lt; </a:t>
            </a:r>
            <a:r>
              <a:rPr lang="en-US" sz="1900" b="1" kern="0" dirty="0" err="1"/>
              <a:t>arr</a:t>
            </a:r>
            <a:r>
              <a:rPr lang="en-US" sz="1900" b="1" kern="0" dirty="0"/>
              <a:t>[</a:t>
            </a:r>
            <a:r>
              <a:rPr lang="en-US" sz="1900" b="1" kern="0" dirty="0" err="1"/>
              <a:t>i</a:t>
            </a:r>
            <a:r>
              <a:rPr lang="en-US" sz="1900" b="1" kern="0" dirty="0"/>
              <a:t>] &lt;&lt; "\t";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 </a:t>
            </a:r>
            <a:r>
              <a:rPr lang="en-US" sz="1900" b="1" kern="0" dirty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900" b="1" kern="0" dirty="0">
                <a:solidFill>
                  <a:schemeClr val="accent6">
                    <a:lumMod val="75000"/>
                  </a:schemeClr>
                </a:solidFill>
              </a:rPr>
              <a:t>создаём объект, который благодаря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kern="0" dirty="0">
                <a:solidFill>
                  <a:schemeClr val="accent6">
                    <a:lumMod val="75000"/>
                  </a:schemeClr>
                </a:solidFill>
              </a:rPr>
              <a:t>    //</a:t>
            </a:r>
            <a:r>
              <a:rPr lang="ru-RU" sz="1900" b="1" kern="0" dirty="0" smtClean="0">
                <a:solidFill>
                  <a:schemeClr val="accent6">
                    <a:lumMod val="75000"/>
                  </a:schemeClr>
                </a:solidFill>
              </a:rPr>
              <a:t>перегруженной операции () функциональный </a:t>
            </a:r>
            <a:r>
              <a:rPr lang="ru-RU" sz="1900" b="1" kern="0" dirty="0">
                <a:solidFill>
                  <a:schemeClr val="accent6">
                    <a:lumMod val="75000"/>
                  </a:schemeClr>
                </a:solidFill>
              </a:rPr>
              <a:t>объект, т. е. функтор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kern="0" dirty="0"/>
              <a:t>    </a:t>
            </a:r>
            <a:r>
              <a:rPr lang="en-US" sz="1900" b="1" kern="0" dirty="0">
                <a:solidFill>
                  <a:srgbClr val="C00000"/>
                </a:solidFill>
              </a:rPr>
              <a:t>Less </a:t>
            </a:r>
            <a:r>
              <a:rPr lang="en-US" sz="1900" b="1" kern="0" dirty="0" err="1">
                <a:solidFill>
                  <a:srgbClr val="C00000"/>
                </a:solidFill>
              </a:rPr>
              <a:t>less</a:t>
            </a:r>
            <a:r>
              <a:rPr lang="en-US" sz="1900" b="1" kern="0" dirty="0">
                <a:solidFill>
                  <a:srgbClr val="C00000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900" b="1" kern="0" dirty="0">
                <a:solidFill>
                  <a:schemeClr val="accent6">
                    <a:lumMod val="75000"/>
                  </a:schemeClr>
                </a:solidFill>
              </a:rPr>
              <a:t>передаём функтор в алгоритм сортировки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kern="0" dirty="0"/>
              <a:t>    </a:t>
            </a:r>
            <a:r>
              <a:rPr lang="en-US" sz="1900" b="1" kern="0" dirty="0">
                <a:solidFill>
                  <a:srgbClr val="C00000"/>
                </a:solidFill>
              </a:rPr>
              <a:t>sort(begin(</a:t>
            </a:r>
            <a:r>
              <a:rPr lang="en-US" sz="1900" b="1" kern="0" dirty="0" err="1">
                <a:solidFill>
                  <a:srgbClr val="C00000"/>
                </a:solidFill>
              </a:rPr>
              <a:t>arr</a:t>
            </a:r>
            <a:r>
              <a:rPr lang="en-US" sz="1900" b="1" kern="0" dirty="0">
                <a:solidFill>
                  <a:srgbClr val="C00000"/>
                </a:solidFill>
              </a:rPr>
              <a:t>), end(</a:t>
            </a:r>
            <a:r>
              <a:rPr lang="en-US" sz="1900" b="1" kern="0" dirty="0" err="1">
                <a:solidFill>
                  <a:srgbClr val="C00000"/>
                </a:solidFill>
              </a:rPr>
              <a:t>arr</a:t>
            </a:r>
            <a:r>
              <a:rPr lang="en-US" sz="1900" b="1" kern="0" dirty="0">
                <a:solidFill>
                  <a:srgbClr val="C00000"/>
                </a:solidFill>
              </a:rPr>
              <a:t>), less);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for </a:t>
            </a:r>
            <a:r>
              <a:rPr lang="en-US" sz="1900" b="1" kern="0" dirty="0"/>
              <a:t>(int </a:t>
            </a:r>
            <a:r>
              <a:rPr lang="en-US" sz="1900" b="1" kern="0" dirty="0" err="1"/>
              <a:t>i</a:t>
            </a:r>
            <a:r>
              <a:rPr lang="en-US" sz="1900" b="1" kern="0" dirty="0"/>
              <a:t> = 0; </a:t>
            </a:r>
            <a:r>
              <a:rPr lang="en-US" sz="1900" b="1" kern="0" dirty="0" err="1"/>
              <a:t>i</a:t>
            </a:r>
            <a:r>
              <a:rPr lang="en-US" sz="1900" b="1" kern="0" dirty="0"/>
              <a:t> &lt; 5; </a:t>
            </a:r>
            <a:r>
              <a:rPr lang="en-US" sz="1900" b="1" kern="0" dirty="0" err="1"/>
              <a:t>i</a:t>
            </a:r>
            <a:r>
              <a:rPr lang="en-US" sz="1900" b="1" kern="0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    </a:t>
            </a:r>
            <a:r>
              <a:rPr lang="en-US" sz="1900" b="1" kern="0" dirty="0" err="1"/>
              <a:t>cout</a:t>
            </a:r>
            <a:r>
              <a:rPr lang="en-US" sz="1900" b="1" kern="0" dirty="0"/>
              <a:t> &lt;&lt; </a:t>
            </a:r>
            <a:r>
              <a:rPr lang="en-US" sz="1900" b="1" kern="0" dirty="0" err="1"/>
              <a:t>arr</a:t>
            </a:r>
            <a:r>
              <a:rPr lang="en-US" sz="1900" b="1" kern="0" dirty="0"/>
              <a:t>[</a:t>
            </a:r>
            <a:r>
              <a:rPr lang="en-US" sz="1900" b="1" kern="0" dirty="0" err="1"/>
              <a:t>i</a:t>
            </a:r>
            <a:r>
              <a:rPr lang="en-US" sz="1900" b="1" kern="0" dirty="0"/>
              <a:t>] &lt;&lt; "\t</a:t>
            </a:r>
            <a:r>
              <a:rPr lang="en-US" sz="1900" b="1" kern="0" dirty="0" smtClean="0"/>
              <a:t>";</a:t>
            </a:r>
            <a:endParaRPr lang="en-US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}</a:t>
            </a:r>
            <a:endParaRPr lang="ru-RU" sz="1900" b="1" kern="0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678" y="5171463"/>
            <a:ext cx="3837321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1585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11" grpId="0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en-US" sz="2000" dirty="0" smtClean="0"/>
              <a:t>5</a:t>
            </a:r>
            <a:r>
              <a:rPr lang="ru-RU" sz="2000" dirty="0" smtClean="0"/>
              <a:t>) Функтор как предикат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Примеры на функторы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38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50" y="2204830"/>
            <a:ext cx="5694010" cy="446462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class </a:t>
            </a:r>
            <a:r>
              <a:rPr lang="en-US" sz="1900" b="1" dirty="0" err="1"/>
              <a:t>EvenOddFunctor</a:t>
            </a:r>
            <a:r>
              <a:rPr lang="en-US" sz="1900" b="1" dirty="0"/>
              <a:t> 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{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int even_;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int odd_;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 err="1"/>
              <a:t>EvenOddFunctor</a:t>
            </a:r>
            <a:r>
              <a:rPr lang="en-US" sz="1900" b="1" dirty="0"/>
              <a:t>() : 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</a:t>
            </a:r>
            <a:r>
              <a:rPr lang="ru-RU" sz="1900" b="1" dirty="0" smtClean="0"/>
              <a:t>   </a:t>
            </a:r>
            <a:r>
              <a:rPr lang="en-US" sz="1900" b="1" dirty="0" smtClean="0"/>
              <a:t>even</a:t>
            </a:r>
            <a:r>
              <a:rPr lang="en-US" sz="1900" b="1" dirty="0"/>
              <a:t>_(0), odd_(0)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</a:t>
            </a:r>
            <a:r>
              <a:rPr lang="en-US" sz="1900" b="1" dirty="0">
                <a:solidFill>
                  <a:srgbClr val="0033CC"/>
                </a:solidFill>
              </a:rPr>
              <a:t>void operator()(int x) </a:t>
            </a:r>
            <a:endParaRPr lang="ru-RU" sz="19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</a:t>
            </a:r>
            <a:r>
              <a:rPr lang="ru-RU" sz="1900" b="1" dirty="0" smtClean="0"/>
              <a:t> </a:t>
            </a:r>
            <a:r>
              <a:rPr lang="en-US" sz="1900" b="1" dirty="0" smtClean="0"/>
              <a:t>{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if (x % 2 == 0) even_ +=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    else odd_ +=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int </a:t>
            </a:r>
            <a:r>
              <a:rPr lang="en-US" sz="1900" b="1" dirty="0" err="1"/>
              <a:t>even_sum</a:t>
            </a:r>
            <a:r>
              <a:rPr lang="en-US" sz="1900" b="1" dirty="0"/>
              <a:t>() </a:t>
            </a:r>
            <a:r>
              <a:rPr lang="en-US" sz="1900" b="1" dirty="0" err="1"/>
              <a:t>const</a:t>
            </a:r>
            <a:r>
              <a:rPr lang="en-US" sz="1900" b="1" dirty="0"/>
              <a:t> { return even_;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int </a:t>
            </a:r>
            <a:r>
              <a:rPr lang="en-US" sz="1900" b="1" dirty="0" err="1"/>
              <a:t>odd_sum</a:t>
            </a:r>
            <a:r>
              <a:rPr lang="en-US" sz="1900" b="1" dirty="0"/>
              <a:t>() </a:t>
            </a:r>
            <a:r>
              <a:rPr lang="en-US" sz="1900" b="1" dirty="0" err="1"/>
              <a:t>const</a:t>
            </a:r>
            <a:r>
              <a:rPr lang="en-US" sz="1900" b="1" dirty="0"/>
              <a:t> { return odd_;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};</a:t>
            </a:r>
            <a:endParaRPr lang="ru-RU" sz="1900" b="1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4131" y="721142"/>
            <a:ext cx="9191879" cy="14836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900" dirty="0"/>
              <a:t>Чаще всего функторы в С++ используются в качестве предикатов, </a:t>
            </a:r>
            <a:r>
              <a:rPr lang="ru-RU" sz="1900" dirty="0" err="1"/>
              <a:t>псевдозамыканий</a:t>
            </a:r>
            <a:r>
              <a:rPr lang="ru-RU" sz="1900" dirty="0"/>
              <a:t> или функций сравнения в алгоритмах STL. </a:t>
            </a:r>
            <a:endParaRPr lang="ru-RU" sz="1900" dirty="0" smtClean="0"/>
          </a:p>
          <a:p>
            <a:pPr marL="0" indent="0">
              <a:buNone/>
            </a:pPr>
            <a:r>
              <a:rPr lang="ru-RU" sz="1900" dirty="0" smtClean="0"/>
              <a:t>Предположим</a:t>
            </a:r>
            <a:r>
              <a:rPr lang="ru-RU" sz="1900" dirty="0"/>
              <a:t>, у вас есть список целых чисел и вы хотите найти сумму всех четных и сумму всех нечетных. Идеальная задача для функтора и </a:t>
            </a:r>
            <a:r>
              <a:rPr lang="ru-RU" sz="1900" dirty="0" err="1"/>
              <a:t>for_each</a:t>
            </a:r>
            <a:r>
              <a:rPr lang="ru-RU" sz="1900" dirty="0"/>
              <a:t>.</a:t>
            </a:r>
            <a:endParaRPr lang="ru-RU" sz="1900" dirty="0"/>
          </a:p>
          <a:p>
            <a:pPr marL="0" indent="0">
              <a:spcBef>
                <a:spcPts val="0"/>
              </a:spcBef>
              <a:buNone/>
            </a:pPr>
            <a:endParaRPr lang="en-US" sz="1900" b="1" kern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3437" y="5344915"/>
            <a:ext cx="3123183" cy="1462069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23910" y="1210990"/>
            <a:ext cx="5220090" cy="4450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int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err="1">
                <a:solidFill>
                  <a:srgbClr val="0033CC"/>
                </a:solidFill>
              </a:rPr>
              <a:t>EvenOddFunctor</a:t>
            </a:r>
            <a:r>
              <a:rPr lang="en-US" sz="1900" b="1" kern="0" dirty="0">
                <a:solidFill>
                  <a:srgbClr val="0033CC"/>
                </a:solidFill>
              </a:rPr>
              <a:t> </a:t>
            </a:r>
            <a:r>
              <a:rPr lang="en-US" sz="1900" b="1" kern="0" dirty="0" err="1">
                <a:solidFill>
                  <a:srgbClr val="0033CC"/>
                </a:solidFill>
              </a:rPr>
              <a:t>evenodd</a:t>
            </a:r>
            <a:r>
              <a:rPr lang="en-US" sz="1900" b="1" kern="0" dirty="0">
                <a:solidFill>
                  <a:srgbClr val="0033CC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int </a:t>
            </a:r>
            <a:r>
              <a:rPr lang="en-US" sz="1900" b="1" kern="0" dirty="0" err="1"/>
              <a:t>my_list</a:t>
            </a:r>
            <a:r>
              <a:rPr lang="en-US" sz="1900" b="1" kern="0" dirty="0"/>
              <a:t>[] = { 1, 2, 3, 4, 5, 6, 7, 8, 9, 10 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/>
              <a:t>    </a:t>
            </a:r>
            <a:r>
              <a:rPr lang="en-US" sz="1900" b="1" kern="0" dirty="0" err="1">
                <a:solidFill>
                  <a:srgbClr val="0033CC"/>
                </a:solidFill>
              </a:rPr>
              <a:t>evenodd</a:t>
            </a:r>
            <a:r>
              <a:rPr lang="en-US" sz="1900" b="1" kern="0" dirty="0">
                <a:solidFill>
                  <a:srgbClr val="0033CC"/>
                </a:solidFill>
              </a:rPr>
              <a:t> = </a:t>
            </a:r>
            <a:r>
              <a:rPr lang="en-US" sz="1900" b="1" kern="0" dirty="0" err="1">
                <a:solidFill>
                  <a:srgbClr val="0033CC"/>
                </a:solidFill>
              </a:rPr>
              <a:t>for_each</a:t>
            </a:r>
            <a:r>
              <a:rPr lang="en-US" sz="1900" b="1" kern="0" dirty="0">
                <a:solidFill>
                  <a:srgbClr val="0033CC"/>
                </a:solidFill>
              </a:rPr>
              <a:t>(</a:t>
            </a:r>
            <a:r>
              <a:rPr lang="en-US" sz="1900" b="1" kern="0" dirty="0" err="1">
                <a:solidFill>
                  <a:srgbClr val="0033CC"/>
                </a:solidFill>
              </a:rPr>
              <a:t>my_list</a:t>
            </a:r>
            <a:r>
              <a:rPr lang="en-US" sz="1900" b="1" kern="0" dirty="0">
                <a:solidFill>
                  <a:srgbClr val="0033CC"/>
                </a:solidFill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>
                <a:solidFill>
                  <a:srgbClr val="0033CC"/>
                </a:solidFill>
              </a:rPr>
              <a:t>        </a:t>
            </a:r>
            <a:r>
              <a:rPr lang="en-US" sz="1900" b="1" kern="0" dirty="0" err="1">
                <a:solidFill>
                  <a:srgbClr val="0033CC"/>
                </a:solidFill>
              </a:rPr>
              <a:t>my_list</a:t>
            </a:r>
            <a:r>
              <a:rPr lang="en-US" sz="1900" b="1" kern="0" dirty="0">
                <a:solidFill>
                  <a:srgbClr val="0033CC"/>
                </a:solidFill>
              </a:rPr>
              <a:t> + </a:t>
            </a:r>
            <a:r>
              <a:rPr lang="en-US" sz="1900" b="1" kern="0" dirty="0" err="1">
                <a:solidFill>
                  <a:srgbClr val="0033CC"/>
                </a:solidFill>
              </a:rPr>
              <a:t>sizeof</a:t>
            </a:r>
            <a:r>
              <a:rPr lang="en-US" sz="1900" b="1" kern="0" dirty="0">
                <a:solidFill>
                  <a:srgbClr val="0033CC"/>
                </a:solidFill>
              </a:rPr>
              <a:t>(</a:t>
            </a:r>
            <a:r>
              <a:rPr lang="en-US" sz="1900" b="1" kern="0" dirty="0" err="1">
                <a:solidFill>
                  <a:srgbClr val="0033CC"/>
                </a:solidFill>
              </a:rPr>
              <a:t>my_list</a:t>
            </a:r>
            <a:r>
              <a:rPr lang="en-US" sz="1900" b="1" kern="0" dirty="0">
                <a:solidFill>
                  <a:srgbClr val="0033CC"/>
                </a:solidFill>
              </a:rPr>
              <a:t>) / </a:t>
            </a:r>
            <a:r>
              <a:rPr lang="en-US" sz="1900" b="1" kern="0" dirty="0" err="1">
                <a:solidFill>
                  <a:srgbClr val="0033CC"/>
                </a:solidFill>
              </a:rPr>
              <a:t>sizeof</a:t>
            </a:r>
            <a:r>
              <a:rPr lang="en-US" sz="1900" b="1" kern="0" dirty="0">
                <a:solidFill>
                  <a:srgbClr val="0033CC"/>
                </a:solidFill>
              </a:rPr>
              <a:t>(</a:t>
            </a:r>
            <a:r>
              <a:rPr lang="en-US" sz="1900" b="1" kern="0" dirty="0" err="1">
                <a:solidFill>
                  <a:srgbClr val="0033CC"/>
                </a:solidFill>
              </a:rPr>
              <a:t>my_list</a:t>
            </a:r>
            <a:r>
              <a:rPr lang="en-US" sz="1900" b="1" kern="0" dirty="0">
                <a:solidFill>
                  <a:srgbClr val="0033CC"/>
                </a:solidFill>
              </a:rPr>
              <a:t>[0]),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>
                <a:solidFill>
                  <a:srgbClr val="0033CC"/>
                </a:solidFill>
              </a:rPr>
              <a:t>        </a:t>
            </a:r>
            <a:r>
              <a:rPr lang="en-US" sz="1900" b="1" kern="0" dirty="0" err="1">
                <a:solidFill>
                  <a:srgbClr val="0033CC"/>
                </a:solidFill>
              </a:rPr>
              <a:t>evenodd</a:t>
            </a:r>
            <a:r>
              <a:rPr lang="en-US" sz="1900" b="1" kern="0" dirty="0">
                <a:solidFill>
                  <a:srgbClr val="00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err="1" smtClean="0"/>
              <a:t>cout</a:t>
            </a:r>
            <a:r>
              <a:rPr lang="en-US" sz="1900" b="1" kern="0" dirty="0" smtClean="0"/>
              <a:t> </a:t>
            </a:r>
            <a:r>
              <a:rPr lang="en-US" sz="1900" b="1" kern="0" dirty="0"/>
              <a:t>&lt;&lt; "</a:t>
            </a:r>
            <a:r>
              <a:rPr lang="ru-RU" sz="1900" b="1" kern="0" dirty="0"/>
              <a:t>Сумма чётных: " &lt;&lt; </a:t>
            </a:r>
            <a:r>
              <a:rPr lang="en-US" sz="1900" b="1" kern="0" dirty="0" err="1">
                <a:solidFill>
                  <a:srgbClr val="0033CC"/>
                </a:solidFill>
              </a:rPr>
              <a:t>evenodd.even_sum</a:t>
            </a:r>
            <a:r>
              <a:rPr lang="en-US" sz="1900" b="1" kern="0" dirty="0">
                <a:solidFill>
                  <a:srgbClr val="0033CC"/>
                </a:solidFill>
              </a:rPr>
              <a:t>() </a:t>
            </a:r>
            <a:r>
              <a:rPr lang="en-US" sz="1900" b="1" kern="0" dirty="0"/>
              <a:t>&lt;&lt; "\n";</a:t>
            </a:r>
          </a:p>
          <a:p>
            <a:pPr marL="0" indent="0">
              <a:spcBef>
                <a:spcPts val="0"/>
              </a:spcBef>
              <a:buNone/>
            </a:pPr>
            <a:endParaRPr lang="ru-RU" sz="1900" b="1" kern="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err="1" smtClean="0"/>
              <a:t>cout</a:t>
            </a:r>
            <a:r>
              <a:rPr lang="en-US" sz="1900" b="1" kern="0" dirty="0" smtClean="0"/>
              <a:t> </a:t>
            </a:r>
            <a:r>
              <a:rPr lang="en-US" sz="1900" b="1" kern="0" dirty="0"/>
              <a:t>&lt;&lt; "</a:t>
            </a:r>
            <a:r>
              <a:rPr lang="ru-RU" sz="1900" b="1" kern="0" dirty="0"/>
              <a:t>Сумма нечётных: " &lt;&lt; </a:t>
            </a:r>
            <a:r>
              <a:rPr lang="en-US" sz="1900" b="1" kern="0" dirty="0" err="1">
                <a:solidFill>
                  <a:srgbClr val="0033CC"/>
                </a:solidFill>
              </a:rPr>
              <a:t>evenodd.odd_sum</a:t>
            </a:r>
            <a:r>
              <a:rPr lang="en-US" sz="1900" b="1" kern="0" dirty="0">
                <a:solidFill>
                  <a:srgbClr val="0033CC"/>
                </a:solidFill>
              </a:rPr>
              <a:t>() </a:t>
            </a:r>
            <a:r>
              <a:rPr lang="en-US" sz="1900" b="1" kern="0" dirty="0"/>
              <a:t>&lt;&lt; </a:t>
            </a:r>
            <a:r>
              <a:rPr lang="en-US" sz="1900" b="1" kern="0" dirty="0" err="1" smtClean="0"/>
              <a:t>endl</a:t>
            </a:r>
            <a:r>
              <a:rPr lang="en-US" sz="1900" b="1" kern="0" dirty="0" smtClean="0"/>
              <a:t>;</a:t>
            </a:r>
            <a:endParaRPr lang="ru-RU" sz="1900" b="1" kern="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kern="0" dirty="0" smtClean="0"/>
              <a:t>}</a:t>
            </a:r>
            <a:endParaRPr lang="ru-RU" sz="1900" b="1" kern="0" dirty="0" smtClean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-4058" y="25836"/>
            <a:ext cx="9113132" cy="1212633"/>
          </a:xfrm>
          <a:prstGeom prst="rect">
            <a:avLst/>
          </a:prstGeom>
          <a:solidFill>
            <a:srgbClr val="FFC000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900" dirty="0"/>
              <a:t>Здесь экземпляр </a:t>
            </a:r>
            <a:r>
              <a:rPr lang="ru-RU" sz="1900" b="1" dirty="0" err="1"/>
              <a:t>EvenOddFunctor</a:t>
            </a:r>
            <a:r>
              <a:rPr lang="ru-RU" sz="1900" dirty="0"/>
              <a:t> передается в </a:t>
            </a:r>
            <a:r>
              <a:rPr lang="ru-RU" sz="1900" b="1" dirty="0" err="1"/>
              <a:t>for_each</a:t>
            </a:r>
            <a:r>
              <a:rPr lang="ru-RU" sz="1900" dirty="0"/>
              <a:t>. </a:t>
            </a:r>
            <a:endParaRPr lang="ru-RU" sz="19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err="1" smtClean="0"/>
              <a:t>for_each</a:t>
            </a:r>
            <a:r>
              <a:rPr lang="ru-RU" sz="1900" dirty="0" smtClean="0"/>
              <a:t> </a:t>
            </a:r>
            <a:r>
              <a:rPr lang="ru-RU" sz="1900" dirty="0"/>
              <a:t>итерируется по каждому элементу </a:t>
            </a:r>
            <a:r>
              <a:rPr lang="ru-RU" sz="1900" b="1" dirty="0"/>
              <a:t>в </a:t>
            </a:r>
            <a:r>
              <a:rPr lang="ru-RU" sz="1900" b="1" dirty="0" err="1"/>
              <a:t>my_list</a:t>
            </a:r>
            <a:r>
              <a:rPr lang="ru-RU" sz="1900" b="1" dirty="0"/>
              <a:t> и вызывает функтор</a:t>
            </a:r>
            <a:r>
              <a:rPr lang="ru-RU" sz="1900" dirty="0"/>
              <a:t>. После этого он возвращает копию функтора </a:t>
            </a:r>
            <a:r>
              <a:rPr lang="ru-RU" sz="1900" dirty="0" err="1"/>
              <a:t>evenodd</a:t>
            </a:r>
            <a:r>
              <a:rPr lang="ru-RU" sz="1900" dirty="0"/>
              <a:t>, который содержит сумму чётных и нечётных элементов.</a:t>
            </a:r>
            <a:endParaRPr lang="en-US" sz="1900" b="1" kern="0" dirty="0"/>
          </a:p>
        </p:txBody>
      </p:sp>
    </p:spTree>
    <p:extLst>
      <p:ext uri="{BB962C8B-B14F-4D97-AF65-F5344CB8AC3E}">
        <p14:creationId xmlns:p14="http://schemas.microsoft.com/office/powerpoint/2010/main" val="16654027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8" grpId="0" animBg="1"/>
      <p:bldP spid="11" grpId="0" build="p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20"/>
            <a:ext cx="9143999" cy="511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altLang="ru-RU" sz="2400" b="1" dirty="0" smtClean="0">
                <a:solidFill>
                  <a:srgbClr val="6600FF"/>
                </a:solidFill>
                <a:latin typeface="+mj-lt"/>
                <a:cs typeface="Arial" panose="020B0604020202020204" pitchFamily="34" charset="0"/>
              </a:rPr>
              <a:t>Ассоциативные </a:t>
            </a:r>
            <a:r>
              <a:rPr lang="ru-RU" altLang="ru-RU" sz="2400" b="1" dirty="0">
                <a:solidFill>
                  <a:srgbClr val="6600FF"/>
                </a:solidFill>
                <a:latin typeface="+mj-lt"/>
                <a:cs typeface="Arial" panose="020B0604020202020204" pitchFamily="34" charset="0"/>
              </a:rPr>
              <a:t>контейнеры</a:t>
            </a:r>
            <a:r>
              <a:rPr lang="ru-RU" altLang="ru-RU" sz="2400" dirty="0">
                <a:solidFill>
                  <a:srgbClr val="6600F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altLang="ru-RU" sz="2400" dirty="0">
                <a:latin typeface="+mj-lt"/>
                <a:cs typeface="Arial" panose="020B0604020202020204" pitchFamily="34" charset="0"/>
              </a:rPr>
              <a:t>предполагают, что в хранимых данных выделяется </a:t>
            </a:r>
            <a:r>
              <a:rPr lang="ru-RU" altLang="ru-RU" sz="2400" b="1" i="1" dirty="0">
                <a:latin typeface="+mj-lt"/>
                <a:cs typeface="Arial" panose="020B0604020202020204" pitchFamily="34" charset="0"/>
              </a:rPr>
              <a:t>ключ</a:t>
            </a:r>
            <a:r>
              <a:rPr lang="ru-RU" altLang="ru-RU" sz="2400" dirty="0">
                <a:latin typeface="+mj-lt"/>
                <a:cs typeface="Arial" panose="020B0604020202020204" pitchFamily="34" charset="0"/>
              </a:rPr>
              <a:t>, который определяет конкретный элемент хранимых данных, и </a:t>
            </a:r>
            <a:r>
              <a:rPr lang="ru-RU" altLang="ru-RU" sz="2400" b="1" i="1" dirty="0" err="1">
                <a:latin typeface="+mj-lt"/>
                <a:cs typeface="Arial" panose="020B0604020202020204" pitchFamily="34" charset="0"/>
              </a:rPr>
              <a:t>неключевая</a:t>
            </a:r>
            <a:r>
              <a:rPr lang="ru-RU" altLang="ru-RU" sz="2400" b="1" i="1" dirty="0">
                <a:latin typeface="+mj-lt"/>
                <a:cs typeface="Arial" panose="020B0604020202020204" pitchFamily="34" charset="0"/>
              </a:rPr>
              <a:t> </a:t>
            </a:r>
            <a:r>
              <a:rPr lang="ru-RU" altLang="ru-RU" sz="2400" b="1" i="1" dirty="0" smtClean="0">
                <a:latin typeface="+mj-lt"/>
                <a:cs typeface="Arial" panose="020B0604020202020204" pitchFamily="34" charset="0"/>
              </a:rPr>
              <a:t>информация</a:t>
            </a:r>
            <a:r>
              <a:rPr lang="ru-RU" altLang="ru-RU" sz="2400" b="1" dirty="0" smtClean="0">
                <a:latin typeface="+mj-lt"/>
                <a:cs typeface="Arial" panose="020B0604020202020204" pitchFamily="34" charset="0"/>
              </a:rPr>
              <a:t>, т.е. </a:t>
            </a:r>
          </a:p>
          <a:p>
            <a:r>
              <a:rPr lang="ru-RU" sz="2400" b="1" dirty="0" smtClean="0">
                <a:latin typeface="+mj-lt"/>
              </a:rPr>
              <a:t>Ассоциативный </a:t>
            </a:r>
            <a:r>
              <a:rPr lang="ru-RU" sz="2400" b="1" dirty="0">
                <a:latin typeface="+mj-lt"/>
              </a:rPr>
              <a:t>массив</a:t>
            </a:r>
            <a:r>
              <a:rPr lang="ru-RU" sz="2400" dirty="0">
                <a:latin typeface="+mj-lt"/>
              </a:rPr>
              <a:t> — абстрактный тип данных (интерфейс к хранилищу данных), позволяющий хранить пары вида </a:t>
            </a:r>
            <a:r>
              <a:rPr lang="ru-RU" sz="2400" b="1" dirty="0">
                <a:solidFill>
                  <a:srgbClr val="C00000"/>
                </a:solidFill>
                <a:latin typeface="+mj-lt"/>
              </a:rPr>
              <a:t>«(ключ, значение)»</a:t>
            </a:r>
            <a:r>
              <a:rPr lang="ru-RU" altLang="ru-RU" sz="2400" b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altLang="ru-RU" sz="2400" dirty="0" smtClean="0">
                <a:latin typeface="+mj-lt"/>
                <a:cs typeface="Arial" panose="020B0604020202020204" pitchFamily="34" charset="0"/>
              </a:rPr>
              <a:t>.</a:t>
            </a:r>
          </a:p>
          <a:p>
            <a:r>
              <a:rPr lang="ru-RU" altLang="ru-RU" sz="2400" b="1" dirty="0" smtClean="0">
                <a:latin typeface="+mj-lt"/>
                <a:cs typeface="Arial" panose="020B0604020202020204" pitchFamily="34" charset="0"/>
              </a:rPr>
              <a:t>Ассоциативные </a:t>
            </a:r>
            <a:r>
              <a:rPr lang="ru-RU" altLang="ru-RU" sz="2400" b="1" dirty="0">
                <a:latin typeface="+mj-lt"/>
                <a:cs typeface="Arial" panose="020B0604020202020204" pitchFamily="34" charset="0"/>
              </a:rPr>
              <a:t>контейнеры </a:t>
            </a:r>
            <a:r>
              <a:rPr lang="ru-RU" altLang="ru-RU" sz="2400" dirty="0">
                <a:latin typeface="+mj-lt"/>
                <a:cs typeface="Arial" panose="020B0604020202020204" pitchFamily="34" charset="0"/>
              </a:rPr>
              <a:t>обеспечивают быстрый доступ к данным по значениям ключа.  </a:t>
            </a:r>
            <a:endParaRPr lang="ru-RU" altLang="ru-RU" sz="2400" dirty="0" smtClean="0">
              <a:latin typeface="+mj-lt"/>
              <a:cs typeface="Arial" panose="020B0604020202020204" pitchFamily="34" charset="0"/>
            </a:endParaRPr>
          </a:p>
          <a:p>
            <a:r>
              <a:rPr lang="ru-RU" sz="2400" b="1" dirty="0">
                <a:latin typeface="+mj-lt"/>
              </a:rPr>
              <a:t>Ассоциативные контейнеры</a:t>
            </a:r>
            <a:r>
              <a:rPr lang="ru-RU" sz="2400" dirty="0">
                <a:latin typeface="+mj-lt"/>
              </a:rPr>
              <a:t> предназначены для обеспечения прямого доступа посредством использования ключей.</a:t>
            </a:r>
            <a:endParaRPr lang="ru-RU" altLang="ru-RU" sz="2400" dirty="0">
              <a:latin typeface="+mj-lt"/>
              <a:cs typeface="Arial" panose="020B0604020202020204" pitchFamily="34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en-US" sz="2400" b="1" dirty="0" smtClean="0">
              <a:solidFill>
                <a:srgbClr val="0033CC"/>
              </a:solidFill>
              <a:latin typeface="+mj-lt"/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138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Функторы</a:t>
            </a:r>
            <a:endParaRPr lang="ru-RU" altLang="ru-RU" dirty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80" y="1340710"/>
            <a:ext cx="8642350" cy="525673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400" dirty="0"/>
              <a:t>В стандартной библиотеке шаблонов предопределено много </a:t>
            </a:r>
            <a:r>
              <a:rPr lang="ru-RU" sz="2400" dirty="0" smtClean="0"/>
              <a:t>функторов. </a:t>
            </a:r>
          </a:p>
          <a:p>
            <a:pPr algn="just">
              <a:spcBef>
                <a:spcPts val="0"/>
              </a:spcBef>
            </a:pPr>
            <a:r>
              <a:rPr lang="ru-RU" sz="2400" dirty="0"/>
              <a:t>В </a:t>
            </a:r>
            <a:r>
              <a:rPr lang="ru-RU" sz="2400" b="1" dirty="0" err="1"/>
              <a:t>functional</a:t>
            </a:r>
            <a:r>
              <a:rPr lang="ru-RU" sz="2400" dirty="0"/>
              <a:t> описаны функторы для сравнения, для арифметических операций, для логических операций и некоторые другие.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178584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 smtClean="0"/>
              <a:t>Функторы</a:t>
            </a:r>
            <a:endParaRPr lang="ru-RU" alt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" y="1196690"/>
            <a:ext cx="6192860" cy="43926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580" y="5663577"/>
            <a:ext cx="7596420" cy="130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90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8359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000" dirty="0"/>
              <a:t>6</a:t>
            </a:r>
            <a:r>
              <a:rPr lang="ru-RU" sz="2000" dirty="0" smtClean="0"/>
              <a:t>) Стандартные функторы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96672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Примеры на функторы</a:t>
            </a:r>
            <a:endParaRPr lang="ru-RU" sz="4000" dirty="0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-1" y="1275420"/>
            <a:ext cx="9191879" cy="6915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900" b="1" kern="0"/>
              <a:t>Существует некоторое множество уже готовых функторов, описаны они в functional</a:t>
            </a:r>
            <a:endParaRPr lang="en-US" sz="1900" b="1" kern="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80" y="5668802"/>
            <a:ext cx="1754907" cy="1123140"/>
          </a:xfrm>
          <a:prstGeom prst="rect">
            <a:avLst/>
          </a:prstGeom>
        </p:spPr>
      </p:pic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1302113"/>
            <a:ext cx="5076070" cy="5655378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 err="1"/>
              <a:t>iostream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</a:t>
            </a:r>
            <a:r>
              <a:rPr lang="en-US" sz="1900" b="1" dirty="0">
                <a:solidFill>
                  <a:srgbClr val="0033CC"/>
                </a:solidFill>
              </a:rPr>
              <a:t>functional</a:t>
            </a:r>
            <a:r>
              <a:rPr lang="en-US" sz="19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#include &lt;algorithm&gt;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using </a:t>
            </a:r>
            <a:r>
              <a:rPr lang="en-US" sz="1900" b="1" dirty="0"/>
              <a:t>namespace </a:t>
            </a:r>
            <a:r>
              <a:rPr lang="en-US" sz="1900" b="1" dirty="0" err="1"/>
              <a:t>std</a:t>
            </a:r>
            <a:r>
              <a:rPr lang="en-US" sz="1900" b="1" dirty="0"/>
              <a:t>;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900" b="1" dirty="0" smtClean="0">
                <a:solidFill>
                  <a:schemeClr val="accent6">
                    <a:lumMod val="75000"/>
                  </a:schemeClr>
                </a:solidFill>
              </a:rPr>
              <a:t>функция вывода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void </a:t>
            </a:r>
            <a:r>
              <a:rPr lang="en-US" sz="1900" b="1" dirty="0">
                <a:solidFill>
                  <a:srgbClr val="0033CC"/>
                </a:solidFill>
              </a:rPr>
              <a:t>print</a:t>
            </a:r>
            <a:r>
              <a:rPr lang="en-US" sz="1900" b="1" dirty="0"/>
              <a:t>(</a:t>
            </a:r>
            <a:r>
              <a:rPr lang="en-US" sz="1900" b="1" dirty="0" err="1"/>
              <a:t>const</a:t>
            </a:r>
            <a:r>
              <a:rPr lang="en-US" sz="1900" b="1" dirty="0"/>
              <a:t> int </a:t>
            </a:r>
            <a:r>
              <a:rPr lang="en-US" sz="1900" b="1" dirty="0" err="1"/>
              <a:t>i</a:t>
            </a:r>
            <a:r>
              <a:rPr lang="en-US" sz="1900" b="1" dirty="0"/>
              <a:t>) 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{</a:t>
            </a:r>
            <a:r>
              <a:rPr lang="en-US" sz="1900" b="1" dirty="0" err="1" smtClean="0"/>
              <a:t>cout</a:t>
            </a:r>
            <a:r>
              <a:rPr lang="en-US" sz="1900" b="1" dirty="0" smtClean="0"/>
              <a:t> </a:t>
            </a:r>
            <a:r>
              <a:rPr lang="en-US" sz="1900" b="1" dirty="0"/>
              <a:t>&lt;&lt; </a:t>
            </a:r>
            <a:r>
              <a:rPr lang="en-US" sz="1900" b="1" dirty="0" err="1"/>
              <a:t>i</a:t>
            </a:r>
            <a:r>
              <a:rPr lang="en-US" sz="1900" b="1" dirty="0"/>
              <a:t> &lt;&lt; ' </a:t>
            </a:r>
            <a:r>
              <a:rPr lang="en-US" sz="1900" b="1" dirty="0" smtClean="0"/>
              <a:t>';</a:t>
            </a:r>
            <a:r>
              <a:rPr lang="ru-RU" sz="1900" b="1" dirty="0" smtClean="0"/>
              <a:t>}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int </a:t>
            </a:r>
            <a:r>
              <a:rPr lang="en-US" sz="1900" b="1" dirty="0"/>
              <a:t>main() 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{</a:t>
            </a: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int </a:t>
            </a:r>
            <a:r>
              <a:rPr lang="en-US" sz="1900" b="1" dirty="0" err="1"/>
              <a:t>arr</a:t>
            </a:r>
            <a:r>
              <a:rPr lang="en-US" sz="1900" b="1" dirty="0"/>
              <a:t>[] = { 1,2,3,4,5 };</a:t>
            </a:r>
          </a:p>
          <a:p>
            <a:pPr marL="0" indent="0">
              <a:spcBef>
                <a:spcPts val="0"/>
              </a:spcBef>
              <a:buNone/>
            </a:pPr>
            <a:endParaRPr lang="en-US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 sort(begin(</a:t>
            </a:r>
            <a:r>
              <a:rPr lang="en-US" sz="1900" b="1" dirty="0" err="1"/>
              <a:t>arr</a:t>
            </a:r>
            <a:r>
              <a:rPr lang="en-US" sz="1900" b="1" dirty="0"/>
              <a:t>), end(</a:t>
            </a:r>
            <a:r>
              <a:rPr lang="en-US" sz="1900" b="1" dirty="0" err="1"/>
              <a:t>arr</a:t>
            </a:r>
            <a:r>
              <a:rPr lang="en-US" sz="1900" b="1" dirty="0"/>
              <a:t>), </a:t>
            </a:r>
            <a:r>
              <a:rPr lang="en-US" sz="1900" b="1" dirty="0">
                <a:solidFill>
                  <a:srgbClr val="0033CC"/>
                </a:solidFill>
              </a:rPr>
              <a:t>greater&lt;int&gt;()</a:t>
            </a:r>
            <a:r>
              <a:rPr lang="en-US" sz="1900" b="1" dirty="0"/>
              <a:t>);   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</a:t>
            </a:r>
            <a:r>
              <a:rPr lang="ru-RU" sz="1900" b="1" dirty="0" smtClean="0"/>
              <a:t>   </a:t>
            </a:r>
            <a:r>
              <a:rPr lang="en-US" sz="1900" b="1" dirty="0" err="1" smtClean="0"/>
              <a:t>for_each</a:t>
            </a:r>
            <a:r>
              <a:rPr lang="en-US" sz="1900" b="1" dirty="0" smtClean="0"/>
              <a:t>(begin(</a:t>
            </a:r>
            <a:r>
              <a:rPr lang="en-US" sz="1900" b="1" dirty="0" err="1" smtClean="0"/>
              <a:t>arr</a:t>
            </a:r>
            <a:r>
              <a:rPr lang="en-US" sz="1900" b="1" dirty="0"/>
              <a:t>), end(</a:t>
            </a:r>
            <a:r>
              <a:rPr lang="en-US" sz="1900" b="1" dirty="0" err="1"/>
              <a:t>arr</a:t>
            </a:r>
            <a:r>
              <a:rPr lang="en-US" sz="1900" b="1" dirty="0"/>
              <a:t>), </a:t>
            </a:r>
            <a:r>
              <a:rPr lang="en-US" sz="1900" b="1" dirty="0">
                <a:solidFill>
                  <a:srgbClr val="0033CC"/>
                </a:solidFill>
              </a:rPr>
              <a:t>print</a:t>
            </a:r>
            <a:r>
              <a:rPr lang="en-US" sz="1900" b="1" dirty="0"/>
              <a:t>); 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r>
              <a:rPr lang="en-US" sz="1900" b="1" dirty="0" smtClean="0"/>
              <a:t>sort(begin(</a:t>
            </a:r>
            <a:r>
              <a:rPr lang="en-US" sz="1900" b="1" dirty="0" err="1" smtClean="0"/>
              <a:t>arr</a:t>
            </a:r>
            <a:r>
              <a:rPr lang="en-US" sz="1900" b="1" dirty="0"/>
              <a:t>), end(</a:t>
            </a:r>
            <a:r>
              <a:rPr lang="en-US" sz="1900" b="1" dirty="0" err="1"/>
              <a:t>arr</a:t>
            </a:r>
            <a:r>
              <a:rPr lang="en-US" sz="1900" b="1" dirty="0"/>
              <a:t>), </a:t>
            </a:r>
            <a:r>
              <a:rPr lang="en-US" sz="1900" b="1" dirty="0">
                <a:solidFill>
                  <a:srgbClr val="0033CC"/>
                </a:solidFill>
              </a:rPr>
              <a:t>less&lt;int&gt;()</a:t>
            </a:r>
            <a:r>
              <a:rPr lang="en-US" sz="1900" b="1" dirty="0"/>
              <a:t>);      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 </a:t>
            </a:r>
            <a:endParaRPr lang="ru-RU" sz="19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    </a:t>
            </a:r>
            <a:r>
              <a:rPr lang="en-US" sz="1900" b="1" dirty="0" err="1" smtClean="0"/>
              <a:t>for_each</a:t>
            </a:r>
            <a:r>
              <a:rPr lang="en-US" sz="1900" b="1" dirty="0" smtClean="0"/>
              <a:t>(begin(</a:t>
            </a:r>
            <a:r>
              <a:rPr lang="en-US" sz="1900" b="1" dirty="0" err="1" smtClean="0"/>
              <a:t>arr</a:t>
            </a:r>
            <a:r>
              <a:rPr lang="en-US" sz="1900" b="1" dirty="0"/>
              <a:t>), end(</a:t>
            </a:r>
            <a:r>
              <a:rPr lang="en-US" sz="1900" b="1" dirty="0" err="1"/>
              <a:t>arr</a:t>
            </a:r>
            <a:r>
              <a:rPr lang="en-US" sz="1900" b="1" dirty="0"/>
              <a:t>), </a:t>
            </a:r>
            <a:r>
              <a:rPr lang="en-US" sz="1900" b="1" dirty="0">
                <a:solidFill>
                  <a:srgbClr val="0033CC"/>
                </a:solidFill>
              </a:rPr>
              <a:t>print</a:t>
            </a:r>
            <a:r>
              <a:rPr lang="en-US" sz="1900" b="1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}</a:t>
            </a:r>
            <a:endParaRPr lang="ru-RU" sz="1900" b="1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076069" y="1302113"/>
            <a:ext cx="4135329" cy="4450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для </a:t>
            </a:r>
            <a:r>
              <a:rPr lang="ru-RU" sz="1900" b="1" dirty="0"/>
              <a:t>вывода на экран функторов в </a:t>
            </a:r>
            <a:r>
              <a:rPr lang="en-US" sz="1900" b="1" dirty="0"/>
              <a:t>functional </a:t>
            </a:r>
            <a:r>
              <a:rPr lang="ru-RU" sz="1900" b="1" dirty="0"/>
              <a:t>нет, </a:t>
            </a:r>
            <a:r>
              <a:rPr lang="ru-RU" sz="1900" b="1" dirty="0" smtClean="0"/>
              <a:t>используем </a:t>
            </a:r>
            <a:r>
              <a:rPr lang="ru-RU" sz="1900" b="1" dirty="0"/>
              <a:t>свою функцию</a:t>
            </a:r>
          </a:p>
          <a:p>
            <a:pPr marL="0" indent="0">
              <a:spcBef>
                <a:spcPts val="0"/>
              </a:spcBef>
              <a:buNone/>
            </a:pP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rgbClr val="0033CC"/>
                </a:solidFill>
              </a:rPr>
              <a:t>greater&lt;int</a:t>
            </a:r>
            <a:r>
              <a:rPr lang="en-US" sz="1900" b="1" dirty="0" smtClean="0">
                <a:solidFill>
                  <a:srgbClr val="0033CC"/>
                </a:solidFill>
              </a:rPr>
              <a:t>&gt;()</a:t>
            </a:r>
            <a:r>
              <a:rPr lang="ru-RU" sz="1900" b="1" dirty="0" smtClean="0">
                <a:solidFill>
                  <a:srgbClr val="0033CC"/>
                </a:solidFill>
              </a:rPr>
              <a:t> </a:t>
            </a:r>
            <a:r>
              <a:rPr lang="ru-RU" sz="1900" b="1" dirty="0" smtClean="0"/>
              <a:t>- функтор </a:t>
            </a:r>
            <a:r>
              <a:rPr lang="ru-RU" sz="1900" b="1" dirty="0"/>
              <a:t>сравнения, </a:t>
            </a:r>
            <a:r>
              <a:rPr lang="en-US" sz="1900" b="1" dirty="0"/>
              <a:t>if (x &gt; y) </a:t>
            </a:r>
            <a:r>
              <a:rPr lang="en-US" sz="1900" b="1" dirty="0" smtClean="0"/>
              <a:t>– </a:t>
            </a:r>
            <a:r>
              <a:rPr lang="ru-RU" sz="1900" b="1" dirty="0" smtClean="0"/>
              <a:t>перестановка</a:t>
            </a:r>
          </a:p>
          <a:p>
            <a:pPr marL="0" indent="0">
              <a:spcBef>
                <a:spcPts val="0"/>
              </a:spcBef>
              <a:buNone/>
            </a:pP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В </a:t>
            </a:r>
            <a:r>
              <a:rPr lang="en-US" sz="1900" b="1" dirty="0" err="1" smtClean="0">
                <a:solidFill>
                  <a:srgbClr val="0033CC"/>
                </a:solidFill>
              </a:rPr>
              <a:t>for_each</a:t>
            </a:r>
            <a:r>
              <a:rPr lang="en-US" sz="1900" b="1" dirty="0" smtClean="0"/>
              <a:t> </a:t>
            </a:r>
            <a:r>
              <a:rPr lang="ru-RU" sz="1900" b="1" dirty="0" smtClean="0"/>
              <a:t>используем </a:t>
            </a:r>
            <a:r>
              <a:rPr lang="ru-RU" sz="1900" b="1" dirty="0"/>
              <a:t>имя своей функции в качестве </a:t>
            </a:r>
            <a:r>
              <a:rPr lang="ru-RU" sz="1900" b="1" dirty="0" smtClean="0"/>
              <a:t>функтора</a:t>
            </a:r>
          </a:p>
          <a:p>
            <a:pPr marL="0" indent="0">
              <a:spcBef>
                <a:spcPts val="0"/>
              </a:spcBef>
              <a:buNone/>
            </a:pP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>
                <a:solidFill>
                  <a:srgbClr val="0033CC"/>
                </a:solidFill>
              </a:rPr>
              <a:t>less&lt;int</a:t>
            </a:r>
            <a:r>
              <a:rPr lang="en-US" sz="1900" b="1" dirty="0" smtClean="0">
                <a:solidFill>
                  <a:srgbClr val="0033CC"/>
                </a:solidFill>
              </a:rPr>
              <a:t>&gt;()</a:t>
            </a:r>
            <a:r>
              <a:rPr lang="ru-RU" sz="1900" b="1" dirty="0" smtClean="0">
                <a:solidFill>
                  <a:srgbClr val="0033CC"/>
                </a:solidFill>
              </a:rPr>
              <a:t>  - </a:t>
            </a:r>
            <a:r>
              <a:rPr lang="ru-RU" sz="1900" b="1" dirty="0" smtClean="0"/>
              <a:t>функтор </a:t>
            </a:r>
            <a:r>
              <a:rPr lang="ru-RU" sz="1900" b="1" dirty="0"/>
              <a:t>сравнения, </a:t>
            </a:r>
            <a:r>
              <a:rPr lang="en-US" sz="1900" b="1" dirty="0"/>
              <a:t>if (x &lt; y) - </a:t>
            </a:r>
            <a:r>
              <a:rPr lang="ru-RU" sz="1900" b="1" dirty="0"/>
              <a:t>перестановка</a:t>
            </a:r>
            <a:endParaRPr lang="ru-RU" sz="1900" b="1" kern="0" dirty="0" smtClean="0"/>
          </a:p>
        </p:txBody>
      </p:sp>
    </p:spTree>
    <p:extLst>
      <p:ext uri="{BB962C8B-B14F-4D97-AF65-F5344CB8AC3E}">
        <p14:creationId xmlns:p14="http://schemas.microsoft.com/office/powerpoint/2010/main" val="2291757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21507" grpId="0" build="p" animBg="1"/>
      <p:bldP spid="11" grpId="0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Алгоритмы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61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Алгоритмы (</a:t>
            </a:r>
            <a:r>
              <a:rPr lang="en-US" altLang="ru-RU"/>
              <a:t>alghorithm)</a:t>
            </a:r>
            <a:endParaRPr lang="ru-RU" altLang="ru-RU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642350" cy="469265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altLang="ru-RU" sz="2400" b="1" dirty="0" smtClean="0"/>
              <a:t>Алгоритмы</a:t>
            </a:r>
            <a:r>
              <a:rPr lang="ru-RU" altLang="ru-RU" sz="2400" dirty="0" smtClean="0"/>
              <a:t> </a:t>
            </a:r>
            <a:r>
              <a:rPr lang="ru-RU" altLang="ru-RU" sz="2400" dirty="0"/>
              <a:t>– шаблонные функции, которые работают с контейнерам через итераторы.</a:t>
            </a:r>
          </a:p>
          <a:p>
            <a:pPr algn="just">
              <a:spcBef>
                <a:spcPts val="0"/>
              </a:spcBef>
            </a:pPr>
            <a:r>
              <a:rPr lang="ru-RU" altLang="ru-RU" sz="2400" dirty="0" smtClean="0"/>
              <a:t>Обычно </a:t>
            </a:r>
            <a:r>
              <a:rPr lang="ru-RU" altLang="ru-RU" sz="2400" dirty="0"/>
              <a:t>алгоритм получает в качестве параметров начало и конец обрабатываемой последовательности. </a:t>
            </a:r>
          </a:p>
          <a:p>
            <a:pPr algn="just">
              <a:spcBef>
                <a:spcPts val="0"/>
              </a:spcBef>
            </a:pPr>
            <a:r>
              <a:rPr lang="ru-RU" altLang="ru-RU" sz="2400" dirty="0" smtClean="0"/>
              <a:t>Разным </a:t>
            </a:r>
            <a:r>
              <a:rPr lang="ru-RU" altLang="ru-RU" sz="2400" dirty="0"/>
              <a:t>алгоритмам требуются разные типы итераторов, например, сортировка требует итератор произвольного доступа (поэтому работает только с векторами и деками), а копирование – прямой итератор</a:t>
            </a:r>
            <a:r>
              <a:rPr lang="ru-RU" altLang="ru-RU" sz="2400" dirty="0" smtClean="0"/>
              <a:t>.</a:t>
            </a:r>
            <a:endParaRPr lang="en-US" altLang="ru-RU" sz="2400" dirty="0" smtClean="0"/>
          </a:p>
          <a:p>
            <a:pPr algn="just">
              <a:spcBef>
                <a:spcPts val="0"/>
              </a:spcBef>
            </a:pPr>
            <a:r>
              <a:rPr lang="ru-RU" altLang="ru-RU" sz="2400" b="1" dirty="0" err="1"/>
              <a:t>algorithm</a:t>
            </a:r>
            <a:r>
              <a:rPr lang="ru-RU" altLang="ru-RU" sz="2400" dirty="0"/>
              <a:t> — заголовочный файл в стандартной библиотеке языка программирования C++, включающий набор функций для выполнения алгоритмических операций над контейнерами и над другими </a:t>
            </a:r>
            <a:r>
              <a:rPr lang="ru-RU" altLang="ru-RU" sz="2400" dirty="0" smtClean="0"/>
              <a:t>последовательностями.</a:t>
            </a:r>
            <a:endParaRPr lang="ru-RU" altLang="ru-RU" sz="2400" dirty="0"/>
          </a:p>
          <a:p>
            <a:pPr algn="just">
              <a:spcBef>
                <a:spcPts val="0"/>
              </a:spcBef>
            </a:pPr>
            <a:r>
              <a:rPr lang="ru-RU" altLang="ru-RU" sz="2400" dirty="0"/>
              <a:t>Все функции библиотеки расположены в пространстве имён </a:t>
            </a:r>
            <a:r>
              <a:rPr lang="ru-RU" altLang="ru-RU" sz="2400" b="1" dirty="0" err="1"/>
              <a:t>std</a:t>
            </a:r>
            <a:endParaRPr lang="ru-RU" alt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302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Алгоритмы</a:t>
            </a:r>
            <a:endParaRPr lang="ru-RU" sz="4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388" y="1484730"/>
            <a:ext cx="86423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altLang="ru-RU" sz="2000" b="1" kern="0" dirty="0"/>
              <a:t>Алгоритмы были встроены в контейнерные классы. </a:t>
            </a:r>
            <a:endParaRPr lang="en-US" altLang="ru-RU" sz="2000" b="1" kern="0" dirty="0" smtClean="0"/>
          </a:p>
          <a:p>
            <a:pPr algn="just">
              <a:spcBef>
                <a:spcPts val="0"/>
              </a:spcBef>
            </a:pPr>
            <a:r>
              <a:rPr lang="ru-RU" altLang="ru-RU" sz="2000" kern="0" dirty="0" smtClean="0"/>
              <a:t>В </a:t>
            </a:r>
            <a:r>
              <a:rPr lang="ru-RU" altLang="ru-RU" sz="2000" kern="0" dirty="0"/>
              <a:t>STL алгоритмы отделены от контейнеров, что упрощает расширение их числа. </a:t>
            </a:r>
            <a:endParaRPr lang="en-US" altLang="ru-RU" sz="2000" kern="0" dirty="0" smtClean="0"/>
          </a:p>
          <a:p>
            <a:pPr algn="just">
              <a:spcBef>
                <a:spcPts val="0"/>
              </a:spcBef>
            </a:pPr>
            <a:r>
              <a:rPr lang="ru-RU" altLang="ru-RU" sz="2000" kern="0" dirty="0" smtClean="0"/>
              <a:t>Доступ </a:t>
            </a:r>
            <a:r>
              <a:rPr lang="ru-RU" altLang="ru-RU" sz="2000" kern="0" dirty="0"/>
              <a:t>к элементам контейнеров в STL осуществляется посредством </a:t>
            </a:r>
            <a:r>
              <a:rPr lang="ru-RU" altLang="ru-RU" sz="2000" b="1" kern="0" dirty="0"/>
              <a:t>итераторов</a:t>
            </a:r>
            <a:r>
              <a:rPr lang="ru-RU" altLang="ru-RU" sz="2000" kern="0" dirty="0"/>
              <a:t>. </a:t>
            </a:r>
          </a:p>
          <a:p>
            <a:pPr algn="just">
              <a:spcBef>
                <a:spcPts val="0"/>
              </a:spcBef>
            </a:pPr>
            <a:r>
              <a:rPr lang="ru-RU" altLang="ru-RU" sz="2000" kern="0" dirty="0"/>
              <a:t>STL-алгоритмы используют итераторы в качестве аргументов (наряду с этим STL-алгоритмы также могут работать с любыми массивами языка С на основе указателей).</a:t>
            </a:r>
          </a:p>
          <a:p>
            <a:pPr algn="just">
              <a:spcBef>
                <a:spcPts val="0"/>
              </a:spcBef>
            </a:pPr>
            <a:r>
              <a:rPr lang="ru-RU" altLang="ru-RU" sz="2000" b="1" kern="0" dirty="0"/>
              <a:t>Каждый алгоритм использует итераторы определённого типа. </a:t>
            </a:r>
          </a:p>
          <a:p>
            <a:pPr algn="just">
              <a:spcBef>
                <a:spcPts val="0"/>
              </a:spcBef>
            </a:pPr>
            <a:r>
              <a:rPr lang="ru-RU" altLang="ru-RU" sz="2000" kern="0" dirty="0"/>
              <a:t>Например, алгоритм простого поиска </a:t>
            </a:r>
            <a:r>
              <a:rPr lang="ru-RU" altLang="ru-RU" sz="2000" b="1" kern="0" dirty="0" err="1" smtClean="0">
                <a:solidFill>
                  <a:srgbClr val="0066CC"/>
                </a:solidFill>
              </a:rPr>
              <a:t>find</a:t>
            </a:r>
            <a:r>
              <a:rPr lang="ru-RU" altLang="ru-RU" sz="2000" kern="0" dirty="0" smtClean="0"/>
              <a:t> </a:t>
            </a:r>
            <a:r>
              <a:rPr lang="ru-RU" altLang="ru-RU" sz="2000" kern="0" dirty="0"/>
              <a:t>просматривает элементы подряд, пока нужный не будет найден. Для такой процедуры </a:t>
            </a:r>
            <a:r>
              <a:rPr lang="ru-RU" altLang="ru-RU" sz="2000" kern="0" dirty="0" smtClean="0"/>
              <a:t>используется </a:t>
            </a:r>
            <a:r>
              <a:rPr lang="ru-RU" altLang="ru-RU" sz="2000" b="1" kern="0" dirty="0" smtClean="0"/>
              <a:t>итератора </a:t>
            </a:r>
            <a:r>
              <a:rPr lang="ru-RU" altLang="ru-RU" sz="2000" b="1" kern="0" dirty="0"/>
              <a:t>ввода</a:t>
            </a:r>
            <a:r>
              <a:rPr lang="ru-RU" altLang="ru-RU" sz="2000" kern="0" dirty="0"/>
              <a:t>. С другой стороны, алгоритм более быстрого двоичного поиска </a:t>
            </a:r>
            <a:r>
              <a:rPr lang="ru-RU" altLang="ru-RU" sz="2000" b="1" kern="0" dirty="0" err="1" smtClean="0">
                <a:solidFill>
                  <a:srgbClr val="0066CC"/>
                </a:solidFill>
              </a:rPr>
              <a:t>binary_search</a:t>
            </a:r>
            <a:r>
              <a:rPr lang="ru-RU" altLang="ru-RU" sz="2000" kern="0" dirty="0" smtClean="0"/>
              <a:t> </a:t>
            </a:r>
            <a:r>
              <a:rPr lang="ru-RU" altLang="ru-RU" sz="2000" kern="0" dirty="0"/>
              <a:t>должен иметь возможность переходить к любому элементу последовательности и поэтому требует </a:t>
            </a:r>
            <a:r>
              <a:rPr lang="ru-RU" altLang="ru-RU" sz="2000" b="1" kern="0" dirty="0"/>
              <a:t>итератора с произвольным </a:t>
            </a:r>
            <a:r>
              <a:rPr lang="ru-RU" altLang="ru-RU" sz="2000" b="1" kern="0" dirty="0" smtClean="0"/>
              <a:t>доступом</a:t>
            </a:r>
            <a:r>
              <a:rPr lang="ru-RU" altLang="ru-RU" sz="2000" kern="0" dirty="0" smtClean="0"/>
              <a:t>.</a:t>
            </a:r>
            <a:endParaRPr lang="ru-RU" alt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8781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45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Алгоритмы</a:t>
            </a:r>
            <a:endParaRPr lang="ru-RU" sz="4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388" y="1484730"/>
            <a:ext cx="86423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altLang="ru-RU" sz="2200" kern="0" dirty="0"/>
              <a:t>Алгоритмы стандартной библиотеки STL разделяются на следующие </a:t>
            </a:r>
            <a:r>
              <a:rPr lang="ru-RU" altLang="ru-RU" sz="2200" b="1" kern="0" dirty="0" smtClean="0"/>
              <a:t>категории</a:t>
            </a:r>
            <a:r>
              <a:rPr lang="ru-RU" altLang="ru-RU" sz="2200" kern="0" dirty="0" smtClean="0"/>
              <a:t>:</a:t>
            </a:r>
            <a:endParaRPr lang="ru-RU" altLang="ru-RU" sz="2200" kern="0" dirty="0"/>
          </a:p>
          <a:p>
            <a:pPr lvl="1" algn="just">
              <a:spcBef>
                <a:spcPts val="0"/>
              </a:spcBef>
            </a:pPr>
            <a:r>
              <a:rPr lang="ru-RU" altLang="ru-RU" sz="2200" kern="0" dirty="0" smtClean="0"/>
              <a:t>Не </a:t>
            </a:r>
            <a:r>
              <a:rPr lang="ru-RU" altLang="ru-RU" sz="2200" kern="0" dirty="0"/>
              <a:t>изменяющие последовательные операции</a:t>
            </a:r>
          </a:p>
          <a:p>
            <a:pPr lvl="1" algn="just">
              <a:spcBef>
                <a:spcPts val="0"/>
              </a:spcBef>
            </a:pPr>
            <a:r>
              <a:rPr lang="ru-RU" altLang="ru-RU" sz="2200" kern="0" dirty="0" smtClean="0"/>
              <a:t>Изменяющие </a:t>
            </a:r>
            <a:r>
              <a:rPr lang="ru-RU" altLang="ru-RU" sz="2200" kern="0" dirty="0"/>
              <a:t>последовательные операции</a:t>
            </a:r>
          </a:p>
          <a:p>
            <a:pPr lvl="1" algn="just">
              <a:spcBef>
                <a:spcPts val="0"/>
              </a:spcBef>
            </a:pPr>
            <a:r>
              <a:rPr lang="ru-RU" altLang="ru-RU" sz="2200" kern="0" dirty="0" smtClean="0"/>
              <a:t>Операции </a:t>
            </a:r>
            <a:r>
              <a:rPr lang="ru-RU" altLang="ru-RU" sz="2200" kern="0" dirty="0"/>
              <a:t>сортировки</a:t>
            </a:r>
          </a:p>
          <a:p>
            <a:pPr lvl="1" algn="just">
              <a:spcBef>
                <a:spcPts val="0"/>
              </a:spcBef>
            </a:pPr>
            <a:r>
              <a:rPr lang="ru-RU" altLang="ru-RU" sz="2200" kern="0" dirty="0" smtClean="0"/>
              <a:t>Бинарные </a:t>
            </a:r>
            <a:r>
              <a:rPr lang="ru-RU" altLang="ru-RU" sz="2200" kern="0" dirty="0"/>
              <a:t>операции поиска</a:t>
            </a:r>
          </a:p>
          <a:p>
            <a:pPr lvl="1" algn="just">
              <a:spcBef>
                <a:spcPts val="0"/>
              </a:spcBef>
            </a:pPr>
            <a:r>
              <a:rPr lang="ru-RU" altLang="ru-RU" sz="2200" kern="0" dirty="0" smtClean="0"/>
              <a:t>Операции </a:t>
            </a:r>
            <a:r>
              <a:rPr lang="ru-RU" altLang="ru-RU" sz="2200" kern="0" dirty="0"/>
              <a:t>слияния</a:t>
            </a:r>
          </a:p>
          <a:p>
            <a:pPr lvl="1" algn="just">
              <a:spcBef>
                <a:spcPts val="0"/>
              </a:spcBef>
            </a:pPr>
            <a:r>
              <a:rPr lang="ru-RU" altLang="ru-RU" sz="2200" kern="0" dirty="0" smtClean="0"/>
              <a:t>Кучи</a:t>
            </a:r>
            <a:endParaRPr lang="ru-RU" altLang="ru-RU" sz="2200" kern="0" dirty="0"/>
          </a:p>
          <a:p>
            <a:pPr lvl="1" algn="just">
              <a:spcBef>
                <a:spcPts val="0"/>
              </a:spcBef>
            </a:pPr>
            <a:r>
              <a:rPr lang="ru-RU" altLang="ru-RU" sz="2200" kern="0" dirty="0"/>
              <a:t>#Операции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303651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46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Алгоритмы</a:t>
            </a:r>
            <a:endParaRPr lang="ru-RU" sz="40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388" y="1484730"/>
            <a:ext cx="86423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altLang="ru-RU" sz="2200" kern="0" dirty="0"/>
              <a:t>В данных ниже таблицах в колонке аргументов функции </a:t>
            </a:r>
            <a:r>
              <a:rPr lang="ru-RU" altLang="ru-RU" sz="2200" kern="0" dirty="0" smtClean="0"/>
              <a:t>введены </a:t>
            </a:r>
            <a:r>
              <a:rPr lang="ru-RU" altLang="ru-RU" sz="2200" kern="0" dirty="0"/>
              <a:t>следующие обозначения</a:t>
            </a:r>
            <a:r>
              <a:rPr lang="ru-RU" altLang="ru-RU" sz="2200" kern="0" dirty="0" smtClean="0"/>
              <a:t>:</a:t>
            </a:r>
            <a:endParaRPr lang="ru-RU" altLang="ru-RU" sz="2200" kern="0" dirty="0"/>
          </a:p>
          <a:p>
            <a:pPr algn="just">
              <a:spcBef>
                <a:spcPts val="0"/>
              </a:spcBef>
            </a:pPr>
            <a:r>
              <a:rPr lang="ru-RU" altLang="ru-RU" sz="2200" b="1" kern="0" dirty="0" err="1"/>
              <a:t>first</a:t>
            </a:r>
            <a:r>
              <a:rPr lang="ru-RU" altLang="ru-RU" sz="2200" b="1" kern="0" dirty="0"/>
              <a:t>, </a:t>
            </a:r>
            <a:r>
              <a:rPr lang="ru-RU" altLang="ru-RU" sz="2200" b="1" kern="0" dirty="0" err="1"/>
              <a:t>last</a:t>
            </a:r>
            <a:r>
              <a:rPr lang="ru-RU" altLang="ru-RU" sz="2200" kern="0" dirty="0"/>
              <a:t> — итераторы конца и начала (first1, last1, first2, last2 — итераторы конца и начала 1 и 2 диапазона соответственно)</a:t>
            </a:r>
          </a:p>
          <a:p>
            <a:pPr algn="just">
              <a:spcBef>
                <a:spcPts val="0"/>
              </a:spcBef>
            </a:pPr>
            <a:r>
              <a:rPr lang="ru-RU" altLang="ru-RU" sz="2200" b="1" kern="0" dirty="0" err="1"/>
              <a:t>middle</a:t>
            </a:r>
            <a:r>
              <a:rPr lang="ru-RU" altLang="ru-RU" sz="2200" kern="0" dirty="0"/>
              <a:t> — итератор, указывающий на определённую позицию в контейнере</a:t>
            </a:r>
          </a:p>
          <a:p>
            <a:pPr algn="just">
              <a:spcBef>
                <a:spcPts val="0"/>
              </a:spcBef>
            </a:pPr>
            <a:r>
              <a:rPr lang="ru-RU" altLang="ru-RU" sz="2200" b="1" kern="0" dirty="0" err="1"/>
              <a:t>function</a:t>
            </a:r>
            <a:r>
              <a:rPr lang="ru-RU" altLang="ru-RU" sz="2200" b="1" kern="0" dirty="0"/>
              <a:t>, </a:t>
            </a:r>
            <a:r>
              <a:rPr lang="ru-RU" altLang="ru-RU" sz="2200" b="1" kern="0" dirty="0" err="1"/>
              <a:t>predicate</a:t>
            </a:r>
            <a:r>
              <a:rPr lang="ru-RU" altLang="ru-RU" sz="2200" b="1" kern="0" dirty="0"/>
              <a:t>, </a:t>
            </a:r>
            <a:r>
              <a:rPr lang="ru-RU" altLang="ru-RU" sz="2200" b="1" kern="0" dirty="0" err="1"/>
              <a:t>op</a:t>
            </a:r>
            <a:r>
              <a:rPr lang="ru-RU" altLang="ru-RU" sz="2200" b="1" kern="0" dirty="0"/>
              <a:t> и </a:t>
            </a:r>
            <a:r>
              <a:rPr lang="ru-RU" altLang="ru-RU" sz="2200" b="1" kern="0" dirty="0" err="1"/>
              <a:t>comp</a:t>
            </a:r>
            <a:r>
              <a:rPr lang="ru-RU" altLang="ru-RU" sz="2200" b="1" kern="0" dirty="0"/>
              <a:t> </a:t>
            </a:r>
            <a:r>
              <a:rPr lang="ru-RU" altLang="ru-RU" sz="2200" kern="0" dirty="0"/>
              <a:t>— функциональные объекты</a:t>
            </a:r>
          </a:p>
          <a:p>
            <a:pPr algn="just">
              <a:spcBef>
                <a:spcPts val="0"/>
              </a:spcBef>
            </a:pPr>
            <a:r>
              <a:rPr lang="ru-RU" altLang="ru-RU" sz="2200" b="1" kern="0" dirty="0" err="1"/>
              <a:t>value</a:t>
            </a:r>
            <a:r>
              <a:rPr lang="ru-RU" altLang="ru-RU" sz="2200" b="1" kern="0" dirty="0"/>
              <a:t>, </a:t>
            </a:r>
            <a:r>
              <a:rPr lang="ru-RU" altLang="ru-RU" sz="2200" b="1" kern="0" dirty="0" err="1"/>
              <a:t>new</a:t>
            </a:r>
            <a:r>
              <a:rPr lang="ru-RU" altLang="ru-RU" sz="2200" b="1" kern="0" dirty="0"/>
              <a:t>, </a:t>
            </a:r>
            <a:r>
              <a:rPr lang="ru-RU" altLang="ru-RU" sz="2200" b="1" kern="0" dirty="0" err="1"/>
              <a:t>old</a:t>
            </a:r>
            <a:r>
              <a:rPr lang="ru-RU" altLang="ru-RU" sz="2200" b="1" kern="0" dirty="0"/>
              <a:t> </a:t>
            </a:r>
            <a:r>
              <a:rPr lang="ru-RU" altLang="ru-RU" sz="2200" kern="0" dirty="0"/>
              <a:t>и</a:t>
            </a:r>
            <a:r>
              <a:rPr lang="ru-RU" altLang="ru-RU" sz="2200" b="1" kern="0" dirty="0"/>
              <a:t> </a:t>
            </a:r>
            <a:r>
              <a:rPr lang="ru-RU" altLang="ru-RU" sz="2200" b="1" kern="0" dirty="0" err="1"/>
              <a:t>init</a:t>
            </a:r>
            <a:r>
              <a:rPr lang="ru-RU" altLang="ru-RU" sz="2200" b="1" kern="0" dirty="0"/>
              <a:t> </a:t>
            </a:r>
            <a:r>
              <a:rPr lang="ru-RU" altLang="ru-RU" sz="2200" kern="0" dirty="0"/>
              <a:t>— значения объектов, хранящихся в контейнерах</a:t>
            </a:r>
          </a:p>
          <a:p>
            <a:pPr algn="just">
              <a:spcBef>
                <a:spcPts val="0"/>
              </a:spcBef>
            </a:pPr>
            <a:r>
              <a:rPr lang="ru-RU" altLang="ru-RU" sz="2200" b="1" kern="0" dirty="0"/>
              <a:t>a, b </a:t>
            </a:r>
            <a:r>
              <a:rPr lang="ru-RU" altLang="ru-RU" sz="2200" kern="0" dirty="0"/>
              <a:t>— некоторые объекты одного типа</a:t>
            </a:r>
          </a:p>
          <a:p>
            <a:pPr algn="just">
              <a:spcBef>
                <a:spcPts val="0"/>
              </a:spcBef>
            </a:pPr>
            <a:r>
              <a:rPr lang="ru-RU" altLang="ru-RU" sz="2200" b="1" kern="0" dirty="0" err="1"/>
              <a:t>iter</a:t>
            </a:r>
            <a:r>
              <a:rPr lang="ru-RU" altLang="ru-RU" sz="2200" kern="0" dirty="0"/>
              <a:t> — итератор</a:t>
            </a:r>
          </a:p>
        </p:txBody>
      </p:sp>
    </p:spTree>
    <p:extLst>
      <p:ext uri="{BB962C8B-B14F-4D97-AF65-F5344CB8AC3E}">
        <p14:creationId xmlns:p14="http://schemas.microsoft.com/office/powerpoint/2010/main" val="350158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47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188550"/>
            <a:ext cx="9109075" cy="117828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Алгоритмы: </a:t>
            </a:r>
            <a:r>
              <a:rPr lang="ru-RU" dirty="0"/>
              <a:t>Не изменяющие последовательные операции</a:t>
            </a:r>
            <a:br>
              <a:rPr lang="ru-RU" dirty="0"/>
            </a:br>
            <a:endParaRPr lang="ru-RU" sz="4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119764"/>
              </p:ext>
            </p:extLst>
          </p:nvPr>
        </p:nvGraphicFramePr>
        <p:xfrm>
          <a:off x="72010" y="982462"/>
          <a:ext cx="8964610" cy="583100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33987">
                  <a:extLst>
                    <a:ext uri="{9D8B030D-6E8A-4147-A177-3AD203B41FA5}">
                      <a16:colId xmlns:a16="http://schemas.microsoft.com/office/drawing/2014/main" val="3508932364"/>
                    </a:ext>
                  </a:extLst>
                </a:gridCol>
                <a:gridCol w="2259985">
                  <a:extLst>
                    <a:ext uri="{9D8B030D-6E8A-4147-A177-3AD203B41FA5}">
                      <a16:colId xmlns:a16="http://schemas.microsoft.com/office/drawing/2014/main" val="1634624913"/>
                    </a:ext>
                  </a:extLst>
                </a:gridCol>
                <a:gridCol w="4670638">
                  <a:extLst>
                    <a:ext uri="{9D8B030D-6E8A-4147-A177-3AD203B41FA5}">
                      <a16:colId xmlns:a16="http://schemas.microsoft.com/office/drawing/2014/main" val="3153024191"/>
                    </a:ext>
                  </a:extLst>
                </a:gridCol>
              </a:tblGrid>
              <a:tr h="17230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Название функции</a:t>
                      </a:r>
                    </a:p>
                  </a:txBody>
                  <a:tcPr marL="43076" marR="43076" marT="21538" marB="21538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Аргументы функции</a:t>
                      </a:r>
                    </a:p>
                  </a:txBody>
                  <a:tcPr marL="43076" marR="43076" marT="21538" marB="21538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Описание функции</a:t>
                      </a:r>
                    </a:p>
                  </a:txBody>
                  <a:tcPr marL="43076" marR="43076" marT="21538" marB="21538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689070"/>
                  </a:ext>
                </a:extLst>
              </a:tr>
              <a:tr h="55999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</a:rPr>
                        <a:t>adjacent_find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first, last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Возвращает итератор, указывающий на первую пару одинаковых объектов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311604"/>
                  </a:ext>
                </a:extLst>
              </a:tr>
              <a:tr h="43076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count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first, last, value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Возвращает количество элементов, значение которых равно value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09926"/>
                  </a:ext>
                </a:extLst>
              </a:tr>
              <a:tr h="689219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equal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first1, last1, first2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Возвращает значение 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true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, если все соответствующие пары объектов из двух диапазонов равны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459217"/>
                  </a:ext>
                </a:extLst>
              </a:tr>
              <a:tr h="55999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find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first, last, value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Возвращает итератор, указывающий на первый элемент, равный значению 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value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37534"/>
                  </a:ext>
                </a:extLst>
              </a:tr>
              <a:tr h="301533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effectLst/>
                        </a:rPr>
                        <a:t>for_each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first, last, function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Применяет 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function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ко всем объектам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331263"/>
                  </a:ext>
                </a:extLst>
              </a:tr>
              <a:tr h="9476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mismatch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first1, last1, first2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Возвращает первую несовпадающую пару соответствующих объектов, расположенных в разных диапазонах позиций контейнера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81826"/>
                  </a:ext>
                </a:extLst>
              </a:tr>
              <a:tr h="818448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search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first1, last1, first2, last2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Проверяет, содержится ли второй диапазон внутри первого, возвращает начало совпадения или last1, если нет совпадения</a:t>
                      </a:r>
                    </a:p>
                  </a:txBody>
                  <a:tcPr marL="43076" marR="43076" marT="21538" marB="21538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58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80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48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188550"/>
            <a:ext cx="9109075" cy="117828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Алгоритмы: </a:t>
            </a:r>
            <a:r>
              <a:rPr lang="ru-RU" dirty="0" smtClean="0"/>
              <a:t>Изменяющие </a:t>
            </a:r>
            <a:r>
              <a:rPr lang="ru-RU" dirty="0"/>
              <a:t>последовательные </a:t>
            </a:r>
            <a:r>
              <a:rPr lang="ru-RU" dirty="0" smtClean="0"/>
              <a:t>операции</a:t>
            </a:r>
            <a:r>
              <a:rPr lang="ru-RU" dirty="0"/>
              <a:t/>
            </a:r>
            <a:br>
              <a:rPr lang="ru-RU" dirty="0"/>
            </a:br>
            <a:endParaRPr lang="ru-RU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55370"/>
              </p:ext>
            </p:extLst>
          </p:nvPr>
        </p:nvGraphicFramePr>
        <p:xfrm>
          <a:off x="-1" y="350636"/>
          <a:ext cx="9109074" cy="65073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619590">
                  <a:extLst>
                    <a:ext uri="{9D8B030D-6E8A-4147-A177-3AD203B41FA5}">
                      <a16:colId xmlns:a16="http://schemas.microsoft.com/office/drawing/2014/main" val="3012975199"/>
                    </a:ext>
                  </a:extLst>
                </a:gridCol>
                <a:gridCol w="1709020">
                  <a:extLst>
                    <a:ext uri="{9D8B030D-6E8A-4147-A177-3AD203B41FA5}">
                      <a16:colId xmlns:a16="http://schemas.microsoft.com/office/drawing/2014/main" val="272213890"/>
                    </a:ext>
                  </a:extLst>
                </a:gridCol>
                <a:gridCol w="5780464">
                  <a:extLst>
                    <a:ext uri="{9D8B030D-6E8A-4147-A177-3AD203B41FA5}">
                      <a16:colId xmlns:a16="http://schemas.microsoft.com/office/drawing/2014/main" val="3821983709"/>
                    </a:ext>
                  </a:extLst>
                </a:gridCol>
              </a:tblGrid>
              <a:tr h="1422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Название функции</a:t>
                      </a:r>
                    </a:p>
                  </a:txBody>
                  <a:tcPr marL="35555" marR="35555" marT="17777" marB="177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Аргументы функции</a:t>
                      </a:r>
                    </a:p>
                  </a:txBody>
                  <a:tcPr marL="35555" marR="35555" marT="17777" marB="1777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Описание функции</a:t>
                      </a:r>
                    </a:p>
                  </a:txBody>
                  <a:tcPr marL="35555" marR="35555" marT="17777" marB="17777" anchor="ctr"/>
                </a:tc>
                <a:extLst>
                  <a:ext uri="{0D108BD9-81ED-4DB2-BD59-A6C34878D82A}">
                    <a16:rowId xmlns:a16="http://schemas.microsoft.com/office/drawing/2014/main" val="723385301"/>
                  </a:ext>
                </a:extLst>
              </a:tr>
              <a:tr h="355550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fill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last, value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Присваивает значение </a:t>
                      </a:r>
                      <a:r>
                        <a:rPr lang="ru-RU" sz="1800" dirty="0" err="1">
                          <a:effectLst/>
                        </a:rPr>
                        <a:t>value</a:t>
                      </a:r>
                      <a:r>
                        <a:rPr lang="ru-RU" sz="1800" dirty="0">
                          <a:effectLst/>
                        </a:rPr>
                        <a:t> всем объектам из диапазона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421326"/>
                  </a:ext>
                </a:extLst>
              </a:tr>
              <a:tr h="568879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generate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first, last, gen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Заполняет диапазон значениями, получаемыми с помощью последовательных вызовов функции gen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37814"/>
                  </a:ext>
                </a:extLst>
              </a:tr>
              <a:tr h="355550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iter_swap</a:t>
                      </a:r>
                      <a:endParaRPr lang="en-US" sz="1800" b="1" dirty="0">
                        <a:effectLst/>
                      </a:endParaRP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iter1, iter2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Обменивает объекты, на которые указывают два итератора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868881"/>
                  </a:ext>
                </a:extLst>
              </a:tr>
              <a:tr h="355550">
                <a:tc>
                  <a:txBody>
                    <a:bodyPr/>
                    <a:lstStyle/>
                    <a:p>
                      <a:r>
                        <a:rPr lang="en-US" sz="1800" b="1">
                          <a:effectLst/>
                        </a:rPr>
                        <a:t>remove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last, value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Удаляет из диапазона все значения, равные </a:t>
                      </a:r>
                      <a:r>
                        <a:rPr lang="ru-RU" sz="1800" dirty="0" err="1">
                          <a:effectLst/>
                        </a:rPr>
                        <a:t>value</a:t>
                      </a:r>
                      <a:endParaRPr lang="ru-RU" sz="1800" dirty="0">
                        <a:effectLst/>
                      </a:endParaRP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886586"/>
                  </a:ext>
                </a:extLst>
              </a:tr>
              <a:tr h="355550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reverse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Обращает последовательность объектов из диапазона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390926"/>
                  </a:ext>
                </a:extLst>
              </a:tr>
              <a:tr h="355550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replace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last, old, new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Заменяет все объекты, равные </a:t>
                      </a:r>
                      <a:r>
                        <a:rPr lang="ru-RU" sz="1800" dirty="0" err="1">
                          <a:effectLst/>
                        </a:rPr>
                        <a:t>old</a:t>
                      </a:r>
                      <a:r>
                        <a:rPr lang="ru-RU" sz="1800" dirty="0">
                          <a:effectLst/>
                        </a:rPr>
                        <a:t> , объектами, равными </a:t>
                      </a:r>
                      <a:r>
                        <a:rPr lang="ru-RU" sz="1800" dirty="0" err="1">
                          <a:effectLst/>
                        </a:rPr>
                        <a:t>new</a:t>
                      </a:r>
                      <a:endParaRPr lang="ru-RU" sz="1800" dirty="0">
                        <a:effectLst/>
                      </a:endParaRP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169570"/>
                  </a:ext>
                </a:extLst>
              </a:tr>
              <a:tr h="355550">
                <a:tc>
                  <a:txBody>
                    <a:bodyPr/>
                    <a:lstStyle/>
                    <a:p>
                      <a:r>
                        <a:rPr lang="en-US" sz="1800" b="1">
                          <a:effectLst/>
                        </a:rPr>
                        <a:t>rotate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last, middle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Отражает зеркально последовательность элементов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772935"/>
                  </a:ext>
                </a:extLst>
              </a:tr>
              <a:tr h="248885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swap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a, b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Заменяет один объект другим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440935"/>
                  </a:ext>
                </a:extLst>
              </a:tr>
              <a:tr h="462214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swap_ranges</a:t>
                      </a:r>
                      <a:endParaRPr lang="en-US" sz="1800" b="1" dirty="0">
                        <a:effectLst/>
                      </a:endParaRP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first1, last1, first2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Обменивает соответствующие объекты в двух диапазонах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508807"/>
                  </a:ext>
                </a:extLst>
              </a:tr>
              <a:tr h="462214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transform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first1, last1, first2, operator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Превращает объекты из диапазона 1 в новые объекты диапазона 2, применяя </a:t>
                      </a:r>
                      <a:r>
                        <a:rPr lang="ru-RU" sz="1800" dirty="0" err="1">
                          <a:effectLst/>
                        </a:rPr>
                        <a:t>operator</a:t>
                      </a:r>
                      <a:endParaRPr lang="ru-RU" sz="1800" dirty="0">
                        <a:effectLst/>
                      </a:endParaRP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889620"/>
                  </a:ext>
                </a:extLst>
              </a:tr>
              <a:tr h="462214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unique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Удаляет все эквивалентные объекты в последовательности, кроме первого</a:t>
                      </a:r>
                    </a:p>
                  </a:txBody>
                  <a:tcPr marL="35555" marR="35555" marT="17777" marB="17777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980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73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20"/>
            <a:ext cx="9143999" cy="511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2400" dirty="0"/>
              <a:t>В паре {</a:t>
            </a:r>
            <a:r>
              <a:rPr lang="ru-RU" sz="2400" dirty="0" err="1"/>
              <a:t>k,v</a:t>
            </a:r>
            <a:r>
              <a:rPr lang="ru-RU" sz="2400" dirty="0" smtClean="0"/>
              <a:t>}</a:t>
            </a:r>
            <a:r>
              <a:rPr lang="en-US" sz="2400" dirty="0" smtClean="0"/>
              <a:t> </a:t>
            </a:r>
            <a:r>
              <a:rPr lang="ru-RU" sz="2400" dirty="0" smtClean="0"/>
              <a:t>значение </a:t>
            </a:r>
            <a:r>
              <a:rPr lang="ru-RU" sz="2400" dirty="0"/>
              <a:t>v называется значением, ассоциированным с ключом </a:t>
            </a:r>
            <a:r>
              <a:rPr lang="ru-RU" sz="2400" dirty="0" smtClean="0"/>
              <a:t>k</a:t>
            </a:r>
            <a:r>
              <a:rPr lang="en-US" sz="2400" dirty="0"/>
              <a:t>.</a:t>
            </a:r>
            <a:endParaRPr lang="en-US" sz="2400" dirty="0" smtClean="0"/>
          </a:p>
          <a:p>
            <a:r>
              <a:rPr lang="ru-RU" sz="2400" dirty="0" smtClean="0"/>
              <a:t>Поддержка </a:t>
            </a:r>
            <a:r>
              <a:rPr lang="ru-RU" sz="2400" dirty="0"/>
              <a:t>ассоциативных массивов есть во многих интерпретируемых языках программирования высокого уровня, таких, как Perl, PHP, Python, Ruby, Tcl, </a:t>
            </a:r>
            <a:r>
              <a:rPr lang="ru-RU" sz="2400" dirty="0" smtClean="0"/>
              <a:t>JavaScript</a:t>
            </a:r>
            <a:r>
              <a:rPr lang="ru-RU" sz="2400" dirty="0"/>
              <a:t> и других. Для языков, которые не имеют встроенных средств работы с ассоциативными массивами, существует множество реализаций в виде библиотек</a:t>
            </a:r>
            <a:r>
              <a:rPr lang="ru-RU" sz="2400" dirty="0" smtClean="0"/>
              <a:t>.</a:t>
            </a:r>
            <a:endParaRPr lang="en-US" sz="2400" b="1" dirty="0" smtClean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410892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49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548600"/>
            <a:ext cx="9109075" cy="8182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Алгоритмы: </a:t>
            </a:r>
            <a:r>
              <a:rPr lang="ru-RU" dirty="0"/>
              <a:t>о</a:t>
            </a:r>
            <a:r>
              <a:rPr lang="ru-RU" dirty="0" smtClean="0"/>
              <a:t>перации сортировки и </a:t>
            </a:r>
            <a:r>
              <a:rPr lang="ru-RU" dirty="0"/>
              <a:t>б</a:t>
            </a:r>
            <a:r>
              <a:rPr lang="ru-RU" dirty="0" smtClean="0"/>
              <a:t>инарные </a:t>
            </a:r>
            <a:r>
              <a:rPr lang="ru-RU" dirty="0"/>
              <a:t>операции </a:t>
            </a:r>
            <a:r>
              <a:rPr lang="ru-RU" dirty="0" smtClean="0"/>
              <a:t>поиска</a:t>
            </a:r>
            <a:r>
              <a:rPr lang="ru-RU" dirty="0"/>
              <a:t/>
            </a:r>
            <a:br>
              <a:rPr lang="ru-RU" dirty="0"/>
            </a:br>
            <a:endParaRPr lang="ru-RU" sz="4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277766"/>
              </p:ext>
            </p:extLst>
          </p:nvPr>
        </p:nvGraphicFramePr>
        <p:xfrm>
          <a:off x="30262" y="957719"/>
          <a:ext cx="8780463" cy="22860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89328">
                  <a:extLst>
                    <a:ext uri="{9D8B030D-6E8A-4147-A177-3AD203B41FA5}">
                      <a16:colId xmlns:a16="http://schemas.microsoft.com/office/drawing/2014/main" val="3050292332"/>
                    </a:ext>
                  </a:extLst>
                </a:gridCol>
                <a:gridCol w="1363082">
                  <a:extLst>
                    <a:ext uri="{9D8B030D-6E8A-4147-A177-3AD203B41FA5}">
                      <a16:colId xmlns:a16="http://schemas.microsoft.com/office/drawing/2014/main" val="1885116894"/>
                    </a:ext>
                  </a:extLst>
                </a:gridCol>
                <a:gridCol w="5828053">
                  <a:extLst>
                    <a:ext uri="{9D8B030D-6E8A-4147-A177-3AD203B41FA5}">
                      <a16:colId xmlns:a16="http://schemas.microsoft.com/office/drawing/2014/main" val="2996313747"/>
                    </a:ext>
                  </a:extLst>
                </a:gridCol>
              </a:tblGrid>
              <a:tr h="57186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</a:rPr>
                        <a:t>Название </a:t>
                      </a:r>
                      <a:r>
                        <a:rPr lang="ru-RU" sz="1800" dirty="0">
                          <a:effectLst/>
                        </a:rPr>
                        <a:t>функции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Аргументы функции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Описание функции</a:t>
                      </a:r>
                    </a:p>
                  </a:txBody>
                  <a:tcPr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42566"/>
                  </a:ext>
                </a:extLst>
              </a:tr>
              <a:tr h="571860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nth_element</a:t>
                      </a:r>
                      <a:endParaRPr lang="en-US" sz="1800" b="1" dirty="0">
                        <a:effectLst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first, </a:t>
                      </a:r>
                      <a:r>
                        <a:rPr lang="en-US" sz="1800" dirty="0" err="1">
                          <a:effectLst/>
                        </a:rPr>
                        <a:t>nth,last</a:t>
                      </a:r>
                      <a:endParaRPr lang="en-US" sz="1800" dirty="0">
                        <a:effectLst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Помещает n-й объект в позицию, которую он занимал бы после сортировки всего диапазона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192602"/>
                  </a:ext>
                </a:extLst>
              </a:tr>
              <a:tr h="326777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sort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first, last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Сортирует объекты в диапазоне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41743"/>
                  </a:ext>
                </a:extLst>
              </a:tr>
              <a:tr h="442369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stable_sort</a:t>
                      </a:r>
                      <a:endParaRPr lang="en-US" sz="1800" b="1" dirty="0">
                        <a:effectLst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Сортирует объекты в диапазоне. Если два объекта равны, их порядок не изменится.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286967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46358"/>
              </p:ext>
            </p:extLst>
          </p:nvPr>
        </p:nvGraphicFramePr>
        <p:xfrm>
          <a:off x="37386" y="3356991"/>
          <a:ext cx="9036621" cy="3493184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656230">
                  <a:extLst>
                    <a:ext uri="{9D8B030D-6E8A-4147-A177-3AD203B41FA5}">
                      <a16:colId xmlns:a16="http://schemas.microsoft.com/office/drawing/2014/main" val="3009557191"/>
                    </a:ext>
                  </a:extLst>
                </a:gridCol>
                <a:gridCol w="1296180">
                  <a:extLst>
                    <a:ext uri="{9D8B030D-6E8A-4147-A177-3AD203B41FA5}">
                      <a16:colId xmlns:a16="http://schemas.microsoft.com/office/drawing/2014/main" val="1606024159"/>
                    </a:ext>
                  </a:extLst>
                </a:gridCol>
                <a:gridCol w="6084211">
                  <a:extLst>
                    <a:ext uri="{9D8B030D-6E8A-4147-A177-3AD203B41FA5}">
                      <a16:colId xmlns:a16="http://schemas.microsoft.com/office/drawing/2014/main" val="3730147851"/>
                    </a:ext>
                  </a:extLst>
                </a:gridCol>
              </a:tblGrid>
              <a:tr h="549269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binary_search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first, last, value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Возвращает </a:t>
                      </a:r>
                      <a:r>
                        <a:rPr lang="ru-RU" sz="1800" dirty="0" err="1">
                          <a:effectLst/>
                        </a:rPr>
                        <a:t>true</a:t>
                      </a:r>
                      <a:r>
                        <a:rPr lang="ru-RU" sz="1800" dirty="0">
                          <a:effectLst/>
                        </a:rPr>
                        <a:t>, если значение </a:t>
                      </a:r>
                      <a:r>
                        <a:rPr lang="ru-RU" sz="1800" dirty="0" err="1">
                          <a:effectLst/>
                        </a:rPr>
                        <a:t>value</a:t>
                      </a:r>
                      <a:r>
                        <a:rPr lang="ru-RU" sz="1800" dirty="0">
                          <a:effectLst/>
                        </a:rPr>
                        <a:t> входит в интервал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050660"/>
                  </a:ext>
                </a:extLst>
              </a:tr>
              <a:tr h="1052379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equal_range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first, last, value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Возвращает пару объектов, представляющих собой нижнюю и верхнюю границы, между которыми можно вставить значение </a:t>
                      </a:r>
                      <a:r>
                        <a:rPr lang="ru-RU" sz="1800" dirty="0" err="1">
                          <a:effectLst/>
                        </a:rPr>
                        <a:t>value</a:t>
                      </a:r>
                      <a:r>
                        <a:rPr lang="ru-RU" sz="1800" dirty="0">
                          <a:effectLst/>
                        </a:rPr>
                        <a:t> без изменения порядка сортировки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110432"/>
                  </a:ext>
                </a:extLst>
              </a:tr>
              <a:tr h="800824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lower_bound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first, last, value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Возвращает итератор, указывающий на первую позицию, в которую можно вставить значение </a:t>
                      </a:r>
                      <a:r>
                        <a:rPr lang="ru-RU" sz="1800" dirty="0" err="1">
                          <a:effectLst/>
                        </a:rPr>
                        <a:t>value</a:t>
                      </a:r>
                      <a:r>
                        <a:rPr lang="ru-RU" sz="1800" dirty="0">
                          <a:effectLst/>
                        </a:rPr>
                        <a:t> без изменения порядка следования объектов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331127"/>
                  </a:ext>
                </a:extLst>
              </a:tr>
              <a:tr h="800824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upper_bound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last, value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Возвращает итератор, указывающий на последнюю позицию, в которую можно вставить значение </a:t>
                      </a:r>
                      <a:r>
                        <a:rPr lang="ru-RU" sz="1800" dirty="0" err="1">
                          <a:effectLst/>
                        </a:rPr>
                        <a:t>value</a:t>
                      </a:r>
                      <a:r>
                        <a:rPr lang="ru-RU" sz="1800" dirty="0">
                          <a:effectLst/>
                        </a:rPr>
                        <a:t> без изменения порядка следования объектов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687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09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50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548600"/>
            <a:ext cx="9109075" cy="8182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Алгоритмы: </a:t>
            </a:r>
            <a:r>
              <a:rPr lang="ru-RU" dirty="0"/>
              <a:t>о</a:t>
            </a:r>
            <a:r>
              <a:rPr lang="ru-RU" dirty="0" smtClean="0"/>
              <a:t>перации отношений</a:t>
            </a:r>
            <a:r>
              <a:rPr lang="ru-RU" dirty="0"/>
              <a:t/>
            </a:r>
            <a:br>
              <a:rPr lang="ru-RU" dirty="0"/>
            </a:br>
            <a:endParaRPr lang="ru-RU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579743"/>
              </p:ext>
            </p:extLst>
          </p:nvPr>
        </p:nvGraphicFramePr>
        <p:xfrm>
          <a:off x="107380" y="1484730"/>
          <a:ext cx="8857230" cy="487755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376330">
                  <a:extLst>
                    <a:ext uri="{9D8B030D-6E8A-4147-A177-3AD203B41FA5}">
                      <a16:colId xmlns:a16="http://schemas.microsoft.com/office/drawing/2014/main" val="1937577854"/>
                    </a:ext>
                  </a:extLst>
                </a:gridCol>
                <a:gridCol w="1296180">
                  <a:extLst>
                    <a:ext uri="{9D8B030D-6E8A-4147-A177-3AD203B41FA5}">
                      <a16:colId xmlns:a16="http://schemas.microsoft.com/office/drawing/2014/main" val="3328342373"/>
                    </a:ext>
                  </a:extLst>
                </a:gridCol>
                <a:gridCol w="5184720">
                  <a:extLst>
                    <a:ext uri="{9D8B030D-6E8A-4147-A177-3AD203B41FA5}">
                      <a16:colId xmlns:a16="http://schemas.microsoft.com/office/drawing/2014/main" val="2583857730"/>
                    </a:ext>
                  </a:extLst>
                </a:gridCol>
              </a:tblGrid>
              <a:tr h="20134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Название функции</a:t>
                      </a:r>
                    </a:p>
                  </a:txBody>
                  <a:tcPr marL="50336" marR="50336" marT="25168" marB="25168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Аргументы функции</a:t>
                      </a:r>
                    </a:p>
                  </a:txBody>
                  <a:tcPr marL="50336" marR="50336" marT="25168" marB="25168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</a:rPr>
                        <a:t>Описание функции</a:t>
                      </a:r>
                    </a:p>
                  </a:txBody>
                  <a:tcPr marL="50336" marR="50336" marT="25168" marB="25168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042534"/>
                  </a:ext>
                </a:extLst>
              </a:tr>
              <a:tr h="956388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lexicographical_compare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first1, last1, first2, last2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Возвращает true, если последовательность в диапазоне 2 следует в алфавитном порядке за последовательностью диапазона 1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706036"/>
                  </a:ext>
                </a:extLst>
              </a:tr>
              <a:tr h="352354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max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a, b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Возвращает наибольшее из a, b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200983"/>
                  </a:ext>
                </a:extLst>
              </a:tr>
              <a:tr h="65437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max_element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first, last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Возвращает итератор, указывающий на наибольший объект в диапазоне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898605"/>
                  </a:ext>
                </a:extLst>
              </a:tr>
              <a:tr h="352354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min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a, b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Возвращает наименьшее из a, b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049835"/>
                  </a:ext>
                </a:extLst>
              </a:tr>
              <a:tr h="65437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min_element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first,last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Возвращает итератор, указывающий на наименьший объект в диапазоне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58990"/>
                  </a:ext>
                </a:extLst>
              </a:tr>
              <a:tr h="65437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next_permutation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Выполняет одну перестановку в последовательности данного диапазона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09937"/>
                  </a:ext>
                </a:extLst>
              </a:tr>
              <a:tr h="654371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prev_permutation</a:t>
                      </a:r>
                      <a:endParaRPr lang="en-US" sz="1800" b="1" dirty="0">
                        <a:effectLst/>
                      </a:endParaRP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first, last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Выполняет одну обратную перестановку в последовательности данного диапазона</a:t>
                      </a:r>
                    </a:p>
                  </a:txBody>
                  <a:tcPr marL="50336" marR="50336" marT="25168" marB="2516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918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67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51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548600"/>
            <a:ext cx="9109075" cy="8182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Алгоритмы: </a:t>
            </a:r>
            <a:r>
              <a:rPr lang="ru-RU" dirty="0"/>
              <a:t>о</a:t>
            </a:r>
            <a:r>
              <a:rPr lang="ru-RU" dirty="0" smtClean="0"/>
              <a:t>перации слияния</a:t>
            </a:r>
            <a:r>
              <a:rPr lang="ru-RU" dirty="0"/>
              <a:t/>
            </a:r>
            <a:br>
              <a:rPr lang="ru-RU" dirty="0"/>
            </a:br>
            <a:endParaRPr lang="ru-RU" sz="40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4261"/>
              </p:ext>
            </p:extLst>
          </p:nvPr>
        </p:nvGraphicFramePr>
        <p:xfrm>
          <a:off x="179390" y="1632326"/>
          <a:ext cx="8785221" cy="502576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96180">
                  <a:extLst>
                    <a:ext uri="{9D8B030D-6E8A-4147-A177-3AD203B41FA5}">
                      <a16:colId xmlns:a16="http://schemas.microsoft.com/office/drawing/2014/main" val="2260618210"/>
                    </a:ext>
                  </a:extLst>
                </a:gridCol>
                <a:gridCol w="1944270">
                  <a:extLst>
                    <a:ext uri="{9D8B030D-6E8A-4147-A177-3AD203B41FA5}">
                      <a16:colId xmlns:a16="http://schemas.microsoft.com/office/drawing/2014/main" val="3020759654"/>
                    </a:ext>
                  </a:extLst>
                </a:gridCol>
                <a:gridCol w="5544771">
                  <a:extLst>
                    <a:ext uri="{9D8B030D-6E8A-4147-A177-3AD203B41FA5}">
                      <a16:colId xmlns:a16="http://schemas.microsoft.com/office/drawing/2014/main" val="2348469216"/>
                    </a:ext>
                  </a:extLst>
                </a:gridCol>
              </a:tblGrid>
              <a:tr h="20597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</a:rPr>
                        <a:t>Название </a:t>
                      </a:r>
                      <a:r>
                        <a:rPr lang="ru-RU" sz="1800" dirty="0">
                          <a:effectLst/>
                        </a:rPr>
                        <a:t>функции</a:t>
                      </a:r>
                    </a:p>
                  </a:txBody>
                  <a:tcPr marL="51493" marR="51493" marT="25747" marB="2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Аргументы функции</a:t>
                      </a:r>
                    </a:p>
                  </a:txBody>
                  <a:tcPr marL="51493" marR="51493" marT="25747" marB="257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effectLst/>
                        </a:rPr>
                        <a:t>Описание функции</a:t>
                      </a:r>
                    </a:p>
                  </a:txBody>
                  <a:tcPr marL="51493" marR="51493" marT="25747" marB="25747" anchor="ctr"/>
                </a:tc>
                <a:extLst>
                  <a:ext uri="{0D108BD9-81ED-4DB2-BD59-A6C34878D82A}">
                    <a16:rowId xmlns:a16="http://schemas.microsoft.com/office/drawing/2014/main" val="1558150410"/>
                  </a:ext>
                </a:extLst>
              </a:tr>
              <a:tr h="1132855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includes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first1, last1, first2, last2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Возвращает </a:t>
                      </a:r>
                      <a:r>
                        <a:rPr lang="ru-RU" sz="1800" dirty="0" err="1">
                          <a:effectLst/>
                        </a:rPr>
                        <a:t>true</a:t>
                      </a:r>
                      <a:r>
                        <a:rPr lang="ru-RU" sz="1800" dirty="0">
                          <a:effectLst/>
                        </a:rPr>
                        <a:t>, если все объекты из диапазона first2 last2 имеются также в диапазоне first1 last1 (только для работы с </a:t>
                      </a:r>
                      <a:r>
                        <a:rPr lang="ru-RU" sz="1800" dirty="0" err="1">
                          <a:effectLst/>
                        </a:rPr>
                        <a:t>set</a:t>
                      </a:r>
                      <a:r>
                        <a:rPr lang="ru-RU" sz="1800" dirty="0">
                          <a:effectLst/>
                        </a:rPr>
                        <a:t> и </a:t>
                      </a:r>
                      <a:r>
                        <a:rPr lang="ru-RU" sz="1800" dirty="0" err="1">
                          <a:effectLst/>
                        </a:rPr>
                        <a:t>multiset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661914"/>
                  </a:ext>
                </a:extLst>
              </a:tr>
              <a:tr h="669414">
                <a:tc>
                  <a:txBody>
                    <a:bodyPr/>
                    <a:lstStyle/>
                    <a:p>
                      <a:r>
                        <a:rPr lang="en-US" sz="1800" b="1" dirty="0">
                          <a:effectLst/>
                        </a:rPr>
                        <a:t>merge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first1, last1, first2, last2, first3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соединяет отсортированные диапазоны 1 и 2 в диапазон 3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1326"/>
                  </a:ext>
                </a:extLst>
              </a:tr>
              <a:tr h="823894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set_difference</a:t>
                      </a:r>
                      <a:endParaRPr lang="en-US" sz="1800" b="1" dirty="0">
                        <a:effectLst/>
                      </a:endParaRP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</a:rPr>
                        <a:t>first1, last1, first2, last2, first3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Создает упорядоченную разность множеств, заданных диапазонами 1 и 2(только для работы с </a:t>
                      </a:r>
                      <a:r>
                        <a:rPr lang="ru-RU" sz="1800" dirty="0" err="1">
                          <a:effectLst/>
                        </a:rPr>
                        <a:t>set</a:t>
                      </a:r>
                      <a:r>
                        <a:rPr lang="ru-RU" sz="1800" dirty="0">
                          <a:effectLst/>
                        </a:rPr>
                        <a:t> и </a:t>
                      </a:r>
                      <a:r>
                        <a:rPr lang="ru-RU" sz="1800" dirty="0" err="1">
                          <a:effectLst/>
                        </a:rPr>
                        <a:t>multiset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935193"/>
                  </a:ext>
                </a:extLst>
              </a:tr>
              <a:tr h="823894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set_intersection</a:t>
                      </a:r>
                      <a:endParaRPr lang="en-US" sz="1800" b="1" dirty="0">
                        <a:effectLst/>
                      </a:endParaRP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first1, last1, first2, last2, first3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Создает упорядоченное пересечение элементов диапазонов 1 и 2(только для работы с </a:t>
                      </a:r>
                      <a:r>
                        <a:rPr lang="ru-RU" sz="1800" dirty="0" err="1">
                          <a:effectLst/>
                        </a:rPr>
                        <a:t>set</a:t>
                      </a:r>
                      <a:r>
                        <a:rPr lang="ru-RU" sz="1800" dirty="0">
                          <a:effectLst/>
                        </a:rPr>
                        <a:t> и </a:t>
                      </a:r>
                      <a:r>
                        <a:rPr lang="ru-RU" sz="1800" dirty="0" err="1">
                          <a:effectLst/>
                        </a:rPr>
                        <a:t>multiset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798856"/>
                  </a:ext>
                </a:extLst>
              </a:tr>
              <a:tr h="823894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effectLst/>
                        </a:rPr>
                        <a:t>set_union</a:t>
                      </a:r>
                      <a:endParaRPr lang="en-US" sz="1800" b="1" dirty="0">
                        <a:effectLst/>
                      </a:endParaRP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effectLst/>
                        </a:rPr>
                        <a:t>first1, last1, first2, last2, first3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Создает упорядоченное объединение элементов диапазонов 1 и 2 (только для работы с </a:t>
                      </a:r>
                      <a:r>
                        <a:rPr lang="ru-RU" sz="1800" dirty="0" err="1">
                          <a:effectLst/>
                        </a:rPr>
                        <a:t>set</a:t>
                      </a:r>
                      <a:r>
                        <a:rPr lang="ru-RU" sz="1800" dirty="0">
                          <a:effectLst/>
                        </a:rPr>
                        <a:t> и </a:t>
                      </a:r>
                      <a:r>
                        <a:rPr lang="ru-RU" sz="1800" dirty="0" err="1">
                          <a:effectLst/>
                        </a:rPr>
                        <a:t>multiset</a:t>
                      </a:r>
                      <a:r>
                        <a:rPr lang="ru-RU" sz="1800" dirty="0">
                          <a:effectLst/>
                        </a:rPr>
                        <a:t>)</a:t>
                      </a:r>
                    </a:p>
                  </a:txBody>
                  <a:tcPr marL="51493" marR="51493" marT="25747" marB="25747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385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86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Пример. Обработка массива с помощью алгоритмов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6130" y="908650"/>
            <a:ext cx="8857230" cy="59289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kern="0" dirty="0" smtClean="0"/>
              <a:t>int </a:t>
            </a:r>
            <a:r>
              <a:rPr lang="en-US" sz="1800" b="1" kern="0" dirty="0"/>
              <a:t>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{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/>
              <a:t>setlocale</a:t>
            </a:r>
            <a:r>
              <a:rPr lang="en-US" sz="1800" b="1" kern="0" dirty="0"/>
              <a:t>(LC_ALL, "");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/>
              <a:t>ostream_iterator</a:t>
            </a:r>
            <a:r>
              <a:rPr lang="en-US" sz="1800" b="1" kern="0" dirty="0"/>
              <a:t> &lt;int&gt; </a:t>
            </a:r>
            <a:r>
              <a:rPr lang="en-US" sz="1800" b="1" kern="0" dirty="0" err="1"/>
              <a:t>cout_iter</a:t>
            </a:r>
            <a:r>
              <a:rPr lang="en-US" sz="1800" b="1" kern="0" dirty="0"/>
              <a:t>(</a:t>
            </a:r>
            <a:r>
              <a:rPr lang="en-US" sz="1800" b="1" kern="0" dirty="0" err="1"/>
              <a:t>cout</a:t>
            </a:r>
            <a:r>
              <a:rPr lang="en-US" sz="1800" b="1" kern="0" dirty="0"/>
              <a:t>, " ; 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int v[10];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/>
              <a:t>cout</a:t>
            </a:r>
            <a:r>
              <a:rPr lang="en-US" sz="1800" b="1" kern="0" dirty="0"/>
              <a:t> &lt;&lt; "</a:t>
            </a:r>
            <a:r>
              <a:rPr lang="ru-RU" sz="1800" b="1" kern="0" dirty="0"/>
              <a:t>генерация массива данными" &lt;&lt; 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>
                <a:solidFill>
                  <a:srgbClr val="0066CC"/>
                </a:solidFill>
              </a:rPr>
              <a:t>generate(v, v + 10, gen());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/>
              <a:t>cout</a:t>
            </a:r>
            <a:r>
              <a:rPr lang="en-US" sz="1800" b="1" kern="0" dirty="0"/>
              <a:t> &lt;&lt;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&lt;&lt; "</a:t>
            </a:r>
            <a:r>
              <a:rPr lang="ru-RU" sz="1800" b="1" kern="0" dirty="0"/>
              <a:t>вывод массива через метод" &lt;&lt; 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>
                <a:solidFill>
                  <a:srgbClr val="0066CC"/>
                </a:solidFill>
              </a:rPr>
              <a:t>for_each</a:t>
            </a:r>
            <a:r>
              <a:rPr lang="en-US" sz="1800" b="1" kern="0" dirty="0">
                <a:solidFill>
                  <a:srgbClr val="0066CC"/>
                </a:solidFill>
              </a:rPr>
              <a:t>(v, v + 10, show); 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/>
              <a:t>cout</a:t>
            </a:r>
            <a:r>
              <a:rPr lang="en-US" sz="1800" b="1" kern="0" dirty="0"/>
              <a:t> &lt;&lt;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&lt;&lt; "</a:t>
            </a:r>
            <a:r>
              <a:rPr lang="ru-RU" sz="1800" b="1" kern="0" dirty="0"/>
              <a:t>сортировка с 7 по 10 элемент" &lt;&lt; 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>
                <a:solidFill>
                  <a:srgbClr val="0066CC"/>
                </a:solidFill>
              </a:rPr>
              <a:t>partial_sort</a:t>
            </a:r>
            <a:r>
              <a:rPr lang="en-US" sz="1800" b="1" kern="0" dirty="0">
                <a:solidFill>
                  <a:srgbClr val="0066CC"/>
                </a:solidFill>
              </a:rPr>
              <a:t>(v, v + 7, v + 10);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/>
              <a:t>cout</a:t>
            </a:r>
            <a:r>
              <a:rPr lang="en-US" sz="1800" b="1" kern="0" dirty="0"/>
              <a:t> &lt;&lt;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&lt;&lt; "</a:t>
            </a:r>
            <a:r>
              <a:rPr lang="ru-RU" sz="1800" b="1" kern="0" dirty="0"/>
              <a:t>вывод массива через итератор" &lt;&lt; 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>
                <a:solidFill>
                  <a:srgbClr val="0066CC"/>
                </a:solidFill>
              </a:rPr>
              <a:t>copy(v, v + 10, </a:t>
            </a:r>
            <a:r>
              <a:rPr lang="en-US" sz="1800" b="1" kern="0" dirty="0" err="1">
                <a:solidFill>
                  <a:srgbClr val="0066CC"/>
                </a:solidFill>
              </a:rPr>
              <a:t>cout_iter</a:t>
            </a:r>
            <a:r>
              <a:rPr lang="en-US" sz="1800" b="1" kern="0" dirty="0">
                <a:solidFill>
                  <a:srgbClr val="0066CC"/>
                </a:solidFill>
              </a:rPr>
              <a:t>); 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</a:t>
            </a:r>
            <a:r>
              <a:rPr lang="en-US" sz="1800" b="1" kern="0" dirty="0" err="1"/>
              <a:t>cout</a:t>
            </a:r>
            <a:r>
              <a:rPr lang="en-US" sz="1800" b="1" kern="0" dirty="0"/>
              <a:t> &lt;&lt;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&lt;&lt; "</a:t>
            </a:r>
            <a:r>
              <a:rPr lang="ru-RU" sz="1800" b="1" kern="0" dirty="0"/>
              <a:t>сортировка всего массива" &lt;&lt; </a:t>
            </a:r>
            <a:r>
              <a:rPr lang="en-US" sz="1800" b="1" kern="0" dirty="0" err="1"/>
              <a:t>endl</a:t>
            </a:r>
            <a:r>
              <a:rPr lang="en-US" sz="18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>
                <a:solidFill>
                  <a:srgbClr val="0066CC"/>
                </a:solidFill>
              </a:rPr>
              <a:t>    sort(v, v + 10);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copy(v, v + 10, </a:t>
            </a:r>
            <a:r>
              <a:rPr lang="en-US" sz="1800" b="1" kern="0" dirty="0" err="1"/>
              <a:t>cout_iter</a:t>
            </a:r>
            <a:r>
              <a:rPr lang="en-US" sz="1800" b="1" kern="0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272734" y="0"/>
            <a:ext cx="3871266" cy="32404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#include &lt;</a:t>
            </a:r>
            <a:r>
              <a:rPr lang="en-US" sz="1800" b="1" kern="0" dirty="0" err="1"/>
              <a:t>iostream</a:t>
            </a:r>
            <a:r>
              <a:rPr lang="en-US" sz="1800" b="1" kern="0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 smtClean="0"/>
              <a:t>#</a:t>
            </a:r>
            <a:r>
              <a:rPr lang="en-US" sz="1800" b="1" kern="0" dirty="0"/>
              <a:t>include &lt;iterator&gt;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 smtClean="0"/>
              <a:t>#</a:t>
            </a:r>
            <a:r>
              <a:rPr lang="en-US" sz="1800" b="1" kern="0" dirty="0"/>
              <a:t>include &lt;algorithm&gt;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using namespace </a:t>
            </a:r>
            <a:r>
              <a:rPr lang="en-US" sz="1800" b="1" kern="0" dirty="0" err="1"/>
              <a:t>std</a:t>
            </a:r>
            <a:r>
              <a:rPr lang="en-US" sz="1800" b="1" kern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 smtClean="0"/>
              <a:t>void </a:t>
            </a:r>
            <a:r>
              <a:rPr lang="en-US" sz="1800" b="1" kern="0" dirty="0"/>
              <a:t>show(int x)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{ </a:t>
            </a:r>
            <a:r>
              <a:rPr lang="en-US" sz="1800" b="1" kern="0" dirty="0" err="1"/>
              <a:t>cout</a:t>
            </a:r>
            <a:r>
              <a:rPr lang="en-US" sz="1800" b="1" kern="0" dirty="0"/>
              <a:t> &lt;&lt; x &lt;&lt; " ";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class gen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    int operator()() { return rand();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kern="0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269" y="4095750"/>
            <a:ext cx="796290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77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6" grpId="0" build="p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Литературные источники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ru-RU" sz="2400" dirty="0"/>
              <a:t>1). Харви </a:t>
            </a:r>
            <a:r>
              <a:rPr lang="ru-RU" sz="2400" dirty="0" err="1"/>
              <a:t>Дейтел</a:t>
            </a:r>
            <a:r>
              <a:rPr lang="ru-RU" sz="2400" dirty="0"/>
              <a:t>, Пол </a:t>
            </a:r>
            <a:r>
              <a:rPr lang="ru-RU" sz="2400" dirty="0" err="1"/>
              <a:t>Дейтел</a:t>
            </a:r>
            <a:r>
              <a:rPr lang="ru-RU" sz="2400" dirty="0"/>
              <a:t>. Как программировать на С++. - М: Вильямс, -  1011 с.</a:t>
            </a:r>
          </a:p>
          <a:p>
            <a:r>
              <a:rPr lang="ru-RU" sz="2400" dirty="0"/>
              <a:t>2). </a:t>
            </a:r>
            <a:r>
              <a:rPr lang="ru-RU" sz="2400" dirty="0" smtClean="0"/>
              <a:t>Страуструп </a:t>
            </a:r>
            <a:r>
              <a:rPr lang="ru-RU" sz="2400" dirty="0"/>
              <a:t>Б. Программирование: принципы и практика использования С++. – М. : Вильямс, 2011. – 1248 с.</a:t>
            </a:r>
          </a:p>
          <a:p>
            <a:r>
              <a:rPr lang="ru-RU" sz="2400" dirty="0"/>
              <a:t>3). </a:t>
            </a:r>
            <a:r>
              <a:rPr lang="ru-RU" sz="2400" dirty="0" smtClean="0"/>
              <a:t>Страуструп </a:t>
            </a:r>
            <a:r>
              <a:rPr lang="ru-RU" sz="2400" dirty="0"/>
              <a:t>Б. Язык программирования С++. – М.: Бином. - 1054 с.</a:t>
            </a:r>
          </a:p>
          <a:p>
            <a:r>
              <a:rPr lang="ru-RU" sz="2400" dirty="0"/>
              <a:t>4). </a:t>
            </a:r>
            <a:r>
              <a:rPr lang="ru-RU" sz="2400" dirty="0" err="1"/>
              <a:t>Лафоре</a:t>
            </a:r>
            <a:r>
              <a:rPr lang="ru-RU" sz="2400" dirty="0"/>
              <a:t> Р. Объектно-ориентированное программирование в С++. Питер, 2004. – 922 с.</a:t>
            </a:r>
          </a:p>
          <a:p>
            <a:r>
              <a:rPr lang="ru-RU" sz="2400" dirty="0"/>
              <a:t>5). </a:t>
            </a:r>
            <a:r>
              <a:rPr lang="ru-RU" sz="2400" dirty="0" err="1"/>
              <a:t>Шилдт</a:t>
            </a:r>
            <a:r>
              <a:rPr lang="ru-RU" sz="2400" dirty="0"/>
              <a:t> Г. С++: руководство для начинающих, 2-е издание. – М: Вильямс, 2005. -672 с.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0595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5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20"/>
            <a:ext cx="9143999" cy="14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2000" dirty="0" smtClean="0"/>
              <a:t>Примером </a:t>
            </a:r>
            <a:r>
              <a:rPr lang="ru-RU" sz="2000" dirty="0"/>
              <a:t>ассоциативного массива является телефонный справочник: значением в данном случае является совокупность «Ф. И. О. + </a:t>
            </a:r>
            <a:r>
              <a:rPr lang="ru-RU" sz="2000" dirty="0" smtClean="0"/>
              <a:t>должность», </a:t>
            </a:r>
            <a:r>
              <a:rPr lang="ru-RU" sz="2000" dirty="0"/>
              <a:t>а ключом — номер телефона, один номер телефона имеет одного владельца, но один человек может иметь несколько номеров.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en-US" sz="2000" b="1" dirty="0" smtClean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000" dirty="0" smtClean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898802"/>
            <a:ext cx="9109074" cy="395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1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258888" y="2420938"/>
            <a:ext cx="2592387" cy="431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Последовательные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708400" y="1341438"/>
            <a:ext cx="27368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>
                <a:solidFill>
                  <a:schemeClr val="bg1"/>
                </a:solidFill>
              </a:rPr>
              <a:t>Контейнеры</a:t>
            </a:r>
          </a:p>
        </p:txBody>
      </p:sp>
      <p:sp>
        <p:nvSpPr>
          <p:cNvPr id="15365" name="Line 8"/>
          <p:cNvSpPr>
            <a:spLocks noChangeShapeType="1"/>
          </p:cNvSpPr>
          <p:nvPr/>
        </p:nvSpPr>
        <p:spPr bwMode="auto">
          <a:xfrm>
            <a:off x="2484438" y="2060575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6" name="Line 9"/>
          <p:cNvSpPr>
            <a:spLocks noChangeShapeType="1"/>
          </p:cNvSpPr>
          <p:nvPr/>
        </p:nvSpPr>
        <p:spPr bwMode="auto">
          <a:xfrm>
            <a:off x="5076825" y="177323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7" name="Line 10"/>
          <p:cNvSpPr>
            <a:spLocks noChangeShapeType="1"/>
          </p:cNvSpPr>
          <p:nvPr/>
        </p:nvSpPr>
        <p:spPr bwMode="auto">
          <a:xfrm>
            <a:off x="2484438" y="20605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8" name="Line 11"/>
          <p:cNvSpPr>
            <a:spLocks noChangeShapeType="1"/>
          </p:cNvSpPr>
          <p:nvPr/>
        </p:nvSpPr>
        <p:spPr bwMode="auto">
          <a:xfrm>
            <a:off x="7812088" y="206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5369" name="Group 20"/>
          <p:cNvGrpSpPr>
            <a:grpSpLocks/>
          </p:cNvGrpSpPr>
          <p:nvPr/>
        </p:nvGrpSpPr>
        <p:grpSpPr bwMode="auto">
          <a:xfrm>
            <a:off x="1476375" y="2852738"/>
            <a:ext cx="2376488" cy="2592387"/>
            <a:chOff x="930" y="1797"/>
            <a:chExt cx="1497" cy="1633"/>
          </a:xfrm>
        </p:grpSpPr>
        <p:sp>
          <p:nvSpPr>
            <p:cNvPr id="15396" name="Rectangle 13"/>
            <p:cNvSpPr>
              <a:spLocks noChangeArrowheads="1"/>
            </p:cNvSpPr>
            <p:nvPr/>
          </p:nvSpPr>
          <p:spPr bwMode="auto">
            <a:xfrm>
              <a:off x="1156" y="2341"/>
              <a:ext cx="1271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vector</a:t>
              </a:r>
              <a:endParaRPr lang="ru-RU" altLang="ru-RU"/>
            </a:p>
            <a:p>
              <a:pPr algn="ctr" eaLnBrk="1" hangingPunct="1"/>
              <a:r>
                <a:rPr lang="ru-RU" altLang="ru-RU" sz="1400" i="1"/>
                <a:t>Динамический массив</a:t>
              </a:r>
            </a:p>
          </p:txBody>
        </p:sp>
        <p:sp>
          <p:nvSpPr>
            <p:cNvPr id="15397" name="Rectangle 14"/>
            <p:cNvSpPr>
              <a:spLocks noChangeArrowheads="1"/>
            </p:cNvSpPr>
            <p:nvPr/>
          </p:nvSpPr>
          <p:spPr bwMode="auto">
            <a:xfrm>
              <a:off x="1156" y="3158"/>
              <a:ext cx="1271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list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Двунапр.линейный список</a:t>
              </a:r>
            </a:p>
          </p:txBody>
        </p:sp>
        <p:sp>
          <p:nvSpPr>
            <p:cNvPr id="15398" name="Rectangle 15"/>
            <p:cNvSpPr>
              <a:spLocks noChangeArrowheads="1"/>
            </p:cNvSpPr>
            <p:nvPr/>
          </p:nvSpPr>
          <p:spPr bwMode="auto">
            <a:xfrm>
              <a:off x="1156" y="2750"/>
              <a:ext cx="1271" cy="2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deque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Двунаправленная очередь</a:t>
              </a:r>
            </a:p>
          </p:txBody>
        </p:sp>
        <p:sp>
          <p:nvSpPr>
            <p:cNvPr id="15399" name="Line 16"/>
            <p:cNvSpPr>
              <a:spLocks noChangeShapeType="1"/>
            </p:cNvSpPr>
            <p:nvPr/>
          </p:nvSpPr>
          <p:spPr bwMode="auto">
            <a:xfrm>
              <a:off x="930" y="1797"/>
              <a:ext cx="0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00" name="Line 17"/>
            <p:cNvSpPr>
              <a:spLocks noChangeShapeType="1"/>
            </p:cNvSpPr>
            <p:nvPr/>
          </p:nvSpPr>
          <p:spPr bwMode="auto">
            <a:xfrm>
              <a:off x="930" y="3294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01" name="Line 18"/>
            <p:cNvSpPr>
              <a:spLocks noChangeShapeType="1"/>
            </p:cNvSpPr>
            <p:nvPr/>
          </p:nvSpPr>
          <p:spPr bwMode="auto">
            <a:xfrm>
              <a:off x="930" y="2478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402" name="Line 19"/>
            <p:cNvSpPr>
              <a:spLocks noChangeShapeType="1"/>
            </p:cNvSpPr>
            <p:nvPr/>
          </p:nvSpPr>
          <p:spPr bwMode="auto">
            <a:xfrm>
              <a:off x="930" y="2886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370" name="Группа 1"/>
          <p:cNvGrpSpPr>
            <a:grpSpLocks/>
          </p:cNvGrpSpPr>
          <p:nvPr/>
        </p:nvGrpSpPr>
        <p:grpSpPr bwMode="auto">
          <a:xfrm>
            <a:off x="7010400" y="2427288"/>
            <a:ext cx="2016125" cy="2878137"/>
            <a:chOff x="4140200" y="2420938"/>
            <a:chExt cx="2016125" cy="2877891"/>
          </a:xfrm>
        </p:grpSpPr>
        <p:sp>
          <p:nvSpPr>
            <p:cNvPr id="15388" name="Rectangle 6"/>
            <p:cNvSpPr>
              <a:spLocks noChangeArrowheads="1"/>
            </p:cNvSpPr>
            <p:nvPr/>
          </p:nvSpPr>
          <p:spPr bwMode="auto">
            <a:xfrm>
              <a:off x="4140200" y="2420938"/>
              <a:ext cx="2016125" cy="43180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/>
                <a:t>Адаптеры</a:t>
              </a:r>
            </a:p>
          </p:txBody>
        </p:sp>
        <p:sp>
          <p:nvSpPr>
            <p:cNvPr id="15389" name="Rectangle 22"/>
            <p:cNvSpPr>
              <a:spLocks noChangeArrowheads="1"/>
            </p:cNvSpPr>
            <p:nvPr/>
          </p:nvSpPr>
          <p:spPr bwMode="auto">
            <a:xfrm>
              <a:off x="4570413" y="3393281"/>
              <a:ext cx="1585912" cy="431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stack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стэк</a:t>
              </a:r>
            </a:p>
          </p:txBody>
        </p:sp>
        <p:sp>
          <p:nvSpPr>
            <p:cNvPr id="15390" name="Rectangle 23"/>
            <p:cNvSpPr>
              <a:spLocks noChangeArrowheads="1"/>
            </p:cNvSpPr>
            <p:nvPr/>
          </p:nvSpPr>
          <p:spPr bwMode="auto">
            <a:xfrm>
              <a:off x="4552095" y="4644448"/>
              <a:ext cx="1585912" cy="65438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priority_queue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Очередь с </a:t>
              </a:r>
            </a:p>
            <a:p>
              <a:pPr algn="ctr" eaLnBrk="1" hangingPunct="1"/>
              <a:r>
                <a:rPr lang="ru-RU" altLang="ru-RU" sz="1300" i="1"/>
                <a:t>приоритетами</a:t>
              </a:r>
            </a:p>
          </p:txBody>
        </p:sp>
        <p:sp>
          <p:nvSpPr>
            <p:cNvPr id="15391" name="Rectangle 24"/>
            <p:cNvSpPr>
              <a:spLocks noChangeArrowheads="1"/>
            </p:cNvSpPr>
            <p:nvPr/>
          </p:nvSpPr>
          <p:spPr bwMode="auto">
            <a:xfrm>
              <a:off x="4566369" y="3996750"/>
              <a:ext cx="1585912" cy="431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queue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очередь</a:t>
              </a:r>
            </a:p>
          </p:txBody>
        </p:sp>
        <p:sp>
          <p:nvSpPr>
            <p:cNvPr id="15392" name="Line 25"/>
            <p:cNvSpPr>
              <a:spLocks noChangeShapeType="1"/>
            </p:cNvSpPr>
            <p:nvPr/>
          </p:nvSpPr>
          <p:spPr bwMode="auto">
            <a:xfrm>
              <a:off x="4211638" y="2852739"/>
              <a:ext cx="0" cy="21737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93" name="Line 26"/>
            <p:cNvSpPr>
              <a:spLocks noChangeShapeType="1"/>
            </p:cNvSpPr>
            <p:nvPr/>
          </p:nvSpPr>
          <p:spPr bwMode="auto">
            <a:xfrm>
              <a:off x="4222201" y="5026494"/>
              <a:ext cx="358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94" name="Line 27"/>
            <p:cNvSpPr>
              <a:spLocks noChangeShapeType="1"/>
            </p:cNvSpPr>
            <p:nvPr/>
          </p:nvSpPr>
          <p:spPr bwMode="auto">
            <a:xfrm>
              <a:off x="4222201" y="3634555"/>
              <a:ext cx="358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95" name="Line 28"/>
            <p:cNvSpPr>
              <a:spLocks noChangeShapeType="1"/>
            </p:cNvSpPr>
            <p:nvPr/>
          </p:nvSpPr>
          <p:spPr bwMode="auto">
            <a:xfrm>
              <a:off x="4211638" y="4212650"/>
              <a:ext cx="358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371" name="Группа 2"/>
          <p:cNvGrpSpPr>
            <a:grpSpLocks/>
          </p:cNvGrpSpPr>
          <p:nvPr/>
        </p:nvGrpSpPr>
        <p:grpSpPr bwMode="auto">
          <a:xfrm>
            <a:off x="4070350" y="2058988"/>
            <a:ext cx="2738438" cy="4232275"/>
            <a:chOff x="6372225" y="2060575"/>
            <a:chExt cx="2739462" cy="4230854"/>
          </a:xfrm>
        </p:grpSpPr>
        <p:sp>
          <p:nvSpPr>
            <p:cNvPr id="15377" name="Rectangle 7"/>
            <p:cNvSpPr>
              <a:spLocks noChangeArrowheads="1"/>
            </p:cNvSpPr>
            <p:nvPr/>
          </p:nvSpPr>
          <p:spPr bwMode="auto">
            <a:xfrm>
              <a:off x="6372225" y="2420938"/>
              <a:ext cx="2734480" cy="4318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ru-RU" altLang="ru-RU"/>
                <a:t>Ассоциативные</a:t>
              </a:r>
            </a:p>
          </p:txBody>
        </p:sp>
        <p:sp>
          <p:nvSpPr>
            <p:cNvPr id="15378" name="Line 12"/>
            <p:cNvSpPr>
              <a:spLocks noChangeShapeType="1"/>
            </p:cNvSpPr>
            <p:nvPr/>
          </p:nvSpPr>
          <p:spPr bwMode="auto">
            <a:xfrm>
              <a:off x="7812088" y="2060575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79" name="Rectangle 30"/>
            <p:cNvSpPr>
              <a:spLocks noChangeArrowheads="1"/>
            </p:cNvSpPr>
            <p:nvPr/>
          </p:nvSpPr>
          <p:spPr bwMode="auto">
            <a:xfrm>
              <a:off x="6946900" y="2957045"/>
              <a:ext cx="2159805" cy="6565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map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Набор (ключ-значение) </a:t>
              </a:r>
            </a:p>
            <a:p>
              <a:pPr algn="ctr" eaLnBrk="1" hangingPunct="1"/>
              <a:r>
                <a:rPr lang="ru-RU" altLang="ru-RU" sz="1300" i="1"/>
                <a:t>уникальных элементов</a:t>
              </a:r>
            </a:p>
          </p:txBody>
        </p:sp>
        <p:sp>
          <p:nvSpPr>
            <p:cNvPr id="15380" name="Rectangle 31"/>
            <p:cNvSpPr>
              <a:spLocks noChangeArrowheads="1"/>
            </p:cNvSpPr>
            <p:nvPr/>
          </p:nvSpPr>
          <p:spPr bwMode="auto">
            <a:xfrm>
              <a:off x="6984156" y="4620255"/>
              <a:ext cx="2122549" cy="6858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set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Упорядоченное множество </a:t>
              </a:r>
            </a:p>
            <a:p>
              <a:pPr algn="ctr" eaLnBrk="1" hangingPunct="1"/>
              <a:r>
                <a:rPr lang="ru-RU" altLang="ru-RU" sz="1300" i="1"/>
                <a:t>уникальных элементов</a:t>
              </a:r>
            </a:p>
          </p:txBody>
        </p:sp>
        <p:sp>
          <p:nvSpPr>
            <p:cNvPr id="15381" name="Rectangle 32"/>
            <p:cNvSpPr>
              <a:spLocks noChangeArrowheads="1"/>
            </p:cNvSpPr>
            <p:nvPr/>
          </p:nvSpPr>
          <p:spPr bwMode="auto">
            <a:xfrm>
              <a:off x="6965237" y="3789362"/>
              <a:ext cx="2141468" cy="6484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multimap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Набор, допускающий</a:t>
              </a:r>
            </a:p>
            <a:p>
              <a:pPr algn="ctr" eaLnBrk="1" hangingPunct="1"/>
              <a:r>
                <a:rPr lang="ru-RU" altLang="ru-RU" sz="1300" i="1"/>
                <a:t>дублирование элементов</a:t>
              </a:r>
            </a:p>
          </p:txBody>
        </p:sp>
        <p:sp>
          <p:nvSpPr>
            <p:cNvPr id="15382" name="Line 33"/>
            <p:cNvSpPr>
              <a:spLocks noChangeShapeType="1"/>
            </p:cNvSpPr>
            <p:nvPr/>
          </p:nvSpPr>
          <p:spPr bwMode="auto">
            <a:xfrm>
              <a:off x="6588125" y="2852738"/>
              <a:ext cx="0" cy="30253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3" name="Line 34"/>
            <p:cNvSpPr>
              <a:spLocks noChangeShapeType="1"/>
            </p:cNvSpPr>
            <p:nvPr/>
          </p:nvSpPr>
          <p:spPr bwMode="auto">
            <a:xfrm>
              <a:off x="6602933" y="4920492"/>
              <a:ext cx="358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4" name="Line 35"/>
            <p:cNvSpPr>
              <a:spLocks noChangeShapeType="1"/>
            </p:cNvSpPr>
            <p:nvPr/>
          </p:nvSpPr>
          <p:spPr bwMode="auto">
            <a:xfrm>
              <a:off x="6588125" y="3213821"/>
              <a:ext cx="358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5" name="Line 36"/>
            <p:cNvSpPr>
              <a:spLocks noChangeShapeType="1"/>
            </p:cNvSpPr>
            <p:nvPr/>
          </p:nvSpPr>
          <p:spPr bwMode="auto">
            <a:xfrm>
              <a:off x="6602933" y="4113583"/>
              <a:ext cx="358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386" name="Rectangle 38"/>
            <p:cNvSpPr>
              <a:spLocks noChangeArrowheads="1"/>
            </p:cNvSpPr>
            <p:nvPr/>
          </p:nvSpPr>
          <p:spPr bwMode="auto">
            <a:xfrm>
              <a:off x="6984156" y="5445970"/>
              <a:ext cx="2127531" cy="84545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ru-RU"/>
                <a:t>multiset</a:t>
              </a:r>
              <a:endParaRPr lang="ru-RU" altLang="ru-RU"/>
            </a:p>
            <a:p>
              <a:pPr algn="ctr" eaLnBrk="1" hangingPunct="1"/>
              <a:r>
                <a:rPr lang="ru-RU" altLang="ru-RU" sz="1300" i="1"/>
                <a:t>Упорядоченное множество </a:t>
              </a:r>
            </a:p>
            <a:p>
              <a:pPr algn="ctr" eaLnBrk="1" hangingPunct="1"/>
              <a:r>
                <a:rPr lang="ru-RU" altLang="ru-RU" sz="1300" i="1"/>
                <a:t>допуск.дублиров.элементов</a:t>
              </a:r>
            </a:p>
          </p:txBody>
        </p:sp>
        <p:sp>
          <p:nvSpPr>
            <p:cNvPr id="15387" name="Line 40"/>
            <p:cNvSpPr>
              <a:spLocks noChangeShapeType="1"/>
            </p:cNvSpPr>
            <p:nvPr/>
          </p:nvSpPr>
          <p:spPr bwMode="auto">
            <a:xfrm>
              <a:off x="6602933" y="5878117"/>
              <a:ext cx="3587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72" name="TextBox 3"/>
          <p:cNvSpPr txBox="1">
            <a:spLocks noChangeArrowheads="1"/>
          </p:cNvSpPr>
          <p:nvPr/>
        </p:nvSpPr>
        <p:spPr bwMode="auto">
          <a:xfrm>
            <a:off x="1022350" y="6235700"/>
            <a:ext cx="1343025" cy="5857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600"/>
              <a:t>Контейнеры</a:t>
            </a:r>
          </a:p>
          <a:p>
            <a:r>
              <a:rPr lang="ru-RU" altLang="ru-RU" sz="1600"/>
              <a:t>1-го класса</a:t>
            </a:r>
          </a:p>
        </p:txBody>
      </p:sp>
      <p:cxnSp>
        <p:nvCxnSpPr>
          <p:cNvPr id="6" name="Прямая со стрелкой 5"/>
          <p:cNvCxnSpPr>
            <a:stCxn id="15372" idx="0"/>
          </p:cNvCxnSpPr>
          <p:nvPr/>
        </p:nvCxnSpPr>
        <p:spPr>
          <a:xfrm flipV="1">
            <a:off x="1693863" y="5588000"/>
            <a:ext cx="1293812" cy="6477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693863" y="6235700"/>
            <a:ext cx="216058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5" name="TextBox 44"/>
          <p:cNvSpPr txBox="1">
            <a:spLocks noChangeArrowheads="1"/>
          </p:cNvSpPr>
          <p:nvPr/>
        </p:nvSpPr>
        <p:spPr bwMode="auto">
          <a:xfrm>
            <a:off x="7235825" y="6099175"/>
            <a:ext cx="1343025" cy="58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600"/>
              <a:t>Контейнеры</a:t>
            </a:r>
          </a:p>
          <a:p>
            <a:r>
              <a:rPr lang="ru-RU" altLang="ru-RU" sz="1600"/>
              <a:t>2-го класса</a:t>
            </a:r>
          </a:p>
        </p:txBody>
      </p:sp>
      <p:cxnSp>
        <p:nvCxnSpPr>
          <p:cNvPr id="46" name="Прямая со стрелкой 45"/>
          <p:cNvCxnSpPr>
            <a:stCxn id="15375" idx="0"/>
          </p:cNvCxnSpPr>
          <p:nvPr/>
        </p:nvCxnSpPr>
        <p:spPr>
          <a:xfrm flipV="1">
            <a:off x="7907338" y="5445125"/>
            <a:ext cx="336550" cy="65405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4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7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17464" y="1052669"/>
            <a:ext cx="9143999" cy="5713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000" b="1" dirty="0"/>
              <a:t>Ассоциативный массив</a:t>
            </a:r>
            <a:r>
              <a:rPr lang="ru-RU" sz="2000" dirty="0"/>
              <a:t> - это один из самых полезных и универсальных контейнеров, который используется для хранения связанных пар "ключ-значение" ("</a:t>
            </a:r>
            <a:r>
              <a:rPr lang="ru-RU" sz="2000" dirty="0" err="1"/>
              <a:t>key-value</a:t>
            </a:r>
            <a:r>
              <a:rPr lang="ru-RU" sz="2000" dirty="0"/>
              <a:t>"). </a:t>
            </a:r>
            <a:endParaRPr lang="ru-RU" sz="2000" dirty="0" smtClean="0"/>
          </a:p>
          <a:p>
            <a:pPr>
              <a:spcBef>
                <a:spcPts val="0"/>
              </a:spcBef>
            </a:pPr>
            <a:r>
              <a:rPr lang="ru-RU" sz="2000" dirty="0" smtClean="0"/>
              <a:t>Ассоциативный </a:t>
            </a:r>
            <a:r>
              <a:rPr lang="ru-RU" sz="2000" dirty="0"/>
              <a:t>массив называют часто </a:t>
            </a:r>
            <a:r>
              <a:rPr lang="ru-RU" sz="2000" b="1" dirty="0"/>
              <a:t>отображением</a:t>
            </a:r>
            <a:r>
              <a:rPr lang="ru-RU" sz="2000" dirty="0"/>
              <a:t> или </a:t>
            </a:r>
            <a:r>
              <a:rPr lang="ru-RU" sz="2000" b="1" dirty="0"/>
              <a:t>картой</a:t>
            </a:r>
            <a:r>
              <a:rPr lang="ru-RU" sz="2000" dirty="0"/>
              <a:t> (</a:t>
            </a:r>
            <a:r>
              <a:rPr lang="ru-RU" sz="2000" dirty="0" err="1"/>
              <a:t>map</a:t>
            </a:r>
            <a:r>
              <a:rPr lang="ru-RU" sz="2000" dirty="0"/>
              <a:t>), или </a:t>
            </a:r>
            <a:r>
              <a:rPr lang="ru-RU" sz="2000" b="1" dirty="0"/>
              <a:t>словарем</a:t>
            </a:r>
            <a:r>
              <a:rPr lang="ru-RU" sz="2000" dirty="0"/>
              <a:t> (</a:t>
            </a:r>
            <a:r>
              <a:rPr lang="ru-RU" sz="2000" dirty="0" err="1"/>
              <a:t>dictionary</a:t>
            </a:r>
            <a:r>
              <a:rPr lang="ru-RU" sz="2000" dirty="0"/>
              <a:t>). В библиотеке STL реализованы следующие ассоциативные контейнеры:</a:t>
            </a:r>
          </a:p>
          <a:p>
            <a:pPr>
              <a:spcBef>
                <a:spcPts val="0"/>
              </a:spcBef>
            </a:pPr>
            <a:r>
              <a:rPr lang="ru-RU" sz="2000" b="1" dirty="0" err="1">
                <a:solidFill>
                  <a:srgbClr val="C00000"/>
                </a:solidFill>
              </a:rPr>
              <a:t>set</a:t>
            </a:r>
            <a:r>
              <a:rPr lang="ru-RU" sz="2000" b="1" dirty="0">
                <a:solidFill>
                  <a:srgbClr val="C00000"/>
                </a:solidFill>
              </a:rPr>
              <a:t> </a:t>
            </a:r>
            <a:r>
              <a:rPr lang="ru-RU" sz="2000" dirty="0"/>
              <a:t>— это </a:t>
            </a:r>
            <a:r>
              <a:rPr lang="ru-RU" sz="2000" dirty="0" smtClean="0"/>
              <a:t>контейнер множество, </a:t>
            </a:r>
            <a:r>
              <a:rPr lang="ru-RU" sz="2000" dirty="0"/>
              <a:t>в котором хранятся только уникальные элементы, и повторения запрещены. Элементы сортируются в соответствии с их значениями.</a:t>
            </a:r>
          </a:p>
          <a:p>
            <a:pPr>
              <a:spcBef>
                <a:spcPts val="0"/>
              </a:spcBef>
            </a:pPr>
            <a:r>
              <a:rPr lang="ru-RU" sz="2000" b="1" dirty="0" err="1" smtClean="0">
                <a:solidFill>
                  <a:srgbClr val="C00000"/>
                </a:solidFill>
              </a:rPr>
              <a:t>multiset</a:t>
            </a:r>
            <a:r>
              <a:rPr lang="ru-RU" sz="2000" b="1" dirty="0"/>
              <a:t> </a:t>
            </a:r>
            <a:r>
              <a:rPr lang="ru-RU" sz="2000" dirty="0"/>
              <a:t>— </a:t>
            </a:r>
            <a:r>
              <a:rPr lang="ru-RU" sz="2000" dirty="0" smtClean="0"/>
              <a:t>это множество, </a:t>
            </a:r>
            <a:r>
              <a:rPr lang="ru-RU" sz="2000" dirty="0"/>
              <a:t>но в котором допускаются повторяющиеся элементы.</a:t>
            </a:r>
          </a:p>
          <a:p>
            <a:pPr>
              <a:spcBef>
                <a:spcPts val="0"/>
              </a:spcBef>
            </a:pPr>
            <a:r>
              <a:rPr lang="ru-RU" sz="2000" b="1" dirty="0" err="1" smtClean="0">
                <a:solidFill>
                  <a:srgbClr val="C00000"/>
                </a:solidFill>
              </a:rPr>
              <a:t>map</a:t>
            </a:r>
            <a:r>
              <a:rPr lang="ru-RU" sz="2000" b="1" dirty="0"/>
              <a:t> </a:t>
            </a:r>
            <a:r>
              <a:rPr lang="ru-RU" sz="2000" dirty="0" smtClean="0"/>
              <a:t>— </a:t>
            </a:r>
            <a:r>
              <a:rPr lang="ru-RU" sz="2000" dirty="0"/>
              <a:t>это </a:t>
            </a:r>
            <a:r>
              <a:rPr lang="ru-RU" sz="2000" dirty="0" smtClean="0"/>
              <a:t>контейнер </a:t>
            </a:r>
            <a:r>
              <a:rPr lang="ru-RU" sz="2000" dirty="0"/>
              <a:t>в котором каждый элемент является парой «ключ-значение». «Ключ» используется для сортировки и индексации данных и должен быть уникальным, а «значение» — это фактические данные.</a:t>
            </a:r>
          </a:p>
          <a:p>
            <a:pPr>
              <a:spcBef>
                <a:spcPts val="0"/>
              </a:spcBef>
            </a:pPr>
            <a:r>
              <a:rPr lang="ru-RU" sz="2000" dirty="0"/>
              <a:t>   </a:t>
            </a:r>
            <a:r>
              <a:rPr lang="ru-RU" sz="2000" b="1" dirty="0" err="1"/>
              <a:t>multimap</a:t>
            </a:r>
            <a:r>
              <a:rPr lang="ru-RU" sz="2000" dirty="0"/>
              <a:t> (или </a:t>
            </a:r>
            <a:r>
              <a:rPr lang="ru-RU" sz="2000" b="1" i="1" dirty="0"/>
              <a:t>«словарь»</a:t>
            </a:r>
            <a:r>
              <a:rPr lang="ru-RU" sz="2000" dirty="0"/>
              <a:t>) — это </a:t>
            </a:r>
            <a:r>
              <a:rPr lang="ru-RU" sz="2000" dirty="0" err="1"/>
              <a:t>map</a:t>
            </a:r>
            <a:r>
              <a:rPr lang="ru-RU" sz="2000" dirty="0"/>
              <a:t>, который допускает дублирование ключей. Все ключи отсортированы в порядке возрастания, и вы можете посмотреть значение по ключу.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en-US" sz="2000" b="1" dirty="0" smtClean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00060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8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Ассоциативные контейнеры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20"/>
            <a:ext cx="9143999" cy="453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ru-RU" sz="2100" b="1" dirty="0" smtClean="0">
                <a:solidFill>
                  <a:srgbClr val="C00000"/>
                </a:solidFill>
              </a:rPr>
              <a:t>Реализации ассоциативных контейнеров</a:t>
            </a:r>
          </a:p>
          <a:p>
            <a:pPr algn="just">
              <a:spcBef>
                <a:spcPts val="0"/>
              </a:spcBef>
            </a:pPr>
            <a:r>
              <a:rPr lang="ru-RU" sz="2100" dirty="0" smtClean="0"/>
              <a:t>Существует </a:t>
            </a:r>
            <a:r>
              <a:rPr lang="ru-RU" sz="2100" dirty="0"/>
              <a:t>множество различных реализаций ассоциативного </a:t>
            </a:r>
            <a:r>
              <a:rPr lang="ru-RU" sz="2100" dirty="0" smtClean="0"/>
              <a:t>массива.</a:t>
            </a:r>
          </a:p>
          <a:p>
            <a:pPr algn="just">
              <a:spcBef>
                <a:spcPts val="0"/>
              </a:spcBef>
            </a:pPr>
            <a:r>
              <a:rPr lang="ru-RU" sz="2100" dirty="0" smtClean="0"/>
              <a:t>Самая </a:t>
            </a:r>
            <a:r>
              <a:rPr lang="ru-RU" sz="2100" dirty="0"/>
              <a:t>простая реализация может быть основана на </a:t>
            </a:r>
            <a:r>
              <a:rPr lang="ru-RU" sz="2100" b="1" dirty="0"/>
              <a:t>обычном массиве</a:t>
            </a:r>
            <a:r>
              <a:rPr lang="ru-RU" sz="2100" dirty="0"/>
              <a:t>, элементами которого являются </a:t>
            </a:r>
            <a:r>
              <a:rPr lang="ru-RU" sz="2100" b="1" dirty="0"/>
              <a:t>пары (ключ, значение).</a:t>
            </a:r>
            <a:r>
              <a:rPr lang="ru-RU" sz="2100" dirty="0"/>
              <a:t> </a:t>
            </a:r>
            <a:r>
              <a:rPr lang="ru-RU" sz="2100" dirty="0"/>
              <a:t>Для ускорения операции поиска можно упорядочить элементы этого массива по ключу и осуществлять нахождение методом </a:t>
            </a:r>
            <a:r>
              <a:rPr lang="ru-RU" sz="2100" b="1" dirty="0"/>
              <a:t>бинарного поиска</a:t>
            </a:r>
            <a:r>
              <a:rPr lang="ru-RU" sz="2100" dirty="0"/>
              <a:t>. </a:t>
            </a:r>
            <a:r>
              <a:rPr lang="ru-RU" sz="2100" dirty="0"/>
              <a:t>Но это увеличит время выполнения операции добавления новой пары, так как необходимо будет «раздвигать» элементы массива, чтобы в образовавшуюся пустую ячейку поместить новую </a:t>
            </a:r>
            <a:r>
              <a:rPr lang="ru-RU" sz="2100" dirty="0" smtClean="0"/>
              <a:t>запись.</a:t>
            </a:r>
          </a:p>
          <a:p>
            <a:pPr algn="just">
              <a:spcBef>
                <a:spcPts val="0"/>
              </a:spcBef>
            </a:pPr>
            <a:r>
              <a:rPr lang="ru-RU" sz="2100" dirty="0" smtClean="0"/>
              <a:t>Наиболее </a:t>
            </a:r>
            <a:r>
              <a:rPr lang="ru-RU" sz="2100" dirty="0"/>
              <a:t>популярны реализации, основанные на различных </a:t>
            </a:r>
            <a:r>
              <a:rPr lang="ru-RU" sz="2100" b="1" dirty="0">
                <a:solidFill>
                  <a:srgbClr val="C00000"/>
                </a:solidFill>
              </a:rPr>
              <a:t>деревьях поиска</a:t>
            </a:r>
            <a:r>
              <a:rPr lang="ru-RU" sz="2100" dirty="0"/>
              <a:t>. </a:t>
            </a:r>
            <a:r>
              <a:rPr lang="ru-RU" sz="2100" dirty="0"/>
              <a:t>Так, например, в стандартной библиотеке STL языка C++ контейнер </a:t>
            </a:r>
            <a:r>
              <a:rPr lang="ru-RU" sz="2100" b="1" dirty="0" err="1"/>
              <a:t>map</a:t>
            </a:r>
            <a:r>
              <a:rPr lang="ru-RU" sz="2100" dirty="0"/>
              <a:t> реализован на основе </a:t>
            </a:r>
            <a:r>
              <a:rPr lang="ru-RU" sz="2100" b="1" dirty="0">
                <a:solidFill>
                  <a:srgbClr val="C00000"/>
                </a:solidFill>
              </a:rPr>
              <a:t>красно-чёрного дерева</a:t>
            </a:r>
            <a:r>
              <a:rPr lang="ru-RU" sz="2100" dirty="0"/>
              <a:t>. В языках </a:t>
            </a:r>
            <a:r>
              <a:rPr lang="ru-RU" sz="2100" dirty="0" err="1"/>
              <a:t>Java</a:t>
            </a:r>
            <a:r>
              <a:rPr lang="ru-RU" sz="2100" dirty="0"/>
              <a:t>, Ruby, Tcl, Python используется один из вариантов </a:t>
            </a:r>
            <a:r>
              <a:rPr lang="ru-RU" sz="2100" b="1" dirty="0"/>
              <a:t>хеш-таблицы.</a:t>
            </a:r>
            <a:r>
              <a:rPr lang="ru-RU" sz="2100" dirty="0"/>
              <a:t> Есть и другие реализации.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333780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Новая 1">
      <a:dk1>
        <a:srgbClr val="000000"/>
      </a:dk1>
      <a:lt1>
        <a:srgbClr val="FFFFFF"/>
      </a:lt1>
      <a:dk2>
        <a:srgbClr val="000000"/>
      </a:dk2>
      <a:lt2>
        <a:srgbClr val="243A79"/>
      </a:lt2>
      <a:accent1>
        <a:srgbClr val="385BBE"/>
      </a:accent1>
      <a:accent2>
        <a:srgbClr val="649600"/>
      </a:accent2>
      <a:accent3>
        <a:srgbClr val="FFFFFF"/>
      </a:accent3>
      <a:accent4>
        <a:srgbClr val="000000"/>
      </a:accent4>
      <a:accent5>
        <a:srgbClr val="AABEDE"/>
      </a:accent5>
      <a:accent6>
        <a:srgbClr val="5A8700"/>
      </a:accent6>
      <a:hlink>
        <a:srgbClr val="385BBE"/>
      </a:hlink>
      <a:folHlink>
        <a:srgbClr val="243A79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005D96"/>
        </a:lt2>
        <a:accent1>
          <a:srgbClr val="0078C3"/>
        </a:accent1>
        <a:accent2>
          <a:srgbClr val="649600"/>
        </a:accent2>
        <a:accent3>
          <a:srgbClr val="FFFFFF"/>
        </a:accent3>
        <a:accent4>
          <a:srgbClr val="000000"/>
        </a:accent4>
        <a:accent5>
          <a:srgbClr val="AABEDE"/>
        </a:accent5>
        <a:accent6>
          <a:srgbClr val="5A8700"/>
        </a:accent6>
        <a:hlink>
          <a:srgbClr val="0078C3"/>
        </a:hlink>
        <a:folHlink>
          <a:srgbClr val="005D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5314</Words>
  <Application>Microsoft Office PowerPoint</Application>
  <PresentationFormat>Экран (4:3)</PresentationFormat>
  <Paragraphs>847</Paragraphs>
  <Slides>55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  <vt:variant>
        <vt:lpstr>Произвольные показы</vt:lpstr>
      </vt:variant>
      <vt:variant>
        <vt:i4>1</vt:i4>
      </vt:variant>
    </vt:vector>
  </HeadingPairs>
  <TitlesOfParts>
    <vt:vector size="61" baseType="lpstr">
      <vt:lpstr>Arial</vt:lpstr>
      <vt:lpstr>Times New Roman</vt:lpstr>
      <vt:lpstr>Verdana</vt:lpstr>
      <vt:lpstr>Wingdings</vt:lpstr>
      <vt:lpstr>Pixel</vt:lpstr>
      <vt:lpstr>Контейнеры: ассоциативные контейнеры, функторы, алгоритмы  </vt:lpstr>
      <vt:lpstr>План лекции</vt:lpstr>
      <vt:lpstr>Ассоциативные контейнеры</vt:lpstr>
      <vt:lpstr>Ассоциативные контейнеры</vt:lpstr>
      <vt:lpstr>Ассоциативные контейнеры</vt:lpstr>
      <vt:lpstr>Ассоциативные контейнеры</vt:lpstr>
      <vt:lpstr>Ассоциативные контейнеры</vt:lpstr>
      <vt:lpstr>Ассоциативные контейнеры</vt:lpstr>
      <vt:lpstr>Ассоциативные контейнеры</vt:lpstr>
      <vt:lpstr>Ассоциативные контейнеры</vt:lpstr>
      <vt:lpstr>Ассоциативные контейнеры - множества set и multiset</vt:lpstr>
      <vt:lpstr>Ассоциативные контейнеры - множества set и multiset</vt:lpstr>
      <vt:lpstr>Ассоциативные контейнеры - множества set и multiset</vt:lpstr>
      <vt:lpstr>Пример set</vt:lpstr>
      <vt:lpstr>Пример multiset</vt:lpstr>
      <vt:lpstr>Пример set</vt:lpstr>
      <vt:lpstr>Пример set</vt:lpstr>
      <vt:lpstr>Пример set</vt:lpstr>
      <vt:lpstr>Ассоциативные контейнеры – наборы map и multimap</vt:lpstr>
      <vt:lpstr>Ассоциативные контейнеры – наборы map и multimap</vt:lpstr>
      <vt:lpstr>Ассоциативные контейнеры – наборы map и multimap</vt:lpstr>
      <vt:lpstr>Ассоциативные контейнеры – наборы map и multimap</vt:lpstr>
      <vt:lpstr>Ассоциативные контейнеры – наборы map и multimap</vt:lpstr>
      <vt:lpstr>Ассоциативные контейнеры – наборы map и multimap</vt:lpstr>
      <vt:lpstr>Ассоциативные контейнеры – наборы map и multimap</vt:lpstr>
      <vt:lpstr>Пример map</vt:lpstr>
      <vt:lpstr>Пример map</vt:lpstr>
      <vt:lpstr>Пример map</vt:lpstr>
      <vt:lpstr>Пример map</vt:lpstr>
      <vt:lpstr>Пример map</vt:lpstr>
      <vt:lpstr>Функторы</vt:lpstr>
      <vt:lpstr>Функторы</vt:lpstr>
      <vt:lpstr>Функторы</vt:lpstr>
      <vt:lpstr>Примеры на функторы</vt:lpstr>
      <vt:lpstr>Примеры на функторы</vt:lpstr>
      <vt:lpstr>Функторы</vt:lpstr>
      <vt:lpstr>Примеры на функторы</vt:lpstr>
      <vt:lpstr>Примеры на функторы</vt:lpstr>
      <vt:lpstr>Примеры на функторы</vt:lpstr>
      <vt:lpstr>Функторы</vt:lpstr>
      <vt:lpstr>Функторы</vt:lpstr>
      <vt:lpstr>Примеры на функторы</vt:lpstr>
      <vt:lpstr>Алгоритмы</vt:lpstr>
      <vt:lpstr>Алгоритмы (alghorithm)</vt:lpstr>
      <vt:lpstr>Алгоритмы</vt:lpstr>
      <vt:lpstr>Алгоритмы</vt:lpstr>
      <vt:lpstr>Алгоритмы</vt:lpstr>
      <vt:lpstr>Алгоритмы: Не изменяющие последовательные операции </vt:lpstr>
      <vt:lpstr>Алгоритмы: Изменяющие последовательные операции </vt:lpstr>
      <vt:lpstr>Алгоритмы: операции сортировки и бинарные операции поиска </vt:lpstr>
      <vt:lpstr>Алгоритмы: операции отношений </vt:lpstr>
      <vt:lpstr>Алгоритмы: операции слияния </vt:lpstr>
      <vt:lpstr>Пример. Обработка массива с помощью алгоритмов</vt:lpstr>
      <vt:lpstr>Спасибо за внимание!</vt:lpstr>
      <vt:lpstr>Литературные источники</vt:lpstr>
      <vt:lpstr>Произвольный показ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2013-02-06T13:34:11Z</dcterms:created>
  <dcterms:modified xsi:type="dcterms:W3CDTF">2021-12-03T17:18:36Z</dcterms:modified>
</cp:coreProperties>
</file>