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09" r:id="rId1"/>
  </p:sldMasterIdLst>
  <p:notesMasterIdLst>
    <p:notesMasterId r:id="rId56"/>
  </p:notesMasterIdLst>
  <p:handoutMasterIdLst>
    <p:handoutMasterId r:id="rId57"/>
  </p:handoutMasterIdLst>
  <p:sldIdLst>
    <p:sldId id="504" r:id="rId2"/>
    <p:sldId id="503" r:id="rId3"/>
    <p:sldId id="564" r:id="rId4"/>
    <p:sldId id="584" r:id="rId5"/>
    <p:sldId id="589" r:id="rId6"/>
    <p:sldId id="586" r:id="rId7"/>
    <p:sldId id="585" r:id="rId8"/>
    <p:sldId id="587" r:id="rId9"/>
    <p:sldId id="590" r:id="rId10"/>
    <p:sldId id="588" r:id="rId11"/>
    <p:sldId id="591" r:id="rId12"/>
    <p:sldId id="592" r:id="rId13"/>
    <p:sldId id="593" r:id="rId14"/>
    <p:sldId id="594" r:id="rId15"/>
    <p:sldId id="599" r:id="rId16"/>
    <p:sldId id="595" r:id="rId17"/>
    <p:sldId id="583" r:id="rId18"/>
    <p:sldId id="576" r:id="rId19"/>
    <p:sldId id="596" r:id="rId20"/>
    <p:sldId id="597" r:id="rId21"/>
    <p:sldId id="598" r:id="rId22"/>
    <p:sldId id="600" r:id="rId23"/>
    <p:sldId id="601" r:id="rId24"/>
    <p:sldId id="542" r:id="rId25"/>
    <p:sldId id="577" r:id="rId26"/>
    <p:sldId id="578" r:id="rId27"/>
    <p:sldId id="602" r:id="rId28"/>
    <p:sldId id="579" r:id="rId29"/>
    <p:sldId id="603" r:id="rId30"/>
    <p:sldId id="604" r:id="rId31"/>
    <p:sldId id="605" r:id="rId32"/>
    <p:sldId id="608" r:id="rId33"/>
    <p:sldId id="606" r:id="rId34"/>
    <p:sldId id="607" r:id="rId35"/>
    <p:sldId id="609" r:id="rId36"/>
    <p:sldId id="610" r:id="rId37"/>
    <p:sldId id="611" r:id="rId38"/>
    <p:sldId id="612" r:id="rId39"/>
    <p:sldId id="613" r:id="rId40"/>
    <p:sldId id="614" r:id="rId41"/>
    <p:sldId id="615" r:id="rId42"/>
    <p:sldId id="616" r:id="rId43"/>
    <p:sldId id="617" r:id="rId44"/>
    <p:sldId id="618" r:id="rId45"/>
    <p:sldId id="619" r:id="rId46"/>
    <p:sldId id="620" r:id="rId47"/>
    <p:sldId id="621" r:id="rId48"/>
    <p:sldId id="622" r:id="rId49"/>
    <p:sldId id="623" r:id="rId50"/>
    <p:sldId id="624" r:id="rId51"/>
    <p:sldId id="625" r:id="rId52"/>
    <p:sldId id="626" r:id="rId53"/>
    <p:sldId id="501" r:id="rId54"/>
    <p:sldId id="627" r:id="rId55"/>
  </p:sldIdLst>
  <p:sldSz cx="9144000" cy="6858000" type="screen4x3"/>
  <p:notesSz cx="6797675" cy="9929813"/>
  <p:custShowLst>
    <p:custShow name="Произвольный показ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Заголовок" id="{77BB0DE3-7558-4AA7-8DFA-9D084CF7D8FF}">
          <p14:sldIdLst>
            <p14:sldId id="504"/>
            <p14:sldId id="503"/>
          </p14:sldIdLst>
        </p14:section>
        <p14:section name="Завершенные и абстрактные методы и классы" id="{A1F8E4F7-E60B-4105-8D22-4CB1985262C2}">
          <p14:sldIdLst>
            <p14:sldId id="564"/>
            <p14:sldId id="584"/>
            <p14:sldId id="589"/>
            <p14:sldId id="586"/>
            <p14:sldId id="585"/>
            <p14:sldId id="587"/>
            <p14:sldId id="590"/>
            <p14:sldId id="588"/>
            <p14:sldId id="591"/>
            <p14:sldId id="592"/>
            <p14:sldId id="593"/>
            <p14:sldId id="594"/>
            <p14:sldId id="599"/>
            <p14:sldId id="595"/>
            <p14:sldId id="583"/>
            <p14:sldId id="576"/>
            <p14:sldId id="596"/>
            <p14:sldId id="597"/>
            <p14:sldId id="598"/>
            <p14:sldId id="600"/>
            <p14:sldId id="601"/>
            <p14:sldId id="542"/>
            <p14:sldId id="577"/>
            <p14:sldId id="578"/>
            <p14:sldId id="602"/>
            <p14:sldId id="579"/>
            <p14:sldId id="603"/>
            <p14:sldId id="604"/>
            <p14:sldId id="605"/>
            <p14:sldId id="608"/>
            <p14:sldId id="606"/>
            <p14:sldId id="607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8"/>
            <p14:sldId id="619"/>
            <p14:sldId id="620"/>
            <p14:sldId id="621"/>
            <p14:sldId id="622"/>
            <p14:sldId id="623"/>
            <p14:sldId id="624"/>
            <p14:sldId id="625"/>
            <p14:sldId id="626"/>
          </p14:sldIdLst>
        </p14:section>
        <p14:section name="Заключение" id="{B79E3B43-F626-4933-A635-101AE2A5A2D6}">
          <p14:sldIdLst>
            <p14:sldId id="501"/>
            <p14:sldId id="6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CC"/>
    <a:srgbClr val="0066CC"/>
    <a:srgbClr val="004874"/>
    <a:srgbClr val="FFFF99"/>
    <a:srgbClr val="FFE38B"/>
    <a:srgbClr val="00558A"/>
    <a:srgbClr val="649600"/>
    <a:srgbClr val="231E2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94678" autoAdjust="0"/>
  </p:normalViewPr>
  <p:slideViewPr>
    <p:cSldViewPr>
      <p:cViewPr varScale="1">
        <p:scale>
          <a:sx n="58" d="100"/>
          <a:sy n="58" d="100"/>
        </p:scale>
        <p:origin x="143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4784F12-1A39-47BB-B614-ED4EEF8514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16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3900"/>
            <a:ext cx="5046663" cy="3784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49800"/>
            <a:ext cx="5003800" cy="4429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D28B2BEF-3865-4C73-ADB8-4DE43D290DD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19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1963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2392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8747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49438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B2BEF-3865-4C73-ADB8-4DE43D290DD9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5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B2BEF-3865-4C73-ADB8-4DE43D290DD9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7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285852" y="206269"/>
            <a:ext cx="775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</a:rPr>
              <a:t>Ростовский государственный университет</a:t>
            </a:r>
            <a:r>
              <a:rPr lang="ru-RU" sz="1800" b="1" baseline="0" dirty="0" smtClean="0">
                <a:solidFill>
                  <a:schemeClr val="bg2"/>
                </a:solidFill>
              </a:rPr>
              <a:t> путей сообщения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0" y="2276840"/>
            <a:ext cx="9144000" cy="28804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50825" y="2410834"/>
            <a:ext cx="8642350" cy="2602404"/>
          </a:xfrm>
        </p:spPr>
        <p:txBody>
          <a:bodyPr/>
          <a:lstStyle>
            <a:lvl1pPr algn="ctr">
              <a:lnSpc>
                <a:spcPct val="80000"/>
              </a:lnSpc>
              <a:defRPr sz="36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071934" y="6084729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Ростов-на-Дону</a:t>
            </a:r>
          </a:p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2020</a:t>
            </a:r>
            <a:endParaRPr lang="ru-RU" sz="1400" b="1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51400" y="609337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sz="1400" b="1" dirty="0" smtClean="0">
                <a:solidFill>
                  <a:schemeClr val="bg2"/>
                </a:solidFill>
              </a:rPr>
              <a:t>©</a:t>
            </a:r>
            <a:r>
              <a:rPr lang="ru-RU" sz="1400" b="1" dirty="0" smtClean="0">
                <a:solidFill>
                  <a:schemeClr val="bg2"/>
                </a:solidFill>
              </a:rPr>
              <a:t> Составление,</a:t>
            </a:r>
          </a:p>
          <a:p>
            <a:pPr algn="l"/>
            <a:r>
              <a:rPr lang="ru-RU" sz="1400" b="1" dirty="0" err="1" smtClean="0">
                <a:solidFill>
                  <a:schemeClr val="bg2"/>
                </a:solidFill>
              </a:rPr>
              <a:t>О.В</a:t>
            </a:r>
            <a:r>
              <a:rPr lang="ru-RU" sz="1400" b="1" dirty="0" smtClean="0">
                <a:solidFill>
                  <a:schemeClr val="bg2"/>
                </a:solidFill>
              </a:rPr>
              <a:t>. Игнатьева, 2020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79390" y="1052670"/>
            <a:ext cx="8572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70000"/>
              </a:lnSpc>
            </a:pPr>
            <a:r>
              <a:rPr kumimoji="1" lang="ru-RU" sz="4000" b="1" dirty="0" smtClean="0">
                <a:solidFill>
                  <a:schemeClr val="bg2"/>
                </a:solidFill>
              </a:rPr>
              <a:t>Алгоритмизация и</a:t>
            </a:r>
            <a:r>
              <a:rPr kumimoji="1" lang="ru-RU" sz="4000" b="1" baseline="0" dirty="0" smtClean="0">
                <a:solidFill>
                  <a:schemeClr val="bg2"/>
                </a:solidFill>
              </a:rPr>
              <a:t> программирование</a:t>
            </a:r>
            <a:endParaRPr lang="ru-RU" sz="4000" b="1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0" y="56735"/>
            <a:ext cx="10668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B4D918-1932-454F-BA40-2D14F45A9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5925" y="0"/>
            <a:ext cx="2193925" cy="61166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434137" cy="61166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3CD0A-A0A5-4ED5-96F1-7AF8F7D179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5920905-2FFB-46D5-B93E-923DF41E8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46F6DC-3BBA-49C9-9E31-BDF93CB16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FC7074-6208-49F2-AA03-DAADFE8AB8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верш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81" name="Rectangle 21"/>
          <p:cNvSpPr>
            <a:spLocks noChangeArrowheads="1"/>
          </p:cNvSpPr>
          <p:nvPr userDrawn="1"/>
        </p:nvSpPr>
        <p:spPr bwMode="auto">
          <a:xfrm>
            <a:off x="0" y="2285991"/>
            <a:ext cx="9144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1379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50825" y="2319078"/>
            <a:ext cx="8642350" cy="2209800"/>
          </a:xfrm>
        </p:spPr>
        <p:txBody>
          <a:bodyPr/>
          <a:lstStyle>
            <a:lvl1pPr>
              <a:defRPr sz="5000"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auto">
          <a:xfrm>
            <a:off x="0" y="1440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50"/>
          <p:cNvSpPr>
            <a:spLocks noChangeArrowheads="1"/>
          </p:cNvSpPr>
          <p:nvPr userDrawn="1"/>
        </p:nvSpPr>
        <p:spPr bwMode="auto">
          <a:xfrm>
            <a:off x="0" y="5418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0C155-5BE4-44CE-9B63-AB04ED25E2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740B98-5C72-4E1A-B260-F2F2247790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A9AAE3-1962-4A4D-9E70-FA6B3AE1A4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7B959-25BC-456A-98C6-6BEB5DA38C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0640AE-8009-4111-B871-FC2F4F0523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5CAE32-0C0C-4D4D-B893-CFBBBB0339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6691F0-4560-40F3-B6D5-545F2A952B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6566F-3DDA-4108-BA64-E18591A5AE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85" name="Rectangle 49"/>
          <p:cNvSpPr>
            <a:spLocks noChangeArrowheads="1"/>
          </p:cNvSpPr>
          <p:nvPr userDrawn="1"/>
        </p:nvSpPr>
        <p:spPr bwMode="auto">
          <a:xfrm>
            <a:off x="0" y="1366838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3087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BF75EC13-ECAC-4107-97A3-20E6D43D96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780462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70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36713"/>
            <a:ext cx="8780462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70386" name="Rectangle 50"/>
          <p:cNvSpPr>
            <a:spLocks noChangeArrowheads="1"/>
          </p:cNvSpPr>
          <p:nvPr userDrawn="1"/>
        </p:nvSpPr>
        <p:spPr bwMode="auto">
          <a:xfrm>
            <a:off x="0" y="6297613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Абстрактные классы.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4499990" y="5401510"/>
            <a:ext cx="4321175" cy="69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ru-RU" sz="2800" kern="0" smtClean="0">
                <a:solidFill>
                  <a:schemeClr val="bg2"/>
                </a:solidFill>
              </a:rPr>
              <a:t>Лекция </a:t>
            </a:r>
            <a:r>
              <a:rPr lang="ru-RU" sz="2800" kern="0" smtClean="0">
                <a:solidFill>
                  <a:schemeClr val="bg2"/>
                </a:solidFill>
              </a:rPr>
              <a:t>8</a:t>
            </a:r>
            <a:r>
              <a:rPr lang="ru-RU" sz="2800" kern="0" baseline="0" smtClean="0">
                <a:solidFill>
                  <a:schemeClr val="bg2"/>
                </a:solidFill>
              </a:rPr>
              <a:t> </a:t>
            </a:r>
            <a:endParaRPr lang="ru-RU" sz="2800" kern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8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636713"/>
            <a:ext cx="8929687" cy="44799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Правила использования виртуальных функций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Если будет вызываться функция, </a:t>
            </a:r>
            <a:r>
              <a:rPr lang="ru-RU" sz="2800" dirty="0"/>
              <a:t>которая объявлена в базовом классе как </a:t>
            </a:r>
            <a:r>
              <a:rPr lang="ru-RU" sz="2800" b="1" dirty="0"/>
              <a:t>виртуальная</a:t>
            </a:r>
            <a:r>
              <a:rPr lang="ru-RU" sz="2800" dirty="0"/>
              <a:t>, и используем для этой цели указатель на базовый класс, ссылающийся на объект производного класса, то программа </a:t>
            </a:r>
            <a:r>
              <a:rPr lang="ru-RU" sz="2800" b="1" dirty="0"/>
              <a:t>выберет динамически</a:t>
            </a:r>
            <a:r>
              <a:rPr lang="ru-RU" sz="2800" dirty="0"/>
              <a:t> (т.е. во время выполнения) функцию </a:t>
            </a:r>
            <a:r>
              <a:rPr lang="ru-RU" sz="2800" dirty="0" smtClean="0"/>
              <a:t>нужного </a:t>
            </a:r>
            <a:r>
              <a:rPr lang="ru-RU" sz="2800" dirty="0"/>
              <a:t>производного класса. </a:t>
            </a:r>
            <a:r>
              <a:rPr lang="ru-RU" sz="2800" b="1" dirty="0">
                <a:solidFill>
                  <a:srgbClr val="0033CC"/>
                </a:solidFill>
              </a:rPr>
              <a:t>Это называется </a:t>
            </a:r>
            <a:r>
              <a:rPr lang="ru-RU" sz="2800" b="1" i="1" dirty="0">
                <a:solidFill>
                  <a:srgbClr val="0033CC"/>
                </a:solidFill>
              </a:rPr>
              <a:t>динамическим </a:t>
            </a:r>
            <a:r>
              <a:rPr lang="ru-RU" sz="2800" b="1" i="1" dirty="0" smtClean="0">
                <a:solidFill>
                  <a:srgbClr val="0033CC"/>
                </a:solidFill>
              </a:rPr>
              <a:t>связыванием.</a:t>
            </a:r>
            <a:endParaRPr lang="en-US" sz="2800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6254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10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636713"/>
            <a:ext cx="8929687" cy="44799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Правила использования виртуальных функций</a:t>
            </a:r>
            <a:r>
              <a:rPr lang="ru-RU" sz="2800" dirty="0" smtClean="0"/>
              <a:t>:</a:t>
            </a:r>
          </a:p>
          <a:p>
            <a:pPr marL="0" indent="0">
              <a:buNone/>
            </a:pPr>
            <a:r>
              <a:rPr lang="ru-RU" b="1" dirty="0"/>
              <a:t>Механизм виртуальных методов заключается</a:t>
            </a:r>
            <a:r>
              <a:rPr lang="ru-RU" dirty="0"/>
              <a:t> в том, что, результат вызова виртуального метода с использованием указателя или ссылки </a:t>
            </a:r>
            <a:r>
              <a:rPr lang="ru-RU" b="1" dirty="0"/>
              <a:t>зависит не от того, на основе какого типа создан указатель, а </a:t>
            </a:r>
            <a:r>
              <a:rPr lang="ru-RU" b="1" dirty="0">
                <a:solidFill>
                  <a:srgbClr val="0033CC"/>
                </a:solidFill>
              </a:rPr>
              <a:t>от типа объекта</a:t>
            </a:r>
            <a:r>
              <a:rPr lang="ru-RU" b="1" dirty="0"/>
              <a:t>, на который указывает этот указатель.</a:t>
            </a:r>
            <a:endParaRPr lang="ru-RU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7063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11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636713"/>
            <a:ext cx="8929687" cy="44799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Правила использования виртуальных функций</a:t>
            </a:r>
            <a:r>
              <a:rPr lang="ru-RU" sz="2800" dirty="0" smtClean="0"/>
              <a:t>:</a:t>
            </a:r>
          </a:p>
          <a:p>
            <a:pPr marL="0" indent="0">
              <a:buNone/>
            </a:pPr>
            <a:r>
              <a:rPr lang="ru-RU" b="1" dirty="0"/>
              <a:t>Механизм виртуальных методов заключается</a:t>
            </a:r>
            <a:r>
              <a:rPr lang="ru-RU" dirty="0"/>
              <a:t> в том, что, результат вызова виртуального метода с использованием указателя или ссылки </a:t>
            </a:r>
            <a:r>
              <a:rPr lang="ru-RU" b="1" dirty="0"/>
              <a:t>зависит не от того, на основе какого типа создан указатель, а </a:t>
            </a:r>
            <a:r>
              <a:rPr lang="ru-RU" b="1" dirty="0">
                <a:solidFill>
                  <a:srgbClr val="0033CC"/>
                </a:solidFill>
              </a:rPr>
              <a:t>от типа объекта</a:t>
            </a:r>
            <a:r>
              <a:rPr lang="ru-RU" b="1" dirty="0"/>
              <a:t>, на который указывает этот указатель.</a:t>
            </a:r>
            <a:endParaRPr lang="ru-RU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912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12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484730"/>
            <a:ext cx="8929687" cy="4479925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rgbClr val="C00000"/>
                </a:solidFill>
              </a:rPr>
              <a:t>Правила использования виртуальных функций</a:t>
            </a:r>
            <a:r>
              <a:rPr lang="ru-RU" sz="2500" dirty="0" smtClean="0"/>
              <a:t>:</a:t>
            </a:r>
          </a:p>
          <a:p>
            <a:r>
              <a:rPr lang="ru-RU" sz="2500" b="1" dirty="0"/>
              <a:t>Тип данных (класс),</a:t>
            </a:r>
            <a:r>
              <a:rPr lang="ru-RU" sz="2500" dirty="0"/>
              <a:t> содержащий хотя бы одну виртуальную функцию, называется </a:t>
            </a:r>
            <a:r>
              <a:rPr lang="ru-RU" sz="2500" b="1" dirty="0">
                <a:solidFill>
                  <a:srgbClr val="0033CC"/>
                </a:solidFill>
              </a:rPr>
              <a:t>полиморфным типом </a:t>
            </a:r>
            <a:r>
              <a:rPr lang="ru-RU" sz="2500" dirty="0"/>
              <a:t>(классом), а объект этого типа – </a:t>
            </a:r>
            <a:r>
              <a:rPr lang="ru-RU" sz="2500" b="1" dirty="0">
                <a:solidFill>
                  <a:srgbClr val="0033CC"/>
                </a:solidFill>
              </a:rPr>
              <a:t>полиморфным объектом.</a:t>
            </a:r>
          </a:p>
          <a:p>
            <a:r>
              <a:rPr lang="ru-RU" sz="2500" b="1" dirty="0"/>
              <a:t>Таким образом, при вызове виртуальной функции через указатель на полиморфный объект осуществляется </a:t>
            </a:r>
            <a:r>
              <a:rPr lang="ru-RU" sz="2500" b="1" dirty="0">
                <a:solidFill>
                  <a:srgbClr val="0033CC"/>
                </a:solidFill>
              </a:rPr>
              <a:t>динамический</a:t>
            </a:r>
            <a:r>
              <a:rPr lang="ru-RU" sz="2500" dirty="0"/>
              <a:t> выбор тела функции в зависимости </a:t>
            </a:r>
            <a:r>
              <a:rPr lang="ru-RU" sz="2500" b="1" dirty="0">
                <a:solidFill>
                  <a:srgbClr val="0033CC"/>
                </a:solidFill>
              </a:rPr>
              <a:t>от текущего тела объекта</a:t>
            </a:r>
            <a:r>
              <a:rPr lang="ru-RU" sz="2500" dirty="0"/>
              <a:t>, </a:t>
            </a:r>
            <a:r>
              <a:rPr lang="ru-RU" sz="2500" b="1" dirty="0"/>
              <a:t>а не от типа указателя</a:t>
            </a:r>
            <a:r>
              <a:rPr lang="ru-RU" sz="2500" dirty="0"/>
              <a:t>. Тело функции в таком случае выбирается </a:t>
            </a:r>
            <a:r>
              <a:rPr lang="ru-RU" sz="2500" b="1" dirty="0"/>
              <a:t>на этапе </a:t>
            </a:r>
            <a:r>
              <a:rPr lang="ru-RU" sz="2500" b="1" dirty="0">
                <a:solidFill>
                  <a:srgbClr val="0033CC"/>
                </a:solidFill>
              </a:rPr>
              <a:t>выполнения, а не компиляции</a:t>
            </a:r>
            <a:r>
              <a:rPr lang="ru-RU" sz="2500" dirty="0"/>
              <a:t>. В этом и проявляется </a:t>
            </a:r>
            <a:r>
              <a:rPr lang="ru-RU" sz="2500" b="1" dirty="0">
                <a:solidFill>
                  <a:srgbClr val="0033CC"/>
                </a:solidFill>
              </a:rPr>
              <a:t>динамический полиморфизм</a:t>
            </a:r>
            <a:r>
              <a:rPr lang="ru-RU" sz="2500" b="1" dirty="0"/>
              <a:t>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13343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13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484730"/>
            <a:ext cx="8929687" cy="4479925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Правила использования виртуальных функций</a:t>
            </a:r>
            <a:r>
              <a:rPr lang="ru-RU" sz="2600" dirty="0" smtClean="0"/>
              <a:t>:</a:t>
            </a:r>
            <a:r>
              <a:rPr lang="ru-RU" sz="2600" dirty="0"/>
              <a:t> </a:t>
            </a:r>
            <a:endParaRPr lang="ru-RU" sz="2600" dirty="0" smtClean="0"/>
          </a:p>
          <a:p>
            <a:r>
              <a:rPr lang="ru-RU" sz="2600" dirty="0" smtClean="0"/>
              <a:t>В </a:t>
            </a:r>
            <a:r>
              <a:rPr lang="ru-RU" sz="2600" dirty="0"/>
              <a:t>языке C++ виртуальные методы классов существуют наряду с </a:t>
            </a:r>
            <a:r>
              <a:rPr lang="ru-RU" sz="2600" dirty="0" err="1"/>
              <a:t>невиртуальными</a:t>
            </a:r>
            <a:r>
              <a:rPr lang="ru-RU" sz="2600" dirty="0"/>
              <a:t> методами. В некоторых объектно-ориентированных языках программирования, например, в языке </a:t>
            </a:r>
            <a:r>
              <a:rPr lang="ru-RU" sz="2600" dirty="0" err="1"/>
              <a:t>Java</a:t>
            </a:r>
            <a:r>
              <a:rPr lang="ru-RU" sz="2600" dirty="0"/>
              <a:t>, все методы в иерархиях классов являются виртуальными.</a:t>
            </a:r>
          </a:p>
          <a:p>
            <a:r>
              <a:rPr lang="ru-RU" sz="2600" dirty="0" smtClean="0"/>
              <a:t>Во </a:t>
            </a:r>
            <a:r>
              <a:rPr lang="ru-RU" sz="2600" dirty="0"/>
              <a:t>всех классах-наследниках наследуемая виртуальная функция остается таковой (виртуальной). Таким образом, все типы-наследники полиморфного типа являются полиморфными типами.</a:t>
            </a: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59959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r>
              <a:rPr lang="en-US" sz="4000" dirty="0" smtClean="0"/>
              <a:t>: </a:t>
            </a:r>
            <a:r>
              <a:rPr lang="ru-RU" sz="4000" dirty="0" smtClean="0"/>
              <a:t>примеры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832" y="1444370"/>
            <a:ext cx="4825926" cy="354091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792093" y="1463335"/>
            <a:ext cx="4349526" cy="3477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Предположим, что следующий набор классов геометрических фигур: </a:t>
            </a:r>
            <a:r>
              <a:rPr lang="en-US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Circle</a:t>
            </a:r>
            <a:r>
              <a:rPr lang="ru-RU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lang="en-US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Triangle</a:t>
            </a:r>
            <a:r>
              <a:rPr lang="ru-RU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lang="en-US" sz="2000" b="1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Square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lang="ru-RU" sz="20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и т.д. выведен из базового класса </a:t>
            </a:r>
            <a:r>
              <a:rPr lang="en-US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Shape</a:t>
            </a:r>
            <a:r>
              <a:rPr lang="ru-RU" sz="20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. </a:t>
            </a:r>
            <a:r>
              <a:rPr lang="ru-RU" sz="20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Каждый </a:t>
            </a:r>
            <a:r>
              <a:rPr lang="ru-RU" sz="20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класс имеет собственную функцию </a:t>
            </a:r>
            <a:r>
              <a:rPr lang="en-US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draw </a:t>
            </a:r>
            <a:r>
              <a:rPr lang="ru-RU" sz="20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и эти функции существенно различаются. При рисовании любого такого объекта было бы удобно трактовать его как объект </a:t>
            </a:r>
            <a:r>
              <a:rPr lang="ru-RU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базового класса </a:t>
            </a:r>
            <a:r>
              <a:rPr lang="en-US" sz="2000" b="1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Shape</a:t>
            </a:r>
            <a:r>
              <a:rPr lang="ru-RU" sz="20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. </a:t>
            </a:r>
            <a:endParaRPr lang="en-US" sz="2000" dirty="0" smtClean="0">
              <a:latin typeface="+mn-lt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576" y="4985286"/>
            <a:ext cx="8938085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>
                <a:ea typeface="Times New Roman" panose="02020603050405020304" pitchFamily="18" charset="0"/>
                <a:cs typeface="Verdana" panose="020B0604030504040204" pitchFamily="34" charset="0"/>
              </a:rPr>
              <a:t>Тогда, чтобы нарисовать любую фигуру, мы могли бы просто вызывать функцию </a:t>
            </a:r>
            <a:r>
              <a:rPr lang="en-US" sz="2000" b="1" dirty="0">
                <a:ea typeface="Times New Roman" panose="02020603050405020304" pitchFamily="18" charset="0"/>
                <a:cs typeface="Verdana" panose="020B0604030504040204" pitchFamily="34" charset="0"/>
              </a:rPr>
              <a:t>draw </a:t>
            </a:r>
            <a:r>
              <a:rPr lang="ru-RU" sz="2000" dirty="0">
                <a:ea typeface="Times New Roman" panose="02020603050405020304" pitchFamily="18" charset="0"/>
                <a:cs typeface="Verdana" panose="020B0604030504040204" pitchFamily="34" charset="0"/>
              </a:rPr>
              <a:t>базового класса </a:t>
            </a:r>
            <a:r>
              <a:rPr lang="en-US" sz="2000" dirty="0">
                <a:ea typeface="Times New Roman" panose="02020603050405020304" pitchFamily="18" charset="0"/>
                <a:cs typeface="Verdana" panose="020B0604030504040204" pitchFamily="34" charset="0"/>
              </a:rPr>
              <a:t>Shape</a:t>
            </a:r>
            <a:r>
              <a:rPr lang="ru-RU" sz="2000" dirty="0">
                <a:ea typeface="Times New Roman" panose="02020603050405020304" pitchFamily="18" charset="0"/>
                <a:cs typeface="Verdana" panose="020B0604030504040204" pitchFamily="34" charset="0"/>
              </a:rPr>
              <a:t>, переложив на программу </a:t>
            </a:r>
            <a:r>
              <a:rPr lang="ru-RU" sz="2000" b="1" dirty="0">
                <a:ea typeface="Times New Roman" panose="02020603050405020304" pitchFamily="18" charset="0"/>
                <a:cs typeface="Verdana" panose="020B0604030504040204" pitchFamily="34" charset="0"/>
              </a:rPr>
              <a:t>динамическое (т.е. времени выполнения)</a:t>
            </a:r>
            <a:r>
              <a:rPr lang="ru-RU" sz="2000" dirty="0">
                <a:ea typeface="Times New Roman" panose="02020603050405020304" pitchFamily="18" charset="0"/>
                <a:cs typeface="Verdana" panose="020B0604030504040204" pitchFamily="34" charset="0"/>
              </a:rPr>
              <a:t> определение того, функцию какого производного класса требуется вызвать.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4513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52332"/>
            <a:ext cx="9109075" cy="612298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ru-RU" sz="4000" dirty="0" smtClean="0">
                <a:solidFill>
                  <a:srgbClr val="C00000"/>
                </a:solidFill>
              </a:rPr>
              <a:t>Преобразование типов с полиморфным поведением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1514" y="1221755"/>
            <a:ext cx="2443231" cy="362150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b="1" dirty="0"/>
              <a:t>class A</a:t>
            </a:r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{</a:t>
            </a:r>
            <a:endParaRPr lang="ru-RU" dirty="0"/>
          </a:p>
          <a:p>
            <a:r>
              <a:rPr lang="en-US" b="1" dirty="0"/>
              <a:t>public</a:t>
            </a:r>
            <a:r>
              <a:rPr lang="ru-RU" b="1" dirty="0"/>
              <a:t>:</a:t>
            </a:r>
            <a:endParaRPr lang="ru-RU" dirty="0"/>
          </a:p>
          <a:p>
            <a:r>
              <a:rPr lang="ru-RU" b="1" dirty="0" smtClean="0"/>
              <a:t>   </a:t>
            </a:r>
            <a:r>
              <a:rPr lang="en-US" b="1" dirty="0" smtClean="0"/>
              <a:t>virtual void f(</a:t>
            </a:r>
            <a:r>
              <a:rPr lang="en-US" b="1" dirty="0" err="1" smtClean="0"/>
              <a:t>int</a:t>
            </a:r>
            <a:r>
              <a:rPr lang="en-US" b="1" dirty="0" smtClean="0"/>
              <a:t> x)</a:t>
            </a:r>
          </a:p>
          <a:p>
            <a:r>
              <a:rPr lang="en-US" b="1" dirty="0" smtClean="0"/>
              <a:t>  {</a:t>
            </a:r>
            <a:r>
              <a:rPr lang="en-US" b="1" dirty="0" err="1"/>
              <a:t>cout</a:t>
            </a:r>
            <a:r>
              <a:rPr lang="ru-RU" b="1" dirty="0"/>
              <a:t> &lt;&lt; "</a:t>
            </a:r>
            <a:r>
              <a:rPr lang="en-US" b="1" dirty="0"/>
              <a:t>A</a:t>
            </a:r>
            <a:r>
              <a:rPr lang="ru-RU" b="1" dirty="0"/>
              <a:t>::</a:t>
            </a:r>
            <a:r>
              <a:rPr lang="en-US" b="1" dirty="0"/>
              <a:t>f</a:t>
            </a:r>
            <a:r>
              <a:rPr lang="ru-RU" b="1" dirty="0"/>
              <a:t>" </a:t>
            </a:r>
            <a:r>
              <a:rPr lang="en-US" b="1" dirty="0" smtClean="0"/>
              <a:t>; }</a:t>
            </a:r>
            <a:endParaRPr lang="ru-RU" dirty="0"/>
          </a:p>
          <a:p>
            <a:r>
              <a:rPr lang="en-US" b="1" dirty="0"/>
              <a:t>};</a:t>
            </a:r>
            <a:endParaRPr lang="ru-RU" dirty="0"/>
          </a:p>
          <a:p>
            <a:r>
              <a:rPr lang="en-US" b="1" dirty="0" smtClean="0"/>
              <a:t>class B: </a:t>
            </a:r>
            <a:r>
              <a:rPr lang="en-US" b="1" dirty="0">
                <a:solidFill>
                  <a:srgbClr val="0033CC"/>
                </a:solidFill>
              </a:rPr>
              <a:t>public</a:t>
            </a:r>
            <a:r>
              <a:rPr lang="en-US" b="1" dirty="0"/>
              <a:t> A </a:t>
            </a:r>
            <a:endParaRPr lang="ru-RU" dirty="0"/>
          </a:p>
          <a:p>
            <a:r>
              <a:rPr lang="en-US" b="1" dirty="0"/>
              <a:t>{</a:t>
            </a:r>
            <a:endParaRPr lang="ru-RU" dirty="0"/>
          </a:p>
          <a:p>
            <a:r>
              <a:rPr lang="en-US" b="1" dirty="0"/>
              <a:t>public</a:t>
            </a:r>
            <a:r>
              <a:rPr lang="en-US" b="1" dirty="0" smtClean="0"/>
              <a:t>: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/>
              <a:t>void f (int x) </a:t>
            </a:r>
            <a:endParaRPr lang="ru-RU" dirty="0"/>
          </a:p>
          <a:p>
            <a:r>
              <a:rPr lang="en-US" b="1" dirty="0" smtClean="0"/>
              <a:t>{</a:t>
            </a:r>
            <a:r>
              <a:rPr lang="en-US" dirty="0"/>
              <a:t> </a:t>
            </a:r>
            <a:r>
              <a:rPr lang="en-US" b="1" dirty="0" err="1" smtClean="0"/>
              <a:t>cout</a:t>
            </a:r>
            <a:r>
              <a:rPr lang="en-US" b="1" dirty="0" smtClean="0"/>
              <a:t> </a:t>
            </a:r>
            <a:r>
              <a:rPr lang="en-US" b="1" dirty="0"/>
              <a:t>&lt;&lt; </a:t>
            </a:r>
            <a:r>
              <a:rPr lang="en-US" b="1" dirty="0" smtClean="0"/>
              <a:t>"B::</a:t>
            </a:r>
            <a:r>
              <a:rPr lang="en-US" b="1" dirty="0"/>
              <a:t>f</a:t>
            </a:r>
            <a:r>
              <a:rPr lang="en-US" b="1" dirty="0" smtClean="0"/>
              <a:t>";}</a:t>
            </a:r>
            <a:endParaRPr lang="ru-RU" dirty="0"/>
          </a:p>
          <a:p>
            <a:r>
              <a:rPr lang="en-US" b="1" dirty="0"/>
              <a:t>};</a:t>
            </a:r>
            <a:endParaRPr lang="ru-RU" dirty="0"/>
          </a:p>
          <a:p>
            <a:pPr>
              <a:lnSpc>
                <a:spcPts val="1600"/>
              </a:lnSpc>
              <a:spcAft>
                <a:spcPts val="0"/>
              </a:spcAft>
            </a:pPr>
            <a:endParaRPr lang="ru-RU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6640" y="836640"/>
            <a:ext cx="7095982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Пример. </a:t>
            </a:r>
            <a:r>
              <a:rPr lang="ru-RU" dirty="0" smtClean="0"/>
              <a:t>Применение виртуальных методов для классов А и В.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3063" y="4602413"/>
            <a:ext cx="2304764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9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int main</a:t>
            </a:r>
            <a:r>
              <a:rPr lang="ru-RU" sz="19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lang="en-US" sz="19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{</a:t>
            </a:r>
            <a:endParaRPr lang="ru-RU" sz="1900" b="1" dirty="0">
              <a:latin typeface="+mj-lt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algn="just">
              <a:spcAft>
                <a:spcPts val="0"/>
              </a:spcAft>
            </a:pPr>
            <a:r>
              <a:rPr lang="en-US" sz="19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 a1;</a:t>
            </a:r>
            <a:endParaRPr lang="ru-RU" sz="1900" b="1" dirty="0">
              <a:latin typeface="+mj-lt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en-US" sz="19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ru-RU" sz="19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* </a:t>
            </a:r>
            <a:r>
              <a:rPr lang="en-US" sz="19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pa</a:t>
            </a:r>
            <a:r>
              <a:rPr lang="ru-RU" sz="1900" b="1" dirty="0" smtClean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</a:p>
          <a:p>
            <a:r>
              <a:rPr lang="ru-RU" sz="1900" b="1" dirty="0" smtClean="0">
                <a:latin typeface="+mj-lt"/>
              </a:rPr>
              <a:t>B b1</a:t>
            </a:r>
            <a:r>
              <a:rPr lang="ru-RU" sz="1900" b="1" dirty="0">
                <a:latin typeface="+mj-lt"/>
              </a:rPr>
              <a:t>;</a:t>
            </a:r>
            <a:endParaRPr lang="ru-RU" sz="1900" dirty="0">
              <a:latin typeface="+mj-lt"/>
            </a:endParaRPr>
          </a:p>
          <a:p>
            <a:r>
              <a:rPr lang="ru-RU" sz="1900" b="1" dirty="0">
                <a:latin typeface="+mj-lt"/>
              </a:rPr>
              <a:t>B* pb</a:t>
            </a:r>
            <a:r>
              <a:rPr lang="ru-RU" sz="1900" b="1" dirty="0" smtClean="0">
                <a:latin typeface="+mj-lt"/>
              </a:rPr>
              <a:t>;</a:t>
            </a:r>
            <a:endParaRPr lang="en-US" sz="1900" b="1" dirty="0" smtClean="0">
              <a:latin typeface="+mj-lt"/>
            </a:endParaRPr>
          </a:p>
          <a:p>
            <a:endParaRPr lang="ru-RU" sz="1900" b="1" dirty="0" smtClean="0">
              <a:latin typeface="+mj-lt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862662" y="4951356"/>
            <a:ext cx="4596803" cy="369332"/>
            <a:chOff x="3851900" y="2204830"/>
            <a:chExt cx="4596803" cy="369332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626823" y="2204830"/>
              <a:ext cx="38218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Verdana" panose="020B0604030504040204" pitchFamily="34" charset="0"/>
                  <a:ea typeface="Times New Roman" panose="02020603050405020304" pitchFamily="18" charset="0"/>
                  <a:cs typeface="CourierNewPSMT"/>
                </a:rPr>
                <a:t>указатель на базовый класс А</a:t>
              </a:r>
              <a:endParaRPr lang="ru-RU" dirty="0"/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3851900" y="2276840"/>
              <a:ext cx="732084" cy="21603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62662" y="5563528"/>
            <a:ext cx="5189914" cy="369332"/>
            <a:chOff x="3851900" y="2204830"/>
            <a:chExt cx="5189914" cy="369332"/>
          </a:xfrm>
        </p:grpSpPr>
        <p:sp>
          <p:nvSpPr>
            <p:cNvPr id="18" name="Стрелка влево 17"/>
            <p:cNvSpPr/>
            <p:nvPr/>
          </p:nvSpPr>
          <p:spPr>
            <a:xfrm>
              <a:off x="3851900" y="2276840"/>
              <a:ext cx="732084" cy="21603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626823" y="2204830"/>
              <a:ext cx="44149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Verdana" panose="020B0604030504040204" pitchFamily="34" charset="0"/>
                  <a:ea typeface="Times New Roman" panose="02020603050405020304" pitchFamily="18" charset="0"/>
                  <a:cs typeface="CourierNewPSMT"/>
                </a:rPr>
                <a:t>указатель на </a:t>
              </a:r>
              <a:r>
                <a:rPr lang="ru-RU" dirty="0" smtClean="0">
                  <a:latin typeface="Verdana" panose="020B0604030504040204" pitchFamily="34" charset="0"/>
                  <a:ea typeface="Times New Roman" panose="02020603050405020304" pitchFamily="18" charset="0"/>
                  <a:cs typeface="CourierNewPSMT"/>
                </a:rPr>
                <a:t>производный </a:t>
              </a:r>
              <a:r>
                <a:rPr lang="ru-RU" dirty="0">
                  <a:latin typeface="Verdana" panose="020B0604030504040204" pitchFamily="34" charset="0"/>
                  <a:ea typeface="Times New Roman" panose="02020603050405020304" pitchFamily="18" charset="0"/>
                  <a:cs typeface="CourierNewPSMT"/>
                </a:rPr>
                <a:t>класс </a:t>
              </a:r>
              <a:r>
                <a:rPr lang="en-US" dirty="0">
                  <a:latin typeface="Verdana" panose="020B0604030504040204" pitchFamily="34" charset="0"/>
                  <a:ea typeface="Times New Roman" panose="02020603050405020304" pitchFamily="18" charset="0"/>
                  <a:cs typeface="CourierNewPSMT"/>
                </a:rPr>
                <a:t>B</a:t>
              </a:r>
              <a:endParaRPr lang="ru-RU" dirty="0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2443969" y="1131040"/>
            <a:ext cx="2304764" cy="550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/>
              <a:t>pb = &amp;b1;</a:t>
            </a:r>
            <a:endParaRPr lang="en-US" b="1" dirty="0"/>
          </a:p>
          <a:p>
            <a:endParaRPr lang="ru-RU" b="1" dirty="0" smtClean="0"/>
          </a:p>
          <a:p>
            <a:r>
              <a:rPr lang="en-US" b="1" dirty="0" smtClean="0"/>
              <a:t>pb</a:t>
            </a:r>
            <a:r>
              <a:rPr lang="ru-RU" b="1" dirty="0" smtClean="0"/>
              <a:t> </a:t>
            </a:r>
            <a:r>
              <a:rPr lang="ru-RU" b="1" dirty="0"/>
              <a:t>-&gt; </a:t>
            </a:r>
            <a:r>
              <a:rPr lang="en-US" b="1" dirty="0"/>
              <a:t>f</a:t>
            </a:r>
            <a:r>
              <a:rPr lang="ru-RU" b="1" dirty="0"/>
              <a:t> (1);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ru-RU" sz="2000" b="1" dirty="0" err="1" smtClean="0"/>
              <a:t>pa</a:t>
            </a:r>
            <a:r>
              <a:rPr lang="ru-RU" sz="2000" b="1" dirty="0" smtClean="0"/>
              <a:t> </a:t>
            </a:r>
            <a:r>
              <a:rPr lang="ru-RU" sz="2000" b="1" dirty="0"/>
              <a:t>= pb;</a:t>
            </a:r>
            <a:r>
              <a:rPr lang="ru-RU" sz="2000" dirty="0"/>
              <a:t> </a:t>
            </a:r>
            <a:endParaRPr lang="en-US" sz="2000" dirty="0"/>
          </a:p>
          <a:p>
            <a:endParaRPr lang="ru-RU" sz="2000" b="1" dirty="0" smtClean="0">
              <a:latin typeface="+mj-lt"/>
            </a:endParaRPr>
          </a:p>
          <a:p>
            <a:endParaRPr lang="ru-RU" b="1" dirty="0" smtClean="0"/>
          </a:p>
          <a:p>
            <a:r>
              <a:rPr lang="en-US" b="1" dirty="0" smtClean="0"/>
              <a:t>pa</a:t>
            </a:r>
            <a:r>
              <a:rPr lang="ru-RU" b="1" dirty="0" smtClean="0"/>
              <a:t> </a:t>
            </a:r>
            <a:r>
              <a:rPr lang="ru-RU" b="1" dirty="0"/>
              <a:t>-&gt; </a:t>
            </a:r>
            <a:r>
              <a:rPr lang="en-US" b="1" dirty="0"/>
              <a:t>f</a:t>
            </a:r>
            <a:r>
              <a:rPr lang="ru-RU" b="1" dirty="0"/>
              <a:t> (1</a:t>
            </a:r>
            <a:r>
              <a:rPr lang="ru-RU" b="1" dirty="0" smtClean="0"/>
              <a:t>);</a:t>
            </a:r>
          </a:p>
          <a:p>
            <a:endParaRPr lang="ru-RU" sz="2000" b="1" dirty="0" smtClean="0">
              <a:latin typeface="+mj-lt"/>
            </a:endParaRPr>
          </a:p>
          <a:p>
            <a:endParaRPr lang="ru-RU" sz="2000" b="1" dirty="0">
              <a:latin typeface="+mj-lt"/>
            </a:endParaRPr>
          </a:p>
          <a:p>
            <a:endParaRPr lang="ru-RU" sz="2000" b="1" dirty="0" smtClean="0">
              <a:latin typeface="+mj-lt"/>
            </a:endParaRPr>
          </a:p>
          <a:p>
            <a:r>
              <a:rPr lang="ru-RU" sz="2000" b="1" dirty="0">
                <a:latin typeface="+mj-lt"/>
              </a:rPr>
              <a:t>pb = (B</a:t>
            </a:r>
            <a:r>
              <a:rPr lang="ru-RU" sz="2000" b="1" dirty="0" smtClean="0">
                <a:latin typeface="+mj-lt"/>
              </a:rPr>
              <a:t>*) </a:t>
            </a:r>
            <a:r>
              <a:rPr lang="ru-RU" sz="2000" b="1" dirty="0"/>
              <a:t>&amp; a1</a:t>
            </a:r>
            <a:r>
              <a:rPr lang="ru-RU" sz="2000" b="1" dirty="0" smtClean="0">
                <a:latin typeface="+mj-lt"/>
              </a:rPr>
              <a:t>;</a:t>
            </a:r>
            <a:endParaRPr lang="en-US" sz="2000" b="1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 </a:t>
            </a:r>
          </a:p>
          <a:p>
            <a:endParaRPr lang="ru-RU" sz="2000" b="1" dirty="0" smtClean="0">
              <a:latin typeface="+mj-lt"/>
            </a:endParaRPr>
          </a:p>
          <a:p>
            <a:endParaRPr lang="ru-RU" sz="2000" b="1" dirty="0" smtClean="0">
              <a:latin typeface="+mj-lt"/>
            </a:endParaRPr>
          </a:p>
          <a:p>
            <a:r>
              <a:rPr lang="en-US" sz="2000" b="1" dirty="0"/>
              <a:t>pb</a:t>
            </a:r>
            <a:r>
              <a:rPr lang="ru-RU" sz="2000" b="1" dirty="0"/>
              <a:t> -&gt; </a:t>
            </a:r>
            <a:r>
              <a:rPr lang="en-US" sz="2000" b="1" dirty="0"/>
              <a:t>f</a:t>
            </a:r>
            <a:r>
              <a:rPr lang="ru-RU" sz="2000" b="1" dirty="0"/>
              <a:t> (1</a:t>
            </a:r>
            <a:r>
              <a:rPr lang="ru-RU" sz="2000" b="1" dirty="0" smtClean="0"/>
              <a:t>);</a:t>
            </a:r>
            <a:endParaRPr lang="ru-RU" sz="2000" b="1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 </a:t>
            </a:r>
          </a:p>
          <a:p>
            <a:r>
              <a:rPr lang="en-US" sz="2000" b="1" dirty="0" smtClean="0">
                <a:latin typeface="+mj-lt"/>
              </a:rPr>
              <a:t>}</a:t>
            </a:r>
            <a:r>
              <a:rPr lang="ru-RU" sz="2000" b="1" dirty="0">
                <a:latin typeface="+mj-lt"/>
              </a:rPr>
              <a:t>	</a:t>
            </a:r>
            <a:endParaRPr lang="ru-RU" sz="2000" b="1" dirty="0" smtClean="0">
              <a:latin typeface="+mj-lt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677785" y="2325765"/>
            <a:ext cx="5101988" cy="923330"/>
            <a:chOff x="4647640" y="1150591"/>
            <a:chExt cx="4028946" cy="923330"/>
          </a:xfrm>
          <a:solidFill>
            <a:srgbClr val="FFFF00"/>
          </a:solidFill>
        </p:grpSpPr>
        <p:sp>
          <p:nvSpPr>
            <p:cNvPr id="20" name="Прямоугольник 19"/>
            <p:cNvSpPr/>
            <p:nvPr/>
          </p:nvSpPr>
          <p:spPr>
            <a:xfrm>
              <a:off x="4912874" y="1150591"/>
              <a:ext cx="3763712" cy="92333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ru-RU" b="1" dirty="0"/>
                <a:t>Явное приведение. </a:t>
              </a:r>
              <a:r>
                <a:rPr lang="ru-RU" dirty="0" smtClean="0"/>
                <a:t>Указателю </a:t>
              </a:r>
              <a:r>
                <a:rPr lang="ru-RU" b="1" dirty="0" smtClean="0"/>
                <a:t>базового</a:t>
              </a:r>
              <a:r>
                <a:rPr lang="ru-RU" dirty="0" smtClean="0"/>
                <a:t> </a:t>
              </a:r>
            </a:p>
            <a:p>
              <a:r>
                <a:rPr lang="ru-RU" dirty="0"/>
                <a:t>к</a:t>
              </a:r>
              <a:r>
                <a:rPr lang="ru-RU" dirty="0" smtClean="0"/>
                <a:t>ласса присваивается адрес объекта </a:t>
              </a:r>
            </a:p>
            <a:p>
              <a:r>
                <a:rPr lang="ru-RU" dirty="0" smtClean="0"/>
                <a:t>производного. </a:t>
              </a:r>
              <a:endParaRPr lang="ru-RU" dirty="0"/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4647640" y="1241724"/>
              <a:ext cx="235752" cy="212427"/>
            </a:xfrm>
            <a:prstGeom prst="lef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265235" y="4421421"/>
            <a:ext cx="5323788" cy="1200329"/>
            <a:chOff x="4243474" y="2204830"/>
            <a:chExt cx="15153980" cy="1200329"/>
          </a:xfrm>
          <a:solidFill>
            <a:srgbClr val="FF6D6D"/>
          </a:solidFill>
        </p:grpSpPr>
        <p:sp>
          <p:nvSpPr>
            <p:cNvPr id="26" name="Прямоугольник 25"/>
            <p:cNvSpPr/>
            <p:nvPr/>
          </p:nvSpPr>
          <p:spPr>
            <a:xfrm>
              <a:off x="4626822" y="2204830"/>
              <a:ext cx="14770632" cy="1200329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ru-RU" b="1" dirty="0"/>
                <a:t>Явная операция приведения невозможна! </a:t>
              </a:r>
              <a:endParaRPr lang="ru-RU" b="1" dirty="0" smtClean="0"/>
            </a:p>
            <a:p>
              <a:r>
                <a:rPr lang="ru-RU" dirty="0" smtClean="0"/>
                <a:t>Только через преобразование </a:t>
              </a:r>
              <a:r>
                <a:rPr lang="ru-RU" dirty="0"/>
                <a:t>указателя</a:t>
              </a:r>
              <a:r>
                <a:rPr lang="ru-RU" dirty="0" smtClean="0"/>
                <a:t>.</a:t>
              </a:r>
            </a:p>
            <a:p>
              <a:r>
                <a:rPr lang="ru-RU" dirty="0"/>
                <a:t>Указателю </a:t>
              </a:r>
              <a:r>
                <a:rPr lang="ru-RU" b="1" dirty="0" smtClean="0"/>
                <a:t>производного класса</a:t>
              </a:r>
              <a:r>
                <a:rPr lang="ru-RU" dirty="0" smtClean="0"/>
                <a:t> </a:t>
              </a:r>
              <a:endParaRPr lang="ru-RU" dirty="0"/>
            </a:p>
            <a:p>
              <a:r>
                <a:rPr lang="ru-RU" dirty="0"/>
                <a:t>присваивается адрес объекта </a:t>
              </a:r>
              <a:r>
                <a:rPr lang="ru-RU" dirty="0" smtClean="0"/>
                <a:t>базового класса</a:t>
              </a:r>
              <a:endParaRPr lang="ru-RU" dirty="0"/>
            </a:p>
          </p:txBody>
        </p:sp>
        <p:sp>
          <p:nvSpPr>
            <p:cNvPr id="27" name="Стрелка влево 26"/>
            <p:cNvSpPr/>
            <p:nvPr/>
          </p:nvSpPr>
          <p:spPr>
            <a:xfrm>
              <a:off x="4243474" y="2276840"/>
              <a:ext cx="340509" cy="168131"/>
            </a:xfrm>
            <a:prstGeom prst="lef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760712" y="5618071"/>
            <a:ext cx="5671293" cy="923330"/>
            <a:chOff x="3851900" y="2172696"/>
            <a:chExt cx="5830212" cy="923330"/>
          </a:xfrm>
          <a:solidFill>
            <a:srgbClr val="FFC000"/>
          </a:solidFill>
        </p:grpSpPr>
        <p:sp>
          <p:nvSpPr>
            <p:cNvPr id="29" name="Прямоугольник 28"/>
            <p:cNvSpPr/>
            <p:nvPr/>
          </p:nvSpPr>
          <p:spPr>
            <a:xfrm>
              <a:off x="4225579" y="2172696"/>
              <a:ext cx="5456533" cy="92333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b="1" dirty="0"/>
                <a:t>A</a:t>
              </a:r>
              <a:r>
                <a:rPr lang="ru-RU" b="1" dirty="0"/>
                <a:t>::</a:t>
              </a:r>
              <a:r>
                <a:rPr lang="en-US" b="1" dirty="0" smtClean="0"/>
                <a:t>f</a:t>
              </a:r>
              <a:r>
                <a:rPr lang="ru-RU" b="1" dirty="0"/>
                <a:t> </a:t>
              </a:r>
              <a:r>
                <a:rPr lang="ru-RU" b="1" dirty="0" smtClean="0"/>
                <a:t>  </a:t>
              </a:r>
              <a:r>
                <a:rPr lang="ru-RU" dirty="0" smtClean="0"/>
                <a:t>срабатывает </a:t>
              </a:r>
              <a:r>
                <a:rPr lang="ru-RU" dirty="0"/>
                <a:t>динамический </a:t>
              </a:r>
              <a:r>
                <a:rPr lang="ru-RU" dirty="0" smtClean="0"/>
                <a:t>полиморфизм</a:t>
              </a:r>
            </a:p>
            <a:p>
              <a:r>
                <a:rPr lang="ru-RU" dirty="0"/>
                <a:t>а именно по объекту определяем, а не по </a:t>
              </a:r>
            </a:p>
            <a:p>
              <a:r>
                <a:rPr lang="ru-RU" dirty="0"/>
                <a:t>типу указателя, а он был типа класса </a:t>
              </a:r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30" name="Стрелка влево 29"/>
            <p:cNvSpPr/>
            <p:nvPr/>
          </p:nvSpPr>
          <p:spPr>
            <a:xfrm>
              <a:off x="3851900" y="2276839"/>
              <a:ext cx="344198" cy="310295"/>
            </a:xfrm>
            <a:prstGeom prst="lef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3720300" y="3239053"/>
            <a:ext cx="5442778" cy="1200329"/>
            <a:chOff x="3840656" y="2439877"/>
            <a:chExt cx="2202293" cy="1083199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3" name="Прямоугольник 32"/>
            <p:cNvSpPr/>
            <p:nvPr/>
          </p:nvSpPr>
          <p:spPr>
            <a:xfrm>
              <a:off x="4071388" y="2439877"/>
              <a:ext cx="1971561" cy="108319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dirty="0" smtClean="0"/>
                <a:t>Результат </a:t>
              </a:r>
              <a:r>
                <a:rPr lang="ru-RU" b="1" dirty="0"/>
                <a:t>В</a:t>
              </a:r>
              <a:r>
                <a:rPr lang="ru-RU" b="1" dirty="0" smtClean="0"/>
                <a:t>::</a:t>
              </a:r>
              <a:r>
                <a:rPr lang="en-US" b="1" dirty="0" smtClean="0"/>
                <a:t>f</a:t>
              </a:r>
              <a:endParaRPr lang="ru-RU" b="1" dirty="0" smtClean="0"/>
            </a:p>
            <a:p>
              <a:r>
                <a:rPr lang="ru-RU" dirty="0"/>
                <a:t>срабатывает динамический </a:t>
              </a:r>
              <a:r>
                <a:rPr lang="ru-RU" dirty="0" smtClean="0"/>
                <a:t>полиморфизм</a:t>
              </a:r>
            </a:p>
            <a:p>
              <a:r>
                <a:rPr lang="ru-RU" dirty="0"/>
                <a:t>а именно по объекту определяем, а не по </a:t>
              </a:r>
              <a:endParaRPr lang="ru-RU" dirty="0" smtClean="0"/>
            </a:p>
            <a:p>
              <a:r>
                <a:rPr lang="ru-RU" dirty="0"/>
                <a:t>типу указателя, а он был типа класса С</a:t>
              </a:r>
            </a:p>
          </p:txBody>
        </p:sp>
        <p:sp>
          <p:nvSpPr>
            <p:cNvPr id="34" name="Стрелка влево 33"/>
            <p:cNvSpPr/>
            <p:nvPr/>
          </p:nvSpPr>
          <p:spPr>
            <a:xfrm>
              <a:off x="3840656" y="2476490"/>
              <a:ext cx="197270" cy="220875"/>
            </a:xfrm>
            <a:prstGeom prst="lef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3760715" y="1732161"/>
            <a:ext cx="2202293" cy="369332"/>
            <a:chOff x="3840656" y="2386818"/>
            <a:chExt cx="2202293" cy="36933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6" name="Прямоугольник 35"/>
            <p:cNvSpPr/>
            <p:nvPr/>
          </p:nvSpPr>
          <p:spPr>
            <a:xfrm>
              <a:off x="4347036" y="2386818"/>
              <a:ext cx="1695913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ru-RU" dirty="0" smtClean="0"/>
                <a:t>Результат </a:t>
              </a:r>
              <a:r>
                <a:rPr lang="ru-RU" b="1" dirty="0"/>
                <a:t>В</a:t>
              </a:r>
              <a:r>
                <a:rPr lang="ru-RU" b="1" dirty="0" smtClean="0"/>
                <a:t>::</a:t>
              </a:r>
              <a:r>
                <a:rPr lang="en-US" b="1" dirty="0"/>
                <a:t>f</a:t>
              </a:r>
              <a:endParaRPr lang="ru-RU" dirty="0"/>
            </a:p>
          </p:txBody>
        </p:sp>
        <p:sp>
          <p:nvSpPr>
            <p:cNvPr id="37" name="Стрелка влево 36"/>
            <p:cNvSpPr/>
            <p:nvPr/>
          </p:nvSpPr>
          <p:spPr>
            <a:xfrm>
              <a:off x="3840656" y="2496954"/>
              <a:ext cx="423680" cy="216030"/>
            </a:xfrm>
            <a:prstGeom prst="lef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643425" y="839007"/>
            <a:ext cx="5531323" cy="646331"/>
            <a:chOff x="3840656" y="2184913"/>
            <a:chExt cx="5531323" cy="64633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4" name="Прямоугольник 13"/>
            <p:cNvSpPr/>
            <p:nvPr/>
          </p:nvSpPr>
          <p:spPr>
            <a:xfrm>
              <a:off x="4349322" y="2184913"/>
              <a:ext cx="5022657" cy="646331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ru-RU" dirty="0"/>
                <a:t>указателю </a:t>
              </a:r>
              <a:r>
                <a:rPr lang="ru-RU" dirty="0" smtClean="0"/>
                <a:t>производного класса В </a:t>
              </a:r>
            </a:p>
            <a:p>
              <a:r>
                <a:rPr lang="ru-RU" dirty="0" smtClean="0"/>
                <a:t>присваиваем </a:t>
              </a:r>
              <a:r>
                <a:rPr lang="ru-RU" dirty="0"/>
                <a:t>адрес </a:t>
              </a:r>
              <a:r>
                <a:rPr lang="ru-RU" dirty="0" smtClean="0"/>
                <a:t>производного объекта В.</a:t>
              </a: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3840656" y="2496954"/>
              <a:ext cx="423680" cy="216030"/>
            </a:xfrm>
            <a:prstGeom prst="lef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6432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31" grpId="0" build="p" animBg="1"/>
      <p:bldP spid="8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АБСТРАКТНЫЕ КЛАССЫ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4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17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600" dirty="0"/>
              <a:t>Кроме обычных классов в </a:t>
            </a:r>
            <a:r>
              <a:rPr lang="ru-RU" sz="2600" dirty="0" smtClean="0"/>
              <a:t>С++ </a:t>
            </a:r>
            <a:r>
              <a:rPr lang="ru-RU" sz="2600" dirty="0"/>
              <a:t>есть </a:t>
            </a:r>
            <a:r>
              <a:rPr lang="ru-RU" sz="2600" b="1" dirty="0"/>
              <a:t>абстрактные классы</a:t>
            </a:r>
            <a:r>
              <a:rPr lang="ru-RU" sz="2600" dirty="0"/>
              <a:t>. </a:t>
            </a:r>
            <a:endParaRPr lang="ru-RU" sz="2600" dirty="0" smtClean="0"/>
          </a:p>
          <a:p>
            <a:r>
              <a:rPr lang="ru-RU" sz="2600" dirty="0" smtClean="0"/>
              <a:t>Абстрактный </a:t>
            </a:r>
            <a:r>
              <a:rPr lang="ru-RU" sz="2600" dirty="0"/>
              <a:t>класс похож на обычный класс. В абстрактном классе также можно определить поля и методы, в то же время </a:t>
            </a:r>
            <a:r>
              <a:rPr lang="ru-RU" sz="2600" b="1" dirty="0"/>
              <a:t>нельзя создать объект или экземпляр абстрактного класса</a:t>
            </a:r>
            <a:r>
              <a:rPr lang="ru-RU" sz="2600" dirty="0"/>
              <a:t>. </a:t>
            </a:r>
          </a:p>
          <a:p>
            <a:r>
              <a:rPr lang="ru-RU" sz="2600" b="1" dirty="0"/>
              <a:t>Абстрактные классы призваны предоставлять базовый функционал для классов-наследников. </a:t>
            </a:r>
            <a:r>
              <a:rPr lang="ru-RU" sz="2600" dirty="0"/>
              <a:t> </a:t>
            </a:r>
            <a:r>
              <a:rPr lang="ru-RU" sz="2600" dirty="0" smtClean="0"/>
              <a:t>А </a:t>
            </a:r>
            <a:r>
              <a:rPr lang="ru-RU" sz="2600" dirty="0"/>
              <a:t>производные классы уже реализуют этот функционал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81829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18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Единственная </a:t>
            </a:r>
            <a:r>
              <a:rPr lang="ru-RU" b="1" dirty="0"/>
              <a:t>цель определения абстрактного класса</a:t>
            </a:r>
            <a:r>
              <a:rPr lang="ru-RU" dirty="0"/>
              <a:t> состоит в том, чтобы предусмотреть обобщенный базовый класс, на основе которого строится иерархия наследования. </a:t>
            </a:r>
            <a:endParaRPr lang="ru-RU" dirty="0" smtClean="0"/>
          </a:p>
          <a:p>
            <a:r>
              <a:rPr lang="ru-RU" dirty="0" smtClean="0"/>
              <a:t>Классы</a:t>
            </a:r>
            <a:r>
              <a:rPr lang="ru-RU" dirty="0"/>
              <a:t>, для которых могут создаваться объекты, называются </a:t>
            </a:r>
            <a:r>
              <a:rPr lang="ru-RU" b="1" dirty="0"/>
              <a:t>конкретными </a:t>
            </a:r>
            <a:r>
              <a:rPr lang="ru-RU" b="1" dirty="0" smtClean="0"/>
              <a:t>классами (классами реализации).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7165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Динамический полиморфизм. Виртуальные </a:t>
            </a:r>
            <a:r>
              <a:rPr lang="ru-RU" dirty="0"/>
              <a:t>функции</a:t>
            </a:r>
          </a:p>
          <a:p>
            <a:r>
              <a:rPr lang="ru-RU" dirty="0" smtClean="0"/>
              <a:t>Абстрактные классы. Чистые виртуальные функции. Виртуальные деструкторы</a:t>
            </a:r>
          </a:p>
          <a:p>
            <a:r>
              <a:rPr lang="ru-RU" dirty="0" smtClean="0"/>
              <a:t>Реализация виртуальных  функций</a:t>
            </a:r>
          </a:p>
          <a:p>
            <a:r>
              <a:rPr lang="ru-RU" dirty="0" smtClean="0"/>
              <a:t>Интерфейсы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4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33CC"/>
                </a:solidFill>
              </a:rPr>
              <a:t>Абстрактный класс </a:t>
            </a:r>
            <a:r>
              <a:rPr lang="ru-RU" b="1" dirty="0"/>
              <a:t>– это класс, содержащий хотя бы одну чистую виртуальную функцию</a:t>
            </a:r>
            <a:r>
              <a:rPr lang="ru-RU" dirty="0" smtClean="0"/>
              <a:t>.</a:t>
            </a:r>
          </a:p>
          <a:p>
            <a:r>
              <a:rPr lang="ru-RU" b="1" i="1" dirty="0">
                <a:solidFill>
                  <a:srgbClr val="0033CC"/>
                </a:solidFill>
              </a:rPr>
              <a:t>Чистая виртуальная функция</a:t>
            </a:r>
            <a:r>
              <a:rPr lang="ru-RU" i="1" dirty="0">
                <a:solidFill>
                  <a:srgbClr val="0033CC"/>
                </a:solidFill>
              </a:rPr>
              <a:t> </a:t>
            </a:r>
            <a:r>
              <a:rPr lang="ru-RU" dirty="0"/>
              <a:t>— это </a:t>
            </a:r>
            <a:r>
              <a:rPr lang="ru-RU" dirty="0" smtClean="0"/>
              <a:t>виртуальная функция</a:t>
            </a:r>
            <a:r>
              <a:rPr lang="ru-RU" dirty="0"/>
              <a:t>, объявление которой завершается инициализатором = </a:t>
            </a:r>
            <a:r>
              <a:rPr lang="ru-RU" b="1" dirty="0" smtClean="0"/>
              <a:t>0.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14441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20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Чистая виртуальная функция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36713"/>
            <a:ext cx="8780462" cy="496107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</a:rPr>
              <a:t>Синтаксис чистой виртуальной функции:</a:t>
            </a:r>
            <a:endParaRPr lang="ru-RU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854147"/>
            <a:ext cx="8851691" cy="129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2625" y="4871654"/>
            <a:ext cx="82811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Такая форма записи функции означает, что данная функция (точнее – метод класса) не имеет тела, описывающего ее алгоритм.</a:t>
            </a:r>
            <a:endParaRPr lang="ru-RU" sz="2400" dirty="0">
              <a:effectLst/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3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21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Чистая виртуальная функция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36713"/>
            <a:ext cx="8780462" cy="496107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</a:rPr>
              <a:t>Синтаксис чистой виртуальной функции:</a:t>
            </a:r>
            <a:endParaRPr lang="ru-RU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854147"/>
            <a:ext cx="8851691" cy="129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2625" y="4871654"/>
            <a:ext cx="82811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Такая форма записи функции означает, что данная функция (точнее – метод класса) не имеет тела, описывающего ее алгоритм.</a:t>
            </a:r>
            <a:endParaRPr lang="ru-RU" sz="2400" dirty="0">
              <a:effectLst/>
              <a:latin typeface="+mn-lt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9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22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36713"/>
            <a:ext cx="8780462" cy="4024597"/>
          </a:xfrm>
        </p:spPr>
        <p:txBody>
          <a:bodyPr>
            <a:noAutofit/>
          </a:bodyPr>
          <a:lstStyle/>
          <a:p>
            <a:r>
              <a:rPr lang="ru-RU" sz="2400" b="1" dirty="0"/>
              <a:t>Нельзя создавать объекты на основе абстрактных классов</a:t>
            </a:r>
            <a:r>
              <a:rPr lang="ru-RU" sz="2400" dirty="0"/>
              <a:t>, так как последние, имея в своем составе чистые виртуальные функции, не являются полноценными типами данных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r>
              <a:rPr lang="ru-RU" sz="2400" b="1" dirty="0" smtClean="0"/>
              <a:t>Однако </a:t>
            </a:r>
            <a:r>
              <a:rPr lang="ru-RU" sz="2400" b="1" dirty="0"/>
              <a:t>указатели на абстрактные классы создавать можно</a:t>
            </a:r>
            <a:r>
              <a:rPr lang="ru-RU" sz="2400" dirty="0"/>
              <a:t>.</a:t>
            </a:r>
          </a:p>
          <a:p>
            <a:r>
              <a:rPr lang="ru-RU" sz="2400" dirty="0"/>
              <a:t>Класс-наследник абстрактного класса может также быть абстрактным классом, если в нем осталась (или была дополнительно введена) хотя бы одна чистая виртуальная функция.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1005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23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290" y="1366838"/>
            <a:ext cx="8780462" cy="53990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200" dirty="0" smtClean="0"/>
              <a:t>Чистый виртуальный метод </a:t>
            </a:r>
            <a:r>
              <a:rPr lang="ru-RU" sz="2200" dirty="0"/>
              <a:t>описывают сигнатуру без реализации</a:t>
            </a:r>
          </a:p>
          <a:p>
            <a:pPr>
              <a:spcBef>
                <a:spcPts val="0"/>
              </a:spcBef>
            </a:pPr>
            <a:endParaRPr lang="ru-RU" sz="2200" dirty="0"/>
          </a:p>
          <a:p>
            <a:pPr lvl="4">
              <a:spcBef>
                <a:spcPts val="0"/>
              </a:spcBef>
            </a:pPr>
            <a:endParaRPr lang="ru-RU" sz="2200" dirty="0"/>
          </a:p>
          <a:p>
            <a:pPr>
              <a:spcBef>
                <a:spcPts val="0"/>
              </a:spcBef>
            </a:pPr>
            <a:r>
              <a:rPr lang="ru-RU" sz="2200" b="1" dirty="0"/>
              <a:t>Класс с </a:t>
            </a:r>
            <a:r>
              <a:rPr lang="ru-RU" sz="2200" b="1" dirty="0" smtClean="0"/>
              <a:t>чистыми виртуальными функциями является </a:t>
            </a:r>
            <a:r>
              <a:rPr lang="ru-RU" sz="2200" b="1" dirty="0"/>
              <a:t>абстрактным</a:t>
            </a:r>
          </a:p>
          <a:p>
            <a:pPr>
              <a:spcBef>
                <a:spcPts val="0"/>
              </a:spcBef>
            </a:pPr>
            <a:endParaRPr lang="ru-RU" sz="2200" dirty="0"/>
          </a:p>
          <a:p>
            <a:pPr lvl="4">
              <a:spcBef>
                <a:spcPts val="0"/>
              </a:spcBef>
            </a:pPr>
            <a:endParaRPr lang="ru-RU" sz="2200" dirty="0"/>
          </a:p>
          <a:p>
            <a:pPr>
              <a:spcBef>
                <a:spcPts val="0"/>
              </a:spcBef>
            </a:pPr>
            <a:r>
              <a:rPr lang="ru-RU" sz="2200" b="1" dirty="0">
                <a:solidFill>
                  <a:srgbClr val="C00000"/>
                </a:solidFill>
              </a:rPr>
              <a:t>Создавать объекты абстрактных типов нельзя!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Расширяющий </a:t>
            </a:r>
            <a:r>
              <a:rPr lang="ru-RU" sz="2200" dirty="0"/>
              <a:t>класс может перекрыть своими абстрактными родительские реализованные </a:t>
            </a:r>
            <a:r>
              <a:rPr lang="ru-RU" sz="2200" dirty="0" smtClean="0"/>
              <a:t>методы.</a:t>
            </a:r>
          </a:p>
          <a:p>
            <a:pPr>
              <a:spcBef>
                <a:spcPts val="0"/>
              </a:spcBef>
            </a:pPr>
            <a:r>
              <a:rPr lang="ru-RU" sz="2200" b="1" dirty="0"/>
              <a:t>Если в </a:t>
            </a:r>
            <a:r>
              <a:rPr lang="ru-RU" sz="2200" b="1" dirty="0" smtClean="0"/>
              <a:t>производном классе при наследовании от базового класса,</a:t>
            </a:r>
            <a:r>
              <a:rPr lang="ru-RU" sz="2200" dirty="0" smtClean="0"/>
              <a:t> который </a:t>
            </a:r>
            <a:r>
              <a:rPr lang="ru-RU" sz="2200" dirty="0"/>
              <a:t>содержит чистую виртуальную функцию, </a:t>
            </a:r>
            <a:r>
              <a:rPr lang="ru-RU" sz="2200" dirty="0" smtClean="0"/>
              <a:t>эта </a:t>
            </a:r>
            <a:r>
              <a:rPr lang="ru-RU" sz="2200" dirty="0"/>
              <a:t>функция не </a:t>
            </a:r>
            <a:r>
              <a:rPr lang="ru-RU" sz="2200" dirty="0" smtClean="0"/>
              <a:t>определяется, то </a:t>
            </a:r>
            <a:r>
              <a:rPr lang="ru-RU" sz="2200" dirty="0"/>
              <a:t>она остается чистой и в этом </a:t>
            </a:r>
            <a:r>
              <a:rPr lang="ru-RU" sz="2200" dirty="0" smtClean="0"/>
              <a:t>классе</a:t>
            </a:r>
            <a:r>
              <a:rPr lang="ru-RU" sz="2200" dirty="0"/>
              <a:t>. Как следствие, производный класс сам является абстрактным классом.</a:t>
            </a:r>
          </a:p>
          <a:p>
            <a:pPr marL="1828800" lvl="4" indent="0">
              <a:spcBef>
                <a:spcPts val="0"/>
              </a:spcBef>
              <a:buNone/>
            </a:pP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527364" name="Text Box 4"/>
          <p:cNvSpPr txBox="1">
            <a:spLocks noChangeArrowheads="1"/>
          </p:cNvSpPr>
          <p:nvPr/>
        </p:nvSpPr>
        <p:spPr bwMode="auto">
          <a:xfrm>
            <a:off x="1331550" y="2163496"/>
            <a:ext cx="7201000" cy="463846"/>
          </a:xfrm>
          <a:prstGeom prst="rect">
            <a:avLst/>
          </a:prstGeom>
          <a:solidFill>
            <a:schemeClr val="accent1">
              <a:alpha val="14999"/>
            </a:schemeClr>
          </a:solidFill>
          <a:ln w="508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virtual float earnings</a:t>
            </a:r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0;</a:t>
            </a:r>
            <a:endParaRPr lang="ru-RU" sz="2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1331550" y="3501431"/>
            <a:ext cx="7201000" cy="463846"/>
          </a:xfrm>
          <a:prstGeom prst="rect">
            <a:avLst/>
          </a:prstGeom>
          <a:solidFill>
            <a:schemeClr val="accent1">
              <a:alpha val="14999"/>
            </a:schemeClr>
          </a:solidFill>
          <a:ln w="508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2400" b="1" dirty="0" smtClean="0">
                <a:latin typeface="Courier New" pitchFamily="49" charset="0"/>
              </a:rPr>
              <a:t>class </a:t>
            </a:r>
            <a:r>
              <a:rPr lang="en-US" sz="2400" b="1" dirty="0" err="1">
                <a:latin typeface="Courier New" pitchFamily="49" charset="0"/>
              </a:rPr>
              <a:t>MyClass</a:t>
            </a:r>
            <a:r>
              <a:rPr lang="en-US" sz="2400" b="1" dirty="0">
                <a:latin typeface="Courier New" pitchFamily="49" charset="0"/>
              </a:rPr>
              <a:t> {...}</a:t>
            </a:r>
            <a:endParaRPr lang="ru-RU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4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1"/>
            <a:ext cx="8964612" cy="525673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sz="2400" dirty="0"/>
              <a:t>Иногда бывает удобным описать только заголовок метода, без его тела, и таким образом </a:t>
            </a:r>
            <a:r>
              <a:rPr lang="ru-RU" sz="2400" b="1" dirty="0"/>
              <a:t>объявить</a:t>
            </a:r>
            <a:r>
              <a:rPr lang="ru-RU" sz="2400" dirty="0"/>
              <a:t>, что такой метод будет существовать в этом классе. Реализацию этого метода, то есть его тело, можно описать позже</a:t>
            </a:r>
            <a:r>
              <a:rPr lang="ru-RU" sz="2400" dirty="0" smtClean="0"/>
              <a:t>.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sz="2400" dirty="0"/>
              <a:t>Очевидно, что полезно </a:t>
            </a:r>
            <a:r>
              <a:rPr lang="ru-RU" sz="2400" b="1" dirty="0"/>
              <a:t>создать родительский класс</a:t>
            </a:r>
            <a:r>
              <a:rPr lang="ru-RU" sz="2400" dirty="0"/>
              <a:t> для всех компонент, и один раз </a:t>
            </a:r>
            <a:r>
              <a:rPr lang="ru-RU" sz="2400" b="1" dirty="0">
                <a:solidFill>
                  <a:srgbClr val="C00000"/>
                </a:solidFill>
              </a:rPr>
              <a:t>объявить в нем все общие свойства</a:t>
            </a:r>
            <a:r>
              <a:rPr lang="ru-RU" sz="2400" dirty="0"/>
              <a:t>, чтобы каждая компонента лишь наследовала их</a:t>
            </a:r>
            <a:r>
              <a:rPr lang="ru-RU" sz="2400" dirty="0" smtClean="0"/>
              <a:t>.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ru-RU" sz="2400" dirty="0"/>
              <a:t>Именно здесь удобно объявить </a:t>
            </a:r>
            <a:r>
              <a:rPr lang="ru-RU" sz="2400" b="1" dirty="0">
                <a:solidFill>
                  <a:srgbClr val="C00000"/>
                </a:solidFill>
              </a:rPr>
              <a:t>абстрактный метод в родительском классе</a:t>
            </a:r>
            <a:r>
              <a:rPr lang="ru-RU" sz="2400" b="1" dirty="0"/>
              <a:t>.</a:t>
            </a:r>
            <a:r>
              <a:rPr lang="ru-RU" sz="2400" dirty="0"/>
              <a:t> У него </a:t>
            </a:r>
            <a:r>
              <a:rPr lang="ru-RU" sz="2400" b="1" dirty="0"/>
              <a:t>нет внешнего вида</a:t>
            </a:r>
            <a:r>
              <a:rPr lang="ru-RU" sz="2400" dirty="0"/>
              <a:t>, но известно, что </a:t>
            </a:r>
            <a:r>
              <a:rPr lang="ru-RU" sz="2400" b="1" dirty="0"/>
              <a:t>он есть у каждого наследника</a:t>
            </a:r>
            <a:r>
              <a:rPr lang="ru-RU" sz="2400" dirty="0"/>
              <a:t>. Поэтому заголовок метода описывается в родительском классе, тело метода у каждого наследника </a:t>
            </a:r>
            <a:r>
              <a:rPr lang="ru-RU" sz="2400" dirty="0" err="1"/>
              <a:t>свое</a:t>
            </a:r>
            <a:r>
              <a:rPr lang="ru-RU" sz="2400" dirty="0"/>
              <a:t>, а контейнер может спокойно пользоваться только базовым типом, не делая никаких приведений.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43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25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396671" cy="692620"/>
          </a:xfrm>
        </p:spPr>
        <p:txBody>
          <a:bodyPr/>
          <a:lstStyle/>
          <a:p>
            <a:r>
              <a:rPr lang="ru-RU" sz="3000" dirty="0" smtClean="0"/>
              <a:t>Пример. Абстрактные </a:t>
            </a:r>
            <a:r>
              <a:rPr lang="ru-RU" sz="3000" dirty="0"/>
              <a:t>классы и </a:t>
            </a:r>
            <a:r>
              <a:rPr lang="ru-RU" sz="3000" dirty="0" smtClean="0"/>
              <a:t>чистые методы</a:t>
            </a:r>
            <a:endParaRPr lang="ru-RU" sz="3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068949"/>
            <a:ext cx="5472762" cy="3672511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// </a:t>
            </a:r>
            <a:r>
              <a:rPr lang="en-US" sz="2400" b="1" dirty="0" err="1"/>
              <a:t>Сложение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class Addition </a:t>
            </a:r>
            <a:r>
              <a:rPr lang="en-US" sz="2400" b="1" dirty="0" smtClean="0"/>
              <a:t>: public </a:t>
            </a:r>
            <a:r>
              <a:rPr lang="en-US" sz="2400" b="1" dirty="0" smtClean="0">
                <a:solidFill>
                  <a:srgbClr val="C00000"/>
                </a:solidFill>
              </a:rPr>
              <a:t>Operation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{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    </a:t>
            </a:r>
            <a:r>
              <a:rPr lang="en-US" sz="2400" b="1" dirty="0" smtClean="0"/>
              <a:t>public: </a:t>
            </a:r>
            <a:r>
              <a:rPr lang="en-US" sz="2400" b="1" dirty="0"/>
              <a:t>int calculate(int a, int b) {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        </a:t>
            </a:r>
            <a:r>
              <a:rPr lang="en-US" sz="2400" b="1" dirty="0" smtClean="0"/>
              <a:t>return </a:t>
            </a:r>
            <a:r>
              <a:rPr lang="en-US" sz="2400" b="1" dirty="0" err="1"/>
              <a:t>a+b</a:t>
            </a:r>
            <a:r>
              <a:rPr lang="en-US" sz="2400" b="1" dirty="0" smtClean="0"/>
              <a:t>;</a:t>
            </a:r>
            <a:r>
              <a:rPr lang="ru-RU" sz="2400" dirty="0"/>
              <a:t> </a:t>
            </a:r>
            <a:r>
              <a:rPr lang="en-US" sz="2400" b="1" dirty="0" smtClean="0"/>
              <a:t>}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 smtClean="0"/>
              <a:t>};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// </a:t>
            </a:r>
            <a:r>
              <a:rPr lang="en-US" sz="2400" b="1" dirty="0" err="1"/>
              <a:t>Вычитание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 smtClean="0"/>
              <a:t>class Subtraction </a:t>
            </a:r>
            <a:r>
              <a:rPr lang="en-US" sz="2400" b="1" dirty="0" smtClean="0">
                <a:solidFill>
                  <a:srgbClr val="C00000"/>
                </a:solidFill>
              </a:rPr>
              <a:t>: public Operation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{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   </a:t>
            </a:r>
            <a:r>
              <a:rPr lang="en-US" sz="2400" b="1" dirty="0" smtClean="0"/>
              <a:t>public: </a:t>
            </a:r>
            <a:r>
              <a:rPr lang="en-US" sz="2400" b="1" dirty="0"/>
              <a:t>int calculate(int a, int b) {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        </a:t>
            </a:r>
            <a:r>
              <a:rPr lang="en-US" sz="2400" b="1" dirty="0" smtClean="0"/>
              <a:t>return </a:t>
            </a:r>
            <a:r>
              <a:rPr lang="en-US" sz="2400" b="1" dirty="0"/>
              <a:t>a-b</a:t>
            </a:r>
            <a:r>
              <a:rPr lang="en-US" sz="2400" b="1" dirty="0" smtClean="0"/>
              <a:t>;</a:t>
            </a:r>
            <a:r>
              <a:rPr lang="ru-RU" sz="2400" dirty="0"/>
              <a:t> </a:t>
            </a:r>
            <a:r>
              <a:rPr lang="ru-RU" sz="2400" dirty="0" smtClean="0"/>
              <a:t>  </a:t>
            </a:r>
            <a:r>
              <a:rPr lang="en-US" sz="2400" b="1" dirty="0" smtClean="0"/>
              <a:t>}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 smtClean="0"/>
              <a:t>};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52629" y="4303455"/>
            <a:ext cx="4392610" cy="25545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 smtClean="0"/>
              <a:t>int main() </a:t>
            </a:r>
          </a:p>
          <a:p>
            <a:r>
              <a:rPr lang="en-US" sz="2000" b="1" dirty="0" smtClean="0"/>
              <a:t>{  Addition o1; </a:t>
            </a:r>
          </a:p>
          <a:p>
            <a:r>
              <a:rPr lang="en-US" sz="2000" b="1" dirty="0" smtClean="0"/>
              <a:t>   Subtraction o2;</a:t>
            </a:r>
            <a:endParaRPr lang="ru-RU" sz="2000" dirty="0"/>
          </a:p>
          <a:p>
            <a:r>
              <a:rPr lang="en-US" sz="2000" b="1" dirty="0" smtClean="0"/>
              <a:t>   Operation *ptr1 = &amp;o1;</a:t>
            </a:r>
            <a:endParaRPr lang="ru-RU" sz="2000" dirty="0"/>
          </a:p>
          <a:p>
            <a:r>
              <a:rPr lang="en-US" sz="2000" b="1" dirty="0" smtClean="0"/>
              <a:t>   Operation *ptr2 = &amp;o2;</a:t>
            </a:r>
            <a:endParaRPr lang="ru-RU" sz="2000" dirty="0"/>
          </a:p>
          <a:p>
            <a:r>
              <a:rPr lang="en-US" sz="2000" b="1" dirty="0" smtClean="0">
                <a:solidFill>
                  <a:srgbClr val="C00000"/>
                </a:solidFill>
              </a:rPr>
              <a:t>   </a:t>
            </a:r>
            <a:r>
              <a:rPr lang="en-US" sz="2000" b="1" dirty="0" err="1" smtClean="0">
                <a:solidFill>
                  <a:srgbClr val="C00000"/>
                </a:solidFill>
              </a:rPr>
              <a:t>cout</a:t>
            </a:r>
            <a:r>
              <a:rPr lang="en-US" sz="2000" b="1" dirty="0" smtClean="0">
                <a:solidFill>
                  <a:srgbClr val="C00000"/>
                </a:solidFill>
              </a:rPr>
              <a:t>&lt;&lt;ptr1-&gt;calculate(2</a:t>
            </a:r>
            <a:r>
              <a:rPr lang="en-US" sz="2000" b="1" dirty="0">
                <a:solidFill>
                  <a:srgbClr val="C00000"/>
                </a:solidFill>
              </a:rPr>
              <a:t>, 3);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</a:rPr>
              <a:t>   </a:t>
            </a:r>
            <a:r>
              <a:rPr lang="en-US" sz="2000" b="1" dirty="0" err="1" smtClean="0">
                <a:solidFill>
                  <a:srgbClr val="C00000"/>
                </a:solidFill>
              </a:rPr>
              <a:t>cout</a:t>
            </a:r>
            <a:r>
              <a:rPr lang="en-US" sz="2000" b="1" dirty="0" smtClean="0">
                <a:solidFill>
                  <a:srgbClr val="C00000"/>
                </a:solidFill>
              </a:rPr>
              <a:t>&lt;&lt;ptr2-&gt;calculate(3</a:t>
            </a:r>
            <a:r>
              <a:rPr lang="en-US" sz="2000" b="1" dirty="0">
                <a:solidFill>
                  <a:srgbClr val="C00000"/>
                </a:solidFill>
              </a:rPr>
              <a:t>, 5</a:t>
            </a:r>
            <a:r>
              <a:rPr lang="en-US" sz="2000" b="1" dirty="0" smtClean="0">
                <a:solidFill>
                  <a:srgbClr val="C00000"/>
                </a:solidFill>
              </a:rPr>
              <a:t>);</a:t>
            </a:r>
            <a:endParaRPr lang="ru-RU" sz="2000" dirty="0"/>
          </a:p>
          <a:p>
            <a:r>
              <a:rPr lang="en-US" sz="2000" b="1" dirty="0"/>
              <a:t>}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317" y="620610"/>
            <a:ext cx="930863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Создадим абстрактный базовый класс </a:t>
            </a:r>
            <a:r>
              <a:rPr lang="ru-RU" b="1" dirty="0" smtClean="0"/>
              <a:t>Операция</a:t>
            </a:r>
            <a:r>
              <a:rPr lang="ru-RU" dirty="0" smtClean="0"/>
              <a:t> и определим чистую виртуальную </a:t>
            </a:r>
          </a:p>
          <a:p>
            <a:r>
              <a:rPr lang="ru-RU" dirty="0"/>
              <a:t>ф</a:t>
            </a:r>
            <a:r>
              <a:rPr lang="ru-RU" dirty="0" smtClean="0"/>
              <a:t>ункцию Вычисления, но эту функцию переопределим в классах-наследниках.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2692" y="1452408"/>
            <a:ext cx="566347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/>
              <a:t>// </a:t>
            </a:r>
            <a:r>
              <a:rPr lang="en-US" sz="2000" b="1" dirty="0" err="1"/>
              <a:t>Базов</a:t>
            </a:r>
            <a:r>
              <a:rPr lang="ru-RU" sz="2000" b="1" dirty="0" err="1"/>
              <a:t>ый</a:t>
            </a:r>
            <a:r>
              <a:rPr lang="en-US" sz="2000" b="1" dirty="0"/>
              <a:t> </a:t>
            </a:r>
            <a:r>
              <a:rPr lang="ru-RU" sz="2000" b="1" dirty="0"/>
              <a:t>абстрактный класс Операция</a:t>
            </a:r>
            <a:endParaRPr lang="ru-RU" sz="2000" dirty="0"/>
          </a:p>
          <a:p>
            <a:pPr marL="0" indent="0">
              <a:buNone/>
            </a:pPr>
            <a:r>
              <a:rPr lang="en-US" sz="2000" b="1" dirty="0" smtClean="0"/>
              <a:t>class </a:t>
            </a:r>
            <a:r>
              <a:rPr lang="en-US" sz="2000" b="1" dirty="0"/>
              <a:t>Operation </a:t>
            </a:r>
            <a:endParaRPr lang="ru-RU" sz="2000" b="1" dirty="0"/>
          </a:p>
          <a:p>
            <a:pPr marL="0" indent="0">
              <a:buNone/>
            </a:pPr>
            <a:r>
              <a:rPr lang="en-US" sz="2000" b="1" dirty="0"/>
              <a:t>{</a:t>
            </a: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    </a:t>
            </a:r>
            <a:r>
              <a:rPr lang="en-US" sz="2000" b="1" dirty="0" smtClean="0"/>
              <a:t>public</a:t>
            </a:r>
            <a:r>
              <a:rPr lang="ru-RU" sz="2000" b="1" dirty="0"/>
              <a:t>: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virtual</a:t>
            </a:r>
            <a:r>
              <a:rPr lang="en-US" sz="2000" b="1" dirty="0" smtClean="0"/>
              <a:t> </a:t>
            </a:r>
            <a:r>
              <a:rPr lang="en-US" sz="2000" b="1" dirty="0"/>
              <a:t>int calculate(int a, int b</a:t>
            </a:r>
            <a:r>
              <a:rPr lang="en-US" sz="2000" b="1" dirty="0" smtClean="0">
                <a:solidFill>
                  <a:srgbClr val="C00000"/>
                </a:solidFill>
              </a:rPr>
              <a:t>)=0;</a:t>
            </a:r>
            <a:endParaRPr lang="ru-RU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}</a:t>
            </a:r>
            <a:r>
              <a:rPr lang="en-US" sz="2000" b="1" dirty="0"/>
              <a:t>;</a:t>
            </a:r>
            <a:endParaRPr lang="ru-RU" sz="20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5364110" y="1452408"/>
            <a:ext cx="3600500" cy="2862322"/>
            <a:chOff x="5364110" y="1452408"/>
            <a:chExt cx="3600500" cy="286232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940190" y="1452408"/>
              <a:ext cx="3024420" cy="2862322"/>
            </a:xfrm>
            <a:prstGeom prst="rect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dirty="0"/>
                <a:t>П</a:t>
              </a:r>
              <a:r>
                <a:rPr lang="ru-RU" dirty="0" smtClean="0"/>
                <a:t>оскольку чистая виртуальная функция </a:t>
              </a:r>
              <a:r>
                <a:rPr lang="ru-RU" dirty="0"/>
                <a:t>не имеет тела, </a:t>
              </a:r>
              <a:r>
                <a:rPr lang="ru-RU" dirty="0" smtClean="0"/>
                <a:t>то после </a:t>
              </a:r>
              <a:r>
                <a:rPr lang="ru-RU" dirty="0"/>
                <a:t>описания его заголовка ставится точка с запятой. А раз у него </a:t>
              </a:r>
              <a:r>
                <a:rPr lang="ru-RU" b="1" dirty="0"/>
                <a:t>нет тела, то к нему нельзя обращаться</a:t>
              </a:r>
              <a:r>
                <a:rPr lang="ru-RU" dirty="0"/>
                <a:t>, </a:t>
              </a:r>
              <a:r>
                <a:rPr lang="ru-RU" b="1" dirty="0"/>
                <a:t>пока его наследники не </a:t>
              </a:r>
              <a:r>
                <a:rPr lang="ru-RU" b="1" dirty="0" smtClean="0"/>
                <a:t>опишут ее </a:t>
              </a:r>
              <a:r>
                <a:rPr lang="ru-RU" b="1" dirty="0"/>
                <a:t>реализацию</a:t>
              </a:r>
              <a:r>
                <a:rPr lang="ru-RU" dirty="0"/>
                <a:t>. 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flipH="1">
              <a:off x="5364110" y="2492870"/>
              <a:ext cx="432060" cy="7201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511" y="4298635"/>
            <a:ext cx="864120" cy="148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48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  <p:bldP spid="2" grpId="0" build="p" animBg="1"/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26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396671" cy="692620"/>
          </a:xfrm>
        </p:spPr>
        <p:txBody>
          <a:bodyPr/>
          <a:lstStyle/>
          <a:p>
            <a:r>
              <a:rPr lang="ru-RU" sz="3000" dirty="0" smtClean="0"/>
              <a:t>Пример. Абстрактные </a:t>
            </a:r>
            <a:r>
              <a:rPr lang="ru-RU" sz="3000" dirty="0"/>
              <a:t>классы и </a:t>
            </a:r>
            <a:r>
              <a:rPr lang="ru-RU" sz="3000" dirty="0" smtClean="0"/>
              <a:t>чистые методы</a:t>
            </a:r>
            <a:endParaRPr lang="ru-RU" sz="3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880" y="2636890"/>
            <a:ext cx="5646276" cy="418145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Окружность</a:t>
            </a:r>
          </a:p>
          <a:p>
            <a:pPr marL="0" indent="0">
              <a:buNone/>
            </a:pPr>
            <a:r>
              <a:rPr lang="en-US" sz="1800" b="1" dirty="0"/>
              <a:t>class Circle : public Shape</a:t>
            </a:r>
          </a:p>
          <a:p>
            <a:pPr marL="0" indent="0">
              <a:buNone/>
            </a:pPr>
            <a:r>
              <a:rPr lang="en-US" sz="1800" b="1" dirty="0"/>
              <a:t>{  public: </a:t>
            </a:r>
          </a:p>
          <a:p>
            <a:pPr marL="0" indent="0">
              <a:buNone/>
            </a:pPr>
            <a:r>
              <a:rPr lang="en-US" sz="1800" b="1" dirty="0"/>
              <a:t>    void draw() </a:t>
            </a:r>
          </a:p>
          <a:p>
            <a:pPr marL="0" indent="0"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</a:t>
            </a:r>
            <a:r>
              <a:rPr lang="en-US" sz="1800" b="1" dirty="0"/>
              <a:t>&lt;&lt; "</a:t>
            </a:r>
            <a:r>
              <a:rPr lang="ru-RU" sz="1800" b="1" dirty="0"/>
              <a:t>Окружность" &lt;&lt; </a:t>
            </a:r>
            <a:r>
              <a:rPr lang="en-US" sz="1800" b="1" dirty="0" err="1"/>
              <a:t>endl</a:t>
            </a:r>
            <a:r>
              <a:rPr lang="en-US" sz="1800" b="1" dirty="0" smtClean="0"/>
              <a:t>;</a:t>
            </a:r>
            <a:r>
              <a:rPr lang="ru-RU" sz="1800" b="1" dirty="0" smtClean="0"/>
              <a:t> }</a:t>
            </a:r>
            <a:endParaRPr lang="ru-RU" sz="1800" b="1" dirty="0"/>
          </a:p>
          <a:p>
            <a:pPr marL="0" indent="0">
              <a:buNone/>
            </a:pPr>
            <a:r>
              <a:rPr lang="ru-RU" sz="1800" b="1" dirty="0"/>
              <a:t>};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Квадрат</a:t>
            </a:r>
          </a:p>
          <a:p>
            <a:pPr marL="0" indent="0">
              <a:buNone/>
            </a:pPr>
            <a:r>
              <a:rPr lang="en-US" sz="1800" b="1" dirty="0"/>
              <a:t>class Square : public Shape</a:t>
            </a:r>
          </a:p>
          <a:p>
            <a:pPr marL="0" indent="0">
              <a:buNone/>
            </a:pPr>
            <a:r>
              <a:rPr lang="ru-RU" sz="1800" b="1" dirty="0" smtClean="0"/>
              <a:t>{ </a:t>
            </a:r>
            <a:r>
              <a:rPr lang="en-US" sz="1800" b="1" dirty="0" smtClean="0"/>
              <a:t>public</a:t>
            </a:r>
            <a:r>
              <a:rPr lang="en-US" sz="1800" b="1" dirty="0"/>
              <a:t>:</a:t>
            </a:r>
          </a:p>
          <a:p>
            <a:pPr marL="0" indent="0">
              <a:buNone/>
            </a:pPr>
            <a:r>
              <a:rPr lang="en-US" sz="1800" b="1" dirty="0"/>
              <a:t>    void draw()</a:t>
            </a:r>
          </a:p>
          <a:p>
            <a:pPr marL="0" indent="0"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</a:t>
            </a:r>
            <a:r>
              <a:rPr lang="en-US" sz="1800" b="1" dirty="0"/>
              <a:t>&lt;&lt; "</a:t>
            </a:r>
            <a:r>
              <a:rPr lang="ru-RU" sz="1800" b="1" dirty="0"/>
              <a:t>Квадрат" &lt;&lt; </a:t>
            </a:r>
            <a:r>
              <a:rPr lang="en-US" sz="1800" b="1" dirty="0" err="1"/>
              <a:t>endl</a:t>
            </a:r>
            <a:r>
              <a:rPr lang="en-US" sz="1800" b="1" dirty="0" smtClean="0"/>
              <a:t>;</a:t>
            </a:r>
            <a:r>
              <a:rPr lang="ru-RU" sz="1800" b="1" dirty="0" smtClean="0"/>
              <a:t> }</a:t>
            </a:r>
            <a:endParaRPr lang="ru-RU" sz="1800" b="1" dirty="0"/>
          </a:p>
          <a:p>
            <a:pPr marL="0" indent="0">
              <a:buNone/>
            </a:pPr>
            <a:r>
              <a:rPr lang="ru-RU" sz="1800" b="1" dirty="0" smtClean="0"/>
              <a:t>};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// </a:t>
            </a:r>
            <a:r>
              <a:rPr lang="ru-RU" sz="1800" b="1" dirty="0" smtClean="0">
                <a:solidFill>
                  <a:srgbClr val="0033CC"/>
                </a:solidFill>
              </a:rPr>
              <a:t>И так далее для других классов-наследников</a:t>
            </a:r>
            <a:endParaRPr lang="ru-RU" sz="1800" b="1" dirty="0">
              <a:solidFill>
                <a:srgbClr val="0033CC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13645" y="1549184"/>
            <a:ext cx="4392610" cy="39703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 smtClean="0"/>
              <a:t>int main() </a:t>
            </a:r>
          </a:p>
          <a:p>
            <a:r>
              <a:rPr lang="en-US" sz="2000" b="1" dirty="0" smtClean="0"/>
              <a:t>{</a:t>
            </a:r>
            <a:r>
              <a:rPr lang="ru-RU" sz="2000" b="1" dirty="0" smtClean="0"/>
              <a:t>  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</a:t>
            </a:r>
            <a:r>
              <a:rPr lang="en-US" sz="2000" b="1" dirty="0" err="1" smtClean="0"/>
              <a:t>const</a:t>
            </a:r>
            <a:r>
              <a:rPr lang="en-US" sz="2000" b="1" dirty="0" smtClean="0"/>
              <a:t> int n=10; </a:t>
            </a:r>
            <a:r>
              <a:rPr lang="en-US" sz="1600" dirty="0" smtClean="0"/>
              <a:t>// </a:t>
            </a:r>
            <a:r>
              <a:rPr lang="ru-RU" sz="1600" dirty="0" smtClean="0"/>
              <a:t>кол-во наследников</a:t>
            </a:r>
            <a:endParaRPr lang="en-US" sz="1600" dirty="0" smtClean="0"/>
          </a:p>
          <a:p>
            <a:r>
              <a:rPr lang="en-US" sz="2000" b="1" dirty="0"/>
              <a:t> </a:t>
            </a:r>
            <a:r>
              <a:rPr lang="en-US" sz="2000" b="1" dirty="0" smtClean="0"/>
              <a:t>   </a:t>
            </a:r>
            <a:r>
              <a:rPr lang="en-US" sz="1900" b="1" dirty="0" smtClean="0"/>
              <a:t>Circle </a:t>
            </a:r>
            <a:r>
              <a:rPr lang="en-US" sz="1900" b="1" dirty="0"/>
              <a:t>o1;</a:t>
            </a:r>
          </a:p>
          <a:p>
            <a:r>
              <a:rPr lang="en-US" sz="1900" b="1" dirty="0"/>
              <a:t>    Square o2</a:t>
            </a:r>
            <a:r>
              <a:rPr lang="en-US" sz="1900" b="1" dirty="0" smtClean="0"/>
              <a:t>;</a:t>
            </a:r>
            <a:endParaRPr lang="ru-RU" sz="1900" b="1" dirty="0" smtClean="0"/>
          </a:p>
          <a:p>
            <a:r>
              <a:rPr lang="ru-RU" sz="1900" b="1" dirty="0"/>
              <a:t> </a:t>
            </a:r>
            <a:r>
              <a:rPr lang="ru-RU" sz="1900" b="1" dirty="0" smtClean="0"/>
              <a:t>   ….</a:t>
            </a:r>
          </a:p>
          <a:p>
            <a:r>
              <a:rPr lang="ru-RU" sz="1900" b="1" dirty="0"/>
              <a:t> </a:t>
            </a:r>
            <a:r>
              <a:rPr lang="ru-RU" sz="1900" b="1" dirty="0" smtClean="0"/>
              <a:t>   </a:t>
            </a:r>
            <a:r>
              <a:rPr lang="en-US" sz="1900" b="1" dirty="0" smtClean="0"/>
              <a:t>Shape *</a:t>
            </a:r>
            <a:r>
              <a:rPr lang="en-US" sz="1900" b="1" dirty="0" err="1" smtClean="0"/>
              <a:t>ptr</a:t>
            </a:r>
            <a:r>
              <a:rPr lang="en-US" sz="1900" b="1" dirty="0" smtClean="0"/>
              <a:t>[n];</a:t>
            </a:r>
            <a:endParaRPr lang="en-US" sz="1900" b="1" dirty="0"/>
          </a:p>
          <a:p>
            <a:r>
              <a:rPr lang="en-US" sz="1900" b="1" dirty="0" smtClean="0"/>
              <a:t>    </a:t>
            </a:r>
            <a:r>
              <a:rPr lang="en-US" sz="1900" b="1" dirty="0" err="1" smtClean="0"/>
              <a:t>ptr</a:t>
            </a:r>
            <a:r>
              <a:rPr lang="en-US" sz="1900" b="1" dirty="0" smtClean="0"/>
              <a:t>[0] </a:t>
            </a:r>
            <a:r>
              <a:rPr lang="en-US" sz="1900" b="1" dirty="0"/>
              <a:t>= &amp;o1;</a:t>
            </a:r>
          </a:p>
          <a:p>
            <a:r>
              <a:rPr lang="en-US" sz="1900" b="1" dirty="0" smtClean="0"/>
              <a:t>    </a:t>
            </a:r>
            <a:r>
              <a:rPr lang="en-US" sz="1900" b="1" dirty="0" err="1" smtClean="0"/>
              <a:t>ptr</a:t>
            </a:r>
            <a:r>
              <a:rPr lang="en-US" sz="1900" b="1" dirty="0" smtClean="0"/>
              <a:t>[1] </a:t>
            </a:r>
            <a:r>
              <a:rPr lang="en-US" sz="1900" b="1" dirty="0"/>
              <a:t>= &amp;o2</a:t>
            </a:r>
            <a:r>
              <a:rPr lang="en-US" sz="1900" b="1" dirty="0" smtClean="0"/>
              <a:t>;</a:t>
            </a:r>
          </a:p>
          <a:p>
            <a:r>
              <a:rPr lang="en-US" sz="1900" b="1" dirty="0"/>
              <a:t> </a:t>
            </a:r>
            <a:r>
              <a:rPr lang="en-US" sz="1900" b="1" dirty="0" smtClean="0"/>
              <a:t>   …</a:t>
            </a:r>
          </a:p>
          <a:p>
            <a:r>
              <a:rPr lang="en-US" sz="1900" b="1" dirty="0"/>
              <a:t> </a:t>
            </a:r>
            <a:r>
              <a:rPr lang="en-US" sz="1900" b="1" dirty="0" smtClean="0"/>
              <a:t>   for(int </a:t>
            </a:r>
            <a:r>
              <a:rPr lang="en-US" sz="1900" b="1" dirty="0" err="1" smtClean="0"/>
              <a:t>i</a:t>
            </a:r>
            <a:r>
              <a:rPr lang="en-US" sz="1900" b="1" dirty="0" smtClean="0"/>
              <a:t>=0; </a:t>
            </a:r>
            <a:r>
              <a:rPr lang="en-US" sz="1900" b="1" dirty="0" err="1" smtClean="0"/>
              <a:t>i</a:t>
            </a:r>
            <a:r>
              <a:rPr lang="en-US" sz="1900" b="1" dirty="0" smtClean="0"/>
              <a:t>&lt;n; </a:t>
            </a:r>
            <a:r>
              <a:rPr lang="en-US" sz="1900" b="1" dirty="0" err="1" smtClean="0"/>
              <a:t>i</a:t>
            </a:r>
            <a:r>
              <a:rPr lang="en-US" sz="1900" b="1" dirty="0" smtClean="0"/>
              <a:t>++)</a:t>
            </a:r>
            <a:endParaRPr lang="en-US" sz="1900" b="1" dirty="0"/>
          </a:p>
          <a:p>
            <a:r>
              <a:rPr lang="en-US" sz="1900" b="1" dirty="0"/>
              <a:t>    </a:t>
            </a:r>
            <a:r>
              <a:rPr lang="en-US" sz="1900" b="1" dirty="0" smtClean="0"/>
              <a:t>   </a:t>
            </a:r>
            <a:r>
              <a:rPr lang="en-US" sz="1900" b="1" dirty="0" err="1" smtClean="0"/>
              <a:t>ptr</a:t>
            </a:r>
            <a:r>
              <a:rPr lang="en-US" sz="1900" b="1" dirty="0" smtClean="0"/>
              <a:t>[</a:t>
            </a:r>
            <a:r>
              <a:rPr lang="en-US" sz="1900" b="1" dirty="0" err="1" smtClean="0"/>
              <a:t>i</a:t>
            </a:r>
            <a:r>
              <a:rPr lang="en-US" sz="1900" b="1" dirty="0" smtClean="0"/>
              <a:t>]-&gt;</a:t>
            </a:r>
            <a:r>
              <a:rPr lang="en-US" sz="1900" b="1" dirty="0"/>
              <a:t>draw();</a:t>
            </a:r>
          </a:p>
          <a:p>
            <a:r>
              <a:rPr lang="en-US" sz="2000" b="1" dirty="0" smtClean="0"/>
              <a:t>}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317" y="620610"/>
            <a:ext cx="9002657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Создадим абстрактный базовый класс </a:t>
            </a:r>
            <a:r>
              <a:rPr lang="ru-RU" b="1" dirty="0" smtClean="0"/>
              <a:t>Фигура</a:t>
            </a:r>
            <a:r>
              <a:rPr lang="ru-RU" dirty="0" smtClean="0"/>
              <a:t> и определим чистую виртуальную </a:t>
            </a:r>
          </a:p>
          <a:p>
            <a:r>
              <a:rPr lang="ru-RU" dirty="0"/>
              <a:t>ф</a:t>
            </a:r>
            <a:r>
              <a:rPr lang="ru-RU" dirty="0" smtClean="0"/>
              <a:t>ункцию Рисование, но эту функцию переопределим в классах-наследниках.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678" y="1291053"/>
            <a:ext cx="566347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// Базовый абстрактный класс Фигура</a:t>
            </a:r>
          </a:p>
          <a:p>
            <a:r>
              <a:rPr lang="en-US" sz="1900" b="1" dirty="0"/>
              <a:t>class Shape</a:t>
            </a:r>
          </a:p>
          <a:p>
            <a:r>
              <a:rPr lang="en-US" sz="1900" b="1" dirty="0"/>
              <a:t>{ public: </a:t>
            </a:r>
          </a:p>
          <a:p>
            <a:r>
              <a:rPr lang="en-US" sz="1900" b="1" dirty="0"/>
              <a:t>    virtual void draw() = 0;</a:t>
            </a:r>
          </a:p>
          <a:p>
            <a:r>
              <a:rPr lang="ru-RU" sz="1900" b="1" dirty="0"/>
              <a:t>};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90" y="5452161"/>
            <a:ext cx="2373643" cy="128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2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  <p:bldP spid="2" grpId="0" build="p" animBg="1"/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27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6740"/>
            <a:ext cx="8780462" cy="475198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200" b="1" dirty="0" smtClean="0"/>
              <a:t>Нельзя </a:t>
            </a:r>
            <a:r>
              <a:rPr lang="ru-RU" sz="2200" b="1" dirty="0"/>
              <a:t>создавать экземпляры класса, у которого есть </a:t>
            </a:r>
            <a:r>
              <a:rPr lang="ru-RU" sz="2200" b="1" dirty="0" smtClean="0"/>
              <a:t>чистые виртуальные методы.</a:t>
            </a:r>
            <a:r>
              <a:rPr lang="ru-RU" sz="2200" dirty="0" smtClean="0"/>
              <a:t> </a:t>
            </a:r>
            <a:r>
              <a:rPr lang="ru-RU" sz="2200" dirty="0"/>
              <a:t>Такой класс сам объявляется </a:t>
            </a:r>
            <a:r>
              <a:rPr lang="ru-RU" sz="2200" b="1" dirty="0"/>
              <a:t>абстрактным</a:t>
            </a:r>
            <a:r>
              <a:rPr lang="ru-RU" sz="2200" dirty="0" smtClean="0"/>
              <a:t>.. </a:t>
            </a:r>
            <a:endParaRPr lang="ru-RU" sz="2200" dirty="0"/>
          </a:p>
          <a:p>
            <a:pPr>
              <a:spcBef>
                <a:spcPts val="600"/>
              </a:spcBef>
            </a:pPr>
            <a:r>
              <a:rPr lang="ru-RU" sz="2200" b="1" dirty="0" smtClean="0"/>
              <a:t>Классы-наследники </a:t>
            </a:r>
            <a:r>
              <a:rPr lang="ru-RU" sz="2200" b="1" dirty="0"/>
              <a:t>должны реализовать </a:t>
            </a:r>
            <a:r>
              <a:rPr lang="ru-RU" sz="2200" b="1" dirty="0" smtClean="0"/>
              <a:t>все чистые виртуальные методы</a:t>
            </a:r>
            <a:r>
              <a:rPr lang="ru-RU" sz="2200" dirty="0" smtClean="0"/>
              <a:t> своего </a:t>
            </a:r>
            <a:r>
              <a:rPr lang="ru-RU" sz="2200" dirty="0"/>
              <a:t>абстрактного родителя, чтобы их можно было объявлять не абстрактными и порождать от них экземпляры.</a:t>
            </a:r>
          </a:p>
          <a:p>
            <a:pPr>
              <a:spcBef>
                <a:spcPts val="600"/>
              </a:spcBef>
            </a:pPr>
            <a:r>
              <a:rPr lang="ru-RU" sz="2200" dirty="0" smtClean="0"/>
              <a:t>Сам </a:t>
            </a:r>
            <a:r>
              <a:rPr lang="ru-RU" sz="2200" dirty="0"/>
              <a:t>класс может без ограничений пользоваться своими абстрактными методами</a:t>
            </a:r>
            <a:r>
              <a:rPr lang="ru-RU" sz="22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sz="2200" dirty="0" smtClean="0"/>
              <a:t>Можно </a:t>
            </a:r>
            <a:r>
              <a:rPr lang="ru-RU" sz="2200" dirty="0"/>
              <a:t>объявлять </a:t>
            </a:r>
            <a:r>
              <a:rPr lang="ru-RU" sz="2200" b="1" dirty="0" smtClean="0"/>
              <a:t>указатели </a:t>
            </a:r>
            <a:r>
              <a:rPr lang="ru-RU" sz="2200" b="1" dirty="0"/>
              <a:t>типа абстрактный класс</a:t>
            </a:r>
            <a:r>
              <a:rPr lang="ru-RU" sz="2200" dirty="0"/>
              <a:t>. Они могут иметь значение </a:t>
            </a:r>
            <a:r>
              <a:rPr lang="ru-RU" sz="2200" b="1" dirty="0" err="1"/>
              <a:t>null</a:t>
            </a:r>
            <a:r>
              <a:rPr lang="ru-RU" sz="2200" dirty="0"/>
              <a:t> или </a:t>
            </a:r>
            <a:r>
              <a:rPr lang="ru-RU" sz="2200" b="1" dirty="0"/>
              <a:t>ссылаться на объект, </a:t>
            </a:r>
            <a:r>
              <a:rPr lang="ru-RU" sz="2200" b="1" dirty="0" err="1"/>
              <a:t>порожденный</a:t>
            </a:r>
            <a:r>
              <a:rPr lang="ru-RU" sz="2200" b="1" dirty="0"/>
              <a:t> от неабстрактного наследника этого класса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89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28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6740"/>
            <a:ext cx="8780462" cy="475198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400" dirty="0"/>
              <a:t>Использование виртуальных функций и полиморфизма позволяет одному и тому же </a:t>
            </a:r>
            <a:r>
              <a:rPr lang="ru-RU" sz="2400" b="1" dirty="0"/>
              <a:t>вызову функции-элемента выполнять различные действия</a:t>
            </a:r>
            <a:r>
              <a:rPr lang="ru-RU" sz="2400" dirty="0"/>
              <a:t>, зависящие от </a:t>
            </a:r>
            <a:r>
              <a:rPr lang="ru-RU" sz="2400" b="1" dirty="0"/>
              <a:t>типа объекта</a:t>
            </a:r>
            <a:r>
              <a:rPr lang="ru-RU" sz="2400" dirty="0"/>
              <a:t>, получившего </a:t>
            </a:r>
            <a:r>
              <a:rPr lang="ru-RU" sz="2400" dirty="0" smtClean="0"/>
              <a:t>вызов.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Благодаря полиморфизму и виртуальным функциям программист может сосредоточить свое внимание на общих задачах, переложив частные вопросы на среду исполнения. </a:t>
            </a:r>
            <a:endParaRPr lang="ru-RU" sz="2400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Программист </a:t>
            </a:r>
            <a:r>
              <a:rPr lang="ru-RU" sz="2400" dirty="0"/>
              <a:t>может управлять </a:t>
            </a:r>
            <a:r>
              <a:rPr lang="ru-RU" sz="2400" b="1" dirty="0"/>
              <a:t>большим набором объектов</a:t>
            </a:r>
            <a:r>
              <a:rPr lang="ru-RU" sz="2400" dirty="0"/>
              <a:t>, каждый из которых имеет свое </a:t>
            </a:r>
            <a:r>
              <a:rPr lang="ru-RU" sz="2400" b="1" dirty="0"/>
              <a:t>специфическое поведение</a:t>
            </a:r>
            <a:r>
              <a:rPr lang="ru-RU" sz="2400" dirty="0"/>
              <a:t>, не зная даже типов этих объектов.</a:t>
            </a:r>
          </a:p>
        </p:txBody>
      </p:sp>
    </p:spTree>
    <p:extLst>
      <p:ext uri="{BB962C8B-B14F-4D97-AF65-F5344CB8AC3E}">
        <p14:creationId xmlns:p14="http://schemas.microsoft.com/office/powerpoint/2010/main" val="3173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ДИНАМИЧЕСКИЙ ПОЛИМОРФИЗМ. ВИРТУАЛЬНЫЕ ФУНКЦИИ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5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Абстрактные классы и методы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6740"/>
            <a:ext cx="8780462" cy="475198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400" b="1" dirty="0"/>
              <a:t>Полиморфизм обеспечивает расширяемость системы</a:t>
            </a:r>
            <a:r>
              <a:rPr lang="ru-RU" sz="2400" dirty="0"/>
              <a:t>: программный код, опирающийся на полиморфное поведение объектов, не зависит от типа объектов, которым передается вызов. Таким образом, без всяких изменений основной системы в нее может быть введен новый тип объектов, который может реагировать на существующий набор сообщений. Программы не придется перекомпилировать, за исключением, возможно, некоторой части клиента, в которой создаются объекты нового типа</a:t>
            </a:r>
            <a:r>
              <a:rPr lang="ru-RU" sz="2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sz="2400" b="1" dirty="0"/>
              <a:t>Полиморфизм особенно эффективен при создании многоуровневых систем программного обеспечения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17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30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деструкторы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6740"/>
            <a:ext cx="8780462" cy="475198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800" b="1" dirty="0">
                <a:solidFill>
                  <a:srgbClr val="C00000"/>
                </a:solidFill>
              </a:rPr>
              <a:t>Виртуальный деструктор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– важная часть аппарата динамического полиморфизма. </a:t>
            </a:r>
            <a:endParaRPr lang="ru-RU" sz="2800" dirty="0" smtClean="0"/>
          </a:p>
          <a:p>
            <a:pPr>
              <a:spcBef>
                <a:spcPts val="600"/>
              </a:spcBef>
            </a:pPr>
            <a:r>
              <a:rPr lang="ru-RU" sz="2800" dirty="0" smtClean="0"/>
              <a:t>Дело </a:t>
            </a:r>
            <a:r>
              <a:rPr lang="ru-RU" sz="2800" dirty="0"/>
              <a:t>в том, что, если указатель типа базового класса указывает на объект производного класса, то при удалении объекта с использованием данного указателя </a:t>
            </a:r>
            <a:r>
              <a:rPr lang="ru-RU" sz="2800" b="1" dirty="0"/>
              <a:t>в случае </a:t>
            </a:r>
            <a:r>
              <a:rPr lang="ru-RU" sz="2800" b="1" dirty="0" err="1"/>
              <a:t>невиртуальности</a:t>
            </a:r>
            <a:r>
              <a:rPr lang="ru-RU" sz="2800" b="1" dirty="0"/>
              <a:t> деструкторов сработает деструктор того типа, который был использован при объявлении указателя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7640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31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деструкторы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6740"/>
            <a:ext cx="8780462" cy="475198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400" dirty="0"/>
              <a:t>При использовании полиморфизма в работе с динамически выделяемыми объектами иерархии классов могут возникнуть трудности. </a:t>
            </a:r>
            <a:endParaRPr lang="ru-RU" sz="2400" dirty="0" smtClean="0"/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rgbClr val="C00000"/>
                </a:solidFill>
              </a:rPr>
              <a:t>Если </a:t>
            </a:r>
            <a:r>
              <a:rPr lang="ru-RU" sz="2400" b="1" dirty="0">
                <a:solidFill>
                  <a:srgbClr val="C00000"/>
                </a:solidFill>
              </a:rPr>
              <a:t>объекты разрушаются при помощи операции </a:t>
            </a:r>
            <a:r>
              <a:rPr lang="en-US" sz="2400" b="1" dirty="0">
                <a:solidFill>
                  <a:srgbClr val="C00000"/>
                </a:solidFill>
              </a:rPr>
              <a:t>delete </a:t>
            </a:r>
            <a:r>
              <a:rPr lang="ru-RU" sz="2400" b="1" dirty="0">
                <a:solidFill>
                  <a:srgbClr val="C00000"/>
                </a:solidFill>
              </a:rPr>
              <a:t>с указателем на базовый класс, то вызывается деструктор базового класса</a:t>
            </a:r>
            <a:r>
              <a:rPr lang="ru-RU" sz="2400" dirty="0"/>
              <a:t>. </a:t>
            </a:r>
            <a:endParaRPr lang="ru-RU" sz="2400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Это </a:t>
            </a:r>
            <a:r>
              <a:rPr lang="ru-RU" sz="2400" dirty="0"/>
              <a:t>происходит независимо от типа объекта, на который ссылается указатель на базовый класс, и от того факта, что деструктор каждого класса имеет другое имя.</a:t>
            </a:r>
          </a:p>
        </p:txBody>
      </p:sp>
    </p:spTree>
    <p:extLst>
      <p:ext uri="{BB962C8B-B14F-4D97-AF65-F5344CB8AC3E}">
        <p14:creationId xmlns:p14="http://schemas.microsoft.com/office/powerpoint/2010/main" val="39993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32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деструкторы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6740"/>
            <a:ext cx="8780462" cy="475198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400" dirty="0"/>
              <a:t>Имеется простое решение этой проблемы — </a:t>
            </a:r>
            <a:r>
              <a:rPr lang="ru-RU" sz="2400" b="1" dirty="0"/>
              <a:t>деструктор базового класса объявляется </a:t>
            </a:r>
            <a:r>
              <a:rPr lang="ru-RU" sz="2400" b="1" dirty="0">
                <a:solidFill>
                  <a:srgbClr val="C00000"/>
                </a:solidFill>
              </a:rPr>
              <a:t>виртуальным</a:t>
            </a:r>
            <a:r>
              <a:rPr lang="ru-RU" sz="2400" b="1" dirty="0"/>
              <a:t>.</a:t>
            </a:r>
            <a:r>
              <a:rPr lang="ru-RU" sz="2400" dirty="0"/>
              <a:t> </a:t>
            </a:r>
            <a:endParaRPr lang="ru-RU" sz="2400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Это </a:t>
            </a:r>
            <a:r>
              <a:rPr lang="ru-RU" sz="2400" dirty="0"/>
              <a:t>приведет к тому, что </a:t>
            </a:r>
            <a:r>
              <a:rPr lang="ru-RU" sz="2400" b="1" dirty="0"/>
              <a:t>деструкторы всех производных классов будут </a:t>
            </a:r>
            <a:r>
              <a:rPr lang="ru-RU" sz="2400" b="1" dirty="0">
                <a:solidFill>
                  <a:srgbClr val="C00000"/>
                </a:solidFill>
              </a:rPr>
              <a:t>виртуальными</a:t>
            </a:r>
            <a:r>
              <a:rPr lang="ru-RU" sz="2400" b="1" dirty="0"/>
              <a:t>,</a:t>
            </a:r>
            <a:r>
              <a:rPr lang="ru-RU" sz="2400" dirty="0"/>
              <a:t> даже если их имена отличаются от имени деструктора базового класса. </a:t>
            </a:r>
            <a:endParaRPr lang="ru-RU" sz="2400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И </a:t>
            </a:r>
            <a:r>
              <a:rPr lang="ru-RU" sz="2400" dirty="0"/>
              <a:t>теперь, если объект в иерархии разрушается при помощи операции </a:t>
            </a:r>
            <a:r>
              <a:rPr lang="en-US" sz="2400" b="1" dirty="0"/>
              <a:t>delete</a:t>
            </a:r>
            <a:r>
              <a:rPr lang="ru-RU" sz="2400" dirty="0"/>
              <a:t>, а указатель, ссылающийся на объект, является указателем на базовый класс, вызывается деструктор соответствующего производного класса.</a:t>
            </a:r>
          </a:p>
        </p:txBody>
      </p:sp>
    </p:spTree>
    <p:extLst>
      <p:ext uri="{BB962C8B-B14F-4D97-AF65-F5344CB8AC3E}">
        <p14:creationId xmlns:p14="http://schemas.microsoft.com/office/powerpoint/2010/main" val="404379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33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деструкторы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6740"/>
            <a:ext cx="8780462" cy="475198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600" dirty="0"/>
              <a:t>Если класс имеет виртуальные функции, определяйте деструктор также виртуальным, даже если это и не требуется в данном конкретном случае. Производные от него классы могут иметь свои деструкторы, и тогда вызываться будут именно они</a:t>
            </a:r>
            <a:r>
              <a:rPr lang="ru-RU" sz="26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sz="2600" dirty="0"/>
              <a:t>Таким образом, при создании и удалении объектов производных типов с использованием </a:t>
            </a:r>
            <a:r>
              <a:rPr lang="ru-RU" sz="2600" b="1" dirty="0"/>
              <a:t>указателей</a:t>
            </a:r>
            <a:r>
              <a:rPr lang="ru-RU" sz="2600" dirty="0"/>
              <a:t> необходимо описывать </a:t>
            </a:r>
            <a:r>
              <a:rPr lang="ru-RU" sz="2600" b="1" dirty="0"/>
              <a:t>деструкторы как виртуальные</a:t>
            </a:r>
            <a:r>
              <a:rPr lang="ru-RU" sz="2600" dirty="0"/>
              <a:t>, если типы-наследники в своем составе имеют динамические структуры.</a:t>
            </a:r>
          </a:p>
        </p:txBody>
      </p:sp>
    </p:spTree>
    <p:extLst>
      <p:ext uri="{BB962C8B-B14F-4D97-AF65-F5344CB8AC3E}">
        <p14:creationId xmlns:p14="http://schemas.microsoft.com/office/powerpoint/2010/main" val="63237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деструкторы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650"/>
            <a:ext cx="8780462" cy="4751985"/>
          </a:xfrm>
          <a:noFill/>
        </p:spPr>
        <p:txBody>
          <a:bodyPr>
            <a:noAutofit/>
          </a:bodyPr>
          <a:lstStyle/>
          <a:p>
            <a:r>
              <a:rPr lang="ru-RU" sz="2300" b="1" dirty="0" smtClean="0">
                <a:solidFill>
                  <a:srgbClr val="C00000"/>
                </a:solidFill>
              </a:rPr>
              <a:t>Правила для деструкторов и конструкторов:</a:t>
            </a:r>
          </a:p>
          <a:p>
            <a:r>
              <a:rPr lang="ru-RU" sz="2300" dirty="0" smtClean="0"/>
              <a:t>1</a:t>
            </a:r>
            <a:r>
              <a:rPr lang="ru-RU" sz="2300" dirty="0"/>
              <a:t>) Виртуальный деструктор необходим и для объекта без динамических структур в случае наличия динамических структур у типа-наследника, так как </a:t>
            </a:r>
            <a:r>
              <a:rPr lang="ru-RU" sz="2300" b="1" dirty="0"/>
              <a:t>деструктор, автоматически генерируемый системой по умолчанию, является </a:t>
            </a:r>
            <a:r>
              <a:rPr lang="ru-RU" sz="2300" b="1" dirty="0" err="1"/>
              <a:t>невиртуальным</a:t>
            </a:r>
            <a:r>
              <a:rPr lang="ru-RU" sz="2300" b="1" dirty="0"/>
              <a:t>.</a:t>
            </a:r>
            <a:endParaRPr lang="ru-RU" sz="2300" dirty="0"/>
          </a:p>
          <a:p>
            <a:r>
              <a:rPr lang="ru-RU" sz="2300" dirty="0"/>
              <a:t>2) Несмотря на то, что имя деструктора производного класса отличается от имени деструктора базового класса, достаточно </a:t>
            </a:r>
            <a:r>
              <a:rPr lang="ru-RU" sz="2300" b="1" dirty="0"/>
              <a:t>объявления деструктора виртуальным только в базовом классе.</a:t>
            </a:r>
            <a:endParaRPr lang="ru-RU" sz="2300" dirty="0"/>
          </a:p>
          <a:p>
            <a:r>
              <a:rPr lang="ru-RU" sz="2300" dirty="0"/>
              <a:t>3) Конструктор, в отличие от деструктора, </a:t>
            </a:r>
            <a:r>
              <a:rPr lang="ru-RU" sz="2300" b="1" dirty="0"/>
              <a:t>нельзя </a:t>
            </a:r>
            <a:r>
              <a:rPr lang="ru-RU" sz="2300" dirty="0"/>
              <a:t>описывать как виртуальный, так как всегда срабатывает конструктор именно того типа, который используется при создании объекта, и только после создания объекта его адрес передается для присвоения указателю.</a:t>
            </a:r>
          </a:p>
        </p:txBody>
      </p:sp>
    </p:spTree>
    <p:extLst>
      <p:ext uri="{BB962C8B-B14F-4D97-AF65-F5344CB8AC3E}">
        <p14:creationId xmlns:p14="http://schemas.microsoft.com/office/powerpoint/2010/main" val="184319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-13774" y="10678"/>
            <a:ext cx="9144000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Рассмотрим применение виртуальных деструкторов на классах А </a:t>
            </a:r>
            <a:r>
              <a:rPr lang="en-US" dirty="0" smtClean="0"/>
              <a:t>(</a:t>
            </a:r>
            <a:r>
              <a:rPr lang="ru-RU" dirty="0" smtClean="0"/>
              <a:t>целочисленный </a:t>
            </a:r>
          </a:p>
          <a:p>
            <a:r>
              <a:rPr lang="ru-RU" dirty="0"/>
              <a:t>м</a:t>
            </a:r>
            <a:r>
              <a:rPr lang="ru-RU" dirty="0" smtClean="0"/>
              <a:t>ассив и С (вещественный массив)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4530"/>
            <a:ext cx="3419840" cy="5355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// </a:t>
            </a:r>
            <a:r>
              <a:rPr lang="ru-RU" b="1" dirty="0" smtClean="0">
                <a:solidFill>
                  <a:srgbClr val="C00000"/>
                </a:solidFill>
              </a:rPr>
              <a:t>базовый класс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class A  </a:t>
            </a:r>
            <a:endParaRPr lang="en-US" b="1" dirty="0"/>
          </a:p>
          <a:p>
            <a:r>
              <a:rPr lang="ru-RU" b="1" dirty="0" smtClean="0"/>
              <a:t>{ </a:t>
            </a:r>
            <a:r>
              <a:rPr lang="en-US" b="1" dirty="0" smtClean="0"/>
              <a:t>private</a:t>
            </a:r>
            <a:r>
              <a:rPr lang="en-US" b="1" dirty="0"/>
              <a:t>:</a:t>
            </a:r>
          </a:p>
          <a:p>
            <a:r>
              <a:rPr lang="en-US" b="1" dirty="0"/>
              <a:t>    int* pa</a:t>
            </a:r>
            <a:r>
              <a:rPr lang="en-US" b="1" dirty="0" smtClean="0"/>
              <a:t>;</a:t>
            </a:r>
            <a:endParaRPr lang="ru-RU" b="1" dirty="0"/>
          </a:p>
          <a:p>
            <a:r>
              <a:rPr lang="en-US" b="1" dirty="0"/>
              <a:t>    int </a:t>
            </a:r>
            <a:r>
              <a:rPr lang="en-US" b="1" dirty="0" err="1"/>
              <a:t>ia</a:t>
            </a:r>
            <a:r>
              <a:rPr lang="en-US" b="1" dirty="0"/>
              <a:t>;</a:t>
            </a:r>
          </a:p>
          <a:p>
            <a:r>
              <a:rPr lang="en-US" b="1" dirty="0"/>
              <a:t>public</a:t>
            </a:r>
            <a:r>
              <a:rPr lang="en-US" b="1" dirty="0" smtClean="0"/>
              <a:t>:</a:t>
            </a:r>
            <a:endParaRPr lang="ru-RU" b="1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// </a:t>
            </a:r>
            <a:r>
              <a:rPr lang="ru-RU" b="1" dirty="0" smtClean="0">
                <a:solidFill>
                  <a:srgbClr val="00B050"/>
                </a:solidFill>
              </a:rPr>
              <a:t>конструктор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ru-RU" b="1" dirty="0"/>
              <a:t>    A(</a:t>
            </a:r>
            <a:r>
              <a:rPr lang="ru-RU" b="1" dirty="0" err="1"/>
              <a:t>int</a:t>
            </a:r>
            <a:r>
              <a:rPr lang="ru-RU" b="1" dirty="0"/>
              <a:t> par1 = 10</a:t>
            </a:r>
            <a:r>
              <a:rPr lang="ru-RU" b="1" dirty="0" smtClean="0"/>
              <a:t>)</a:t>
            </a:r>
            <a:endParaRPr lang="ru-RU" b="1" dirty="0"/>
          </a:p>
          <a:p>
            <a:r>
              <a:rPr lang="ru-RU" b="1" dirty="0"/>
              <a:t>    </a:t>
            </a:r>
            <a:r>
              <a:rPr lang="en-US" b="1" dirty="0" smtClean="0"/>
              <a:t>{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/>
              <a:t>= par1;</a:t>
            </a:r>
          </a:p>
          <a:p>
            <a:r>
              <a:rPr lang="en-US" b="1" dirty="0"/>
              <a:t>    </a:t>
            </a:r>
            <a:r>
              <a:rPr lang="en-US" b="1" dirty="0" smtClean="0"/>
              <a:t>  pa </a:t>
            </a:r>
            <a:r>
              <a:rPr lang="en-US" b="1" dirty="0"/>
              <a:t>= new int[par1];</a:t>
            </a:r>
          </a:p>
          <a:p>
            <a:r>
              <a:rPr lang="en-US" b="1" dirty="0"/>
              <a:t>    </a:t>
            </a:r>
            <a:r>
              <a:rPr lang="en-US" b="1" dirty="0" smtClean="0"/>
              <a:t>  </a:t>
            </a:r>
            <a:r>
              <a:rPr lang="en-US" b="1" dirty="0" err="1" smtClean="0"/>
              <a:t>cout</a:t>
            </a:r>
            <a:r>
              <a:rPr lang="en-US" b="1" dirty="0" smtClean="0"/>
              <a:t> </a:t>
            </a:r>
            <a:r>
              <a:rPr lang="en-US" b="1" dirty="0"/>
              <a:t>&lt;&lt; "A() </a:t>
            </a:r>
            <a:r>
              <a:rPr lang="en-US" b="1" dirty="0" smtClean="0"/>
              <a:t>"; </a:t>
            </a:r>
            <a:r>
              <a:rPr lang="ru-RU" b="1" dirty="0" smtClean="0"/>
              <a:t>}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// виртуальный </a:t>
            </a:r>
            <a:r>
              <a:rPr lang="ru-RU" b="1" dirty="0">
                <a:solidFill>
                  <a:srgbClr val="00B050"/>
                </a:solidFill>
              </a:rPr>
              <a:t>деструктор</a:t>
            </a:r>
          </a:p>
          <a:p>
            <a:r>
              <a:rPr lang="ru-RU" b="1" dirty="0"/>
              <a:t>    </a:t>
            </a:r>
            <a:r>
              <a:rPr lang="ru-RU" b="1" dirty="0" err="1"/>
              <a:t>virtual</a:t>
            </a:r>
            <a:r>
              <a:rPr lang="ru-RU" b="1" dirty="0"/>
              <a:t> ~A() </a:t>
            </a:r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{</a:t>
            </a: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en-US" b="1" dirty="0" smtClean="0"/>
              <a:t>delete</a:t>
            </a:r>
            <a:r>
              <a:rPr lang="en-US" b="1" dirty="0"/>
              <a:t>[] pa;</a:t>
            </a:r>
          </a:p>
          <a:p>
            <a:r>
              <a:rPr lang="en-US" b="1" dirty="0"/>
              <a:t>        </a:t>
            </a:r>
            <a:r>
              <a:rPr lang="en-US" b="1" dirty="0" err="1"/>
              <a:t>cout</a:t>
            </a:r>
            <a:r>
              <a:rPr lang="en-US" b="1" dirty="0"/>
              <a:t> &lt;&lt; "~A() </a:t>
            </a:r>
            <a:r>
              <a:rPr lang="en-US" b="1" dirty="0" smtClean="0"/>
              <a:t>";</a:t>
            </a:r>
            <a:r>
              <a:rPr lang="ru-RU" b="1" dirty="0" smtClean="0"/>
              <a:t>  }</a:t>
            </a:r>
          </a:p>
          <a:p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//виртуальная функция</a:t>
            </a:r>
          </a:p>
          <a:p>
            <a:r>
              <a:rPr lang="ru-RU" b="1" dirty="0"/>
              <a:t>    </a:t>
            </a:r>
            <a:r>
              <a:rPr lang="ru-RU" b="1" dirty="0" err="1"/>
              <a:t>virtual</a:t>
            </a:r>
            <a:r>
              <a:rPr lang="ru-RU" b="1" dirty="0"/>
              <a:t> </a:t>
            </a:r>
            <a:r>
              <a:rPr lang="ru-RU" b="1" dirty="0" err="1"/>
              <a:t>int</a:t>
            </a:r>
            <a:r>
              <a:rPr lang="ru-RU" b="1" dirty="0"/>
              <a:t> </a:t>
            </a:r>
            <a:r>
              <a:rPr lang="ru-RU" b="1" dirty="0" err="1"/>
              <a:t>sa</a:t>
            </a:r>
            <a:r>
              <a:rPr lang="ru-RU" b="1" dirty="0"/>
              <a:t>() </a:t>
            </a:r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{</a:t>
            </a: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en-US" b="1" dirty="0" smtClean="0"/>
              <a:t>return </a:t>
            </a:r>
            <a:r>
              <a:rPr lang="en-US" b="1" dirty="0" err="1"/>
              <a:t>ia</a:t>
            </a:r>
            <a:r>
              <a:rPr lang="en-US" b="1" dirty="0" smtClean="0"/>
              <a:t>;</a:t>
            </a:r>
            <a:r>
              <a:rPr lang="ru-RU" b="1" dirty="0" smtClean="0"/>
              <a:t>  }</a:t>
            </a:r>
            <a:endParaRPr lang="ru-RU" b="1" dirty="0"/>
          </a:p>
          <a:p>
            <a:r>
              <a:rPr lang="ru-RU" b="1" dirty="0"/>
              <a:t>};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663" y="5393350"/>
            <a:ext cx="6257577" cy="1708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main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()   </a:t>
            </a:r>
          </a:p>
          <a:p>
            <a:pPr lvl="0"/>
            <a:r>
              <a:rPr lang="ru-RU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{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n-US" b="1" dirty="0"/>
              <a:t>A* pp1 = new C(5); </a:t>
            </a:r>
          </a:p>
          <a:p>
            <a:pPr lvl="0"/>
            <a:r>
              <a:rPr lang="en-US" b="1" dirty="0"/>
              <a:t>       </a:t>
            </a:r>
            <a:r>
              <a:rPr lang="en-US" b="1" dirty="0" err="1"/>
              <a:t>cout</a:t>
            </a:r>
            <a:r>
              <a:rPr lang="ru-RU" b="1" dirty="0"/>
              <a:t> &lt;&lt; "</a:t>
            </a:r>
            <a:r>
              <a:rPr lang="en-US" b="1" dirty="0"/>
              <a:t>size int</a:t>
            </a:r>
            <a:r>
              <a:rPr lang="ru-RU" b="1" dirty="0"/>
              <a:t> = " &lt;&lt; </a:t>
            </a:r>
            <a:r>
              <a:rPr lang="en-US" b="1" dirty="0"/>
              <a:t>pp</a:t>
            </a:r>
            <a:r>
              <a:rPr lang="ru-RU" b="1" dirty="0"/>
              <a:t>1 -&gt; </a:t>
            </a:r>
            <a:r>
              <a:rPr lang="en-US" b="1" dirty="0" err="1"/>
              <a:t>sa</a:t>
            </a:r>
            <a:r>
              <a:rPr lang="ru-RU" b="1" dirty="0"/>
              <a:t> (); </a:t>
            </a:r>
            <a:endParaRPr lang="en-US" b="1" dirty="0"/>
          </a:p>
          <a:p>
            <a:r>
              <a:rPr lang="en-US" b="1" dirty="0"/>
              <a:t>       </a:t>
            </a:r>
            <a:r>
              <a:rPr lang="en-US" b="1" dirty="0" err="1"/>
              <a:t>cout</a:t>
            </a:r>
            <a:r>
              <a:rPr lang="ru-RU" b="1" dirty="0"/>
              <a:t> &lt;&lt; " </a:t>
            </a:r>
            <a:r>
              <a:rPr lang="en-US" b="1" dirty="0"/>
              <a:t>size double</a:t>
            </a:r>
            <a:r>
              <a:rPr lang="ru-RU" b="1" dirty="0"/>
              <a:t> = "&lt;&lt; ((</a:t>
            </a:r>
            <a:r>
              <a:rPr lang="en-US" b="1" dirty="0"/>
              <a:t>C</a:t>
            </a:r>
            <a:r>
              <a:rPr lang="ru-RU" b="1" dirty="0"/>
              <a:t>*) </a:t>
            </a:r>
            <a:r>
              <a:rPr lang="en-US" b="1" dirty="0"/>
              <a:t>pp</a:t>
            </a:r>
            <a:r>
              <a:rPr lang="ru-RU" b="1" dirty="0"/>
              <a:t>1) -&gt; </a:t>
            </a:r>
            <a:r>
              <a:rPr lang="en-US" b="1" dirty="0" err="1"/>
              <a:t>sc</a:t>
            </a:r>
            <a:r>
              <a:rPr lang="ru-RU" b="1" dirty="0"/>
              <a:t> ()</a:t>
            </a:r>
            <a:r>
              <a:rPr lang="en-US" b="1" dirty="0"/>
              <a:t>;</a:t>
            </a:r>
          </a:p>
          <a:p>
            <a:r>
              <a:rPr lang="en-US" b="1" dirty="0"/>
              <a:t>      </a:t>
            </a:r>
            <a:r>
              <a:rPr lang="en-US" b="1" dirty="0" smtClean="0"/>
              <a:t> </a:t>
            </a:r>
            <a:r>
              <a:rPr lang="ru-RU" b="1" dirty="0" err="1" smtClean="0"/>
              <a:t>delete</a:t>
            </a:r>
            <a:r>
              <a:rPr lang="ru-RU" b="1" dirty="0" smtClean="0"/>
              <a:t> </a:t>
            </a:r>
            <a:r>
              <a:rPr lang="ru-RU" b="1" dirty="0"/>
              <a:t>pp1;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}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890" y="44530"/>
            <a:ext cx="4610913" cy="53553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//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производный </a:t>
            </a:r>
            <a:r>
              <a:rPr lang="ru-RU" b="1" dirty="0">
                <a:solidFill>
                  <a:srgbClr val="C00000"/>
                </a:solidFill>
              </a:rPr>
              <a:t>класс 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class </a:t>
            </a:r>
            <a:r>
              <a:rPr lang="en-US" b="1" dirty="0"/>
              <a:t>C : public A</a:t>
            </a:r>
          </a:p>
          <a:p>
            <a:r>
              <a:rPr lang="ru-RU" b="1" dirty="0" smtClean="0"/>
              <a:t>{ </a:t>
            </a:r>
            <a:r>
              <a:rPr lang="en-US" b="1" dirty="0" smtClean="0"/>
              <a:t>private</a:t>
            </a:r>
            <a:r>
              <a:rPr lang="en-US" b="1" dirty="0"/>
              <a:t>:</a:t>
            </a:r>
          </a:p>
          <a:p>
            <a:r>
              <a:rPr lang="en-US" b="1" dirty="0"/>
              <a:t>    double* pc;</a:t>
            </a:r>
          </a:p>
          <a:p>
            <a:r>
              <a:rPr lang="en-US" b="1" dirty="0"/>
              <a:t>    int </a:t>
            </a:r>
            <a:r>
              <a:rPr lang="en-US" b="1" dirty="0" err="1"/>
              <a:t>ic</a:t>
            </a:r>
            <a:r>
              <a:rPr lang="en-US" b="1" dirty="0"/>
              <a:t>;</a:t>
            </a:r>
          </a:p>
          <a:p>
            <a:r>
              <a:rPr lang="en-US" b="1" dirty="0"/>
              <a:t>public:</a:t>
            </a:r>
          </a:p>
          <a:p>
            <a:r>
              <a:rPr lang="ru-RU" b="1" dirty="0"/>
              <a:t>    </a:t>
            </a:r>
            <a:r>
              <a:rPr lang="ru-RU" b="1" dirty="0">
                <a:solidFill>
                  <a:srgbClr val="00B050"/>
                </a:solidFill>
              </a:rPr>
              <a:t>//конструктор</a:t>
            </a:r>
          </a:p>
          <a:p>
            <a:r>
              <a:rPr lang="fr-FR" b="1" dirty="0"/>
              <a:t>    C(</a:t>
            </a:r>
            <a:r>
              <a:rPr lang="fr-FR" b="1" dirty="0" err="1"/>
              <a:t>int</a:t>
            </a:r>
            <a:r>
              <a:rPr lang="fr-FR" b="1" dirty="0"/>
              <a:t> par2 = 10, </a:t>
            </a:r>
            <a:r>
              <a:rPr lang="fr-FR" b="1" dirty="0" err="1"/>
              <a:t>int</a:t>
            </a:r>
            <a:r>
              <a:rPr lang="fr-FR" b="1" dirty="0"/>
              <a:t> par1 = 10) : A(par1) </a:t>
            </a:r>
          </a:p>
          <a:p>
            <a:r>
              <a:rPr lang="ru-RU" b="1" dirty="0"/>
              <a:t>    </a:t>
            </a:r>
            <a:r>
              <a:rPr lang="ru-RU" b="1" dirty="0" smtClean="0"/>
              <a:t>{  </a:t>
            </a:r>
            <a:r>
              <a:rPr lang="en-US" b="1" dirty="0" err="1" smtClean="0"/>
              <a:t>ic</a:t>
            </a:r>
            <a:r>
              <a:rPr lang="en-US" b="1" dirty="0" smtClean="0"/>
              <a:t> </a:t>
            </a:r>
            <a:r>
              <a:rPr lang="en-US" b="1" dirty="0"/>
              <a:t>= par2;</a:t>
            </a:r>
          </a:p>
          <a:p>
            <a:r>
              <a:rPr lang="en-US" b="1" dirty="0"/>
              <a:t>        pc = new double[par2];</a:t>
            </a:r>
          </a:p>
          <a:p>
            <a:r>
              <a:rPr lang="en-US" b="1" dirty="0"/>
              <a:t>        </a:t>
            </a:r>
            <a:r>
              <a:rPr lang="en-US" b="1" dirty="0" err="1"/>
              <a:t>cout</a:t>
            </a:r>
            <a:r>
              <a:rPr lang="en-US" b="1" dirty="0"/>
              <a:t> &lt;&lt; "C() </a:t>
            </a:r>
            <a:r>
              <a:rPr lang="en-US" b="1" dirty="0" smtClean="0"/>
              <a:t>";</a:t>
            </a:r>
            <a:r>
              <a:rPr lang="ru-RU" b="1" dirty="0" smtClean="0"/>
              <a:t>  }</a:t>
            </a:r>
            <a:endParaRPr lang="ru-RU" b="1" dirty="0"/>
          </a:p>
          <a:p>
            <a:r>
              <a:rPr lang="ru-RU" b="1" dirty="0"/>
              <a:t>    </a:t>
            </a:r>
            <a:r>
              <a:rPr lang="ru-RU" b="1" dirty="0">
                <a:solidFill>
                  <a:srgbClr val="00B050"/>
                </a:solidFill>
              </a:rPr>
              <a:t>//обычный деструктор</a:t>
            </a:r>
          </a:p>
          <a:p>
            <a:r>
              <a:rPr lang="en-US" b="1" dirty="0"/>
              <a:t>    ~C() </a:t>
            </a:r>
          </a:p>
          <a:p>
            <a:r>
              <a:rPr lang="ru-RU" b="1" dirty="0"/>
              <a:t>    </a:t>
            </a:r>
            <a:r>
              <a:rPr lang="en-US" b="1" dirty="0" smtClean="0"/>
              <a:t>{  delete</a:t>
            </a:r>
            <a:r>
              <a:rPr lang="en-US" b="1" dirty="0"/>
              <a:t>[] pc;</a:t>
            </a:r>
          </a:p>
          <a:p>
            <a:r>
              <a:rPr lang="en-US" b="1" dirty="0"/>
              <a:t>        </a:t>
            </a:r>
            <a:r>
              <a:rPr lang="en-US" b="1" dirty="0" err="1"/>
              <a:t>cout</a:t>
            </a:r>
            <a:r>
              <a:rPr lang="en-US" b="1" dirty="0"/>
              <a:t> &lt;&lt; "~C() </a:t>
            </a:r>
            <a:r>
              <a:rPr lang="en-US" b="1" dirty="0" smtClean="0"/>
              <a:t>";  </a:t>
            </a:r>
            <a:r>
              <a:rPr lang="ru-RU" b="1" dirty="0" smtClean="0"/>
              <a:t>}</a:t>
            </a:r>
            <a:endParaRPr lang="ru-RU" b="1" dirty="0"/>
          </a:p>
          <a:p>
            <a:r>
              <a:rPr lang="ru-RU" b="1" dirty="0"/>
              <a:t>    </a:t>
            </a:r>
            <a:r>
              <a:rPr lang="ru-RU" b="1" dirty="0">
                <a:solidFill>
                  <a:srgbClr val="00B050"/>
                </a:solidFill>
              </a:rPr>
              <a:t>//виртуальная </a:t>
            </a:r>
            <a:r>
              <a:rPr lang="ru-RU" b="1" dirty="0" smtClean="0">
                <a:solidFill>
                  <a:srgbClr val="00B050"/>
                </a:solidFill>
              </a:rPr>
              <a:t>функция</a:t>
            </a:r>
            <a:endParaRPr lang="ru-RU" b="1" dirty="0">
              <a:solidFill>
                <a:srgbClr val="00B050"/>
              </a:solidFill>
            </a:endParaRPr>
          </a:p>
          <a:p>
            <a:r>
              <a:rPr lang="en-US" b="1" dirty="0"/>
              <a:t>    virtual int </a:t>
            </a:r>
            <a:r>
              <a:rPr lang="en-US" b="1" dirty="0" err="1"/>
              <a:t>sc</a:t>
            </a:r>
            <a:r>
              <a:rPr lang="en-US" b="1" dirty="0"/>
              <a:t>() </a:t>
            </a:r>
          </a:p>
          <a:p>
            <a:r>
              <a:rPr lang="ru-RU" b="1" dirty="0"/>
              <a:t>    </a:t>
            </a:r>
            <a:r>
              <a:rPr lang="ru-RU" b="1" dirty="0" smtClean="0"/>
              <a:t>{</a:t>
            </a:r>
            <a:r>
              <a:rPr lang="en-US" b="1" dirty="0" smtClean="0"/>
              <a:t>  return </a:t>
            </a:r>
            <a:r>
              <a:rPr lang="en-US" b="1" dirty="0" err="1"/>
              <a:t>ic</a:t>
            </a:r>
            <a:r>
              <a:rPr lang="en-US" b="1" dirty="0" smtClean="0"/>
              <a:t>; </a:t>
            </a:r>
            <a:r>
              <a:rPr lang="ru-RU" b="1" dirty="0" smtClean="0"/>
              <a:t>}</a:t>
            </a:r>
            <a:endParaRPr lang="ru-RU" b="1" dirty="0"/>
          </a:p>
          <a:p>
            <a:r>
              <a:rPr lang="ru-RU" b="1" dirty="0"/>
              <a:t>};</a:t>
            </a:r>
            <a:endParaRPr lang="ru-RU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763610" y="5085230"/>
            <a:ext cx="6356885" cy="58477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создание указателя базового класса, но он </a:t>
            </a:r>
            <a:r>
              <a:rPr lang="en-US" sz="1600" dirty="0" smtClean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lang="ru-RU" sz="1600" dirty="0" smtClean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ссылается </a:t>
            </a:r>
            <a:r>
              <a:rPr lang="ru-RU" sz="1600" dirty="0">
                <a:latin typeface="+mj-lt"/>
                <a:ea typeface="Times New Roman" panose="02020603050405020304" pitchFamily="18" charset="0"/>
                <a:cs typeface="Verdana" panose="020B0604030504040204" pitchFamily="34" charset="0"/>
              </a:rPr>
              <a:t>на объект производного</a:t>
            </a:r>
            <a:endParaRPr lang="ru-RU" sz="1600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0829" y="5589300"/>
            <a:ext cx="457200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вывод </a:t>
            </a:r>
            <a:r>
              <a:rPr lang="ru-RU" sz="16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10 (значение по умолчанию) </a:t>
            </a:r>
            <a:r>
              <a:rPr lang="ru-RU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для базового класса</a:t>
            </a:r>
            <a:endParaRPr lang="ru-RU" sz="1600" dirty="0"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92492" y="5880272"/>
            <a:ext cx="3651508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Преобразование базового класса к производному, будут </a:t>
            </a:r>
            <a:r>
              <a:rPr lang="ru-RU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доступны </a:t>
            </a:r>
            <a:r>
              <a:rPr lang="ru-RU" sz="16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элементы</a:t>
            </a:r>
            <a:r>
              <a:rPr lang="en-US" sz="16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lang="ru-RU" sz="16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унаследованные </a:t>
            </a:r>
            <a:r>
              <a:rPr lang="ru-RU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от базового </a:t>
            </a:r>
            <a:r>
              <a:rPr lang="ru-RU" sz="16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класса, вывод 5</a:t>
            </a:r>
            <a:endParaRPr lang="ru-RU" sz="1600" dirty="0">
              <a:latin typeface="+mn-lt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29726" y="6547684"/>
            <a:ext cx="3190364" cy="338554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у</a:t>
            </a:r>
            <a:r>
              <a:rPr lang="ru-RU" sz="1600" dirty="0" smtClean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даляется производный объект</a:t>
            </a:r>
            <a:endParaRPr lang="ru-RU" sz="1600" dirty="0">
              <a:latin typeface="+mn-lt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706" y="2376608"/>
            <a:ext cx="192405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7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 build="p" animBg="1"/>
      <p:bldP spid="8" grpId="0" build="p" animBg="1"/>
      <p:bldP spid="2" grpId="0" animBg="1"/>
      <p:bldP spid="3" grpId="0" animBg="1"/>
      <p:bldP spid="12" grpId="0" animBg="1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Виртуальные деструкторы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/>
              <a:t>Комментарий по работе </a:t>
            </a:r>
            <a:r>
              <a:rPr lang="ru-RU" sz="2000" b="1" dirty="0" smtClean="0"/>
              <a:t>программы:</a:t>
            </a:r>
            <a:endParaRPr lang="ru-RU" sz="2000" b="1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/>
              <a:t>1) В начале работы создается объект типа класса </a:t>
            </a:r>
            <a:r>
              <a:rPr lang="ru-RU" sz="2000" i="1" dirty="0"/>
              <a:t>C </a:t>
            </a:r>
            <a:r>
              <a:rPr lang="ru-RU" sz="2000" dirty="0"/>
              <a:t>(при этом через объявленный указатель будут доступны только члены, унаследованные от базового класса </a:t>
            </a:r>
            <a:r>
              <a:rPr lang="ru-RU" sz="2000" i="1" dirty="0"/>
              <a:t>А</a:t>
            </a:r>
            <a:r>
              <a:rPr lang="ru-RU" sz="2000" dirty="0"/>
              <a:t>). При создании объекта сначала срабатывает конструктор базового класса, создавая </a:t>
            </a:r>
            <a:r>
              <a:rPr lang="ru-RU" sz="2000" dirty="0" smtClean="0"/>
              <a:t>целочисленный </a:t>
            </a:r>
            <a:r>
              <a:rPr lang="ru-RU" sz="2000" dirty="0"/>
              <a:t>массив. </a:t>
            </a:r>
            <a:r>
              <a:rPr lang="ru-RU" sz="2000" dirty="0" smtClean="0"/>
              <a:t>Затем </a:t>
            </a:r>
            <a:r>
              <a:rPr lang="ru-RU" sz="2000" dirty="0"/>
              <a:t>срабатывает конструктор класса </a:t>
            </a:r>
            <a:r>
              <a:rPr lang="ru-RU" sz="2000" i="1" dirty="0"/>
              <a:t>С</a:t>
            </a:r>
            <a:r>
              <a:rPr lang="ru-RU" sz="2000" dirty="0"/>
              <a:t>, создавая дополнительный вещественный массив</a:t>
            </a:r>
            <a:r>
              <a:rPr lang="ru-RU" sz="2000" dirty="0" smtClean="0"/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/>
              <a:t> </a:t>
            </a:r>
            <a:r>
              <a:rPr lang="ru-RU" sz="2000" dirty="0" smtClean="0"/>
              <a:t>2) </a:t>
            </a:r>
            <a:r>
              <a:rPr lang="ru-RU" sz="2000" dirty="0"/>
              <a:t>Несмотря на то, что метод </a:t>
            </a:r>
            <a:r>
              <a:rPr lang="ru-RU" sz="2000" b="1" i="1" dirty="0" err="1"/>
              <a:t>sc</a:t>
            </a:r>
            <a:r>
              <a:rPr lang="ru-RU" sz="2000" b="1" i="1" dirty="0"/>
              <a:t>()</a:t>
            </a:r>
            <a:r>
              <a:rPr lang="ru-RU" sz="2000" i="1" dirty="0"/>
              <a:t> </a:t>
            </a:r>
            <a:r>
              <a:rPr lang="ru-RU" sz="2000" dirty="0"/>
              <a:t>в классе </a:t>
            </a:r>
            <a:r>
              <a:rPr lang="ru-RU" sz="2000" i="1" dirty="0"/>
              <a:t>C </a:t>
            </a:r>
            <a:r>
              <a:rPr lang="ru-RU" sz="2000" dirty="0"/>
              <a:t>является виртуальным, он недоступен напрямую через указатель </a:t>
            </a:r>
            <a:r>
              <a:rPr lang="ru-RU" sz="2000" b="1" i="1" dirty="0"/>
              <a:t>pp1</a:t>
            </a:r>
            <a:r>
              <a:rPr lang="ru-RU" sz="2000" dirty="0"/>
              <a:t>, так как этого метода нет в структуре класса </a:t>
            </a:r>
            <a:r>
              <a:rPr lang="ru-RU" sz="2000" i="1" dirty="0"/>
              <a:t>A</a:t>
            </a:r>
            <a:r>
              <a:rPr lang="ru-RU" sz="2000" dirty="0"/>
              <a:t>. Поэтому для вызова этого метода для созданного объекта через указатель </a:t>
            </a:r>
            <a:r>
              <a:rPr lang="ru-RU" sz="2000" b="1" i="1" dirty="0"/>
              <a:t>pp1 </a:t>
            </a:r>
            <a:r>
              <a:rPr lang="ru-RU" sz="2000" dirty="0"/>
              <a:t>требуется преобразование</a:t>
            </a:r>
            <a:r>
              <a:rPr lang="ru-RU" sz="2000" dirty="0" smtClean="0"/>
              <a:t>: </a:t>
            </a:r>
            <a:r>
              <a:rPr lang="ru-RU" sz="2000" b="1" i="1" dirty="0" smtClean="0"/>
              <a:t>((</a:t>
            </a:r>
            <a:r>
              <a:rPr lang="ru-RU" sz="2000" b="1" i="1" dirty="0"/>
              <a:t>C*)pp1)-&gt;</a:t>
            </a:r>
            <a:r>
              <a:rPr lang="ru-RU" sz="2000" b="1" i="1" dirty="0" err="1"/>
              <a:t>sc</a:t>
            </a:r>
            <a:r>
              <a:rPr lang="ru-RU" sz="2000" b="1" i="1" dirty="0" smtClean="0"/>
              <a:t>()</a:t>
            </a:r>
            <a:endParaRPr lang="ru-RU" sz="20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С </a:t>
            </a:r>
            <a:r>
              <a:rPr lang="ru-RU" sz="2000" dirty="0"/>
              <a:t>другой стороны, если бы в классе </a:t>
            </a:r>
            <a:r>
              <a:rPr lang="ru-RU" sz="2000" i="1" dirty="0"/>
              <a:t>С </a:t>
            </a:r>
            <a:r>
              <a:rPr lang="ru-RU" sz="2000" dirty="0"/>
              <a:t>был описан метод с прототипом: </a:t>
            </a:r>
            <a:r>
              <a:rPr lang="ru-RU" sz="2000" b="1" i="1" dirty="0" err="1"/>
              <a:t>int</a:t>
            </a:r>
            <a:r>
              <a:rPr lang="ru-RU" sz="2000" b="1" i="1" dirty="0"/>
              <a:t> </a:t>
            </a:r>
            <a:r>
              <a:rPr lang="ru-RU" sz="2000" b="1" i="1" dirty="0" err="1"/>
              <a:t>sa</a:t>
            </a:r>
            <a:r>
              <a:rPr lang="ru-RU" sz="2000" b="1" i="1" dirty="0"/>
              <a:t>()</a:t>
            </a:r>
            <a:r>
              <a:rPr lang="ru-RU" sz="2000" b="1" dirty="0"/>
              <a:t>,</a:t>
            </a:r>
            <a:r>
              <a:rPr lang="ru-RU" sz="2000" dirty="0"/>
              <a:t> то он был бы виртуальным и по операции </a:t>
            </a:r>
            <a:r>
              <a:rPr lang="ru-RU" sz="2000" b="1" i="1" dirty="0"/>
              <a:t>pp1 -&gt; </a:t>
            </a:r>
            <a:r>
              <a:rPr lang="ru-RU" sz="2000" b="1" i="1" dirty="0" err="1"/>
              <a:t>sa</a:t>
            </a:r>
            <a:r>
              <a:rPr lang="ru-RU" sz="2000" b="1" i="1" dirty="0"/>
              <a:t>()</a:t>
            </a:r>
            <a:r>
              <a:rPr lang="ru-RU" sz="2000" i="1" dirty="0"/>
              <a:t> </a:t>
            </a:r>
            <a:r>
              <a:rPr lang="ru-RU" sz="2000" dirty="0"/>
              <a:t>сработал бы его алгоритм, а не алгоритм метода </a:t>
            </a:r>
            <a:r>
              <a:rPr lang="ru-RU" sz="2000" b="1" i="1" dirty="0" err="1"/>
              <a:t>sa</a:t>
            </a:r>
            <a:r>
              <a:rPr lang="ru-RU" sz="2000" b="1" i="1" dirty="0"/>
              <a:t>()</a:t>
            </a:r>
            <a:r>
              <a:rPr lang="ru-RU" sz="2000" b="1" dirty="0"/>
              <a:t>,</a:t>
            </a:r>
            <a:r>
              <a:rPr lang="ru-RU" sz="2000" dirty="0"/>
              <a:t> объявленного в базовом </a:t>
            </a:r>
            <a:r>
              <a:rPr lang="ru-RU" sz="2000" dirty="0" smtClean="0"/>
              <a:t>классе. Таким </a:t>
            </a:r>
            <a:r>
              <a:rPr lang="ru-RU" sz="2000" dirty="0"/>
              <a:t>образом, </a:t>
            </a:r>
            <a:r>
              <a:rPr lang="ru-RU" sz="2000" dirty="0" smtClean="0"/>
              <a:t> </a:t>
            </a:r>
            <a:r>
              <a:rPr lang="ru-RU" sz="2000" b="1" i="1" dirty="0" smtClean="0"/>
              <a:t>pp1 </a:t>
            </a:r>
            <a:r>
              <a:rPr lang="ru-RU" sz="2000" b="1" i="1" dirty="0"/>
              <a:t>-&gt; </a:t>
            </a:r>
            <a:r>
              <a:rPr lang="ru-RU" sz="2000" b="1" i="1" dirty="0" err="1"/>
              <a:t>sa</a:t>
            </a:r>
            <a:r>
              <a:rPr lang="ru-RU" sz="2000" b="1" i="1" dirty="0"/>
              <a:t>(); 		</a:t>
            </a:r>
            <a:r>
              <a:rPr lang="ru-RU" sz="2000" dirty="0" smtClean="0"/>
              <a:t>это </a:t>
            </a:r>
            <a:r>
              <a:rPr lang="ru-RU" sz="2000" dirty="0"/>
              <a:t>была бы виртуальная функция , которая вызвалась от типа объекта</a:t>
            </a:r>
            <a:r>
              <a:rPr lang="ru-RU" sz="2000" dirty="0" smtClean="0"/>
              <a:t>!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9291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Виртуальные деструкторы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/>
              <a:t>Комментарий по работе </a:t>
            </a:r>
            <a:r>
              <a:rPr lang="ru-RU" sz="2000" b="1" dirty="0" smtClean="0"/>
              <a:t>программы:</a:t>
            </a:r>
            <a:endParaRPr lang="ru-RU" sz="20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3) </a:t>
            </a:r>
            <a:r>
              <a:rPr lang="ru-RU" sz="2000" dirty="0"/>
              <a:t>В конце работы удаляется созданный объект. Так как деструктор базового класса объявлен виртуальным, то сначала срабатывает деструктор текущего объекта, удаляя вещественный массив, а затем – деструктор базового класса, удаляя целочисленный массив. В результате работы данной программы будет выдана следующая информация: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000" b="1" dirty="0" smtClean="0"/>
              <a:t>~</a:t>
            </a:r>
            <a:r>
              <a:rPr lang="en-US" sz="2000" b="1" dirty="0"/>
              <a:t>C() </a:t>
            </a:r>
            <a:endParaRPr lang="ru-RU" sz="2000" b="1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000" b="1" dirty="0" smtClean="0"/>
              <a:t>~</a:t>
            </a:r>
            <a:r>
              <a:rPr lang="en-US" sz="2000" b="1" dirty="0"/>
              <a:t>A</a:t>
            </a:r>
            <a:r>
              <a:rPr lang="en-US" sz="2000" b="1" dirty="0" smtClean="0"/>
              <a:t>(</a:t>
            </a:r>
            <a:r>
              <a:rPr lang="ru-RU" sz="2000" b="1" dirty="0" smtClean="0"/>
              <a:t>)</a:t>
            </a:r>
            <a:endParaRPr lang="ru-RU" sz="20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Если </a:t>
            </a:r>
            <a:r>
              <a:rPr lang="ru-RU" sz="2000" dirty="0"/>
              <a:t>бы деструктор базового класса не был объявлен виртуальным, то при удалении объекта в соответствии с типом указателя </a:t>
            </a:r>
            <a:r>
              <a:rPr lang="ru-RU" sz="2000" b="1" i="1" dirty="0"/>
              <a:t>pp1</a:t>
            </a:r>
            <a:r>
              <a:rPr lang="ru-RU" sz="2000" i="1" dirty="0"/>
              <a:t> </a:t>
            </a:r>
            <a:r>
              <a:rPr lang="ru-RU" sz="2000" dirty="0"/>
              <a:t>для объекта был бы вызван только деструктор базового класса. В результате вещественный массив остался бы </a:t>
            </a:r>
            <a:r>
              <a:rPr lang="ru-RU" sz="2000" dirty="0" err="1"/>
              <a:t>неудаленным</a:t>
            </a:r>
            <a:r>
              <a:rPr lang="ru-RU" sz="2000" dirty="0"/>
              <a:t>, и была бы выдана информация: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 smtClean="0"/>
              <a:t>~</a:t>
            </a:r>
            <a:r>
              <a:rPr lang="ru-RU" sz="2000" b="1" dirty="0"/>
              <a:t>A()</a:t>
            </a:r>
            <a:endParaRPr lang="ru-RU" sz="20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328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Реализация виртуальных  </a:t>
            </a:r>
            <a:r>
              <a:rPr lang="ru-RU" dirty="0" smtClean="0">
                <a:solidFill>
                  <a:schemeClr val="bg1"/>
                </a:solidFill>
              </a:rPr>
              <a:t>функций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42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Динамический полиморфизм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1"/>
            <a:ext cx="8780462" cy="4631908"/>
          </a:xfrm>
        </p:spPr>
        <p:txBody>
          <a:bodyPr>
            <a:noAutofit/>
          </a:bodyPr>
          <a:lstStyle/>
          <a:p>
            <a:pPr marL="0" indent="342900" algn="just"/>
            <a:r>
              <a:rPr lang="ru-RU" sz="2500" b="1" dirty="0">
                <a:solidFill>
                  <a:srgbClr val="C00000"/>
                </a:solidFill>
              </a:rPr>
              <a:t>Динамическое </a:t>
            </a:r>
            <a:r>
              <a:rPr lang="ru-RU" sz="2500" b="1" dirty="0" smtClean="0">
                <a:solidFill>
                  <a:srgbClr val="C00000"/>
                </a:solidFill>
              </a:rPr>
              <a:t>поведение (полиморфное поведение) </a:t>
            </a:r>
            <a:r>
              <a:rPr lang="ru-RU" sz="2500" b="1" dirty="0">
                <a:solidFill>
                  <a:srgbClr val="C00000"/>
                </a:solidFill>
              </a:rPr>
              <a:t>– это определение во время выполнения программы</a:t>
            </a:r>
            <a:r>
              <a:rPr lang="ru-RU" sz="2500" dirty="0">
                <a:solidFill>
                  <a:srgbClr val="C00000"/>
                </a:solidFill>
              </a:rPr>
              <a:t> </a:t>
            </a:r>
            <a:r>
              <a:rPr lang="ru-RU" sz="2500" b="1" dirty="0">
                <a:solidFill>
                  <a:srgbClr val="C00000"/>
                </a:solidFill>
              </a:rPr>
              <a:t>того какую функцию какого производного класса требуется вызвать</a:t>
            </a:r>
            <a:r>
              <a:rPr lang="ru-RU" sz="2500" dirty="0">
                <a:solidFill>
                  <a:srgbClr val="C00000"/>
                </a:solidFill>
              </a:rPr>
              <a:t>.</a:t>
            </a:r>
          </a:p>
          <a:p>
            <a:pPr marL="0" indent="342900" algn="just"/>
            <a:r>
              <a:rPr lang="ru-RU" sz="2500" b="1" dirty="0" smtClean="0">
                <a:solidFill>
                  <a:srgbClr val="C00000"/>
                </a:solidFill>
              </a:rPr>
              <a:t>Динамический </a:t>
            </a:r>
            <a:r>
              <a:rPr lang="ru-RU" sz="2500" b="1" dirty="0">
                <a:solidFill>
                  <a:srgbClr val="C00000"/>
                </a:solidFill>
              </a:rPr>
              <a:t>полиморфизм </a:t>
            </a:r>
            <a:r>
              <a:rPr lang="ru-RU" sz="2500" dirty="0"/>
              <a:t>реализуется во время выполнения программы с помощью механизма </a:t>
            </a:r>
            <a:r>
              <a:rPr lang="ru-RU" sz="2500" b="1" dirty="0">
                <a:solidFill>
                  <a:srgbClr val="C00000"/>
                </a:solidFill>
              </a:rPr>
              <a:t>виртуальных </a:t>
            </a:r>
            <a:r>
              <a:rPr lang="ru-RU" sz="2500" b="1" dirty="0" smtClean="0">
                <a:solidFill>
                  <a:srgbClr val="C00000"/>
                </a:solidFill>
              </a:rPr>
              <a:t>функций</a:t>
            </a:r>
            <a:r>
              <a:rPr lang="ru-RU" sz="2500" dirty="0" smtClean="0"/>
              <a:t>.</a:t>
            </a:r>
          </a:p>
          <a:p>
            <a:pPr marL="0" indent="342900" algn="just"/>
            <a:r>
              <a:rPr lang="ru-RU" sz="2500" b="1" dirty="0" smtClean="0">
                <a:solidFill>
                  <a:srgbClr val="0033CC"/>
                </a:solidFill>
              </a:rPr>
              <a:t>Чтобы </a:t>
            </a:r>
            <a:r>
              <a:rPr lang="ru-RU" sz="2500" b="1" dirty="0">
                <a:solidFill>
                  <a:srgbClr val="0033CC"/>
                </a:solidFill>
              </a:rPr>
              <a:t>сделать возможным такой способ поведения, </a:t>
            </a:r>
            <a:r>
              <a:rPr lang="ru-RU" sz="2500" b="1" dirty="0" smtClean="0">
                <a:solidFill>
                  <a:srgbClr val="0033CC"/>
                </a:solidFill>
              </a:rPr>
              <a:t>необходимо объявить </a:t>
            </a:r>
            <a:r>
              <a:rPr lang="ru-RU" sz="2500" b="1" dirty="0">
                <a:solidFill>
                  <a:srgbClr val="0033CC"/>
                </a:solidFill>
              </a:rPr>
              <a:t>функцию </a:t>
            </a:r>
            <a:r>
              <a:rPr lang="ru-RU" sz="2500" b="1" dirty="0" smtClean="0">
                <a:solidFill>
                  <a:srgbClr val="0033CC"/>
                </a:solidFill>
              </a:rPr>
              <a:t>в </a:t>
            </a:r>
            <a:r>
              <a:rPr lang="ru-RU" sz="2500" b="1" dirty="0">
                <a:solidFill>
                  <a:srgbClr val="0033CC"/>
                </a:solidFill>
              </a:rPr>
              <a:t>базовом классе как виртуальную функцию и затем </a:t>
            </a:r>
            <a:r>
              <a:rPr lang="ru-RU" sz="2500" b="1" dirty="0" smtClean="0">
                <a:solidFill>
                  <a:srgbClr val="0033CC"/>
                </a:solidFill>
              </a:rPr>
              <a:t>переопределить </a:t>
            </a:r>
            <a:r>
              <a:rPr lang="ru-RU" sz="2500" b="1" dirty="0">
                <a:solidFill>
                  <a:srgbClr val="0033CC"/>
                </a:solidFill>
              </a:rPr>
              <a:t>ее в каждом из производных классов </a:t>
            </a:r>
            <a:r>
              <a:rPr lang="ru-RU" sz="2500" b="1" dirty="0" smtClean="0">
                <a:solidFill>
                  <a:srgbClr val="0033CC"/>
                </a:solidFill>
              </a:rPr>
              <a:t>функцией</a:t>
            </a:r>
            <a:r>
              <a:rPr lang="ru-RU" sz="2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425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600" dirty="0"/>
              <a:t>Полиморфизм и виртуальные функции безусловно будут работать, когда все возможные классы известны заранее. Но они также успешно работают и тогда, когда постоянно вводятся новые виды классов.</a:t>
            </a:r>
          </a:p>
          <a:p>
            <a:r>
              <a:rPr lang="ru-RU" sz="2600" b="1" dirty="0"/>
              <a:t>Новые классы адаптируются</a:t>
            </a:r>
            <a:r>
              <a:rPr lang="ru-RU" sz="2600" dirty="0"/>
              <a:t> к системе при помощи </a:t>
            </a:r>
            <a:r>
              <a:rPr lang="ru-RU" sz="2600" b="1" dirty="0">
                <a:solidFill>
                  <a:srgbClr val="C00000"/>
                </a:solidFill>
              </a:rPr>
              <a:t>динамического связывания </a:t>
            </a:r>
            <a:r>
              <a:rPr lang="ru-RU" sz="2600" dirty="0"/>
              <a:t>(называемого также </a:t>
            </a:r>
            <a:r>
              <a:rPr lang="ru-RU" sz="2600" b="1" dirty="0"/>
              <a:t>поздним связыванием</a:t>
            </a:r>
            <a:r>
              <a:rPr lang="ru-RU" sz="2600" i="1" dirty="0"/>
              <a:t>). </a:t>
            </a:r>
            <a:r>
              <a:rPr lang="ru-RU" sz="2600" b="1" dirty="0"/>
              <a:t>При вызове виртуальной функции тип объекта во время компиляции знать не нужно</a:t>
            </a:r>
            <a:r>
              <a:rPr lang="ru-RU" sz="2600" dirty="0"/>
              <a:t>. Во время выполнения в такой вызов «</a:t>
            </a:r>
            <a:r>
              <a:rPr lang="ru-RU" sz="2600" b="1" dirty="0"/>
              <a:t>подставляется</a:t>
            </a:r>
            <a:r>
              <a:rPr lang="ru-RU" sz="2600" dirty="0"/>
              <a:t>» вызов функции-элемента класса, соответствующего обрабатываемому объекту.</a:t>
            </a:r>
          </a:p>
        </p:txBody>
      </p:sp>
    </p:spTree>
    <p:extLst>
      <p:ext uri="{BB962C8B-B14F-4D97-AF65-F5344CB8AC3E}">
        <p14:creationId xmlns:p14="http://schemas.microsoft.com/office/powerpoint/2010/main" val="276997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Динамическое связывание</a:t>
            </a:r>
            <a:r>
              <a:rPr lang="ru-RU" sz="2200" dirty="0">
                <a:solidFill>
                  <a:srgbClr val="C00000"/>
                </a:solidFill>
              </a:rPr>
              <a:t> </a:t>
            </a:r>
            <a:r>
              <a:rPr lang="ru-RU" sz="2200" dirty="0"/>
              <a:t>дает возможность независимым производителям программного обеспечения (</a:t>
            </a:r>
            <a:r>
              <a:rPr lang="en-US" sz="2200" dirty="0"/>
              <a:t>ISV</a:t>
            </a:r>
            <a:r>
              <a:rPr lang="ru-RU" sz="2200" dirty="0"/>
              <a:t> — </a:t>
            </a:r>
            <a:r>
              <a:rPr lang="en-US" sz="2200" dirty="0"/>
              <a:t>Independent Software Vendors</a:t>
            </a:r>
            <a:r>
              <a:rPr lang="ru-RU" sz="2200" dirty="0"/>
              <a:t>) распространять свои программы, не раскрывая являющихся их собственностью секретов. </a:t>
            </a:r>
            <a:endParaRPr lang="ru-RU" sz="2200" dirty="0" smtClean="0"/>
          </a:p>
          <a:p>
            <a:r>
              <a:rPr lang="ru-RU" sz="2200" dirty="0" smtClean="0"/>
              <a:t>Распространяемое </a:t>
            </a:r>
            <a:r>
              <a:rPr lang="ru-RU" sz="2200" dirty="0"/>
              <a:t>ими программное обеспечение может состоять только из файлов заголовков и объектных файлов. Исходные тексты можно не распространять. Разработчики, получившие такой продукт, могут затем, используя механизм наследования, вывести новые классы из полученных от </a:t>
            </a:r>
            <a:r>
              <a:rPr lang="en-US" sz="2200" dirty="0"/>
              <a:t>ISV</a:t>
            </a:r>
            <a:r>
              <a:rPr lang="ru-RU" sz="2200" dirty="0"/>
              <a:t>. </a:t>
            </a:r>
            <a:endParaRPr lang="ru-RU" sz="2200" dirty="0" smtClean="0"/>
          </a:p>
          <a:p>
            <a:r>
              <a:rPr lang="ru-RU" sz="2200" dirty="0" smtClean="0"/>
              <a:t>Программное </a:t>
            </a:r>
            <a:r>
              <a:rPr lang="ru-RU" sz="2200" dirty="0"/>
              <a:t>обеспечение, которое работает с поставляемыми </a:t>
            </a:r>
            <a:r>
              <a:rPr lang="en-US" sz="2200" dirty="0"/>
              <a:t>ISV</a:t>
            </a:r>
            <a:r>
              <a:rPr lang="ru-RU" sz="2200" dirty="0"/>
              <a:t> классами, будет работать и с классами, производными от них, вызывая (благодаря динамическому связыванию) замещающие виртуальные функции производных классов.</a:t>
            </a:r>
          </a:p>
        </p:txBody>
      </p:sp>
    </p:spTree>
    <p:extLst>
      <p:ext uri="{BB962C8B-B14F-4D97-AF65-F5344CB8AC3E}">
        <p14:creationId xmlns:p14="http://schemas.microsoft.com/office/powerpoint/2010/main" val="289631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200" b="1" dirty="0"/>
              <a:t>При динамическом связывании</a:t>
            </a:r>
            <a:r>
              <a:rPr lang="ru-RU" sz="2200" dirty="0"/>
              <a:t> во время выполнения программы вызов виртуальной функции-элемента перенаправляется функции из соответствующего класса. </a:t>
            </a:r>
            <a:endParaRPr lang="ru-RU" sz="2200" dirty="0" smtClean="0"/>
          </a:p>
          <a:p>
            <a:r>
              <a:rPr lang="ru-RU" sz="2200" dirty="0" smtClean="0">
                <a:solidFill>
                  <a:srgbClr val="C00000"/>
                </a:solidFill>
              </a:rPr>
              <a:t>Для </a:t>
            </a:r>
            <a:r>
              <a:rPr lang="ru-RU" sz="2200" dirty="0">
                <a:solidFill>
                  <a:srgbClr val="C00000"/>
                </a:solidFill>
              </a:rPr>
              <a:t>этой цели используется </a:t>
            </a:r>
            <a:r>
              <a:rPr lang="ru-RU" sz="2200" b="1" dirty="0">
                <a:solidFill>
                  <a:srgbClr val="C00000"/>
                </a:solidFill>
              </a:rPr>
              <a:t>таблица виртуальных функций</a:t>
            </a:r>
            <a:r>
              <a:rPr lang="ru-RU" sz="2200" i="1" dirty="0">
                <a:solidFill>
                  <a:srgbClr val="C00000"/>
                </a:solidFill>
              </a:rPr>
              <a:t>, </a:t>
            </a:r>
            <a:r>
              <a:rPr lang="ru-RU" sz="2200" dirty="0">
                <a:solidFill>
                  <a:srgbClr val="C00000"/>
                </a:solidFill>
              </a:rPr>
              <a:t>называемая </a:t>
            </a:r>
            <a:r>
              <a:rPr lang="en-US" sz="2200" b="1" dirty="0" err="1">
                <a:solidFill>
                  <a:srgbClr val="C00000"/>
                </a:solidFill>
              </a:rPr>
              <a:t>vtable</a:t>
            </a:r>
            <a:r>
              <a:rPr lang="ru-RU" sz="2200" i="1" dirty="0">
                <a:solidFill>
                  <a:srgbClr val="C00000"/>
                </a:solidFill>
              </a:rPr>
              <a:t>, </a:t>
            </a:r>
            <a:r>
              <a:rPr lang="ru-RU" sz="2200" dirty="0">
                <a:solidFill>
                  <a:srgbClr val="C00000"/>
                </a:solidFill>
              </a:rPr>
              <a:t>которая реализована в виде массива, содержащего указатели на функции</a:t>
            </a:r>
            <a:r>
              <a:rPr lang="ru-RU" sz="2200" dirty="0"/>
              <a:t>. </a:t>
            </a:r>
            <a:endParaRPr lang="ru-RU" sz="2200" dirty="0" smtClean="0"/>
          </a:p>
          <a:p>
            <a:r>
              <a:rPr lang="ru-RU" sz="2200" dirty="0" smtClean="0"/>
              <a:t>Каждый </a:t>
            </a:r>
            <a:r>
              <a:rPr lang="ru-RU" sz="2200" dirty="0"/>
              <a:t>класс, содержащий виртуальные функции, имеет </a:t>
            </a:r>
            <a:r>
              <a:rPr lang="ru-RU" sz="2200" b="1" dirty="0"/>
              <a:t>таблицу </a:t>
            </a:r>
            <a:r>
              <a:rPr lang="en-US" sz="2200" b="1" i="1" dirty="0" err="1"/>
              <a:t>vtable</a:t>
            </a:r>
            <a:r>
              <a:rPr lang="ru-RU" sz="2200" i="1" dirty="0"/>
              <a:t>. </a:t>
            </a:r>
            <a:endParaRPr lang="ru-RU" sz="2200" i="1" dirty="0" smtClean="0"/>
          </a:p>
          <a:p>
            <a:r>
              <a:rPr lang="ru-RU" sz="2200" dirty="0" smtClean="0"/>
              <a:t>Для </a:t>
            </a:r>
            <a:r>
              <a:rPr lang="ru-RU" sz="2200" dirty="0"/>
              <a:t>каждой виртуальной функции класса в </a:t>
            </a:r>
            <a:r>
              <a:rPr lang="en-US" sz="2200" b="1" i="1" dirty="0" err="1"/>
              <a:t>vtable</a:t>
            </a:r>
            <a:r>
              <a:rPr lang="en-US" sz="2200" i="1" dirty="0"/>
              <a:t> </a:t>
            </a:r>
            <a:r>
              <a:rPr lang="ru-RU" sz="2200" dirty="0"/>
              <a:t>включается указатель на функцию, используемую для объекта этого класса. </a:t>
            </a:r>
            <a:endParaRPr lang="ru-RU" sz="2200" dirty="0" smtClean="0"/>
          </a:p>
          <a:p>
            <a:r>
              <a:rPr lang="ru-RU" sz="2200" dirty="0" smtClean="0"/>
              <a:t>Виртуальная </a:t>
            </a:r>
            <a:r>
              <a:rPr lang="ru-RU" sz="2200" dirty="0"/>
              <a:t>функция, используемая в конкретном классе, может быть либо определена в нем, либо унаследована, непосредственно или косвенно, от стоящего выше в иерархии базового класса.</a:t>
            </a:r>
          </a:p>
        </p:txBody>
      </p:sp>
    </p:spTree>
    <p:extLst>
      <p:ext uri="{BB962C8B-B14F-4D97-AF65-F5344CB8AC3E}">
        <p14:creationId xmlns:p14="http://schemas.microsoft.com/office/powerpoint/2010/main" val="7095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200" dirty="0"/>
              <a:t>Определенная в базовом классе виртуальная функция-элемент может быть </a:t>
            </a:r>
            <a:r>
              <a:rPr lang="ru-RU" sz="2200" b="1" dirty="0"/>
              <a:t>замещена в производном классе</a:t>
            </a:r>
            <a:r>
              <a:rPr lang="ru-RU" sz="2200" dirty="0"/>
              <a:t>, но производные классы не должны делать это в обязательном порядке. Это значит, что производный класс может использовать виртуальную функцию-элемент из базового класса, что будет отражено в </a:t>
            </a:r>
            <a:r>
              <a:rPr lang="en-US" sz="2200" b="1" i="1" dirty="0" err="1"/>
              <a:t>vtable</a:t>
            </a:r>
            <a:r>
              <a:rPr lang="ru-RU" sz="2200" b="1" i="1" dirty="0"/>
              <a:t>.</a:t>
            </a:r>
            <a:endParaRPr lang="ru-RU" sz="2200" dirty="0"/>
          </a:p>
          <a:p>
            <a:r>
              <a:rPr lang="ru-RU" sz="2200" b="1" dirty="0"/>
              <a:t>Каждый объект класса с виртуальными функциями содержит указатель на </a:t>
            </a:r>
            <a:r>
              <a:rPr lang="en-US" sz="2200" b="1" i="1" dirty="0" err="1"/>
              <a:t>vtable</a:t>
            </a:r>
            <a:r>
              <a:rPr lang="en-US" sz="2200" b="1" i="1" dirty="0"/>
              <a:t> </a:t>
            </a:r>
            <a:r>
              <a:rPr lang="ru-RU" sz="2200" b="1" dirty="0"/>
              <a:t>своего класса</a:t>
            </a:r>
            <a:r>
              <a:rPr lang="ru-RU" sz="2200" dirty="0"/>
              <a:t>. Этот указатель для программиста недоступен. Соответствующий указатель на функцию выбирается из </a:t>
            </a:r>
            <a:r>
              <a:rPr lang="en-US" sz="2200" b="1" i="1" dirty="0" err="1"/>
              <a:t>vtable</a:t>
            </a:r>
            <a:r>
              <a:rPr lang="en-US" sz="2200" b="1" i="1" dirty="0"/>
              <a:t> </a:t>
            </a:r>
            <a:r>
              <a:rPr lang="ru-RU" sz="2200" dirty="0"/>
              <a:t>и </a:t>
            </a:r>
            <a:r>
              <a:rPr lang="ru-RU" sz="2200" b="1" dirty="0"/>
              <a:t>разыменовывается</a:t>
            </a:r>
            <a:r>
              <a:rPr lang="ru-RU" sz="2200" dirty="0"/>
              <a:t>; на этом завершается формирование вызова виртуальной функции во время выполнения программы. На просмотр </a:t>
            </a:r>
            <a:r>
              <a:rPr lang="en-US" sz="2200" b="1" i="1" dirty="0" err="1"/>
              <a:t>vtable</a:t>
            </a:r>
            <a:r>
              <a:rPr lang="en-US" sz="2200" i="1" dirty="0"/>
              <a:t> </a:t>
            </a:r>
            <a:r>
              <a:rPr lang="ru-RU" sz="2200" dirty="0"/>
              <a:t>и разыменование указателя требуются незначительные ресурсы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424069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400" dirty="0"/>
              <a:t>Для реализации механизма виртуальных функций используется специальный, связанный с полиморфным типом, массив указателей на виртуальные методы класса. Такой массив называется </a:t>
            </a:r>
            <a:r>
              <a:rPr lang="ru-RU" sz="2400" b="1" dirty="0"/>
              <a:t>Таблицей Виртуальных Методов (ТВМ).</a:t>
            </a:r>
            <a:endParaRPr lang="ru-RU" sz="2400" dirty="0"/>
          </a:p>
          <a:p>
            <a:r>
              <a:rPr lang="ru-RU" sz="2400" dirty="0"/>
              <a:t>В каждый полиморфный объект компилятор неявно помещает указатель, условно обозначаемый как</a:t>
            </a:r>
          </a:p>
          <a:p>
            <a:pPr marL="0" indent="0" algn="ctr">
              <a:buNone/>
            </a:pPr>
            <a:r>
              <a:rPr lang="ru-RU" sz="2400" b="1" i="1" dirty="0" err="1"/>
              <a:t>vtbl</a:t>
            </a:r>
            <a:r>
              <a:rPr lang="ru-RU" sz="2400" b="1" i="1" dirty="0"/>
              <a:t>* </a:t>
            </a:r>
            <a:r>
              <a:rPr lang="ru-RU" sz="2400" b="1" i="1" dirty="0" err="1"/>
              <a:t>pvtbl</a:t>
            </a:r>
            <a:r>
              <a:rPr lang="ru-RU" sz="2400" b="1" i="1" dirty="0"/>
              <a:t> </a:t>
            </a:r>
            <a:r>
              <a:rPr lang="ru-RU" sz="2400" b="1" dirty="0"/>
              <a:t>,</a:t>
            </a:r>
            <a:endParaRPr lang="ru-RU" sz="2400" dirty="0"/>
          </a:p>
          <a:p>
            <a:r>
              <a:rPr lang="ru-RU" sz="2400" dirty="0"/>
              <a:t>на соответствующую ТВМ, хранящую адреса виртуальных методов.</a:t>
            </a:r>
          </a:p>
        </p:txBody>
      </p:sp>
    </p:spTree>
    <p:extLst>
      <p:ext uri="{BB962C8B-B14F-4D97-AF65-F5344CB8AC3E}">
        <p14:creationId xmlns:p14="http://schemas.microsoft.com/office/powerpoint/2010/main" val="275788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44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012" y="1466863"/>
            <a:ext cx="7639050" cy="18478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18" y="3290258"/>
            <a:ext cx="8091838" cy="287512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17761" y="526258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В ТВМ типа-наследника имеющиеся адреса одинаковых методов замещаются, а новые – дописываются в конец. 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560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45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400" dirty="0"/>
              <a:t>Так как </a:t>
            </a:r>
            <a:r>
              <a:rPr lang="ru-RU" sz="2400" b="1" dirty="0"/>
              <a:t>указатель на ТВМ находится в самом начале объекта, то он доступен всегда</a:t>
            </a:r>
            <a:r>
              <a:rPr lang="ru-RU" sz="2400" dirty="0"/>
              <a:t>, </a:t>
            </a:r>
            <a:r>
              <a:rPr lang="ru-RU" sz="2400" b="1" dirty="0"/>
              <a:t>каким бы ни был тип указателя на</a:t>
            </a:r>
            <a:r>
              <a:rPr lang="ru-RU" sz="2400" dirty="0"/>
              <a:t> объект. </a:t>
            </a:r>
            <a:r>
              <a:rPr lang="ru-RU" sz="2400" dirty="0" smtClean="0"/>
              <a:t>При </a:t>
            </a:r>
            <a:r>
              <a:rPr lang="ru-RU" sz="2400" dirty="0"/>
              <a:t>этом из ТВМ могут быть выбраны только </a:t>
            </a:r>
            <a:r>
              <a:rPr lang="ru-RU" sz="2400" b="1" dirty="0"/>
              <a:t>те методы, которые имеются в структуре указателя</a:t>
            </a:r>
            <a:r>
              <a:rPr lang="ru-RU" sz="2400" dirty="0"/>
              <a:t> (входят в так называемый интерфейс</a:t>
            </a:r>
            <a:r>
              <a:rPr lang="ru-RU" sz="2400" dirty="0" smtClean="0"/>
              <a:t>). </a:t>
            </a:r>
          </a:p>
          <a:p>
            <a:r>
              <a:rPr lang="ru-RU" sz="2400" dirty="0" smtClean="0"/>
              <a:t>То </a:t>
            </a:r>
            <a:r>
              <a:rPr lang="ru-RU" sz="2400" dirty="0"/>
              <a:t>есть, как показано в примере, если объект производного типа обрабатывается через указатель базового типа, то из ТВМ данного объекта можно вызывать только виртуальные методы, перечисленные в базовом типе. Естественно, при этом будет выполняться алгоритм, определенный для данного объекта в соответствии с его типом.</a:t>
            </a:r>
          </a:p>
        </p:txBody>
      </p:sp>
    </p:spTree>
    <p:extLst>
      <p:ext uri="{BB962C8B-B14F-4D97-AF65-F5344CB8AC3E}">
        <p14:creationId xmlns:p14="http://schemas.microsoft.com/office/powerpoint/2010/main" val="366684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виртуальных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400" dirty="0"/>
              <a:t>Издержками при использовании виртуальных функций является дополнительная память для неявного хранения указателя на ТВМ в каждом полиморфном объекте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/>
              <a:t>Несмотря на то, что абстрактный класс не является полноценным типом, </a:t>
            </a:r>
            <a:r>
              <a:rPr lang="ru-RU" sz="2400" b="1" dirty="0"/>
              <a:t>ТВМ для него создается</a:t>
            </a:r>
            <a:r>
              <a:rPr lang="ru-RU" sz="2400" dirty="0"/>
              <a:t>. При этом в ТВМ перечисляются все виртуальные функции, в том числе и чистые виртуальные функции.</a:t>
            </a:r>
          </a:p>
          <a:p>
            <a:r>
              <a:rPr lang="ru-RU" sz="2400" dirty="0"/>
              <a:t>В классе-наследнике чистая виртуальная функция может быть переопределена обычной виртуальной функцией с соответствующей заменой пустого значения на адрес данной функции в ТВМ класса-наследника.</a:t>
            </a:r>
          </a:p>
        </p:txBody>
      </p:sp>
    </p:spTree>
    <p:extLst>
      <p:ext uri="{BB962C8B-B14F-4D97-AF65-F5344CB8AC3E}">
        <p14:creationId xmlns:p14="http://schemas.microsoft.com/office/powerpoint/2010/main" val="131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ИНТЕРФЕЙСЫ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5492" y="2420860"/>
            <a:ext cx="9093590" cy="2680637"/>
          </a:xfrm>
        </p:spPr>
        <p:txBody>
          <a:bodyPr>
            <a:noAutofit/>
          </a:bodyPr>
          <a:lstStyle/>
          <a:p>
            <a:r>
              <a:rPr lang="ru-RU" sz="2800" dirty="0" smtClean="0"/>
              <a:t>Если </a:t>
            </a:r>
            <a:r>
              <a:rPr lang="ru-RU" sz="2800" dirty="0"/>
              <a:t>все базовые классы являются абстрактными классами без информационных </a:t>
            </a:r>
            <a:r>
              <a:rPr lang="ru-RU" sz="2800" dirty="0" smtClean="0"/>
              <a:t>элементов </a:t>
            </a:r>
            <a:r>
              <a:rPr lang="ru-RU" sz="2800" dirty="0"/>
              <a:t>и содержат только открытые чистые виртуальные функции, то такие базовые классы </a:t>
            </a:r>
            <a:r>
              <a:rPr lang="ru-RU" sz="2800" dirty="0" smtClean="0"/>
              <a:t>называются </a:t>
            </a:r>
            <a:r>
              <a:rPr lang="ru-RU" sz="2800" b="1" dirty="0" smtClean="0">
                <a:solidFill>
                  <a:srgbClr val="C00000"/>
                </a:solidFill>
              </a:rPr>
              <a:t>интерфейсами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23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Динамический полиморфизм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1"/>
            <a:ext cx="8780462" cy="4631908"/>
          </a:xfrm>
        </p:spPr>
        <p:txBody>
          <a:bodyPr>
            <a:noAutofit/>
          </a:bodyPr>
          <a:lstStyle/>
          <a:p>
            <a:pPr marL="0" indent="342900" algn="just"/>
            <a:r>
              <a:rPr lang="ru-RU" sz="2800" dirty="0" smtClean="0"/>
              <a:t>Благодаря </a:t>
            </a:r>
            <a:r>
              <a:rPr lang="ru-RU" sz="2800" dirty="0"/>
              <a:t>механизму </a:t>
            </a:r>
            <a:r>
              <a:rPr lang="ru-RU" sz="2800" b="1" i="1" dirty="0"/>
              <a:t>виртуальных функций</a:t>
            </a:r>
            <a:r>
              <a:rPr lang="ru-RU" sz="2800" i="1" dirty="0"/>
              <a:t> </a:t>
            </a:r>
            <a:r>
              <a:rPr lang="ru-RU" sz="2800" dirty="0" smtClean="0"/>
              <a:t>стало </a:t>
            </a:r>
            <a:r>
              <a:rPr lang="ru-RU" sz="2800" dirty="0"/>
              <a:t>возможным проектировать и реализовывать системы, которые легко </a:t>
            </a:r>
            <a:r>
              <a:rPr lang="ru-RU" sz="2800" b="1" dirty="0"/>
              <a:t>расширять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endParaRPr lang="ru-RU" sz="2800" dirty="0" smtClean="0"/>
          </a:p>
          <a:p>
            <a:pPr marL="0" indent="342900" algn="just"/>
            <a:r>
              <a:rPr lang="ru-RU" sz="2800" dirty="0" smtClean="0"/>
              <a:t>Такие </a:t>
            </a:r>
            <a:r>
              <a:rPr lang="ru-RU" sz="2800" dirty="0"/>
              <a:t>программы могут </a:t>
            </a:r>
            <a:r>
              <a:rPr lang="ru-RU" sz="2800" b="1" dirty="0"/>
              <a:t>обрабатывать объекты существующих классов и классов, которых не существует на момент разработки программы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267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85" y="1396453"/>
            <a:ext cx="9093590" cy="4479925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Действительно</a:t>
            </a:r>
            <a:r>
              <a:rPr lang="ru-RU" sz="2400" dirty="0"/>
              <a:t>, если с объектом работать через указатель такого класса, то набор чистых виртуальных функций данного класса определяет, какие методы объекта доступны через этот указатель.</a:t>
            </a:r>
          </a:p>
          <a:p>
            <a:r>
              <a:rPr lang="ru-RU" sz="2400" dirty="0"/>
              <a:t>Класс-наследник классов-интерфейсов, если он не является абстрактным классом (то есть, не содержит ни одной чистой виртуальной функции), называется </a:t>
            </a:r>
            <a:r>
              <a:rPr lang="ru-RU" sz="2400" b="1" dirty="0">
                <a:solidFill>
                  <a:srgbClr val="C00000"/>
                </a:solidFill>
              </a:rPr>
              <a:t>классом реализации</a:t>
            </a:r>
            <a:r>
              <a:rPr lang="ru-RU" sz="2400" b="1" dirty="0"/>
              <a:t>.</a:t>
            </a:r>
            <a:r>
              <a:rPr lang="ru-RU" sz="2400" dirty="0"/>
              <a:t> На основе класса реализации создаются конкретные объекты.</a:t>
            </a:r>
          </a:p>
          <a:p>
            <a:r>
              <a:rPr lang="ru-RU" sz="2400" dirty="0"/>
              <a:t>Работа с такими объектами осуществляется с использованием указателей типа классов-интерфейсов.</a:t>
            </a:r>
          </a:p>
        </p:txBody>
      </p:sp>
    </p:spTree>
    <p:extLst>
      <p:ext uri="{BB962C8B-B14F-4D97-AF65-F5344CB8AC3E}">
        <p14:creationId xmlns:p14="http://schemas.microsoft.com/office/powerpoint/2010/main" val="12913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317" y="620610"/>
            <a:ext cx="8863773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Создадим интерфейс </a:t>
            </a:r>
            <a:r>
              <a:rPr lang="ru-RU" b="1" dirty="0" smtClean="0"/>
              <a:t>Фигура</a:t>
            </a:r>
            <a:r>
              <a:rPr lang="ru-RU" dirty="0" smtClean="0"/>
              <a:t> и определим методы вывода, площади и объема. </a:t>
            </a:r>
          </a:p>
          <a:p>
            <a:r>
              <a:rPr lang="ru-RU" dirty="0" smtClean="0"/>
              <a:t>Классы-реализации : Точка, Окружность</a:t>
            </a:r>
            <a:r>
              <a:rPr lang="en-US" dirty="0" smtClean="0"/>
              <a:t>, </a:t>
            </a:r>
            <a:r>
              <a:rPr lang="ru-RU" dirty="0" smtClean="0"/>
              <a:t>Цилиндр.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718247" y="620610"/>
            <a:ext cx="3426115" cy="61863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int main() </a:t>
            </a:r>
          </a:p>
          <a:p>
            <a:r>
              <a:rPr lang="en-US" b="1" dirty="0" smtClean="0"/>
              <a:t>{</a:t>
            </a:r>
            <a:r>
              <a:rPr lang="ru-RU" b="1" dirty="0" smtClean="0"/>
              <a:t> </a:t>
            </a:r>
            <a:r>
              <a:rPr lang="en-US" b="1" dirty="0" smtClean="0"/>
              <a:t>Point </a:t>
            </a:r>
            <a:r>
              <a:rPr lang="en-US" b="1" dirty="0"/>
              <a:t>point(3.5, 4.5);</a:t>
            </a:r>
            <a:endParaRPr lang="ru-RU" dirty="0"/>
          </a:p>
          <a:p>
            <a:r>
              <a:rPr lang="en-US" b="1" dirty="0"/>
              <a:t>  Circle circle(8,10,2);</a:t>
            </a:r>
            <a:endParaRPr lang="ru-RU" dirty="0"/>
          </a:p>
          <a:p>
            <a:r>
              <a:rPr lang="en-US" b="1" dirty="0"/>
              <a:t>  Cylinder cylinder(5,6,3,7);</a:t>
            </a:r>
            <a:endParaRPr lang="ru-RU" dirty="0"/>
          </a:p>
          <a:p>
            <a:r>
              <a:rPr lang="en-US" b="1" dirty="0"/>
              <a:t>  </a:t>
            </a:r>
            <a:r>
              <a:rPr lang="en-US" b="1" dirty="0" err="1" smtClean="0">
                <a:solidFill>
                  <a:srgbClr val="0033CC"/>
                </a:solidFill>
              </a:rPr>
              <a:t>cout</a:t>
            </a:r>
            <a:r>
              <a:rPr lang="en-US" b="1" dirty="0">
                <a:solidFill>
                  <a:srgbClr val="0033CC"/>
                </a:solidFill>
              </a:rPr>
              <a:t>&lt;&lt;" : </a:t>
            </a:r>
            <a:r>
              <a:rPr lang="ru-RU" b="1" dirty="0">
                <a:solidFill>
                  <a:srgbClr val="0033CC"/>
                </a:solidFill>
              </a:rPr>
              <a:t>СТАТИЧЕСКОЕ СВЯЗЫВАНИЕ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:";</a:t>
            </a:r>
            <a:endParaRPr lang="ru-RU" dirty="0">
              <a:solidFill>
                <a:srgbClr val="0033CC"/>
              </a:solidFill>
            </a:endParaRPr>
          </a:p>
          <a:p>
            <a:r>
              <a:rPr lang="en-US" b="1" dirty="0"/>
              <a:t>  </a:t>
            </a:r>
            <a:r>
              <a:rPr lang="en-US" b="1" dirty="0" err="1"/>
              <a:t>point.printShapeName</a:t>
            </a:r>
            <a:r>
              <a:rPr lang="en-US" b="1" dirty="0"/>
              <a:t>();  </a:t>
            </a:r>
            <a:endParaRPr lang="ru-RU" dirty="0"/>
          </a:p>
          <a:p>
            <a:r>
              <a:rPr lang="en-US" b="1" dirty="0"/>
              <a:t>  </a:t>
            </a:r>
            <a:r>
              <a:rPr lang="en-US" b="1" dirty="0" err="1"/>
              <a:t>circle.printShapeName</a:t>
            </a:r>
            <a:r>
              <a:rPr lang="en-US" b="1" dirty="0"/>
              <a:t>(); </a:t>
            </a:r>
            <a:r>
              <a:rPr lang="ru-RU" b="1" dirty="0" smtClean="0"/>
              <a:t>    </a:t>
            </a:r>
          </a:p>
          <a:p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en-US" b="1" dirty="0" err="1" smtClean="0"/>
              <a:t>cylinder.printShapeName</a:t>
            </a:r>
            <a:r>
              <a:rPr lang="en-US" b="1" dirty="0"/>
              <a:t>(); </a:t>
            </a:r>
            <a:endParaRPr lang="ru-RU" b="1" dirty="0" smtClean="0"/>
          </a:p>
          <a:p>
            <a:r>
              <a:rPr lang="ru-RU" b="1" dirty="0" smtClean="0"/>
              <a:t>  </a:t>
            </a:r>
          </a:p>
          <a:p>
            <a:r>
              <a:rPr lang="en-US" b="1" dirty="0" err="1" smtClean="0">
                <a:solidFill>
                  <a:srgbClr val="0033CC"/>
                </a:solidFill>
              </a:rPr>
              <a:t>cout</a:t>
            </a:r>
            <a:r>
              <a:rPr lang="ru-RU" b="1" dirty="0">
                <a:solidFill>
                  <a:srgbClr val="0033CC"/>
                </a:solidFill>
              </a:rPr>
              <a:t>&lt;&lt;" : ДИНАМИЧЕСКОЕ СВЯЗЫВАНИЕ :"&lt;&lt;</a:t>
            </a:r>
            <a:r>
              <a:rPr lang="en-US" b="1" dirty="0" err="1">
                <a:solidFill>
                  <a:srgbClr val="0033CC"/>
                </a:solidFill>
              </a:rPr>
              <a:t>endl</a:t>
            </a:r>
            <a:r>
              <a:rPr lang="ru-RU" b="1" dirty="0">
                <a:solidFill>
                  <a:srgbClr val="0033CC"/>
                </a:solidFill>
              </a:rPr>
              <a:t>;</a:t>
            </a:r>
          </a:p>
          <a:p>
            <a:r>
              <a:rPr lang="ru-RU" b="1" dirty="0" smtClean="0"/>
              <a:t>    </a:t>
            </a:r>
            <a:r>
              <a:rPr lang="en-US" b="1" dirty="0" smtClean="0"/>
              <a:t>Shape *</a:t>
            </a:r>
            <a:r>
              <a:rPr lang="en-US" b="1" dirty="0" err="1" smtClean="0"/>
              <a:t>ptr</a:t>
            </a:r>
            <a:r>
              <a:rPr lang="en-US" b="1" dirty="0" smtClean="0"/>
              <a:t>[</a:t>
            </a:r>
            <a:r>
              <a:rPr lang="ru-RU" b="1" dirty="0"/>
              <a:t>3</a:t>
            </a:r>
            <a:r>
              <a:rPr lang="en-US" b="1" dirty="0" smtClean="0"/>
              <a:t>];</a:t>
            </a:r>
            <a:endParaRPr lang="en-US" b="1" dirty="0"/>
          </a:p>
          <a:p>
            <a:r>
              <a:rPr lang="en-US" b="1" dirty="0" smtClean="0"/>
              <a:t>    </a:t>
            </a:r>
            <a:r>
              <a:rPr lang="en-US" b="1" dirty="0" err="1" smtClean="0"/>
              <a:t>ptr</a:t>
            </a:r>
            <a:r>
              <a:rPr lang="en-US" b="1" dirty="0" smtClean="0"/>
              <a:t>[0] </a:t>
            </a:r>
            <a:r>
              <a:rPr lang="en-US" b="1" dirty="0"/>
              <a:t>= </a:t>
            </a:r>
            <a:r>
              <a:rPr lang="en-US" b="1" dirty="0" smtClean="0"/>
              <a:t>&amp;point;</a:t>
            </a:r>
            <a:endParaRPr lang="en-US" b="1" dirty="0"/>
          </a:p>
          <a:p>
            <a:r>
              <a:rPr lang="en-US" b="1" dirty="0" smtClean="0"/>
              <a:t>    </a:t>
            </a:r>
            <a:r>
              <a:rPr lang="en-US" b="1" dirty="0" err="1" smtClean="0"/>
              <a:t>ptr</a:t>
            </a:r>
            <a:r>
              <a:rPr lang="en-US" b="1" dirty="0" smtClean="0"/>
              <a:t>[1] </a:t>
            </a:r>
            <a:r>
              <a:rPr lang="en-US" b="1" dirty="0"/>
              <a:t>= </a:t>
            </a:r>
            <a:r>
              <a:rPr lang="en-US" b="1" dirty="0" smtClean="0"/>
              <a:t>&amp;circle;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err="1" smtClean="0"/>
              <a:t>ptr</a:t>
            </a:r>
            <a:r>
              <a:rPr lang="en-US" b="1" dirty="0" smtClean="0"/>
              <a:t>[2] = &amp;cylinder;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for(int </a:t>
            </a:r>
            <a:r>
              <a:rPr lang="en-US" b="1" dirty="0" err="1" smtClean="0"/>
              <a:t>i</a:t>
            </a:r>
            <a:r>
              <a:rPr lang="en-US" b="1" dirty="0" smtClean="0"/>
              <a:t>=0; </a:t>
            </a:r>
            <a:r>
              <a:rPr lang="en-US" b="1" dirty="0" err="1" smtClean="0"/>
              <a:t>i</a:t>
            </a:r>
            <a:r>
              <a:rPr lang="en-US" b="1" dirty="0" smtClean="0"/>
              <a:t>&lt;n; </a:t>
            </a:r>
            <a:r>
              <a:rPr lang="en-US" b="1" dirty="0" err="1" smtClean="0"/>
              <a:t>i</a:t>
            </a:r>
            <a:r>
              <a:rPr lang="en-US" b="1" dirty="0" smtClean="0"/>
              <a:t>++)</a:t>
            </a:r>
            <a:endParaRPr lang="en-US" b="1" dirty="0"/>
          </a:p>
          <a:p>
            <a:r>
              <a:rPr lang="en-US" b="1" dirty="0" smtClean="0"/>
              <a:t>{ </a:t>
            </a:r>
            <a:r>
              <a:rPr lang="en-US" b="1" dirty="0" err="1" smtClean="0"/>
              <a:t>ptrMas</a:t>
            </a:r>
            <a:r>
              <a:rPr lang="en-US" b="1" dirty="0" smtClean="0"/>
              <a:t>[</a:t>
            </a:r>
            <a:r>
              <a:rPr lang="en-US" b="1" dirty="0" err="1" smtClean="0"/>
              <a:t>i</a:t>
            </a:r>
            <a:r>
              <a:rPr lang="en-US" b="1" dirty="0"/>
              <a:t>]-&gt;</a:t>
            </a:r>
            <a:r>
              <a:rPr lang="en-US" b="1" dirty="0" err="1" smtClean="0"/>
              <a:t>printShape</a:t>
            </a:r>
            <a:r>
              <a:rPr lang="en-US" b="1" dirty="0" smtClean="0"/>
              <a:t> Name</a:t>
            </a:r>
            <a:r>
              <a:rPr lang="en-US" b="1" dirty="0"/>
              <a:t>();     </a:t>
            </a:r>
            <a:endParaRPr lang="ru-RU" dirty="0" smtClean="0"/>
          </a:p>
          <a:p>
            <a:r>
              <a:rPr lang="en-US" b="1" dirty="0" err="1" smtClean="0"/>
              <a:t>cout</a:t>
            </a:r>
            <a:r>
              <a:rPr lang="en-US" b="1" dirty="0" smtClean="0"/>
              <a:t>&lt;&lt;"S="&lt;</a:t>
            </a:r>
            <a:r>
              <a:rPr lang="en-US" b="1" dirty="0" err="1" smtClean="0"/>
              <a:t>ptrMas</a:t>
            </a:r>
            <a:r>
              <a:rPr lang="en-US" b="1" dirty="0" smtClean="0"/>
              <a:t>[</a:t>
            </a:r>
            <a:r>
              <a:rPr lang="en-US" b="1" dirty="0" err="1" smtClean="0"/>
              <a:t>i</a:t>
            </a:r>
            <a:r>
              <a:rPr lang="en-US" b="1" dirty="0" smtClean="0"/>
              <a:t>]-&gt;area()</a:t>
            </a:r>
          </a:p>
          <a:p>
            <a:r>
              <a:rPr lang="en-US" b="1" dirty="0" smtClean="0"/>
              <a:t>"V="&lt;&lt;</a:t>
            </a:r>
            <a:r>
              <a:rPr lang="en-US" b="1" dirty="0" err="1"/>
              <a:t>ptrMas</a:t>
            </a:r>
            <a:r>
              <a:rPr lang="en-US" b="1" dirty="0"/>
              <a:t>[</a:t>
            </a:r>
            <a:r>
              <a:rPr lang="en-US" b="1" dirty="0" err="1"/>
              <a:t>i</a:t>
            </a:r>
            <a:r>
              <a:rPr lang="en-US" b="1" dirty="0"/>
              <a:t>]-&gt;volume</a:t>
            </a:r>
            <a:r>
              <a:rPr lang="en-US" b="1" dirty="0" smtClean="0"/>
              <a:t>();</a:t>
            </a:r>
            <a:endParaRPr lang="en-US" b="1" dirty="0"/>
          </a:p>
          <a:p>
            <a:r>
              <a:rPr lang="en-US" b="1" dirty="0" smtClean="0"/>
              <a:t>}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396671" cy="692620"/>
          </a:xfrm>
        </p:spPr>
        <p:txBody>
          <a:bodyPr/>
          <a:lstStyle/>
          <a:p>
            <a:r>
              <a:rPr lang="ru-RU" sz="3000" dirty="0" smtClean="0"/>
              <a:t>Пример. Интерфейсы</a:t>
            </a:r>
            <a:endParaRPr lang="ru-RU" sz="3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68" y="3284980"/>
            <a:ext cx="5646276" cy="3450231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Точка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class </a:t>
            </a:r>
            <a:r>
              <a:rPr lang="en-US" sz="1800" b="1" dirty="0"/>
              <a:t>Point : public Shape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/>
              <a:t> </a:t>
            </a:r>
            <a:r>
              <a:rPr lang="ru-RU" sz="1800" b="1" dirty="0" smtClean="0"/>
              <a:t> </a:t>
            </a:r>
            <a:r>
              <a:rPr lang="en-US" sz="1800" b="1" dirty="0" smtClean="0"/>
              <a:t>protected</a:t>
            </a:r>
            <a:r>
              <a:rPr lang="en-US" sz="1800" b="1" dirty="0"/>
              <a:t>: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double </a:t>
            </a:r>
            <a:r>
              <a:rPr lang="en-US" sz="1800" b="1" dirty="0" smtClean="0"/>
              <a:t>x</a:t>
            </a:r>
            <a:r>
              <a:rPr lang="ru-RU" sz="1800" b="1" dirty="0" smtClean="0"/>
              <a:t>, </a:t>
            </a:r>
            <a:r>
              <a:rPr lang="en-US" sz="1800" b="1" dirty="0" smtClean="0"/>
              <a:t> </a:t>
            </a:r>
            <a:r>
              <a:rPr lang="en-US" sz="1800" b="1" dirty="0"/>
              <a:t>y;              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public: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Point </a:t>
            </a:r>
            <a:r>
              <a:rPr lang="en-US" sz="1800" b="1" dirty="0" smtClean="0"/>
              <a:t>(</a:t>
            </a:r>
            <a:r>
              <a:rPr lang="en-US" sz="1800" b="1" dirty="0"/>
              <a:t>double a= 0,  double b= 0):x(a), y(b) </a:t>
            </a:r>
            <a:r>
              <a:rPr lang="en-US" sz="1800" b="1" dirty="0" smtClean="0"/>
              <a:t>{};</a:t>
            </a:r>
            <a:r>
              <a:rPr lang="ru-RU" sz="1800" b="1" dirty="0" smtClean="0"/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   </a:t>
            </a:r>
            <a:r>
              <a:rPr lang="en-US" sz="1800" b="1" dirty="0" smtClean="0"/>
              <a:t>virtual </a:t>
            </a:r>
            <a:r>
              <a:rPr lang="en-US" sz="1800" b="1" dirty="0"/>
              <a:t>void </a:t>
            </a:r>
            <a:r>
              <a:rPr lang="en-US" sz="1800" b="1" dirty="0" err="1"/>
              <a:t>printShapeName</a:t>
            </a:r>
            <a:r>
              <a:rPr lang="en-US" sz="1800" b="1" dirty="0"/>
              <a:t>() { </a:t>
            </a:r>
            <a:r>
              <a:rPr lang="en-US" sz="1800" b="1" dirty="0" err="1"/>
              <a:t>cout</a:t>
            </a:r>
            <a:r>
              <a:rPr lang="en-US" sz="1800" b="1" dirty="0"/>
              <a:t>&lt;&lt;" 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                  </a:t>
            </a:r>
            <a:r>
              <a:rPr lang="ru-RU" sz="1800" b="1" dirty="0" smtClean="0"/>
              <a:t>Класс</a:t>
            </a:r>
            <a:r>
              <a:rPr lang="en-US" sz="1800" b="1" dirty="0" smtClean="0"/>
              <a:t> </a:t>
            </a:r>
            <a:r>
              <a:rPr lang="en-US" sz="1800" b="1" dirty="0"/>
              <a:t>Point "&lt;&lt;</a:t>
            </a:r>
            <a:r>
              <a:rPr lang="en-US" sz="1800" b="1" dirty="0" err="1"/>
              <a:t>endl</a:t>
            </a:r>
            <a:r>
              <a:rPr lang="en-US" sz="1800" b="1" dirty="0"/>
              <a:t>; </a:t>
            </a:r>
            <a:r>
              <a:rPr lang="en-US" sz="1800" b="1" dirty="0" smtClean="0"/>
              <a:t>}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B050"/>
                </a:solidFill>
              </a:rPr>
              <a:t>// а функции </a:t>
            </a:r>
            <a:r>
              <a:rPr lang="ru-RU" sz="1800" b="1" dirty="0" err="1">
                <a:solidFill>
                  <a:srgbClr val="00B050"/>
                </a:solidFill>
              </a:rPr>
              <a:t>area</a:t>
            </a:r>
            <a:r>
              <a:rPr lang="ru-RU" sz="1800" b="1" dirty="0">
                <a:solidFill>
                  <a:srgbClr val="00B050"/>
                </a:solidFill>
              </a:rPr>
              <a:t> и </a:t>
            </a:r>
            <a:r>
              <a:rPr lang="ru-RU" sz="1800" b="1" dirty="0" err="1">
                <a:solidFill>
                  <a:srgbClr val="00B050"/>
                </a:solidFill>
              </a:rPr>
              <a:t>volume</a:t>
            </a:r>
            <a:r>
              <a:rPr lang="ru-RU" sz="1800" b="1" dirty="0">
                <a:solidFill>
                  <a:srgbClr val="00B050"/>
                </a:solidFill>
              </a:rPr>
              <a:t> </a:t>
            </a:r>
            <a:r>
              <a:rPr lang="ru-RU" sz="1800" b="1" dirty="0" smtClean="0">
                <a:solidFill>
                  <a:srgbClr val="00B050"/>
                </a:solidFill>
              </a:rPr>
              <a:t>не пере- определяются, т.к</a:t>
            </a:r>
            <a:r>
              <a:rPr lang="ru-RU" sz="1800" b="1" dirty="0">
                <a:solidFill>
                  <a:srgbClr val="00B050"/>
                </a:solidFill>
              </a:rPr>
              <a:t>. </a:t>
            </a:r>
            <a:r>
              <a:rPr lang="ru-RU" sz="1800" b="1" dirty="0" smtClean="0">
                <a:solidFill>
                  <a:srgbClr val="00B050"/>
                </a:solidFill>
              </a:rPr>
              <a:t>у </a:t>
            </a:r>
            <a:r>
              <a:rPr lang="ru-RU" sz="1800" b="1" dirty="0">
                <a:solidFill>
                  <a:srgbClr val="00B050"/>
                </a:solidFill>
              </a:rPr>
              <a:t>точки нет площади и объема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};</a:t>
            </a:r>
            <a:r>
              <a:rPr lang="en-US" sz="1800" b="1" dirty="0"/>
              <a:t>	</a:t>
            </a:r>
            <a:endParaRPr lang="ru-RU" sz="1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370" y="1325665"/>
            <a:ext cx="56634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// Базовый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класс Фигура - интерфейс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/>
              <a:t>class Shape</a:t>
            </a:r>
          </a:p>
          <a:p>
            <a:r>
              <a:rPr lang="en-US" b="1" dirty="0"/>
              <a:t>{ public: </a:t>
            </a:r>
          </a:p>
          <a:p>
            <a:r>
              <a:rPr lang="en-US" b="1" dirty="0"/>
              <a:t>    virtual float area()  { return 0.0;  } </a:t>
            </a:r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</a:t>
            </a:r>
            <a:r>
              <a:rPr lang="en-US" b="1" dirty="0" smtClean="0"/>
              <a:t>virtual </a:t>
            </a:r>
            <a:r>
              <a:rPr lang="en-US" b="1" dirty="0"/>
              <a:t>float volume() { return 0.0;} </a:t>
            </a:r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</a:t>
            </a:r>
            <a:r>
              <a:rPr lang="en-US" b="1" dirty="0" smtClean="0"/>
              <a:t>virtual </a:t>
            </a:r>
            <a:r>
              <a:rPr lang="en-US" b="1" dirty="0"/>
              <a:t>void </a:t>
            </a:r>
            <a:r>
              <a:rPr lang="en-US" b="1" dirty="0" err="1"/>
              <a:t>printShapeName</a:t>
            </a:r>
            <a:r>
              <a:rPr lang="en-US" b="1" dirty="0"/>
              <a:t>() = 0;    </a:t>
            </a:r>
          </a:p>
          <a:p>
            <a:r>
              <a:rPr lang="ru-RU" b="1" dirty="0"/>
              <a:t>};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181" y="3261046"/>
            <a:ext cx="5638321" cy="3693319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// Окружность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class Circle : public Shape</a:t>
            </a:r>
          </a:p>
          <a:p>
            <a:r>
              <a:rPr lang="en-US" b="1" dirty="0" smtClean="0"/>
              <a:t>{</a:t>
            </a:r>
            <a:r>
              <a:rPr lang="ru-RU" b="1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/>
              <a:t>protected</a:t>
            </a:r>
            <a:r>
              <a:rPr lang="en-US" b="1" dirty="0"/>
              <a:t>:</a:t>
            </a:r>
            <a:endParaRPr lang="ru-RU" dirty="0"/>
          </a:p>
          <a:p>
            <a:r>
              <a:rPr lang="en-US" b="1" dirty="0"/>
              <a:t>          double radius; 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   public</a:t>
            </a:r>
            <a:r>
              <a:rPr lang="en-US" b="1" dirty="0"/>
              <a:t>:</a:t>
            </a:r>
            <a:endParaRPr lang="ru-RU" dirty="0"/>
          </a:p>
          <a:p>
            <a:r>
              <a:rPr lang="en-US" b="1" dirty="0"/>
              <a:t>       </a:t>
            </a:r>
            <a:r>
              <a:rPr lang="en-US" b="1" dirty="0" smtClean="0"/>
              <a:t>Circle </a:t>
            </a:r>
            <a:r>
              <a:rPr lang="en-US" b="1" dirty="0"/>
              <a:t>( double x = 0,   double y = 0, 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      double </a:t>
            </a:r>
            <a:r>
              <a:rPr lang="en-US" b="1" dirty="0"/>
              <a:t>r = 0.0  ) :  </a:t>
            </a:r>
            <a:r>
              <a:rPr lang="en-US" b="1" dirty="0" smtClean="0"/>
              <a:t>Point(x</a:t>
            </a:r>
            <a:r>
              <a:rPr lang="en-US" b="1" dirty="0"/>
              <a:t>,  y), radius(r) {}</a:t>
            </a:r>
            <a:endParaRPr lang="ru-RU" dirty="0"/>
          </a:p>
          <a:p>
            <a:r>
              <a:rPr lang="en-US" b="1" dirty="0" smtClean="0"/>
              <a:t>       double </a:t>
            </a:r>
            <a:r>
              <a:rPr lang="en-US" b="1" dirty="0"/>
              <a:t>area () { return 3.14*radius*radius;}             </a:t>
            </a:r>
            <a:endParaRPr lang="ru-RU" dirty="0"/>
          </a:p>
          <a:p>
            <a:r>
              <a:rPr lang="en-US" b="1" dirty="0" smtClean="0"/>
              <a:t>       virtual </a:t>
            </a:r>
            <a:r>
              <a:rPr lang="en-US" b="1" dirty="0"/>
              <a:t>void </a:t>
            </a:r>
            <a:r>
              <a:rPr lang="en-US" b="1" dirty="0" err="1"/>
              <a:t>printShapeName</a:t>
            </a:r>
            <a:r>
              <a:rPr lang="en-US" b="1" dirty="0"/>
              <a:t>() { </a:t>
            </a:r>
            <a:r>
              <a:rPr lang="en-US" b="1" dirty="0" err="1"/>
              <a:t>cout</a:t>
            </a:r>
            <a:r>
              <a:rPr lang="en-US" b="1" dirty="0"/>
              <a:t>&lt;&lt;" </a:t>
            </a:r>
            <a:r>
              <a:rPr lang="ru-RU" b="1" dirty="0"/>
              <a:t>Класс</a:t>
            </a:r>
            <a:r>
              <a:rPr lang="en-US" b="1" dirty="0"/>
              <a:t> Circle "&lt;&lt;</a:t>
            </a:r>
            <a:r>
              <a:rPr lang="en-US" b="1" dirty="0" err="1"/>
              <a:t>endl</a:t>
            </a:r>
            <a:r>
              <a:rPr lang="en-US" b="1" dirty="0"/>
              <a:t>; }  </a:t>
            </a:r>
            <a:endParaRPr lang="ru-RU" dirty="0"/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//</a:t>
            </a:r>
            <a:r>
              <a:rPr lang="ru-RU" dirty="0" smtClean="0">
                <a:solidFill>
                  <a:srgbClr val="00B050"/>
                </a:solidFill>
              </a:rPr>
              <a:t>Круг </a:t>
            </a:r>
            <a:r>
              <a:rPr lang="ru-RU" dirty="0">
                <a:solidFill>
                  <a:srgbClr val="00B050"/>
                </a:solidFill>
              </a:rPr>
              <a:t>не имеет объема, поэтому функция-элемент </a:t>
            </a:r>
            <a:r>
              <a:rPr lang="en-US" dirty="0">
                <a:solidFill>
                  <a:srgbClr val="00B050"/>
                </a:solidFill>
              </a:rPr>
              <a:t>volume</a:t>
            </a:r>
            <a:r>
              <a:rPr lang="ru-RU" dirty="0">
                <a:solidFill>
                  <a:srgbClr val="00B050"/>
                </a:solidFill>
              </a:rPr>
              <a:t> базового класса не замещается, а наследуется из </a:t>
            </a:r>
            <a:r>
              <a:rPr lang="en-US" dirty="0" smtClean="0">
                <a:solidFill>
                  <a:srgbClr val="00B050"/>
                </a:solidFill>
              </a:rPr>
              <a:t>Shape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971" y="3261045"/>
            <a:ext cx="5638321" cy="3693319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Цилиндр</a:t>
            </a:r>
          </a:p>
          <a:p>
            <a:r>
              <a:rPr lang="ru-RU" b="1" dirty="0" err="1" smtClean="0"/>
              <a:t>class</a:t>
            </a:r>
            <a:r>
              <a:rPr lang="ru-RU" b="1" dirty="0" smtClean="0"/>
              <a:t> </a:t>
            </a:r>
            <a:r>
              <a:rPr lang="ru-RU" b="1" dirty="0" err="1"/>
              <a:t>Cylinder</a:t>
            </a:r>
            <a:r>
              <a:rPr lang="ru-RU" b="1" dirty="0"/>
              <a:t>  :  </a:t>
            </a:r>
            <a:r>
              <a:rPr lang="ru-RU" b="1" dirty="0" err="1"/>
              <a:t>public</a:t>
            </a:r>
            <a:r>
              <a:rPr lang="ru-RU" b="1" dirty="0"/>
              <a:t> </a:t>
            </a:r>
            <a:r>
              <a:rPr lang="ru-RU" b="1" dirty="0" err="1" smtClean="0"/>
              <a:t>Circle</a:t>
            </a:r>
            <a:endParaRPr lang="ru-RU" dirty="0"/>
          </a:p>
          <a:p>
            <a:r>
              <a:rPr lang="en-US" b="1" dirty="0"/>
              <a:t>{    </a:t>
            </a:r>
            <a:r>
              <a:rPr lang="en-US" b="1" dirty="0" smtClean="0"/>
              <a:t>protected</a:t>
            </a:r>
            <a:r>
              <a:rPr lang="en-US" b="1" dirty="0"/>
              <a:t>:</a:t>
            </a:r>
            <a:endParaRPr lang="ru-RU" dirty="0"/>
          </a:p>
          <a:p>
            <a:r>
              <a:rPr lang="en-US" b="1" dirty="0"/>
              <a:t>          double height; </a:t>
            </a:r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en-US" b="1" dirty="0" smtClean="0"/>
              <a:t>public</a:t>
            </a:r>
            <a:r>
              <a:rPr lang="en-US" b="1" dirty="0"/>
              <a:t>:</a:t>
            </a:r>
            <a:endParaRPr lang="ru-RU" dirty="0"/>
          </a:p>
          <a:p>
            <a:r>
              <a:rPr lang="en-US" b="1" dirty="0"/>
              <a:t>       </a:t>
            </a:r>
            <a:r>
              <a:rPr lang="en-US" b="1" dirty="0" smtClean="0"/>
              <a:t>Cylinder </a:t>
            </a:r>
            <a:r>
              <a:rPr lang="en-US" b="1" dirty="0"/>
              <a:t>(double x = 0,   double y = 0, double r = 0.0, double h =0.0) </a:t>
            </a:r>
            <a:r>
              <a:rPr lang="en-US" b="1" dirty="0" smtClean="0"/>
              <a:t>:Circle(x</a:t>
            </a:r>
            <a:r>
              <a:rPr lang="en-US" b="1" dirty="0"/>
              <a:t>,  y, r), height(h) {}</a:t>
            </a:r>
            <a:endParaRPr lang="ru-RU" dirty="0"/>
          </a:p>
          <a:p>
            <a:r>
              <a:rPr lang="ru-RU" b="1" dirty="0" smtClean="0"/>
              <a:t>      </a:t>
            </a:r>
            <a:r>
              <a:rPr lang="en-US" b="1" dirty="0" smtClean="0"/>
              <a:t>double </a:t>
            </a:r>
            <a:r>
              <a:rPr lang="en-US" b="1" dirty="0"/>
              <a:t>area () { return 2*Circle::area()+2*3.14*radius*height;} </a:t>
            </a:r>
            <a:endParaRPr lang="ru-RU" dirty="0"/>
          </a:p>
          <a:p>
            <a:r>
              <a:rPr lang="ru-RU" b="1" dirty="0" smtClean="0"/>
              <a:t>     </a:t>
            </a:r>
            <a:r>
              <a:rPr lang="en-US" b="1" dirty="0" smtClean="0"/>
              <a:t>double </a:t>
            </a:r>
            <a:r>
              <a:rPr lang="en-US" b="1" dirty="0"/>
              <a:t>volume () { return Circle::area()*height;}               </a:t>
            </a:r>
            <a:endParaRPr lang="ru-RU" dirty="0"/>
          </a:p>
          <a:p>
            <a:r>
              <a:rPr lang="ru-RU" b="1" dirty="0" smtClean="0"/>
              <a:t>     </a:t>
            </a:r>
            <a:r>
              <a:rPr lang="en-US" b="1" dirty="0" smtClean="0"/>
              <a:t>virtual </a:t>
            </a:r>
            <a:r>
              <a:rPr lang="en-US" b="1" dirty="0"/>
              <a:t>void </a:t>
            </a:r>
            <a:r>
              <a:rPr lang="en-US" b="1" dirty="0" err="1"/>
              <a:t>printShapeName</a:t>
            </a:r>
            <a:r>
              <a:rPr lang="en-US" b="1" dirty="0"/>
              <a:t>() { </a:t>
            </a:r>
            <a:r>
              <a:rPr lang="en-US" b="1" dirty="0" err="1"/>
              <a:t>cout</a:t>
            </a:r>
            <a:r>
              <a:rPr lang="en-US" b="1" dirty="0"/>
              <a:t>&lt;&lt;" </a:t>
            </a:r>
            <a:r>
              <a:rPr lang="ru-RU" b="1" dirty="0"/>
              <a:t>Класс</a:t>
            </a:r>
            <a:r>
              <a:rPr lang="en-US" b="1" dirty="0"/>
              <a:t> Cylinder "&lt;&lt;</a:t>
            </a:r>
            <a:r>
              <a:rPr lang="en-US" b="1" dirty="0" err="1"/>
              <a:t>endl</a:t>
            </a:r>
            <a:r>
              <a:rPr lang="en-US" b="1" dirty="0"/>
              <a:t>; }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};</a:t>
            </a:r>
            <a:endParaRPr lang="ru-RU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0" y="25637"/>
            <a:ext cx="5204120" cy="361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9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527363" grpId="0" build="p" animBg="1"/>
      <p:bldP spid="5" grpId="0" build="p"/>
      <p:bldP spid="4" grpId="0" build="p" animBg="1"/>
      <p:bldP spid="11" grpId="0" build="p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96453"/>
            <a:ext cx="8780462" cy="5128977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500" dirty="0"/>
              <a:t>Благодаря виртуальным функциям и полиморфизму стало возможным разрабатывать системы, которые легко расширяются. Программы могут обрабатывать объекты, тип которых не был известен на момент их разработки.</a:t>
            </a:r>
          </a:p>
          <a:p>
            <a:pPr>
              <a:spcBef>
                <a:spcPts val="0"/>
              </a:spcBef>
            </a:pPr>
            <a:r>
              <a:rPr lang="ru-RU" sz="2500" dirty="0"/>
              <a:t>Виртуальные функции и полиморфизм позволяют отказаться от логики оператора </a:t>
            </a:r>
            <a:r>
              <a:rPr lang="en-US" sz="2500" dirty="0"/>
              <a:t>switch</a:t>
            </a:r>
            <a:r>
              <a:rPr lang="ru-RU" sz="2500" dirty="0"/>
              <a:t>. Механизм виртуальных функций автоматически обеспечивает необходимую логику поведения, и в результате исключаются ошибки, свойственные </a:t>
            </a:r>
            <a:r>
              <a:rPr lang="en-US" sz="2500" dirty="0"/>
              <a:t>switch</a:t>
            </a:r>
            <a:r>
              <a:rPr lang="ru-RU" sz="2500" dirty="0"/>
              <a:t>-логике. Программа-клиент, которая сама определяет типы объектов и их поведение, свидетельствует о недостаточной проработке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21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Литературные источники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ru-RU" sz="2400" dirty="0"/>
              <a:t>1). Харви </a:t>
            </a:r>
            <a:r>
              <a:rPr lang="ru-RU" sz="2400" dirty="0" err="1"/>
              <a:t>Дейтел</a:t>
            </a:r>
            <a:r>
              <a:rPr lang="ru-RU" sz="2400" dirty="0"/>
              <a:t>, Пол </a:t>
            </a:r>
            <a:r>
              <a:rPr lang="ru-RU" sz="2400" dirty="0" err="1"/>
              <a:t>Дейтел</a:t>
            </a:r>
            <a:r>
              <a:rPr lang="ru-RU" sz="2400" dirty="0"/>
              <a:t>. Как программировать на С++. - М: Вильямс, -  1011 с.</a:t>
            </a:r>
          </a:p>
          <a:p>
            <a:r>
              <a:rPr lang="ru-RU" sz="2400" dirty="0"/>
              <a:t>2). </a:t>
            </a:r>
            <a:r>
              <a:rPr lang="ru-RU" sz="2400" dirty="0" smtClean="0"/>
              <a:t>Страуструп </a:t>
            </a:r>
            <a:r>
              <a:rPr lang="ru-RU" sz="2400" dirty="0"/>
              <a:t>Б. Программирование: принципы и практика использования С++. – М. : Вильямс, 2011. – 1248 с.</a:t>
            </a:r>
          </a:p>
          <a:p>
            <a:r>
              <a:rPr lang="ru-RU" sz="2400" dirty="0"/>
              <a:t>3). </a:t>
            </a:r>
            <a:r>
              <a:rPr lang="ru-RU" sz="2400" dirty="0" smtClean="0"/>
              <a:t>Страуструп </a:t>
            </a:r>
            <a:r>
              <a:rPr lang="ru-RU" sz="2400" dirty="0"/>
              <a:t>Б. Язык программирования С++. – М.: Бином. - 1054 с.</a:t>
            </a:r>
          </a:p>
          <a:p>
            <a:r>
              <a:rPr lang="ru-RU" sz="2400" dirty="0"/>
              <a:t>4). </a:t>
            </a:r>
            <a:r>
              <a:rPr lang="ru-RU" sz="2400" dirty="0" err="1"/>
              <a:t>Лафоре</a:t>
            </a:r>
            <a:r>
              <a:rPr lang="ru-RU" sz="2400" dirty="0"/>
              <a:t> Р. Объектно-ориентированное программирование в С++. Питер, 2004. – 922 с.</a:t>
            </a:r>
          </a:p>
          <a:p>
            <a:r>
              <a:rPr lang="ru-RU" sz="2400" dirty="0"/>
              <a:t>5). </a:t>
            </a:r>
            <a:r>
              <a:rPr lang="ru-RU" sz="2400" dirty="0" err="1"/>
              <a:t>Шилдт</a:t>
            </a:r>
            <a:r>
              <a:rPr lang="ru-RU" sz="2400" dirty="0"/>
              <a:t> Г. С++: руководство для начинающих, 2-е издание. – М: Вильямс, 2005. -672 с.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0595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5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Динамический полиморфизм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1"/>
            <a:ext cx="8780462" cy="4631908"/>
          </a:xfrm>
        </p:spPr>
        <p:txBody>
          <a:bodyPr>
            <a:noAutofit/>
          </a:bodyPr>
          <a:lstStyle/>
          <a:p>
            <a:r>
              <a:rPr lang="ru-RU" dirty="0"/>
              <a:t>В языке C++ виртуальные методы классов существуют наряду с </a:t>
            </a:r>
            <a:r>
              <a:rPr lang="ru-RU" dirty="0" err="1"/>
              <a:t>невиртуальными</a:t>
            </a:r>
            <a:r>
              <a:rPr lang="ru-RU" dirty="0"/>
              <a:t> методами. В некоторых объектно-ориентированных языках программирования, например, в языке </a:t>
            </a:r>
            <a:r>
              <a:rPr lang="ru-RU" dirty="0" err="1"/>
              <a:t>Java</a:t>
            </a:r>
            <a:r>
              <a:rPr lang="ru-RU" dirty="0"/>
              <a:t>, все методы в иерархиях классов являются виртуальными.</a:t>
            </a:r>
          </a:p>
          <a:p>
            <a:r>
              <a:rPr lang="ru-RU" dirty="0"/>
              <a:t>Виртуальная функция объявляется описателем </a:t>
            </a:r>
            <a:r>
              <a:rPr lang="ru-RU" b="1" dirty="0" err="1">
                <a:solidFill>
                  <a:srgbClr val="FF0000"/>
                </a:solidFill>
              </a:rPr>
              <a:t>virtual</a:t>
            </a:r>
            <a:r>
              <a:rPr lang="ru-RU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306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6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636713"/>
            <a:ext cx="8929687" cy="4479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 smtClean="0"/>
              <a:t>Синтаксис объявления виртуальной функции</a:t>
            </a:r>
            <a:r>
              <a:rPr lang="ru-RU" sz="2400" dirty="0" smtClean="0"/>
              <a:t>:</a:t>
            </a: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en-US" sz="2300" b="1" dirty="0" smtClean="0">
                <a:solidFill>
                  <a:srgbClr val="0033CC"/>
                </a:solidFill>
              </a:rPr>
              <a:t>virtual </a:t>
            </a:r>
            <a:r>
              <a:rPr lang="ru-RU" sz="2300" b="1" dirty="0" err="1" smtClean="0">
                <a:solidFill>
                  <a:srgbClr val="0033CC"/>
                </a:solidFill>
              </a:rPr>
              <a:t>ТипВозврЗн</a:t>
            </a:r>
            <a:r>
              <a:rPr lang="ru-RU" sz="2300" b="1" dirty="0" smtClean="0">
                <a:solidFill>
                  <a:srgbClr val="0033CC"/>
                </a:solidFill>
              </a:rPr>
              <a:t>  </a:t>
            </a:r>
            <a:r>
              <a:rPr lang="ru-RU" sz="2300" b="1" dirty="0" err="1" smtClean="0">
                <a:solidFill>
                  <a:srgbClr val="0033CC"/>
                </a:solidFill>
              </a:rPr>
              <a:t>ИмяФункци</a:t>
            </a:r>
            <a:r>
              <a:rPr lang="ru-RU" sz="2300" b="1" dirty="0" smtClean="0">
                <a:solidFill>
                  <a:srgbClr val="0033CC"/>
                </a:solidFill>
              </a:rPr>
              <a:t>(формальные параметры)</a:t>
            </a:r>
          </a:p>
          <a:p>
            <a:pPr marL="0" indent="0">
              <a:buNone/>
            </a:pPr>
            <a:r>
              <a:rPr lang="en-US" sz="2300" b="1" dirty="0" smtClean="0">
                <a:solidFill>
                  <a:srgbClr val="0033CC"/>
                </a:solidFill>
              </a:rPr>
              <a:t>{……}</a:t>
            </a:r>
            <a:endParaRPr lang="ru-RU" sz="2300" b="1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ru-RU" sz="2400" dirty="0"/>
              <a:t>Н</a:t>
            </a:r>
            <a:r>
              <a:rPr lang="ru-RU" sz="2400" dirty="0" smtClean="0"/>
              <a:t>еобходимо </a:t>
            </a:r>
            <a:r>
              <a:rPr lang="ru-RU" sz="2400" dirty="0"/>
              <a:t>объявить функцию в базовом классе как виртуальную функцию и затем переопределить ее в каждом из производных </a:t>
            </a:r>
            <a:r>
              <a:rPr lang="ru-RU" sz="2400" dirty="0" smtClean="0"/>
              <a:t>классов.</a:t>
            </a:r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988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7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302" y="1597819"/>
            <a:ext cx="8929687" cy="4479925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rgbClr val="C00000"/>
                </a:solidFill>
              </a:rPr>
              <a:t>Правила использования виртуальных функций</a:t>
            </a:r>
            <a:r>
              <a:rPr lang="ru-RU" sz="2500" dirty="0" smtClean="0"/>
              <a:t>:</a:t>
            </a:r>
          </a:p>
          <a:p>
            <a:r>
              <a:rPr lang="ru-RU" sz="2500" b="1" dirty="0"/>
              <a:t>Если функция была объявлена как виртуальная, она остается виртуальной во всей иерархии наследования</a:t>
            </a:r>
            <a:r>
              <a:rPr lang="ru-RU" sz="2500" dirty="0"/>
              <a:t>.</a:t>
            </a:r>
          </a:p>
          <a:p>
            <a:r>
              <a:rPr lang="ru-RU" sz="2500" dirty="0" smtClean="0"/>
              <a:t>Если </a:t>
            </a:r>
            <a:r>
              <a:rPr lang="ru-RU" sz="2500" dirty="0"/>
              <a:t>в производном классе виртуальная функция </a:t>
            </a:r>
            <a:r>
              <a:rPr lang="ru-RU" sz="2500" b="1" dirty="0"/>
              <a:t>не определяется</a:t>
            </a:r>
            <a:r>
              <a:rPr lang="ru-RU" sz="2500" dirty="0"/>
              <a:t>, то он просто </a:t>
            </a:r>
            <a:r>
              <a:rPr lang="ru-RU" sz="2500" b="1" dirty="0"/>
              <a:t>наследует</a:t>
            </a:r>
            <a:r>
              <a:rPr lang="ru-RU" sz="2500" dirty="0"/>
              <a:t> функцию своего непосредственного класса-предшественника</a:t>
            </a:r>
            <a:r>
              <a:rPr lang="ru-RU" sz="2500" dirty="0" smtClean="0"/>
              <a:t>.</a:t>
            </a:r>
          </a:p>
          <a:p>
            <a:r>
              <a:rPr lang="ru-RU" sz="2500" dirty="0"/>
              <a:t>Переопределяемая виртуальная функция должна иметь тот же возвращаемый тип и список параметров, что и виртуальная функция базового </a:t>
            </a:r>
            <a:r>
              <a:rPr lang="ru-RU" sz="2500" dirty="0" smtClean="0"/>
              <a:t>класса. Иначе это приведет </a:t>
            </a:r>
            <a:r>
              <a:rPr lang="ru-RU" sz="2500" dirty="0"/>
              <a:t>к синтаксической ошибке.</a:t>
            </a:r>
            <a:endParaRPr lang="en-US" sz="2500" b="1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7079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8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Виртуальные функции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636713"/>
            <a:ext cx="8929687" cy="4479925"/>
          </a:xfrm>
        </p:spPr>
        <p:txBody>
          <a:bodyPr>
            <a:normAutofit lnSpcReduction="10000"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Правила использования виртуальных функций</a:t>
            </a:r>
            <a:r>
              <a:rPr lang="ru-RU" sz="2600" dirty="0" smtClean="0"/>
              <a:t>:</a:t>
            </a:r>
            <a:endParaRPr lang="ru-RU" sz="2600" dirty="0"/>
          </a:p>
          <a:p>
            <a:r>
              <a:rPr lang="ru-RU" dirty="0"/>
              <a:t>Если виртуальная функция </a:t>
            </a:r>
            <a:r>
              <a:rPr lang="ru-RU" b="1" dirty="0"/>
              <a:t>вызывается при помощи ссылки</a:t>
            </a:r>
            <a:r>
              <a:rPr lang="ru-RU" dirty="0"/>
              <a:t> на объект по его </a:t>
            </a:r>
            <a:r>
              <a:rPr lang="ru-RU" dirty="0" smtClean="0"/>
              <a:t>имени, </a:t>
            </a:r>
            <a:r>
              <a:rPr lang="ru-RU" dirty="0"/>
              <a:t>то ссылка разрешается во время компиляции </a:t>
            </a:r>
            <a:r>
              <a:rPr lang="ru-RU" b="1" dirty="0" smtClean="0"/>
              <a:t>и </a:t>
            </a:r>
            <a:r>
              <a:rPr lang="ru-RU" b="1" dirty="0"/>
              <a:t>вызывается виртуальная функция из того класса </a:t>
            </a:r>
            <a:r>
              <a:rPr lang="ru-RU" dirty="0"/>
              <a:t>(определенная в нем или унаследованная), которому принадлежит данный объект</a:t>
            </a:r>
            <a:r>
              <a:rPr lang="ru-RU" dirty="0" smtClean="0"/>
              <a:t>. </a:t>
            </a:r>
            <a:r>
              <a:rPr lang="ru-RU" b="1" i="1" dirty="0" smtClean="0">
                <a:solidFill>
                  <a:srgbClr val="0033CC"/>
                </a:solidFill>
              </a:rPr>
              <a:t>Это называется </a:t>
            </a:r>
            <a:r>
              <a:rPr lang="ru-RU" sz="2800" b="1" i="1" dirty="0" smtClean="0">
                <a:solidFill>
                  <a:srgbClr val="0033CC"/>
                </a:solidFill>
              </a:rPr>
              <a:t>статическим связыванием</a:t>
            </a:r>
            <a:r>
              <a:rPr lang="ru-RU" sz="2800" i="1" dirty="0"/>
              <a:t>.</a:t>
            </a: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221020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theme/theme1.xml><?xml version="1.0" encoding="utf-8"?>
<a:theme xmlns:a="http://schemas.openxmlformats.org/drawingml/2006/main" name="Pixel">
  <a:themeElements>
    <a:clrScheme name="Новая 1">
      <a:dk1>
        <a:srgbClr val="000000"/>
      </a:dk1>
      <a:lt1>
        <a:srgbClr val="FFFFFF"/>
      </a:lt1>
      <a:dk2>
        <a:srgbClr val="000000"/>
      </a:dk2>
      <a:lt2>
        <a:srgbClr val="243A79"/>
      </a:lt2>
      <a:accent1>
        <a:srgbClr val="385BBE"/>
      </a:accent1>
      <a:accent2>
        <a:srgbClr val="649600"/>
      </a:accent2>
      <a:accent3>
        <a:srgbClr val="FFFFFF"/>
      </a:accent3>
      <a:accent4>
        <a:srgbClr val="000000"/>
      </a:accent4>
      <a:accent5>
        <a:srgbClr val="AABEDE"/>
      </a:accent5>
      <a:accent6>
        <a:srgbClr val="5A8700"/>
      </a:accent6>
      <a:hlink>
        <a:srgbClr val="385BBE"/>
      </a:hlink>
      <a:folHlink>
        <a:srgbClr val="243A79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5D96"/>
        </a:lt2>
        <a:accent1>
          <a:srgbClr val="0078C3"/>
        </a:accent1>
        <a:accent2>
          <a:srgbClr val="649600"/>
        </a:accent2>
        <a:accent3>
          <a:srgbClr val="FFFFFF"/>
        </a:accent3>
        <a:accent4>
          <a:srgbClr val="000000"/>
        </a:accent4>
        <a:accent5>
          <a:srgbClr val="AABEDE"/>
        </a:accent5>
        <a:accent6>
          <a:srgbClr val="5A8700"/>
        </a:accent6>
        <a:hlink>
          <a:srgbClr val="0078C3"/>
        </a:hlink>
        <a:folHlink>
          <a:srgbClr val="005D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4140</Words>
  <Application>Microsoft Office PowerPoint</Application>
  <PresentationFormat>Экран (4:3)</PresentationFormat>
  <Paragraphs>459</Paragraphs>
  <Slides>54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  <vt:variant>
        <vt:lpstr>Произвольные показы</vt:lpstr>
      </vt:variant>
      <vt:variant>
        <vt:i4>1</vt:i4>
      </vt:variant>
    </vt:vector>
  </HeadingPairs>
  <TitlesOfParts>
    <vt:vector size="63" baseType="lpstr">
      <vt:lpstr>Arial</vt:lpstr>
      <vt:lpstr>Courier New</vt:lpstr>
      <vt:lpstr>CourierNewPSMT</vt:lpstr>
      <vt:lpstr>Times New Roman</vt:lpstr>
      <vt:lpstr>Trebuchet MS</vt:lpstr>
      <vt:lpstr>Verdana</vt:lpstr>
      <vt:lpstr>Wingdings</vt:lpstr>
      <vt:lpstr>Pixel</vt:lpstr>
      <vt:lpstr>Абстрактные классы.  </vt:lpstr>
      <vt:lpstr>План лекции</vt:lpstr>
      <vt:lpstr>ДИНАМИЧЕСКИЙ ПОЛИМОРФИЗМ. ВИРТУАЛЬНЫЕ ФУНКЦИИ</vt:lpstr>
      <vt:lpstr>Динамический полиморфизм</vt:lpstr>
      <vt:lpstr>Динамический полиморфизм</vt:lpstr>
      <vt:lpstr>Динамический полиморфизм</vt:lpstr>
      <vt:lpstr>Виртуальные функции</vt:lpstr>
      <vt:lpstr>Виртуальные функции</vt:lpstr>
      <vt:lpstr>Виртуальные функции</vt:lpstr>
      <vt:lpstr>Виртуальные функции</vt:lpstr>
      <vt:lpstr>Виртуальные функции</vt:lpstr>
      <vt:lpstr>Виртуальные функции</vt:lpstr>
      <vt:lpstr>Виртуальные функции</vt:lpstr>
      <vt:lpstr>Виртуальные функции</vt:lpstr>
      <vt:lpstr>Виртуальные функции: примеры</vt:lpstr>
      <vt:lpstr>Преобразование типов с полиморфным поведением</vt:lpstr>
      <vt:lpstr>АБСТРАКТНЫЕ КЛАССЫ</vt:lpstr>
      <vt:lpstr>Абстрактные классы и методы</vt:lpstr>
      <vt:lpstr>Абстрактные классы и методы</vt:lpstr>
      <vt:lpstr>Абстрактные классы и методы</vt:lpstr>
      <vt:lpstr>Чистая виртуальная функция</vt:lpstr>
      <vt:lpstr>Чистая виртуальная функция</vt:lpstr>
      <vt:lpstr>Абстрактные классы и методы</vt:lpstr>
      <vt:lpstr>Абстрактные классы и методы</vt:lpstr>
      <vt:lpstr>Абстрактные классы и методы</vt:lpstr>
      <vt:lpstr>Пример. Абстрактные классы и чистые методы</vt:lpstr>
      <vt:lpstr>Пример. Абстрактные классы и чистые методы</vt:lpstr>
      <vt:lpstr>Абстрактные классы и методы</vt:lpstr>
      <vt:lpstr>Абстрактные классы и методы</vt:lpstr>
      <vt:lpstr>Абстрактные классы и методы</vt:lpstr>
      <vt:lpstr>Виртуальные деструкторы</vt:lpstr>
      <vt:lpstr>Виртуальные деструкторы</vt:lpstr>
      <vt:lpstr>Виртуальные деструкторы</vt:lpstr>
      <vt:lpstr>Виртуальные деструкторы</vt:lpstr>
      <vt:lpstr>Виртуальные деструкторы</vt:lpstr>
      <vt:lpstr>Презентация PowerPoint</vt:lpstr>
      <vt:lpstr>Виртуальные деструкторы</vt:lpstr>
      <vt:lpstr>Виртуальные деструкторы</vt:lpstr>
      <vt:lpstr>Реализация виртуальных  функций</vt:lpstr>
      <vt:lpstr>Реализация виртуальных функций</vt:lpstr>
      <vt:lpstr>Реализация виртуальных функций</vt:lpstr>
      <vt:lpstr>Реализация виртуальных функций</vt:lpstr>
      <vt:lpstr>Реализация виртуальных функций</vt:lpstr>
      <vt:lpstr>Реализация виртуальных функций</vt:lpstr>
      <vt:lpstr>Пример. Реализация виртуальных функций</vt:lpstr>
      <vt:lpstr>Реализация виртуальных функций</vt:lpstr>
      <vt:lpstr>Реализация виртуальных функций</vt:lpstr>
      <vt:lpstr>ИНТЕРФЕЙСЫ</vt:lpstr>
      <vt:lpstr>Интерфейсы</vt:lpstr>
      <vt:lpstr>Интерфейсы</vt:lpstr>
      <vt:lpstr>Пример. Интерфейсы</vt:lpstr>
      <vt:lpstr>Выводы</vt:lpstr>
      <vt:lpstr>Спасибо за внимание!</vt:lpstr>
      <vt:lpstr>Литературные источники</vt:lpstr>
      <vt:lpstr>Произвольный показ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2013-02-06T13:34:11Z</dcterms:created>
  <dcterms:modified xsi:type="dcterms:W3CDTF">2021-09-12T19:47:48Z</dcterms:modified>
</cp:coreProperties>
</file>