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2" r:id="rId2"/>
    <p:sldMasterId id="2147484030" r:id="rId3"/>
  </p:sldMasterIdLst>
  <p:notesMasterIdLst>
    <p:notesMasterId r:id="rId107"/>
  </p:notesMasterIdLst>
  <p:sldIdLst>
    <p:sldId id="257" r:id="rId4"/>
    <p:sldId id="383" r:id="rId5"/>
    <p:sldId id="376" r:id="rId6"/>
    <p:sldId id="418" r:id="rId7"/>
    <p:sldId id="377" r:id="rId8"/>
    <p:sldId id="375" r:id="rId9"/>
    <p:sldId id="420" r:id="rId10"/>
    <p:sldId id="419" r:id="rId11"/>
    <p:sldId id="384" r:id="rId12"/>
    <p:sldId id="259" r:id="rId13"/>
    <p:sldId id="421" r:id="rId14"/>
    <p:sldId id="422" r:id="rId15"/>
    <p:sldId id="314" r:id="rId16"/>
    <p:sldId id="315" r:id="rId17"/>
    <p:sldId id="378" r:id="rId18"/>
    <p:sldId id="316" r:id="rId19"/>
    <p:sldId id="379" r:id="rId20"/>
    <p:sldId id="398" r:id="rId21"/>
    <p:sldId id="317" r:id="rId22"/>
    <p:sldId id="318" r:id="rId23"/>
    <p:sldId id="321" r:id="rId24"/>
    <p:sldId id="373" r:id="rId25"/>
    <p:sldId id="320" r:id="rId26"/>
    <p:sldId id="322" r:id="rId27"/>
    <p:sldId id="380" r:id="rId28"/>
    <p:sldId id="381" r:id="rId29"/>
    <p:sldId id="425" r:id="rId30"/>
    <p:sldId id="436" r:id="rId31"/>
    <p:sldId id="437" r:id="rId32"/>
    <p:sldId id="438" r:id="rId33"/>
    <p:sldId id="439" r:id="rId34"/>
    <p:sldId id="440" r:id="rId35"/>
    <p:sldId id="426" r:id="rId36"/>
    <p:sldId id="441" r:id="rId37"/>
    <p:sldId id="442" r:id="rId38"/>
    <p:sldId id="444" r:id="rId39"/>
    <p:sldId id="443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5" r:id="rId48"/>
    <p:sldId id="325" r:id="rId49"/>
    <p:sldId id="423" r:id="rId50"/>
    <p:sldId id="382" r:id="rId51"/>
    <p:sldId id="424" r:id="rId52"/>
    <p:sldId id="465" r:id="rId53"/>
    <p:sldId id="468" r:id="rId54"/>
    <p:sldId id="466" r:id="rId55"/>
    <p:sldId id="467" r:id="rId56"/>
    <p:sldId id="330" r:id="rId57"/>
    <p:sldId id="369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352" r:id="rId79"/>
    <p:sldId id="323" r:id="rId80"/>
    <p:sldId id="324" r:id="rId81"/>
    <p:sldId id="399" r:id="rId82"/>
    <p:sldId id="400" r:id="rId83"/>
    <p:sldId id="404" r:id="rId84"/>
    <p:sldId id="409" r:id="rId85"/>
    <p:sldId id="405" r:id="rId86"/>
    <p:sldId id="401" r:id="rId87"/>
    <p:sldId id="402" r:id="rId88"/>
    <p:sldId id="406" r:id="rId89"/>
    <p:sldId id="388" r:id="rId90"/>
    <p:sldId id="390" r:id="rId91"/>
    <p:sldId id="391" r:id="rId92"/>
    <p:sldId id="392" r:id="rId93"/>
    <p:sldId id="394" r:id="rId94"/>
    <p:sldId id="393" r:id="rId95"/>
    <p:sldId id="395" r:id="rId96"/>
    <p:sldId id="396" r:id="rId97"/>
    <p:sldId id="338" r:id="rId98"/>
    <p:sldId id="339" r:id="rId99"/>
    <p:sldId id="341" r:id="rId100"/>
    <p:sldId id="342" r:id="rId101"/>
    <p:sldId id="361" r:id="rId102"/>
    <p:sldId id="362" r:id="rId103"/>
    <p:sldId id="360" r:id="rId104"/>
    <p:sldId id="371" r:id="rId105"/>
    <p:sldId id="372" r:id="rId106"/>
  </p:sldIdLst>
  <p:sldSz cx="9144000" cy="6858000" type="screen4x3"/>
  <p:notesSz cx="6858000" cy="9144000"/>
  <p:custDataLst>
    <p:tags r:id="rId10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E6E6FF"/>
    <a:srgbClr val="66FF66"/>
    <a:srgbClr val="66FFFF"/>
    <a:srgbClr val="008000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3026" autoAdjust="0"/>
  </p:normalViewPr>
  <p:slideViewPr>
    <p:cSldViewPr snapToGrid="0">
      <p:cViewPr varScale="1">
        <p:scale>
          <a:sx n="58" d="100"/>
          <a:sy n="58" d="100"/>
        </p:scale>
        <p:origin x="16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ableStyles" Target="tableStyles.xml"/><Relationship Id="rId16" Type="http://schemas.openxmlformats.org/officeDocument/2006/relationships/slide" Target="slides/slide13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ags" Target="tags/tag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presProps" Target="pres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9.wmf"/><Relationship Id="rId7" Type="http://schemas.openxmlformats.org/officeDocument/2006/relationships/image" Target="../media/image47.wmf"/><Relationship Id="rId12" Type="http://schemas.openxmlformats.org/officeDocument/2006/relationships/image" Target="../media/image5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6.wmf"/><Relationship Id="rId11" Type="http://schemas.openxmlformats.org/officeDocument/2006/relationships/image" Target="../media/image43.wmf"/><Relationship Id="rId5" Type="http://schemas.openxmlformats.org/officeDocument/2006/relationships/image" Target="../media/image44.wmf"/><Relationship Id="rId10" Type="http://schemas.openxmlformats.org/officeDocument/2006/relationships/image" Target="../media/image40.wmf"/><Relationship Id="rId4" Type="http://schemas.openxmlformats.org/officeDocument/2006/relationships/image" Target="../media/image42.wmf"/><Relationship Id="rId9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5" Type="http://schemas.openxmlformats.org/officeDocument/2006/relationships/image" Target="../media/image82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18" Type="http://schemas.openxmlformats.org/officeDocument/2006/relationships/image" Target="../media/image10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17" Type="http://schemas.openxmlformats.org/officeDocument/2006/relationships/image" Target="../media/image99.wmf"/><Relationship Id="rId2" Type="http://schemas.openxmlformats.org/officeDocument/2006/relationships/image" Target="../media/image84.wmf"/><Relationship Id="rId16" Type="http://schemas.openxmlformats.org/officeDocument/2006/relationships/image" Target="../media/image98.wmf"/><Relationship Id="rId20" Type="http://schemas.openxmlformats.org/officeDocument/2006/relationships/image" Target="../media/image102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97.wmf"/><Relationship Id="rId10" Type="http://schemas.openxmlformats.org/officeDocument/2006/relationships/image" Target="../media/image92.wmf"/><Relationship Id="rId19" Type="http://schemas.openxmlformats.org/officeDocument/2006/relationships/image" Target="../media/image101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3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17" Type="http://schemas.openxmlformats.org/officeDocument/2006/relationships/image" Target="../media/image137.wmf"/><Relationship Id="rId2" Type="http://schemas.openxmlformats.org/officeDocument/2006/relationships/image" Target="../media/image122.wmf"/><Relationship Id="rId16" Type="http://schemas.openxmlformats.org/officeDocument/2006/relationships/image" Target="../media/image136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5" Type="http://schemas.openxmlformats.org/officeDocument/2006/relationships/image" Target="../media/image13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Relationship Id="rId14" Type="http://schemas.openxmlformats.org/officeDocument/2006/relationships/image" Target="../media/image13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90.wmf"/><Relationship Id="rId5" Type="http://schemas.openxmlformats.org/officeDocument/2006/relationships/image" Target="../media/image184.wmf"/><Relationship Id="rId10" Type="http://schemas.openxmlformats.org/officeDocument/2006/relationships/image" Target="../media/image189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209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22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image" Target="../media/image231.wmf"/><Relationship Id="rId7" Type="http://schemas.openxmlformats.org/officeDocument/2006/relationships/image" Target="../media/image235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11" Type="http://schemas.openxmlformats.org/officeDocument/2006/relationships/image" Target="../media/image239.wmf"/><Relationship Id="rId5" Type="http://schemas.openxmlformats.org/officeDocument/2006/relationships/image" Target="../media/image233.wmf"/><Relationship Id="rId10" Type="http://schemas.openxmlformats.org/officeDocument/2006/relationships/image" Target="../media/image238.wmf"/><Relationship Id="rId4" Type="http://schemas.openxmlformats.org/officeDocument/2006/relationships/image" Target="../media/image232.wmf"/><Relationship Id="rId9" Type="http://schemas.openxmlformats.org/officeDocument/2006/relationships/image" Target="../media/image2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4" Type="http://schemas.openxmlformats.org/officeDocument/2006/relationships/image" Target="../media/image243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7" Type="http://schemas.openxmlformats.org/officeDocument/2006/relationships/image" Target="../media/image251.wmf"/><Relationship Id="rId2" Type="http://schemas.openxmlformats.org/officeDocument/2006/relationships/image" Target="../media/image246.wmf"/><Relationship Id="rId1" Type="http://schemas.openxmlformats.org/officeDocument/2006/relationships/image" Target="../media/image240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4" Type="http://schemas.openxmlformats.org/officeDocument/2006/relationships/image" Target="../media/image25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6" Type="http://schemas.openxmlformats.org/officeDocument/2006/relationships/image" Target="../media/image261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wmf"/><Relationship Id="rId1" Type="http://schemas.openxmlformats.org/officeDocument/2006/relationships/image" Target="../media/image262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Relationship Id="rId9" Type="http://schemas.openxmlformats.org/officeDocument/2006/relationships/image" Target="../media/image27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Relationship Id="rId9" Type="http://schemas.openxmlformats.org/officeDocument/2006/relationships/image" Target="../media/image281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image" Target="../media/image284.wmf"/><Relationship Id="rId7" Type="http://schemas.openxmlformats.org/officeDocument/2006/relationships/image" Target="../media/image288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6" Type="http://schemas.openxmlformats.org/officeDocument/2006/relationships/image" Target="../media/image287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2.wmf"/><Relationship Id="rId4" Type="http://schemas.openxmlformats.org/officeDocument/2006/relationships/image" Target="../media/image29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7" Type="http://schemas.openxmlformats.org/officeDocument/2006/relationships/image" Target="../media/image297.wmf"/><Relationship Id="rId2" Type="http://schemas.openxmlformats.org/officeDocument/2006/relationships/image" Target="../media/image292.wmf"/><Relationship Id="rId1" Type="http://schemas.openxmlformats.org/officeDocument/2006/relationships/image" Target="../media/image291.wmf"/><Relationship Id="rId6" Type="http://schemas.openxmlformats.org/officeDocument/2006/relationships/image" Target="../media/image296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5.wmf"/><Relationship Id="rId5" Type="http://schemas.openxmlformats.org/officeDocument/2006/relationships/image" Target="../media/image301.wmf"/><Relationship Id="rId4" Type="http://schemas.openxmlformats.org/officeDocument/2006/relationships/image" Target="../media/image30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wmf"/><Relationship Id="rId2" Type="http://schemas.openxmlformats.org/officeDocument/2006/relationships/image" Target="../media/image302.wmf"/><Relationship Id="rId1" Type="http://schemas.openxmlformats.org/officeDocument/2006/relationships/image" Target="../media/image295.wmf"/><Relationship Id="rId5" Type="http://schemas.openxmlformats.org/officeDocument/2006/relationships/image" Target="../media/image305.wmf"/><Relationship Id="rId4" Type="http://schemas.openxmlformats.org/officeDocument/2006/relationships/image" Target="../media/image30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0A860-3B84-4BB8-8C44-0AFA6873F6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F6BA1B-B58A-463F-A97A-125E5CA4FD61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37508F-CAB2-4BDC-88DA-EB7631C5023C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307165-FEAE-4A23-90FD-0CD7BD4A6158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7336DC-A3FA-4D6E-AC2E-44288A5300B5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42204-2C61-4620-8E01-31813448C147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D87AF7-295A-4BAE-BA06-A77028ABCF8A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61CB1-6F63-43F1-831F-3E5235B823D0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61CDF-1F1A-436D-82AF-30076CEF8028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CE50A-D2EA-41B6-AFDC-985F54E5D1DD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39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CE50A-D2EA-41B6-AFDC-985F54E5D1DD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00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CE50A-D2EA-41B6-AFDC-985F54E5D1DD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7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8F5316-A508-4659-BCDA-DC266F9480C8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CE50A-D2EA-41B6-AFDC-985F54E5D1DD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38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CE50A-D2EA-41B6-AFDC-985F54E5D1DD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5C2B57-87E7-483A-ACD0-EB5BDF288B47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79EBEE-75CF-4F9F-90DD-D1C1E514C60E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05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785B24-FA2E-4EA5-86EB-C3E03D190E39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47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79E9B-7621-48E3-92BB-84C4222C7088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47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A5457-0013-4073-AB45-2768E8940A3C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23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987AF1-5920-4B13-BA3E-7AD11D9EF4D7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7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B7AA91-F541-4DBA-89E5-76376FAB3F49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45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1A060-B6F1-41AF-9EF3-E4A3235F7DAF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0D0CCA-599A-4000-8394-B092C3DD2180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1A060-B6F1-41AF-9EF3-E4A3235F7DAF}" type="slidenum">
              <a:rPr lang="ru-RU" altLang="ru-RU"/>
              <a:pPr eaLnBrk="1" hangingPunct="1"/>
              <a:t>47</a:t>
            </a:fld>
            <a:endParaRPr lang="ru-RU" altLang="ru-RU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6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0F1625-9478-4CB0-99EF-FBF7B7418749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D6D569-0EC6-44F0-BE4A-504118A45936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00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D6D569-0EC6-44F0-BE4A-504118A45936}" type="slidenum">
              <a:rPr lang="ru-RU" altLang="ru-RU"/>
              <a:pPr eaLnBrk="1" hangingPunct="1"/>
              <a:t>51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90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D6D569-0EC6-44F0-BE4A-504118A45936}" type="slidenum">
              <a:rPr lang="ru-RU" altLang="ru-RU"/>
              <a:pPr eaLnBrk="1" hangingPunct="1"/>
              <a:t>52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6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D6D569-0EC6-44F0-BE4A-504118A45936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09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09D38F-142D-44F2-9B94-A450A2EFB3F9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E578D-313D-41A7-803C-73C6DF37FA54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4A8799-BF9D-4594-A306-23214F8A6ED6}" type="slidenum">
              <a:rPr lang="ru-RU" altLang="ru-RU"/>
              <a:pPr eaLnBrk="1" hangingPunct="1"/>
              <a:t>57</a:t>
            </a:fld>
            <a:endParaRPr lang="ru-RU" altLang="ru-RU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0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B3D89E-A17E-4577-A723-77B7765CFEB0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3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54699-FB09-4237-B64E-CA44CEF3F7F4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0E7670-81B9-4075-93CA-9420CEEA8D44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256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00F04-37FE-403C-BE55-5B29D4958955}" type="slidenum">
              <a:rPr lang="ru-RU" altLang="ru-RU"/>
              <a:pPr eaLnBrk="1" hangingPunct="1"/>
              <a:t>60</a:t>
            </a:fld>
            <a:endParaRPr lang="ru-RU" altLang="ru-RU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85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1F82D0-2387-42FC-8D55-5A46ECAD5A74}" type="slidenum">
              <a:rPr lang="ru-RU" altLang="ru-RU"/>
              <a:pPr eaLnBrk="1" hangingPunct="1"/>
              <a:t>61</a:t>
            </a:fld>
            <a:endParaRPr lang="ru-RU" altLang="ru-RU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1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8B5FD0-67F4-48E4-BE95-3258FE044993}" type="slidenum">
              <a:rPr lang="ru-RU" altLang="ru-RU"/>
              <a:pPr eaLnBrk="1" hangingPunct="1"/>
              <a:t>63</a:t>
            </a:fld>
            <a:endParaRPr lang="ru-RU" altLang="ru-RU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9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85B257-D768-4732-AD79-9D2D894D3785}" type="slidenum">
              <a:rPr lang="ru-RU" altLang="ru-RU"/>
              <a:pPr eaLnBrk="1" hangingPunct="1"/>
              <a:t>64</a:t>
            </a:fld>
            <a:endParaRPr lang="ru-RU" altLang="ru-RU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3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303E4E-0D08-4C3A-8480-201AD123C823}" type="slidenum">
              <a:rPr lang="ru-RU" altLang="ru-RU"/>
              <a:pPr eaLnBrk="1" hangingPunct="1"/>
              <a:t>65</a:t>
            </a:fld>
            <a:endParaRPr lang="ru-RU" altLang="ru-RU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9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E9ABF-495F-4F01-8241-276B85E19F0B}" type="slidenum">
              <a:rPr lang="ru-RU" altLang="ru-RU"/>
              <a:pPr eaLnBrk="1" hangingPunct="1"/>
              <a:t>66</a:t>
            </a:fld>
            <a:endParaRPr lang="ru-RU" altLang="ru-RU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96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3D6A8B-DFFE-4A5C-807F-E641F09C2893}" type="slidenum">
              <a:rPr lang="ru-RU" altLang="ru-RU"/>
              <a:pPr eaLnBrk="1" hangingPunct="1"/>
              <a:t>67</a:t>
            </a:fld>
            <a:endParaRPr lang="ru-RU" altLang="ru-RU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82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57EA39-0A70-4476-8D2F-384CECA2966B}" type="slidenum">
              <a:rPr lang="ru-RU" altLang="ru-RU"/>
              <a:pPr eaLnBrk="1" hangingPunct="1"/>
              <a:t>77</a:t>
            </a:fld>
            <a:endParaRPr lang="ru-RU" alt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A1A509-E053-42F4-AC43-0E2A133CAC1D}" type="slidenum">
              <a:rPr lang="ru-RU" altLang="ru-RU"/>
              <a:pPr eaLnBrk="1" hangingPunct="1"/>
              <a:t>78</a:t>
            </a:fld>
            <a:endParaRPr lang="ru-RU" altLang="ru-RU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6B2D0C-90DF-4BEF-A5E9-79FD5AE9D769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D6F35F-8692-48EE-8BFE-AAB18C7356F4}" type="slidenum">
              <a:rPr lang="ru-RU" altLang="ru-RU"/>
              <a:pPr eaLnBrk="1" hangingPunct="1"/>
              <a:t>79</a:t>
            </a:fld>
            <a:endParaRPr lang="ru-RU" altLang="ru-RU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835800-B795-4CC2-990E-483FC613C4DF}" type="slidenum">
              <a:rPr lang="ru-RU" altLang="ru-RU"/>
              <a:pPr eaLnBrk="1" hangingPunct="1"/>
              <a:t>81</a:t>
            </a:fld>
            <a:endParaRPr lang="ru-RU" altLang="ru-RU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F0F22D-9AB1-4E79-B5C1-2AAD7A4108A9}" type="slidenum">
              <a:rPr lang="ru-RU" altLang="ru-RU"/>
              <a:pPr eaLnBrk="1" hangingPunct="1"/>
              <a:t>82</a:t>
            </a:fld>
            <a:endParaRPr lang="ru-RU" altLang="ru-RU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3B7EFB-47FD-4AC9-A7A1-690F91F68F64}" type="slidenum">
              <a:rPr lang="ru-RU" altLang="ru-RU"/>
              <a:pPr eaLnBrk="1" hangingPunct="1"/>
              <a:t>84</a:t>
            </a:fld>
            <a:endParaRPr lang="ru-RU" altLang="ru-RU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65CCD3-5466-480D-8D9D-A603FD22F6C1}" type="slidenum">
              <a:rPr lang="ru-RU" altLang="ru-RU"/>
              <a:pPr eaLnBrk="1" hangingPunct="1"/>
              <a:t>95</a:t>
            </a:fld>
            <a:endParaRPr lang="ru-RU" altLang="ru-RU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3441FD-7587-482C-9C29-0C130B23EB9A}" type="slidenum">
              <a:rPr lang="ru-RU" altLang="ru-RU"/>
              <a:pPr eaLnBrk="1" hangingPunct="1"/>
              <a:t>96</a:t>
            </a:fld>
            <a:endParaRPr lang="ru-RU" altLang="ru-RU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CA4C8A-909E-47EB-BDCA-98BC068AB0AA}" type="slidenum">
              <a:rPr lang="ru-RU" altLang="ru-RU"/>
              <a:pPr eaLnBrk="1" hangingPunct="1"/>
              <a:t>97</a:t>
            </a:fld>
            <a:endParaRPr lang="ru-RU" altLang="ru-RU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8D4D9D-C4ED-46B1-B866-B222CF83CB61}" type="slidenum">
              <a:rPr lang="ru-RU" altLang="ru-RU"/>
              <a:pPr eaLnBrk="1" hangingPunct="1"/>
              <a:t>98</a:t>
            </a:fld>
            <a:endParaRPr lang="ru-RU" altLang="ru-RU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A473A-49A0-4DD9-8DAF-0B30E862EFAA}" type="slidenum">
              <a:rPr lang="ru-RU" altLang="ru-RU"/>
              <a:pPr eaLnBrk="1" hangingPunct="1"/>
              <a:t>99</a:t>
            </a:fld>
            <a:endParaRPr lang="ru-RU" altLang="ru-RU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78EF0-8045-4989-880F-908350CD5B8D}" type="slidenum">
              <a:rPr lang="ru-RU" altLang="ru-RU"/>
              <a:pPr eaLnBrk="1" hangingPunct="1"/>
              <a:t>100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B9EC2-1F98-49CB-9F79-BF0CE2733D33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546A30-9C46-498B-AAEA-BAD97AFD92A2}" type="slidenum">
              <a:rPr lang="ru-RU" altLang="ru-RU"/>
              <a:pPr eaLnBrk="1" hangingPunct="1"/>
              <a:t>101</a:t>
            </a:fld>
            <a:endParaRPr lang="ru-RU" altLang="ru-RU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A31317-E9D2-40D0-AD4C-56DD150AC535}" type="slidenum">
              <a:rPr lang="ru-RU" altLang="ru-RU"/>
              <a:pPr eaLnBrk="1" hangingPunct="1"/>
              <a:t>102</a:t>
            </a:fld>
            <a:endParaRPr lang="ru-RU" altLang="ru-RU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CA14E-CE0C-4A39-BDA1-D08132EA3679}" type="slidenum">
              <a:rPr lang="ru-RU" altLang="ru-RU"/>
              <a:pPr eaLnBrk="1" hangingPunct="1"/>
              <a:t>103</a:t>
            </a:fld>
            <a:endParaRPr lang="ru-RU" altLang="ru-RU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4BE07F-6015-4441-891F-97BC2AEE7E72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EE3A06-76C9-4897-BEDF-12AECBF34C1E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717BB-7F37-4BD8-ADF2-78F9AE480A9F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38CEC035-DFC1-48A3-B106-4CEE072FA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7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1876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3834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6385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1594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71771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6308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8485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2718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58293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8309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</a:t>
            </a:r>
            <a:r>
              <a:rPr lang="ru-RU" sz="1400" i="1" dirty="0" smtClean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компьютеров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3DC8F89D-6C6A-48B0-A2FB-359BD9372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855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2205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25004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39717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68655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61786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99482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42872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27144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84610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7919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8CEC035-DFC1-48A3-B106-4CEE072FA1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763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2773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8895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4680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0362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9782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9311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015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5938" y="155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08F938B0-902F-42CD-A8B4-F320E74473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23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38B0-902F-42CD-A8B4-F320E744733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9.xml"/><Relationship Id="rId7" Type="http://schemas.openxmlformats.org/officeDocument/2006/relationships/slide" Target="slide8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28.xml"/><Relationship Id="rId4" Type="http://schemas.openxmlformats.org/officeDocument/2006/relationships/slide" Target="slide76.xml"/><Relationship Id="rId9" Type="http://schemas.openxmlformats.org/officeDocument/2006/relationships/slide" Target="slide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2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314.bin"/><Relationship Id="rId11" Type="http://schemas.openxmlformats.org/officeDocument/2006/relationships/image" Target="../media/image290.wmf"/><Relationship Id="rId5" Type="http://schemas.openxmlformats.org/officeDocument/2006/relationships/image" Target="../media/image282.wmf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3.bin"/><Relationship Id="rId9" Type="http://schemas.openxmlformats.org/officeDocument/2006/relationships/image" Target="../media/image285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9.bin"/><Relationship Id="rId13" Type="http://schemas.openxmlformats.org/officeDocument/2006/relationships/image" Target="../media/image295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292.wmf"/><Relationship Id="rId12" Type="http://schemas.openxmlformats.org/officeDocument/2006/relationships/oleObject" Target="../embeddings/oleObject321.bin"/><Relationship Id="rId17" Type="http://schemas.openxmlformats.org/officeDocument/2006/relationships/image" Target="../media/image29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3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18.bin"/><Relationship Id="rId11" Type="http://schemas.openxmlformats.org/officeDocument/2006/relationships/image" Target="../media/image294.wmf"/><Relationship Id="rId5" Type="http://schemas.openxmlformats.org/officeDocument/2006/relationships/image" Target="../media/image291.wmf"/><Relationship Id="rId15" Type="http://schemas.openxmlformats.org/officeDocument/2006/relationships/image" Target="../media/image296.wmf"/><Relationship Id="rId10" Type="http://schemas.openxmlformats.org/officeDocument/2006/relationships/oleObject" Target="../embeddings/oleObject320.bin"/><Relationship Id="rId4" Type="http://schemas.openxmlformats.org/officeDocument/2006/relationships/oleObject" Target="../embeddings/oleObject317.bin"/><Relationship Id="rId9" Type="http://schemas.openxmlformats.org/officeDocument/2006/relationships/image" Target="../media/image293.wmf"/><Relationship Id="rId14" Type="http://schemas.openxmlformats.org/officeDocument/2006/relationships/oleObject" Target="../embeddings/oleObject322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oleObject" Target="../embeddings/oleObject329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98.wmf"/><Relationship Id="rId12" Type="http://schemas.openxmlformats.org/officeDocument/2006/relationships/image" Target="../media/image3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25.bin"/><Relationship Id="rId11" Type="http://schemas.openxmlformats.org/officeDocument/2006/relationships/oleObject" Target="../embeddings/oleObject328.bin"/><Relationship Id="rId5" Type="http://schemas.openxmlformats.org/officeDocument/2006/relationships/image" Target="../media/image295.wmf"/><Relationship Id="rId10" Type="http://schemas.openxmlformats.org/officeDocument/2006/relationships/oleObject" Target="../embeddings/oleObject327.bin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299.wmf"/><Relationship Id="rId14" Type="http://schemas.openxmlformats.org/officeDocument/2006/relationships/image" Target="../media/image301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2.bin"/><Relationship Id="rId13" Type="http://schemas.openxmlformats.org/officeDocument/2006/relationships/oleObject" Target="../embeddings/oleObject335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02.wmf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331.bin"/><Relationship Id="rId11" Type="http://schemas.openxmlformats.org/officeDocument/2006/relationships/oleObject" Target="../embeddings/oleObject334.bin"/><Relationship Id="rId5" Type="http://schemas.openxmlformats.org/officeDocument/2006/relationships/image" Target="../media/image295.wmf"/><Relationship Id="rId10" Type="http://schemas.openxmlformats.org/officeDocument/2006/relationships/oleObject" Target="../embeddings/oleObject333.bin"/><Relationship Id="rId4" Type="http://schemas.openxmlformats.org/officeDocument/2006/relationships/oleObject" Target="../embeddings/oleObject330.bin"/><Relationship Id="rId9" Type="http://schemas.openxmlformats.org/officeDocument/2006/relationships/image" Target="../media/image303.wmf"/><Relationship Id="rId14" Type="http://schemas.openxmlformats.org/officeDocument/2006/relationships/image" Target="../media/image30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7.bin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49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wmf"/><Relationship Id="rId24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40.bin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7.wmf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28" Type="http://schemas.openxmlformats.org/officeDocument/2006/relationships/image" Target="../media/image62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oleObject" Target="../embeddings/oleObject5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69.bin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7.bin"/><Relationship Id="rId19" Type="http://schemas.openxmlformats.org/officeDocument/2006/relationships/oleObject" Target="../embeddings/oleObject73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0.bin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75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5" Type="http://schemas.openxmlformats.org/officeDocument/2006/relationships/image" Target="../media/image39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87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74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88.bin"/><Relationship Id="rId8" Type="http://schemas.openxmlformats.org/officeDocument/2006/relationships/oleObject" Target="../embeddings/oleObject7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0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9.wmf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9" Type="http://schemas.openxmlformats.org/officeDocument/2006/relationships/image" Target="../media/image100.wmf"/><Relationship Id="rId21" Type="http://schemas.openxmlformats.org/officeDocument/2006/relationships/image" Target="../media/image91.wmf"/><Relationship Id="rId34" Type="http://schemas.openxmlformats.org/officeDocument/2006/relationships/oleObject" Target="../embeddings/oleObject110.bin"/><Relationship Id="rId42" Type="http://schemas.openxmlformats.org/officeDocument/2006/relationships/oleObject" Target="../embeddings/oleObject114.bin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95.wmf"/><Relationship Id="rId41" Type="http://schemas.openxmlformats.org/officeDocument/2006/relationships/image" Target="../media/image101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105.bin"/><Relationship Id="rId32" Type="http://schemas.openxmlformats.org/officeDocument/2006/relationships/oleObject" Target="../embeddings/oleObject109.bin"/><Relationship Id="rId37" Type="http://schemas.openxmlformats.org/officeDocument/2006/relationships/image" Target="../media/image99.wmf"/><Relationship Id="rId40" Type="http://schemas.openxmlformats.org/officeDocument/2006/relationships/oleObject" Target="../embeddings/oleObject113.bin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107.bin"/><Relationship Id="rId36" Type="http://schemas.openxmlformats.org/officeDocument/2006/relationships/oleObject" Target="../embeddings/oleObject111.bin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90.wmf"/><Relationship Id="rId31" Type="http://schemas.openxmlformats.org/officeDocument/2006/relationships/image" Target="../media/image96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94.wmf"/><Relationship Id="rId30" Type="http://schemas.openxmlformats.org/officeDocument/2006/relationships/oleObject" Target="../embeddings/oleObject108.bin"/><Relationship Id="rId35" Type="http://schemas.openxmlformats.org/officeDocument/2006/relationships/image" Target="../media/image98.wmf"/><Relationship Id="rId43" Type="http://schemas.openxmlformats.org/officeDocument/2006/relationships/image" Target="../media/image102.wmf"/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8.xml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33" Type="http://schemas.openxmlformats.org/officeDocument/2006/relationships/image" Target="../media/image97.wmf"/><Relationship Id="rId38" Type="http://schemas.openxmlformats.org/officeDocument/2006/relationships/oleObject" Target="../embeddings/oleObject11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emf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1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1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1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2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2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19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5.bin"/><Relationship Id="rId21" Type="http://schemas.openxmlformats.org/officeDocument/2006/relationships/image" Target="../media/image129.wmf"/><Relationship Id="rId34" Type="http://schemas.openxmlformats.org/officeDocument/2006/relationships/oleObject" Target="../embeddings/oleObject149.bin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27.wmf"/><Relationship Id="rId25" Type="http://schemas.openxmlformats.org/officeDocument/2006/relationships/image" Target="../media/image131.wmf"/><Relationship Id="rId33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29" Type="http://schemas.openxmlformats.org/officeDocument/2006/relationships/image" Target="../media/image133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144.bin"/><Relationship Id="rId32" Type="http://schemas.openxmlformats.org/officeDocument/2006/relationships/oleObject" Target="../embeddings/oleObject148.bin"/><Relationship Id="rId37" Type="http://schemas.openxmlformats.org/officeDocument/2006/relationships/image" Target="../media/image137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28" Type="http://schemas.openxmlformats.org/officeDocument/2006/relationships/oleObject" Target="../embeddings/oleObject146.bin"/><Relationship Id="rId36" Type="http://schemas.openxmlformats.org/officeDocument/2006/relationships/oleObject" Target="../embeddings/oleObject150.bin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28.wmf"/><Relationship Id="rId31" Type="http://schemas.openxmlformats.org/officeDocument/2006/relationships/image" Target="../media/image134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32.wmf"/><Relationship Id="rId30" Type="http://schemas.openxmlformats.org/officeDocument/2006/relationships/oleObject" Target="../embeddings/oleObject147.bin"/><Relationship Id="rId35" Type="http://schemas.openxmlformats.org/officeDocument/2006/relationships/image" Target="../media/image136.wmf"/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5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160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148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47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6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54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1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9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6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61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60.wmf"/><Relationship Id="rId5" Type="http://schemas.openxmlformats.org/officeDocument/2006/relationships/image" Target="../media/image157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5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182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1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169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18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73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172.wmf"/><Relationship Id="rId5" Type="http://schemas.openxmlformats.org/officeDocument/2006/relationships/image" Target="../media/image170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6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78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19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84.w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188.wmf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98.bin"/><Relationship Id="rId17" Type="http://schemas.openxmlformats.org/officeDocument/2006/relationships/image" Target="../media/image186.wmf"/><Relationship Id="rId25" Type="http://schemas.openxmlformats.org/officeDocument/2006/relationships/image" Target="../media/image1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83.wmf"/><Relationship Id="rId24" Type="http://schemas.openxmlformats.org/officeDocument/2006/relationships/oleObject" Target="../embeddings/oleObject204.bin"/><Relationship Id="rId5" Type="http://schemas.openxmlformats.org/officeDocument/2006/relationships/image" Target="../media/image180.wmf"/><Relationship Id="rId15" Type="http://schemas.openxmlformats.org/officeDocument/2006/relationships/image" Target="../media/image185.wmf"/><Relationship Id="rId23" Type="http://schemas.openxmlformats.org/officeDocument/2006/relationships/image" Target="../media/image189.wmf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187.wmf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99.bin"/><Relationship Id="rId22" Type="http://schemas.openxmlformats.org/officeDocument/2006/relationships/oleObject" Target="../embeddings/oleObject20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95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92.wmf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5" Type="http://schemas.openxmlformats.org/officeDocument/2006/relationships/image" Target="../media/image196.wmf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21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216.bin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3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12.bin"/><Relationship Id="rId15" Type="http://schemas.openxmlformats.org/officeDocument/2006/relationships/oleObject" Target="../embeddings/oleObject217.bin"/><Relationship Id="rId10" Type="http://schemas.openxmlformats.org/officeDocument/2006/relationships/image" Target="../media/image200.wmf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14.bin"/><Relationship Id="rId14" Type="http://schemas.openxmlformats.org/officeDocument/2006/relationships/image" Target="../media/image20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image" Target="../media/image208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5.wmf"/><Relationship Id="rId11" Type="http://schemas.openxmlformats.org/officeDocument/2006/relationships/image" Target="../media/image207.wmf"/><Relationship Id="rId5" Type="http://schemas.openxmlformats.org/officeDocument/2006/relationships/oleObject" Target="../embeddings/oleObject219.bin"/><Relationship Id="rId15" Type="http://schemas.openxmlformats.org/officeDocument/2006/relationships/image" Target="../media/image209.wmf"/><Relationship Id="rId10" Type="http://schemas.openxmlformats.org/officeDocument/2006/relationships/oleObject" Target="../embeddings/oleObject222.bin"/><Relationship Id="rId4" Type="http://schemas.openxmlformats.org/officeDocument/2006/relationships/image" Target="../media/image204.wmf"/><Relationship Id="rId9" Type="http://schemas.openxmlformats.org/officeDocument/2006/relationships/image" Target="../media/image206.wmf"/><Relationship Id="rId14" Type="http://schemas.openxmlformats.org/officeDocument/2006/relationships/oleObject" Target="../embeddings/oleObject22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1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211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28.bin"/><Relationship Id="rId4" Type="http://schemas.openxmlformats.org/officeDocument/2006/relationships/image" Target="../media/image212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35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1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10" Type="http://schemas.openxmlformats.org/officeDocument/2006/relationships/image" Target="../media/image218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2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222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40.bin"/><Relationship Id="rId10" Type="http://schemas.openxmlformats.org/officeDocument/2006/relationships/image" Target="../media/image227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242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28.wmf"/><Relationship Id="rId4" Type="http://schemas.openxmlformats.org/officeDocument/2006/relationships/oleObject" Target="../embeddings/oleObject243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image" Target="../media/image233.wmf"/><Relationship Id="rId18" Type="http://schemas.openxmlformats.org/officeDocument/2006/relationships/oleObject" Target="../embeddings/oleObject251.bin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237.wmf"/><Relationship Id="rId7" Type="http://schemas.openxmlformats.org/officeDocument/2006/relationships/image" Target="../media/image230.wmf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235.wmf"/><Relationship Id="rId25" Type="http://schemas.openxmlformats.org/officeDocument/2006/relationships/image" Target="../media/image2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0.bin"/><Relationship Id="rId20" Type="http://schemas.openxmlformats.org/officeDocument/2006/relationships/oleObject" Target="../embeddings/oleObject252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232.wmf"/><Relationship Id="rId24" Type="http://schemas.openxmlformats.org/officeDocument/2006/relationships/oleObject" Target="../embeddings/oleObject254.bin"/><Relationship Id="rId5" Type="http://schemas.openxmlformats.org/officeDocument/2006/relationships/image" Target="../media/image229.wmf"/><Relationship Id="rId15" Type="http://schemas.openxmlformats.org/officeDocument/2006/relationships/image" Target="../media/image234.wmf"/><Relationship Id="rId23" Type="http://schemas.openxmlformats.org/officeDocument/2006/relationships/image" Target="../media/image238.wmf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236.wmf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231.wmf"/><Relationship Id="rId14" Type="http://schemas.openxmlformats.org/officeDocument/2006/relationships/oleObject" Target="../embeddings/oleObject249.bin"/><Relationship Id="rId22" Type="http://schemas.openxmlformats.org/officeDocument/2006/relationships/oleObject" Target="../embeddings/oleObject253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SCHOOL\METODIST\Shautzukova\theory\chapter5\000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13" Type="http://schemas.openxmlformats.org/officeDocument/2006/relationships/oleObject" Target="../embeddings/oleObject260.bin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12" Type="http://schemas.openxmlformats.org/officeDocument/2006/relationships/image" Target="../media/image2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41.w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243.wmf"/><Relationship Id="rId4" Type="http://schemas.openxmlformats.org/officeDocument/2006/relationships/image" Target="../media/image240.wmf"/><Relationship Id="rId9" Type="http://schemas.openxmlformats.org/officeDocument/2006/relationships/oleObject" Target="../embeddings/oleObject258.bin"/><Relationship Id="rId14" Type="http://schemas.openxmlformats.org/officeDocument/2006/relationships/image" Target="../media/image24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oleObject" Target="../embeddings/oleObject268.bin"/><Relationship Id="rId18" Type="http://schemas.openxmlformats.org/officeDocument/2006/relationships/oleObject" Target="../embeddings/oleObject271.bin"/><Relationship Id="rId3" Type="http://schemas.openxmlformats.org/officeDocument/2006/relationships/oleObject" Target="../embeddings/oleObject261.bin"/><Relationship Id="rId21" Type="http://schemas.openxmlformats.org/officeDocument/2006/relationships/oleObject" Target="../embeddings/oleObject273.bin"/><Relationship Id="rId7" Type="http://schemas.openxmlformats.org/officeDocument/2006/relationships/oleObject" Target="../embeddings/oleObject263.bin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2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0.bin"/><Relationship Id="rId20" Type="http://schemas.openxmlformats.org/officeDocument/2006/relationships/oleObject" Target="../embeddings/oleObject272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9.bin"/><Relationship Id="rId23" Type="http://schemas.openxmlformats.org/officeDocument/2006/relationships/oleObject" Target="../embeddings/oleObject274.bin"/><Relationship Id="rId10" Type="http://schemas.openxmlformats.org/officeDocument/2006/relationships/image" Target="../media/image247.wmf"/><Relationship Id="rId19" Type="http://schemas.openxmlformats.org/officeDocument/2006/relationships/image" Target="../media/image250.wmf"/><Relationship Id="rId4" Type="http://schemas.openxmlformats.org/officeDocument/2006/relationships/image" Target="../media/image240.wmf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248.wmf"/><Relationship Id="rId22" Type="http://schemas.openxmlformats.org/officeDocument/2006/relationships/image" Target="../media/image251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76.bin"/><Relationship Id="rId10" Type="http://schemas.openxmlformats.org/officeDocument/2006/relationships/image" Target="../media/image255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7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13" Type="http://schemas.openxmlformats.org/officeDocument/2006/relationships/oleObject" Target="../embeddings/oleObject284.bin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2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7.wmf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80.bin"/><Relationship Id="rId10" Type="http://schemas.openxmlformats.org/officeDocument/2006/relationships/image" Target="../media/image259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261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63.wmf"/><Relationship Id="rId5" Type="http://schemas.openxmlformats.org/officeDocument/2006/relationships/oleObject" Target="../embeddings/oleObject286.bin"/><Relationship Id="rId4" Type="http://schemas.openxmlformats.org/officeDocument/2006/relationships/image" Target="../media/image262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9.bin"/><Relationship Id="rId13" Type="http://schemas.openxmlformats.org/officeDocument/2006/relationships/image" Target="../media/image268.wmf"/><Relationship Id="rId18" Type="http://schemas.openxmlformats.org/officeDocument/2006/relationships/oleObject" Target="../embeddings/oleObject294.bin"/><Relationship Id="rId3" Type="http://schemas.openxmlformats.org/officeDocument/2006/relationships/notesSlide" Target="../notesSlides/notesSlide56.xml"/><Relationship Id="rId21" Type="http://schemas.openxmlformats.org/officeDocument/2006/relationships/image" Target="../media/image272.wmf"/><Relationship Id="rId7" Type="http://schemas.openxmlformats.org/officeDocument/2006/relationships/image" Target="../media/image265.wmf"/><Relationship Id="rId12" Type="http://schemas.openxmlformats.org/officeDocument/2006/relationships/oleObject" Target="../embeddings/oleObject291.bin"/><Relationship Id="rId17" Type="http://schemas.openxmlformats.org/officeDocument/2006/relationships/image" Target="../media/image2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3.bin"/><Relationship Id="rId20" Type="http://schemas.openxmlformats.org/officeDocument/2006/relationships/oleObject" Target="../embeddings/oleObject295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88.bin"/><Relationship Id="rId11" Type="http://schemas.openxmlformats.org/officeDocument/2006/relationships/image" Target="../media/image267.wmf"/><Relationship Id="rId5" Type="http://schemas.openxmlformats.org/officeDocument/2006/relationships/image" Target="../media/image264.wmf"/><Relationship Id="rId15" Type="http://schemas.openxmlformats.org/officeDocument/2006/relationships/image" Target="../media/image269.wmf"/><Relationship Id="rId10" Type="http://schemas.openxmlformats.org/officeDocument/2006/relationships/oleObject" Target="../embeddings/oleObject290.bin"/><Relationship Id="rId19" Type="http://schemas.openxmlformats.org/officeDocument/2006/relationships/image" Target="../media/image271.wmf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266.wmf"/><Relationship Id="rId14" Type="http://schemas.openxmlformats.org/officeDocument/2006/relationships/oleObject" Target="../embeddings/oleObject292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13" Type="http://schemas.openxmlformats.org/officeDocument/2006/relationships/image" Target="../media/image277.wmf"/><Relationship Id="rId18" Type="http://schemas.openxmlformats.org/officeDocument/2006/relationships/oleObject" Target="../embeddings/oleObject303.bin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281.wmf"/><Relationship Id="rId7" Type="http://schemas.openxmlformats.org/officeDocument/2006/relationships/image" Target="../media/image274.wmf"/><Relationship Id="rId12" Type="http://schemas.openxmlformats.org/officeDocument/2006/relationships/oleObject" Target="../embeddings/oleObject300.bin"/><Relationship Id="rId17" Type="http://schemas.openxmlformats.org/officeDocument/2006/relationships/image" Target="../media/image2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2.bin"/><Relationship Id="rId20" Type="http://schemas.openxmlformats.org/officeDocument/2006/relationships/oleObject" Target="../embeddings/oleObject304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97.bin"/><Relationship Id="rId11" Type="http://schemas.openxmlformats.org/officeDocument/2006/relationships/image" Target="../media/image276.wmf"/><Relationship Id="rId5" Type="http://schemas.openxmlformats.org/officeDocument/2006/relationships/image" Target="../media/image273.wmf"/><Relationship Id="rId15" Type="http://schemas.openxmlformats.org/officeDocument/2006/relationships/image" Target="../media/image278.wmf"/><Relationship Id="rId10" Type="http://schemas.openxmlformats.org/officeDocument/2006/relationships/oleObject" Target="../embeddings/oleObject299.bin"/><Relationship Id="rId19" Type="http://schemas.openxmlformats.org/officeDocument/2006/relationships/image" Target="../media/image280.wmf"/><Relationship Id="rId4" Type="http://schemas.openxmlformats.org/officeDocument/2006/relationships/oleObject" Target="../embeddings/oleObject296.bin"/><Relationship Id="rId9" Type="http://schemas.openxmlformats.org/officeDocument/2006/relationships/image" Target="../media/image275.wmf"/><Relationship Id="rId14" Type="http://schemas.openxmlformats.org/officeDocument/2006/relationships/oleObject" Target="../embeddings/oleObject301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image" Target="../media/image286.wmf"/><Relationship Id="rId18" Type="http://schemas.openxmlformats.org/officeDocument/2006/relationships/oleObject" Target="../embeddings/oleObject312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83.wmf"/><Relationship Id="rId12" Type="http://schemas.openxmlformats.org/officeDocument/2006/relationships/oleObject" Target="../embeddings/oleObject309.bin"/><Relationship Id="rId17" Type="http://schemas.openxmlformats.org/officeDocument/2006/relationships/image" Target="../media/image2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1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306.bin"/><Relationship Id="rId11" Type="http://schemas.openxmlformats.org/officeDocument/2006/relationships/image" Target="../media/image285.wmf"/><Relationship Id="rId5" Type="http://schemas.openxmlformats.org/officeDocument/2006/relationships/image" Target="../media/image282.wmf"/><Relationship Id="rId15" Type="http://schemas.openxmlformats.org/officeDocument/2006/relationships/image" Target="../media/image287.wmf"/><Relationship Id="rId10" Type="http://schemas.openxmlformats.org/officeDocument/2006/relationships/oleObject" Target="../embeddings/oleObject308.bin"/><Relationship Id="rId19" Type="http://schemas.openxmlformats.org/officeDocument/2006/relationships/image" Target="../media/image289.wmf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284.wmf"/><Relationship Id="rId14" Type="http://schemas.openxmlformats.org/officeDocument/2006/relationships/oleObject" Target="../embeddings/oleObject3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683" y="309163"/>
            <a:ext cx="8723313" cy="1508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6600" b="1" dirty="0" smtClean="0"/>
              <a:t>Логические основы компьютеров</a:t>
            </a:r>
          </a:p>
        </p:txBody>
      </p:sp>
      <p:sp>
        <p:nvSpPr>
          <p:cNvPr id="60420" name="Rectangle 135"/>
          <p:cNvSpPr>
            <a:spLocks noGrp="1" noChangeArrowheads="1"/>
          </p:cNvSpPr>
          <p:nvPr>
            <p:ph type="subTitle" idx="1"/>
          </p:nvPr>
        </p:nvSpPr>
        <p:spPr>
          <a:xfrm>
            <a:off x="522014" y="1950928"/>
            <a:ext cx="6246648" cy="3367306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1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2" action="ppaction://hlinksldjump"/>
              </a:rPr>
              <a:t>Логика и компьютер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2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3" action="ppaction://hlinksldjump"/>
              </a:rPr>
              <a:t>Логические операции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3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4" action="ppaction://hlinksldjump"/>
              </a:rPr>
              <a:t>Диаграммы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4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5" action="ppaction://hlinksldjump"/>
              </a:rPr>
              <a:t>Упрощение логических выражений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5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6" action="ppaction://hlinksldjump"/>
              </a:rPr>
              <a:t>Синтез логических выражений 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6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7" action="ppaction://hlinksldjump"/>
              </a:rPr>
              <a:t>Предикаты и кванторы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7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8" action="ppaction://hlinksldjump"/>
              </a:rPr>
              <a:t>Логические элементы компьютера</a:t>
            </a:r>
            <a:endParaRPr lang="ru-RU" altLang="ru-RU" sz="2600" b="1" dirty="0" smtClean="0"/>
          </a:p>
          <a:p>
            <a:pPr marL="609600" indent="-609600" algn="l" eaLnBrk="1" hangingPunct="1">
              <a:lnSpc>
                <a:spcPct val="90000"/>
              </a:lnSpc>
            </a:pPr>
            <a:r>
              <a:rPr lang="ru-RU" altLang="ru-RU" sz="2800" b="1" dirty="0" smtClean="0"/>
              <a:t>§ </a:t>
            </a:r>
            <a:r>
              <a:rPr lang="en-US" altLang="ru-RU" sz="2800" b="1" dirty="0"/>
              <a:t>8</a:t>
            </a:r>
            <a:r>
              <a:rPr lang="en-US" altLang="ru-RU" sz="2800" b="1" dirty="0" smtClean="0"/>
              <a:t>.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>
                <a:hlinkClick r:id="rId9" action="ppaction://hlinksldjump"/>
              </a:rPr>
              <a:t>Логические задачи</a:t>
            </a:r>
            <a:r>
              <a:rPr lang="ru-RU" altLang="ru-RU" sz="2600" b="1" dirty="0" smtClean="0"/>
              <a:t> </a:t>
            </a:r>
          </a:p>
        </p:txBody>
      </p:sp>
      <p:sp>
        <p:nvSpPr>
          <p:cNvPr id="604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42235" y="2750337"/>
            <a:ext cx="2301766" cy="13564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 smtClean="0"/>
              <a:t>Игнатьева О.В.</a:t>
            </a: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553667-D2CB-4C03-B9DA-B184A95BB399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1028" name="Заголовок 1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Обозначение высказываний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55600" y="850900"/>
            <a:ext cx="8140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ru-RU" sz="2400" b="1">
                <a:solidFill>
                  <a:schemeClr val="accent2"/>
                </a:solidFill>
              </a:rPr>
              <a:t>A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/>
              <a:t>– Сейчас идет дождь.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400" b="1">
                <a:solidFill>
                  <a:schemeClr val="accent2"/>
                </a:solidFill>
              </a:rPr>
              <a:t>B</a:t>
            </a:r>
            <a:r>
              <a:rPr lang="ru-RU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/>
              <a:t>– Форточка открыта.</a:t>
            </a:r>
          </a:p>
        </p:txBody>
      </p:sp>
      <p:graphicFrame>
        <p:nvGraphicFramePr>
          <p:cNvPr id="8235" name="Object 43"/>
          <p:cNvGraphicFramePr>
            <a:graphicFrameLocks noChangeAspect="1"/>
          </p:cNvGraphicFramePr>
          <p:nvPr/>
        </p:nvGraphicFramePr>
        <p:xfrm>
          <a:off x="3889375" y="844550"/>
          <a:ext cx="2476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Формула" r:id="rId4" imgW="101520" imgH="203040" progId="Equation.3">
                  <p:embed/>
                </p:oleObj>
              </mc:Choice>
              <mc:Fallback>
                <p:oleObj name="Формула" r:id="rId4" imgW="101520" imgH="2030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844550"/>
                        <a:ext cx="2476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6" name="AutoShape 44"/>
          <p:cNvSpPr>
            <a:spLocks noChangeArrowheads="1"/>
          </p:cNvSpPr>
          <p:nvPr/>
        </p:nvSpPr>
        <p:spPr bwMode="auto">
          <a:xfrm>
            <a:off x="5049838" y="958850"/>
            <a:ext cx="3379787" cy="682625"/>
          </a:xfrm>
          <a:prstGeom prst="wedgeRoundRectCallout">
            <a:avLst>
              <a:gd name="adj1" fmla="val -75366"/>
              <a:gd name="adj2" fmla="val -463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простые высказывания (элементарные)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433388" y="2873375"/>
            <a:ext cx="836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Составные высказывания </a:t>
            </a:r>
            <a:r>
              <a:rPr lang="ru-RU" altLang="ru-RU" sz="2400"/>
              <a:t>строятся из простых с помощью логических связок (операций) «</a:t>
            </a:r>
            <a:r>
              <a:rPr lang="ru-RU" altLang="ru-RU" sz="2400" b="1"/>
              <a:t>и»</a:t>
            </a:r>
            <a:r>
              <a:rPr lang="ru-RU" altLang="ru-RU" sz="2400"/>
              <a:t>, «</a:t>
            </a:r>
            <a:r>
              <a:rPr lang="ru-RU" altLang="ru-RU" sz="2400" b="1"/>
              <a:t>или»</a:t>
            </a:r>
            <a:r>
              <a:rPr lang="ru-RU" altLang="ru-RU" sz="2400"/>
              <a:t>, «</a:t>
            </a:r>
            <a:r>
              <a:rPr lang="ru-RU" altLang="ru-RU" sz="2400" b="1"/>
              <a:t>не»</a:t>
            </a:r>
            <a:r>
              <a:rPr lang="ru-RU" altLang="ru-RU" sz="2400"/>
              <a:t>, «</a:t>
            </a:r>
            <a:r>
              <a:rPr lang="ru-RU" altLang="ru-RU" sz="2400" b="1"/>
              <a:t>если … то»</a:t>
            </a:r>
            <a:r>
              <a:rPr lang="ru-RU" altLang="ru-RU" sz="2400"/>
              <a:t>, «</a:t>
            </a:r>
            <a:r>
              <a:rPr lang="ru-RU" altLang="ru-RU" sz="2400" b="1"/>
              <a:t>тогда и только тогда»</a:t>
            </a:r>
            <a:r>
              <a:rPr lang="ru-RU" altLang="ru-RU" sz="2400"/>
              <a:t> и др.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79425" y="1811338"/>
            <a:ext cx="8183563" cy="954087"/>
            <a:chOff x="274" y="1191"/>
            <a:chExt cx="5155" cy="601"/>
          </a:xfrm>
        </p:grpSpPr>
        <p:sp>
          <p:nvSpPr>
            <p:cNvPr id="1035" name="Text Box 47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534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Любое высказывание может быть ложно (0) </a:t>
              </a:r>
              <a:br>
                <a:rPr lang="ru-RU" altLang="ru-RU" sz="2400" b="1"/>
              </a:br>
              <a:r>
                <a:rPr lang="ru-RU" altLang="ru-RU" sz="2400" b="1"/>
                <a:t>или истинно (1).</a:t>
              </a:r>
            </a:p>
          </p:txBody>
        </p:sp>
        <p:sp>
          <p:nvSpPr>
            <p:cNvPr id="1036" name="Oval 48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339725" y="4113213"/>
            <a:ext cx="2336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65338" indent="-2065338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</a:rPr>
              <a:t>               </a:t>
            </a:r>
            <a:r>
              <a:rPr lang="en-US" altLang="ru-RU" sz="2000" b="1">
                <a:solidFill>
                  <a:schemeClr val="accent2"/>
                </a:solidFill>
              </a:rPr>
              <a:t>A</a:t>
            </a:r>
            <a:r>
              <a:rPr lang="ru-RU" altLang="ru-RU" sz="2000" b="1">
                <a:solidFill>
                  <a:schemeClr val="accent2"/>
                </a:solidFill>
              </a:rPr>
              <a:t> и </a:t>
            </a:r>
            <a:r>
              <a:rPr lang="en-US" altLang="ru-RU" sz="2000" b="1">
                <a:solidFill>
                  <a:schemeClr val="accent2"/>
                </a:solidFill>
              </a:rPr>
              <a:t>B</a:t>
            </a:r>
            <a:r>
              <a:rPr lang="ru-RU" altLang="ru-RU" sz="2000" b="1">
                <a:solidFill>
                  <a:schemeClr val="accent2"/>
                </a:solidFill>
              </a:rPr>
              <a:t> </a:t>
            </a: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ru-RU" sz="2000" b="1">
                <a:solidFill>
                  <a:schemeClr val="accent2"/>
                </a:solidFill>
              </a:rPr>
              <a:t>A </a:t>
            </a:r>
            <a:r>
              <a:rPr lang="ru-RU" altLang="ru-RU" sz="2000" b="1">
                <a:solidFill>
                  <a:schemeClr val="accent2"/>
                </a:solidFill>
              </a:rPr>
              <a:t>или не </a:t>
            </a:r>
            <a:r>
              <a:rPr lang="en-US" altLang="ru-RU" sz="2000" b="1">
                <a:solidFill>
                  <a:schemeClr val="accent2"/>
                </a:solidFill>
              </a:rPr>
              <a:t>B</a:t>
            </a:r>
            <a:endParaRPr lang="ru-RU" altLang="ru-RU" sz="2000" b="1">
              <a:solidFill>
                <a:schemeClr val="accent2"/>
              </a:solidFill>
            </a:endParaRP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</a:rPr>
              <a:t>если </a:t>
            </a:r>
            <a:r>
              <a:rPr lang="en-US" altLang="ru-RU" sz="2000" b="1">
                <a:solidFill>
                  <a:schemeClr val="accent2"/>
                </a:solidFill>
              </a:rPr>
              <a:t>A</a:t>
            </a:r>
            <a:r>
              <a:rPr lang="ru-RU" altLang="ru-RU" sz="2000" b="1">
                <a:solidFill>
                  <a:schemeClr val="accent2"/>
                </a:solidFill>
              </a:rPr>
              <a:t>, то</a:t>
            </a:r>
            <a:r>
              <a:rPr lang="en-US" altLang="ru-RU" sz="2000" b="1">
                <a:solidFill>
                  <a:schemeClr val="accent2"/>
                </a:solidFill>
              </a:rPr>
              <a:t> B</a:t>
            </a:r>
            <a:endParaRPr lang="ru-RU" altLang="ru-RU" sz="2000" b="1">
              <a:solidFill>
                <a:schemeClr val="accent2"/>
              </a:solidFill>
            </a:endParaRPr>
          </a:p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ru-RU" sz="2000" b="1">
                <a:solidFill>
                  <a:schemeClr val="accent2"/>
                </a:solidFill>
              </a:rPr>
              <a:t>A</a:t>
            </a:r>
            <a:r>
              <a:rPr lang="ru-RU" altLang="ru-RU" sz="2000" b="1">
                <a:solidFill>
                  <a:schemeClr val="accent2"/>
                </a:solidFill>
              </a:rPr>
              <a:t> тогда и только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chemeClr val="accent2"/>
                </a:solidFill>
              </a:rPr>
              <a:t>тогда, когда</a:t>
            </a:r>
            <a:r>
              <a:rPr lang="en-US" altLang="ru-RU" sz="2000" b="1">
                <a:solidFill>
                  <a:schemeClr val="accent2"/>
                </a:solidFill>
              </a:rPr>
              <a:t> B</a:t>
            </a:r>
            <a:endParaRPr lang="ru-RU" altLang="ru-RU" sz="2000"/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2957513" y="4113213"/>
            <a:ext cx="58499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/>
              <a:t>Сейчас идет дождь</a:t>
            </a:r>
            <a:r>
              <a:rPr lang="en-US" altLang="ru-RU" sz="2000"/>
              <a:t> </a:t>
            </a:r>
            <a:r>
              <a:rPr lang="ru-RU" altLang="ru-RU" sz="2000"/>
              <a:t>и открыта форточка.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/>
              <a:t>Сейчас идет дождь</a:t>
            </a:r>
            <a:r>
              <a:rPr lang="en-US" altLang="ru-RU" sz="2000"/>
              <a:t> </a:t>
            </a:r>
            <a:r>
              <a:rPr lang="ru-RU" altLang="ru-RU" sz="2000"/>
              <a:t>или форточка закрыта.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/>
              <a:t>Если сейчас идет дождь, то</a:t>
            </a:r>
            <a:r>
              <a:rPr lang="en-US" altLang="ru-RU" sz="2000"/>
              <a:t> </a:t>
            </a:r>
            <a:r>
              <a:rPr lang="ru-RU" altLang="ru-RU" sz="2000"/>
              <a:t>форточка открыта.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/>
              <a:t>Дождь идет тогда и только тогда, когда открыта</a:t>
            </a:r>
            <a:r>
              <a:rPr lang="en-US" altLang="ru-RU" sz="2000"/>
              <a:t> </a:t>
            </a:r>
            <a:r>
              <a:rPr lang="ru-RU" altLang="ru-RU" sz="2000"/>
              <a:t>форточка.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 build="allAtOnce"/>
      <p:bldP spid="8236" grpId="0" animBg="1"/>
      <p:bldP spid="8237" grpId="0" build="allAtOnce"/>
      <p:bldP spid="824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Заголовок 2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512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743FA9-43FA-4AB5-B1C3-D7EAF6EE550C}" type="slidenum">
              <a:rPr lang="ru-RU" altLang="ru-RU"/>
              <a:pPr eaLnBrk="1" hangingPunct="1"/>
              <a:t>100</a:t>
            </a:fld>
            <a:endParaRPr lang="ru-RU" altLang="ru-RU"/>
          </a:p>
        </p:txBody>
      </p:sp>
      <p:sp>
        <p:nvSpPr>
          <p:cNvPr id="51208" name="Rectangle 4"/>
          <p:cNvSpPr>
            <a:spLocks noChangeArrowheads="1"/>
          </p:cNvSpPr>
          <p:nvPr/>
        </p:nvSpPr>
        <p:spPr bwMode="auto">
          <a:xfrm>
            <a:off x="301625" y="812800"/>
            <a:ext cx="8651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Задача 5. </a:t>
            </a:r>
            <a:r>
              <a:rPr lang="ru-RU" altLang="ru-RU" sz="2000"/>
              <a:t>На вопрос «Кто из твоих учеников изучал логику?» учитель ответил: </a:t>
            </a:r>
            <a:r>
              <a:rPr lang="ru-RU" altLang="ru-RU" sz="2000">
                <a:solidFill>
                  <a:srgbClr val="333399"/>
                </a:solidFill>
              </a:rPr>
              <a:t>«Если логику изучал Андрей, то изучал и Борис. Однако неверно, что если изучал Семен, то изучал и Борис»</a:t>
            </a:r>
            <a:r>
              <a:rPr lang="ru-RU" altLang="ru-RU" sz="2000"/>
              <a:t>. Кто же изучал логику? </a:t>
            </a:r>
          </a:p>
        </p:txBody>
      </p:sp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369888" y="218281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51210" name="Rectangle 6"/>
          <p:cNvSpPr>
            <a:spLocks noChangeArrowheads="1"/>
          </p:cNvSpPr>
          <p:nvPr/>
        </p:nvSpPr>
        <p:spPr bwMode="auto">
          <a:xfrm>
            <a:off x="1971675" y="2225675"/>
            <a:ext cx="598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A </a:t>
            </a:r>
            <a:r>
              <a:rPr lang="ru-RU" altLang="ru-RU" sz="2000" b="1"/>
              <a:t>– </a:t>
            </a:r>
            <a:r>
              <a:rPr lang="ru-RU" altLang="ru-RU" sz="2000"/>
              <a:t>логику изучал Андрей, </a:t>
            </a:r>
            <a:r>
              <a:rPr lang="en-US" altLang="ru-RU" sz="2000" b="1"/>
              <a:t>B </a:t>
            </a:r>
            <a:r>
              <a:rPr lang="ru-RU" altLang="ru-RU" sz="2000" b="1"/>
              <a:t>– </a:t>
            </a:r>
            <a:r>
              <a:rPr lang="ru-RU" altLang="ru-RU" sz="2000"/>
              <a:t>Борис, </a:t>
            </a:r>
            <a:r>
              <a:rPr lang="en-US" altLang="ru-RU" sz="2000" b="1"/>
              <a:t>C </a:t>
            </a:r>
            <a:r>
              <a:rPr lang="ru-RU" altLang="ru-RU" sz="2000" b="1"/>
              <a:t>– </a:t>
            </a:r>
            <a:r>
              <a:rPr lang="ru-RU" altLang="ru-RU" sz="2000"/>
              <a:t>Семен</a:t>
            </a:r>
          </a:p>
        </p:txBody>
      </p:sp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4738688" y="2827338"/>
            <a:ext cx="3859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«Если логику изучал Андрей, </a:t>
            </a:r>
            <a:br>
              <a:rPr lang="ru-RU" altLang="ru-RU" sz="2000"/>
            </a:br>
            <a:r>
              <a:rPr lang="ru-RU" altLang="ru-RU" sz="2000"/>
              <a:t>  то изучал и Борис». </a:t>
            </a:r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2335213" y="3670300"/>
          <a:ext cx="1471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" name="Формула" r:id="rId4" imgW="698400" imgH="177480" progId="Equation.3">
                  <p:embed/>
                </p:oleObj>
              </mc:Choice>
              <mc:Fallback>
                <p:oleObj name="Формула" r:id="rId4" imgW="69840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670300"/>
                        <a:ext cx="14716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363538" y="3643313"/>
            <a:ext cx="163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2</a:t>
            </a:r>
            <a:r>
              <a:rPr lang="en-US" altLang="ru-RU" sz="2400" b="1">
                <a:solidFill>
                  <a:schemeClr val="accent2"/>
                </a:solidFill>
              </a:rPr>
              <a:t> </a:t>
            </a:r>
            <a:r>
              <a:rPr lang="ru-RU" altLang="ru-RU" sz="2400" b="1">
                <a:solidFill>
                  <a:schemeClr val="accent2"/>
                </a:solidFill>
              </a:rPr>
              <a:t>способ: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424738" y="4175125"/>
            <a:ext cx="1054100" cy="1474788"/>
            <a:chOff x="4290" y="2240"/>
            <a:chExt cx="664" cy="929"/>
          </a:xfrm>
        </p:grpSpPr>
        <p:sp>
          <p:nvSpPr>
            <p:cNvPr id="51271" name="AutoShape 32"/>
            <p:cNvSpPr>
              <a:spLocks noChangeArrowheads="1"/>
            </p:cNvSpPr>
            <p:nvPr/>
          </p:nvSpPr>
          <p:spPr bwMode="auto">
            <a:xfrm>
              <a:off x="4290" y="2240"/>
              <a:ext cx="664" cy="929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51205" name="Object 5"/>
            <p:cNvGraphicFramePr>
              <a:graphicFrameLocks noChangeAspect="1"/>
            </p:cNvGraphicFramePr>
            <p:nvPr/>
          </p:nvGraphicFramePr>
          <p:xfrm>
            <a:off x="4360" y="2297"/>
            <a:ext cx="521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1" name="Формула" r:id="rId6" imgW="393480" imgH="634680" progId="Equation.3">
                    <p:embed/>
                  </p:oleObj>
                </mc:Choice>
                <mc:Fallback>
                  <p:oleObj name="Формула" r:id="rId6" imgW="393480" imgH="634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2297"/>
                          <a:ext cx="521" cy="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5011738" y="3668713"/>
          <a:ext cx="14176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2" name="Формула" r:id="rId8" imgW="672840" imgH="177480" progId="Equation.3">
                  <p:embed/>
                </p:oleObj>
              </mc:Choice>
              <mc:Fallback>
                <p:oleObj name="Формула" r:id="rId8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3668713"/>
                        <a:ext cx="141763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Rectangle 8"/>
          <p:cNvSpPr>
            <a:spLocks noChangeArrowheads="1"/>
          </p:cNvSpPr>
          <p:nvPr/>
        </p:nvSpPr>
        <p:spPr bwMode="auto">
          <a:xfrm>
            <a:off x="355600" y="2827338"/>
            <a:ext cx="373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/>
              <a:t>«Неверно, что если изучал  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/>
              <a:t>  </a:t>
            </a:r>
            <a:r>
              <a:rPr lang="ru-RU" altLang="ru-RU" sz="2000"/>
              <a:t>Семен, то изучал и Борис». </a:t>
            </a:r>
          </a:p>
        </p:txBody>
      </p:sp>
      <p:graphicFrame>
        <p:nvGraphicFramePr>
          <p:cNvPr id="22" name="Group 68"/>
          <p:cNvGraphicFramePr>
            <a:graphicFrameLocks noGrp="1"/>
          </p:cNvGraphicFramePr>
          <p:nvPr/>
        </p:nvGraphicFramePr>
        <p:xfrm>
          <a:off x="2097088" y="4237038"/>
          <a:ext cx="2017712" cy="1981200"/>
        </p:xfrm>
        <a:graphic>
          <a:graphicData uri="http://schemas.openxmlformats.org/drawingml/2006/table">
            <a:tbl>
              <a:tblPr/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2006600" y="5364163"/>
            <a:ext cx="2208213" cy="5238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57238" y="5197475"/>
            <a:ext cx="1054100" cy="993775"/>
            <a:chOff x="4290" y="2392"/>
            <a:chExt cx="664" cy="626"/>
          </a:xfrm>
        </p:grpSpPr>
        <p:sp>
          <p:nvSpPr>
            <p:cNvPr id="51270" name="AutoShape 32"/>
            <p:cNvSpPr>
              <a:spLocks noChangeArrowheads="1"/>
            </p:cNvSpPr>
            <p:nvPr/>
          </p:nvSpPr>
          <p:spPr bwMode="auto">
            <a:xfrm>
              <a:off x="4290" y="2392"/>
              <a:ext cx="664" cy="626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51204" name="Object 33"/>
            <p:cNvGraphicFramePr>
              <a:graphicFrameLocks noChangeAspect="1"/>
            </p:cNvGraphicFramePr>
            <p:nvPr/>
          </p:nvGraphicFramePr>
          <p:xfrm>
            <a:off x="4377" y="2446"/>
            <a:ext cx="487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3" name="Формула" r:id="rId10" imgW="368280" imgH="406080" progId="Equation.3">
                    <p:embed/>
                  </p:oleObj>
                </mc:Choice>
                <mc:Fallback>
                  <p:oleObj name="Формула" r:id="rId10" imgW="368280" imgH="4060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446"/>
                          <a:ext cx="487" cy="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Group 68"/>
          <p:cNvGraphicFramePr>
            <a:graphicFrameLocks noGrp="1"/>
          </p:cNvGraphicFramePr>
          <p:nvPr/>
        </p:nvGraphicFramePr>
        <p:xfrm>
          <a:off x="4762500" y="4237038"/>
          <a:ext cx="2017713" cy="1981200"/>
        </p:xfrm>
        <a:graphic>
          <a:graphicData uri="http://schemas.openxmlformats.org/drawingml/2006/table">
            <a:tbl>
              <a:tblPr/>
              <a:tblGrid>
                <a:gridCol w="5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4672013" y="4583113"/>
            <a:ext cx="2208212" cy="5238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0" grpId="0"/>
      <p:bldP spid="24" grpId="0" animBg="1"/>
      <p:bldP spid="2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1125538" y="5708650"/>
            <a:ext cx="3167062" cy="869950"/>
          </a:xfrm>
          <a:prstGeom prst="rect">
            <a:avLst/>
          </a:prstGeom>
          <a:solidFill>
            <a:srgbClr val="FFFFC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2234" name="Заголовок 2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522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49FBFA-FEAE-424E-8857-0ADF7E9EF3B1}" type="slidenum">
              <a:rPr lang="ru-RU" altLang="ru-RU"/>
              <a:pPr eaLnBrk="1" hangingPunct="1"/>
              <a:t>101</a:t>
            </a:fld>
            <a:endParaRPr lang="ru-RU" altLang="ru-RU"/>
          </a:p>
        </p:txBody>
      </p:sp>
      <p:sp>
        <p:nvSpPr>
          <p:cNvPr id="52236" name="Rectangle 4"/>
          <p:cNvSpPr>
            <a:spLocks noChangeArrowheads="1"/>
          </p:cNvSpPr>
          <p:nvPr/>
        </p:nvSpPr>
        <p:spPr bwMode="auto">
          <a:xfrm>
            <a:off x="301625" y="812800"/>
            <a:ext cx="86074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Задача 6. </a:t>
            </a:r>
            <a:r>
              <a:rPr lang="ru-RU" altLang="ru-RU" sz="2200"/>
              <a:t>Суд присяжных пришел к таким выводам: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 или Баськин виновен, то виновен Сенькин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виновен, то Сенькин не виновен</a:t>
            </a:r>
          </a:p>
          <a:p>
            <a:pPr eaLnBrk="1" hangingPunct="1"/>
            <a:r>
              <a:rPr lang="ru-RU" altLang="ru-RU" sz="2200"/>
              <a:t>Виновен ли Аськин?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69888" y="259556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971675" y="2638425"/>
            <a:ext cx="598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A </a:t>
            </a:r>
            <a:r>
              <a:rPr lang="ru-RU" altLang="ru-RU" sz="2000" b="1"/>
              <a:t>– </a:t>
            </a:r>
            <a:r>
              <a:rPr lang="ru-RU" altLang="ru-RU" sz="2000"/>
              <a:t>виновен Аськин, </a:t>
            </a:r>
            <a:r>
              <a:rPr lang="en-US" altLang="ru-RU" sz="2000" b="1"/>
              <a:t>B </a:t>
            </a:r>
            <a:r>
              <a:rPr lang="ru-RU" altLang="ru-RU" sz="2000" b="1"/>
              <a:t>– </a:t>
            </a:r>
            <a:r>
              <a:rPr lang="ru-RU" altLang="ru-RU" sz="2000"/>
              <a:t>Баськин, </a:t>
            </a:r>
            <a:r>
              <a:rPr lang="en-US" altLang="ru-RU" sz="2000" b="1"/>
              <a:t>C </a:t>
            </a:r>
            <a:r>
              <a:rPr lang="ru-RU" altLang="ru-RU" sz="2000" b="1"/>
              <a:t>– </a:t>
            </a:r>
            <a:r>
              <a:rPr lang="ru-RU" altLang="ru-RU" sz="2000"/>
              <a:t>Сенькин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612775" y="3094038"/>
            <a:ext cx="478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«Если Аськин не виновен или Баськин   </a:t>
            </a:r>
            <a:br>
              <a:rPr lang="ru-RU" altLang="ru-RU" sz="2000"/>
            </a:br>
            <a:r>
              <a:rPr lang="ru-RU" altLang="ru-RU" sz="2000"/>
              <a:t>  виновен, то виновен Сенькин». </a:t>
            </a:r>
          </a:p>
        </p:txBody>
      </p:sp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5768975" y="3943350"/>
          <a:ext cx="14716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4" name="Формула" r:id="rId4" imgW="698400" imgH="215640" progId="Equation.3">
                  <p:embed/>
                </p:oleObj>
              </mc:Choice>
              <mc:Fallback>
                <p:oleObj name="Формула" r:id="rId4" imgW="6984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3943350"/>
                        <a:ext cx="14716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5434013" y="3224213"/>
          <a:ext cx="21129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5" name="Формула" r:id="rId6" imgW="1002960" imgH="228600" progId="Equation.3">
                  <p:embed/>
                </p:oleObj>
              </mc:Choice>
              <mc:Fallback>
                <p:oleObj name="Формула" r:id="rId6" imgW="1002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224213"/>
                        <a:ext cx="2112962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612775" y="3830638"/>
            <a:ext cx="3948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«Если Аськин не виновен, то </a:t>
            </a:r>
            <a:br>
              <a:rPr lang="ru-RU" altLang="ru-RU" sz="2000"/>
            </a:br>
            <a:r>
              <a:rPr lang="ru-RU" altLang="ru-RU" sz="2000"/>
              <a:t>  Сенькин не виновен». </a:t>
            </a: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874713" y="4616450"/>
          <a:ext cx="3584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6" name="Формула" r:id="rId8" imgW="1701720" imgH="241200" progId="Equation.3">
                  <p:embed/>
                </p:oleObj>
              </mc:Choice>
              <mc:Fallback>
                <p:oleObj name="Формула" r:id="rId8" imgW="1701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616450"/>
                        <a:ext cx="358457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/>
        </p:nvGraphicFramePr>
        <p:xfrm>
          <a:off x="1020763" y="5091113"/>
          <a:ext cx="32893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7" name="Формула" r:id="rId10" imgW="1562040" imgH="266400" progId="Equation.3">
                  <p:embed/>
                </p:oleObj>
              </mc:Choice>
              <mc:Fallback>
                <p:oleObj name="Формула" r:id="rId10" imgW="15620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091113"/>
                        <a:ext cx="32893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1181100" y="5695950"/>
          <a:ext cx="296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8" name="Формула" r:id="rId12" imgW="1409400" imgH="241200" progId="Equation.3">
                  <p:embed/>
                </p:oleObj>
              </mc:Choice>
              <mc:Fallback>
                <p:oleObj name="Формула" r:id="rId12" imgW="14094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695950"/>
                        <a:ext cx="296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3379788" y="6154738"/>
          <a:ext cx="8286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9" name="Формула" r:id="rId14" imgW="393480" imgH="177480" progId="Equation.3">
                  <p:embed/>
                </p:oleObj>
              </mc:Choice>
              <mc:Fallback>
                <p:oleObj name="Формула" r:id="rId14" imgW="39348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6154738"/>
                        <a:ext cx="8286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Стрелка вправо 51"/>
          <p:cNvSpPr>
            <a:spLocks noChangeArrowheads="1"/>
          </p:cNvSpPr>
          <p:nvPr/>
        </p:nvSpPr>
        <p:spPr bwMode="auto">
          <a:xfrm>
            <a:off x="4394200" y="6043613"/>
            <a:ext cx="423863" cy="290512"/>
          </a:xfrm>
          <a:prstGeom prst="rightArrow">
            <a:avLst>
              <a:gd name="adj1" fmla="val 50000"/>
              <a:gd name="adj2" fmla="val 49911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3" name="Object 8"/>
          <p:cNvGraphicFramePr>
            <a:graphicFrameLocks noChangeAspect="1"/>
          </p:cNvGraphicFramePr>
          <p:nvPr/>
        </p:nvGraphicFramePr>
        <p:xfrm>
          <a:off x="4981575" y="5949950"/>
          <a:ext cx="1150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0" name="Формула" r:id="rId16" imgW="545760" imgH="215640" progId="Equation.3">
                  <p:embed/>
                </p:oleObj>
              </mc:Choice>
              <mc:Fallback>
                <p:oleObj name="Формула" r:id="rId16" imgW="54576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5949950"/>
                        <a:ext cx="11509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utoShape 16"/>
          <p:cNvSpPr>
            <a:spLocks noChangeArrowheads="1"/>
          </p:cNvSpPr>
          <p:nvPr/>
        </p:nvSpPr>
        <p:spPr bwMode="auto">
          <a:xfrm rot="2700000">
            <a:off x="5558631" y="5958682"/>
            <a:ext cx="549275" cy="547688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" name="Стрелка вправо 54"/>
          <p:cNvSpPr>
            <a:spLocks noChangeArrowheads="1"/>
          </p:cNvSpPr>
          <p:nvPr/>
        </p:nvSpPr>
        <p:spPr bwMode="auto">
          <a:xfrm>
            <a:off x="6311900" y="6043613"/>
            <a:ext cx="423863" cy="290512"/>
          </a:xfrm>
          <a:prstGeom prst="rightArrow">
            <a:avLst>
              <a:gd name="adj1" fmla="val 50000"/>
              <a:gd name="adj2" fmla="val 49911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6969125" y="5708650"/>
            <a:ext cx="1952625" cy="869950"/>
          </a:xfrm>
          <a:prstGeom prst="rect">
            <a:avLst/>
          </a:prstGeom>
          <a:solidFill>
            <a:srgbClr val="FFCCCC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latin typeface="Arial" charset="0"/>
              </a:rPr>
              <a:t>Аськин виновен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  <p:bldP spid="42" grpId="0"/>
      <p:bldP spid="43" grpId="0"/>
      <p:bldP spid="46" grpId="0"/>
      <p:bldP spid="52" grpId="0" animBg="1"/>
      <p:bldP spid="54" grpId="0" animBg="1"/>
      <p:bldP spid="55" grpId="0" animBg="1"/>
      <p:bldP spid="5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1125538" y="3170238"/>
            <a:ext cx="3167062" cy="869950"/>
          </a:xfrm>
          <a:prstGeom prst="rect">
            <a:avLst/>
          </a:prstGeom>
          <a:solidFill>
            <a:srgbClr val="FFFFC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3257" name="Заголовок 18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532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1FA204-8346-4DC4-9BCE-369941E9FFF3}" type="slidenum">
              <a:rPr lang="ru-RU" altLang="ru-RU"/>
              <a:pPr eaLnBrk="1" hangingPunct="1"/>
              <a:t>102</a:t>
            </a:fld>
            <a:endParaRPr lang="ru-RU" altLang="ru-RU"/>
          </a:p>
        </p:txBody>
      </p:sp>
      <p:sp>
        <p:nvSpPr>
          <p:cNvPr id="53259" name="Rectangle 4"/>
          <p:cNvSpPr>
            <a:spLocks noChangeArrowheads="1"/>
          </p:cNvSpPr>
          <p:nvPr/>
        </p:nvSpPr>
        <p:spPr bwMode="auto">
          <a:xfrm>
            <a:off x="301625" y="812800"/>
            <a:ext cx="86074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Задача 6б. </a:t>
            </a:r>
            <a:r>
              <a:rPr lang="ru-RU" altLang="ru-RU" sz="2200"/>
              <a:t>Суд присяжных пришел к таким выводам: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 или Баськин виновен, то виновен Сенькин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виновен, то Сенькин не виновен</a:t>
            </a:r>
          </a:p>
          <a:p>
            <a:pPr eaLnBrk="1" hangingPunct="1"/>
            <a:r>
              <a:rPr lang="ru-RU" altLang="ru-RU" sz="2200"/>
              <a:t>Виновен ли Баськин?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69888" y="259556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971675" y="2638425"/>
            <a:ext cx="598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A </a:t>
            </a:r>
            <a:r>
              <a:rPr lang="ru-RU" altLang="ru-RU" sz="2000" b="1"/>
              <a:t>– </a:t>
            </a:r>
            <a:r>
              <a:rPr lang="ru-RU" altLang="ru-RU" sz="2000"/>
              <a:t>виновен Аськин, </a:t>
            </a:r>
            <a:r>
              <a:rPr lang="en-US" altLang="ru-RU" sz="2000" b="1"/>
              <a:t>B </a:t>
            </a:r>
            <a:r>
              <a:rPr lang="ru-RU" altLang="ru-RU" sz="2000" b="1"/>
              <a:t>– </a:t>
            </a:r>
            <a:r>
              <a:rPr lang="ru-RU" altLang="ru-RU" sz="2000"/>
              <a:t>Баськин, </a:t>
            </a:r>
            <a:r>
              <a:rPr lang="en-US" altLang="ru-RU" sz="2000" b="1"/>
              <a:t>C </a:t>
            </a:r>
            <a:r>
              <a:rPr lang="ru-RU" altLang="ru-RU" sz="2000" b="1"/>
              <a:t>– </a:t>
            </a:r>
            <a:r>
              <a:rPr lang="ru-RU" altLang="ru-RU" sz="2000"/>
              <a:t>Сенькин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1181100" y="3157538"/>
          <a:ext cx="296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8" name="Формула" r:id="rId4" imgW="1409400" imgH="241200" progId="Equation.3">
                  <p:embed/>
                </p:oleObj>
              </mc:Choice>
              <mc:Fallback>
                <p:oleObj name="Формула" r:id="rId4" imgW="14094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157538"/>
                        <a:ext cx="296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3406775" y="3616325"/>
          <a:ext cx="774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9" name="Формула" r:id="rId6" imgW="368280" imgH="177480" progId="Equation.3">
                  <p:embed/>
                </p:oleObj>
              </mc:Choice>
              <mc:Fallback>
                <p:oleObj name="Формула" r:id="rId6" imgW="36828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3616325"/>
                        <a:ext cx="7747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Стрелка вправо 51"/>
          <p:cNvSpPr>
            <a:spLocks noChangeArrowheads="1"/>
          </p:cNvSpPr>
          <p:nvPr/>
        </p:nvSpPr>
        <p:spPr bwMode="auto">
          <a:xfrm>
            <a:off x="4394200" y="3505200"/>
            <a:ext cx="423863" cy="290513"/>
          </a:xfrm>
          <a:prstGeom prst="rightArrow">
            <a:avLst>
              <a:gd name="adj1" fmla="val 50000"/>
              <a:gd name="adj2" fmla="val 4991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/>
        </p:nvGraphicFramePr>
        <p:xfrm>
          <a:off x="4903788" y="3463925"/>
          <a:ext cx="74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0" name="Формула" r:id="rId8" imgW="355320" imgH="164880" progId="Equation.3">
                  <p:embed/>
                </p:oleObj>
              </mc:Choice>
              <mc:Fallback>
                <p:oleObj name="Формула" r:id="rId8" imgW="35532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3463925"/>
                        <a:ext cx="749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 bwMode="auto">
          <a:xfrm>
            <a:off x="1125538" y="4219575"/>
            <a:ext cx="3167062" cy="869950"/>
          </a:xfrm>
          <a:prstGeom prst="rect">
            <a:avLst/>
          </a:prstGeom>
          <a:solidFill>
            <a:srgbClr val="FFFFC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1181100" y="4206875"/>
          <a:ext cx="296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1" name="Формула" r:id="rId10" imgW="1409400" imgH="241200" progId="Equation.3">
                  <p:embed/>
                </p:oleObj>
              </mc:Choice>
              <mc:Fallback>
                <p:oleObj name="Формула" r:id="rId10" imgW="14094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206875"/>
                        <a:ext cx="296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3433763" y="4679950"/>
          <a:ext cx="720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2" name="Формула" r:id="rId11" imgW="342720" imgH="164880" progId="Equation.3">
                  <p:embed/>
                </p:oleObj>
              </mc:Choice>
              <mc:Fallback>
                <p:oleObj name="Формула" r:id="rId11" imgW="34272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4679950"/>
                        <a:ext cx="7207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>
            <a:off x="4394200" y="4554538"/>
            <a:ext cx="423863" cy="290512"/>
          </a:xfrm>
          <a:prstGeom prst="rightArrow">
            <a:avLst>
              <a:gd name="adj1" fmla="val 50000"/>
              <a:gd name="adj2" fmla="val 49911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4903788" y="4502150"/>
          <a:ext cx="1150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3" name="Формула" r:id="rId13" imgW="545760" imgH="177480" progId="Equation.3">
                  <p:embed/>
                </p:oleObj>
              </mc:Choice>
              <mc:Fallback>
                <p:oleObj name="Формула" r:id="rId13" imgW="5457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502150"/>
                        <a:ext cx="11509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кругленный прямоугольник 29"/>
          <p:cNvSpPr/>
          <p:nvPr/>
        </p:nvSpPr>
        <p:spPr bwMode="auto">
          <a:xfrm>
            <a:off x="6226175" y="3209925"/>
            <a:ext cx="2616200" cy="1674813"/>
          </a:xfrm>
          <a:prstGeom prst="roundRect">
            <a:avLst/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200">
                <a:latin typeface="Arial" charset="0"/>
              </a:rPr>
              <a:t>Не получили противоречия: возможно, что и виновен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  <p:bldP spid="42" grpId="0"/>
      <p:bldP spid="52" grpId="0" animBg="1"/>
      <p:bldP spid="25" grpId="0" animBg="1"/>
      <p:bldP spid="28" grpId="0" animBg="1"/>
      <p:bldP spid="3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1125538" y="3170238"/>
            <a:ext cx="3167062" cy="869950"/>
          </a:xfrm>
          <a:prstGeom prst="rect">
            <a:avLst/>
          </a:prstGeom>
          <a:solidFill>
            <a:srgbClr val="FFFFC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4281" name="Заголовок 18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542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2D53EF-D829-408D-9AE5-A07069921C35}" type="slidenum">
              <a:rPr lang="ru-RU" altLang="ru-RU"/>
              <a:pPr eaLnBrk="1" hangingPunct="1"/>
              <a:t>103</a:t>
            </a:fld>
            <a:endParaRPr lang="ru-RU" altLang="ru-RU"/>
          </a:p>
        </p:txBody>
      </p:sp>
      <p:sp>
        <p:nvSpPr>
          <p:cNvPr id="54283" name="Rectangle 4"/>
          <p:cNvSpPr>
            <a:spLocks noChangeArrowheads="1"/>
          </p:cNvSpPr>
          <p:nvPr/>
        </p:nvSpPr>
        <p:spPr bwMode="auto">
          <a:xfrm>
            <a:off x="301625" y="812800"/>
            <a:ext cx="86074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/>
              <a:t>Задача 6в. </a:t>
            </a:r>
            <a:r>
              <a:rPr lang="ru-RU" altLang="ru-RU" sz="2200"/>
              <a:t>Суд присяжных пришел к таким выводам: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 или Баськин виновен, то виновен Сенькин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333399"/>
                </a:solidFill>
              </a:rPr>
              <a:t>если Аськин не виновен, то Сенькин не виновен</a:t>
            </a:r>
          </a:p>
          <a:p>
            <a:pPr eaLnBrk="1" hangingPunct="1"/>
            <a:r>
              <a:rPr lang="ru-RU" altLang="ru-RU" sz="2200"/>
              <a:t>Виновен ли Сенькин?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69888" y="259556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971675" y="2638425"/>
            <a:ext cx="598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A </a:t>
            </a:r>
            <a:r>
              <a:rPr lang="ru-RU" altLang="ru-RU" sz="2000" b="1"/>
              <a:t>– </a:t>
            </a:r>
            <a:r>
              <a:rPr lang="ru-RU" altLang="ru-RU" sz="2000"/>
              <a:t>виновен Аськин, </a:t>
            </a:r>
            <a:r>
              <a:rPr lang="en-US" altLang="ru-RU" sz="2000" b="1"/>
              <a:t>B </a:t>
            </a:r>
            <a:r>
              <a:rPr lang="ru-RU" altLang="ru-RU" sz="2000" b="1"/>
              <a:t>– </a:t>
            </a:r>
            <a:r>
              <a:rPr lang="ru-RU" altLang="ru-RU" sz="2000"/>
              <a:t>Баськин, </a:t>
            </a:r>
            <a:r>
              <a:rPr lang="en-US" altLang="ru-RU" sz="2000" b="1"/>
              <a:t>C </a:t>
            </a:r>
            <a:r>
              <a:rPr lang="ru-RU" altLang="ru-RU" sz="2000" b="1"/>
              <a:t>– </a:t>
            </a:r>
            <a:r>
              <a:rPr lang="ru-RU" altLang="ru-RU" sz="2000"/>
              <a:t>Сенькин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1181100" y="3157538"/>
          <a:ext cx="296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2" name="Формула" r:id="rId4" imgW="1409400" imgH="241200" progId="Equation.3">
                  <p:embed/>
                </p:oleObj>
              </mc:Choice>
              <mc:Fallback>
                <p:oleObj name="Формула" r:id="rId4" imgW="14094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157538"/>
                        <a:ext cx="296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3394075" y="3616325"/>
          <a:ext cx="8016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3" name="Формула" r:id="rId6" imgW="380880" imgH="177480" progId="Equation.3">
                  <p:embed/>
                </p:oleObj>
              </mc:Choice>
              <mc:Fallback>
                <p:oleObj name="Формула" r:id="rId6" imgW="38088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3616325"/>
                        <a:ext cx="8016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Стрелка вправо 51"/>
          <p:cNvSpPr>
            <a:spLocks noChangeArrowheads="1"/>
          </p:cNvSpPr>
          <p:nvPr/>
        </p:nvSpPr>
        <p:spPr bwMode="auto">
          <a:xfrm>
            <a:off x="4394200" y="3505200"/>
            <a:ext cx="423863" cy="290513"/>
          </a:xfrm>
          <a:prstGeom prst="rightArrow">
            <a:avLst>
              <a:gd name="adj1" fmla="val 50000"/>
              <a:gd name="adj2" fmla="val 4991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/>
        </p:nvGraphicFramePr>
        <p:xfrm>
          <a:off x="4848225" y="3438525"/>
          <a:ext cx="11509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" name="Формула" r:id="rId8" imgW="545760" imgH="190440" progId="Equation.3">
                  <p:embed/>
                </p:oleObj>
              </mc:Choice>
              <mc:Fallback>
                <p:oleObj name="Формула" r:id="rId8" imgW="54576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3438525"/>
                        <a:ext cx="115093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 bwMode="auto">
          <a:xfrm>
            <a:off x="1125538" y="4219575"/>
            <a:ext cx="3167062" cy="869950"/>
          </a:xfrm>
          <a:prstGeom prst="rect">
            <a:avLst/>
          </a:prstGeom>
          <a:solidFill>
            <a:srgbClr val="FFFFC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1181100" y="4206875"/>
          <a:ext cx="29686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" name="Формула" r:id="rId10" imgW="1409400" imgH="241200" progId="Equation.3">
                  <p:embed/>
                </p:oleObj>
              </mc:Choice>
              <mc:Fallback>
                <p:oleObj name="Формула" r:id="rId10" imgW="14094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206875"/>
                        <a:ext cx="29686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3419475" y="4667250"/>
          <a:ext cx="7477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6" name="Формула" r:id="rId11" imgW="355320" imgH="177480" progId="Equation.3">
                  <p:embed/>
                </p:oleObj>
              </mc:Choice>
              <mc:Fallback>
                <p:oleObj name="Формула" r:id="rId11" imgW="355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667250"/>
                        <a:ext cx="747713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>
            <a:off x="4394200" y="4554538"/>
            <a:ext cx="423863" cy="290512"/>
          </a:xfrm>
          <a:prstGeom prst="rightArrow">
            <a:avLst>
              <a:gd name="adj1" fmla="val 50000"/>
              <a:gd name="adj2" fmla="val 49911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4848225" y="4514850"/>
          <a:ext cx="7508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" name="Формула" r:id="rId13" imgW="355320" imgH="164880" progId="Equation.3">
                  <p:embed/>
                </p:oleObj>
              </mc:Choice>
              <mc:Fallback>
                <p:oleObj name="Формула" r:id="rId13" imgW="355320" imgH="164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4514850"/>
                        <a:ext cx="7508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кругленный прямоугольник 29"/>
          <p:cNvSpPr/>
          <p:nvPr/>
        </p:nvSpPr>
        <p:spPr bwMode="auto">
          <a:xfrm>
            <a:off x="6226175" y="3232150"/>
            <a:ext cx="2616200" cy="1630363"/>
          </a:xfrm>
          <a:prstGeom prst="roundRect">
            <a:avLst/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200">
                <a:latin typeface="Arial" charset="0"/>
              </a:rPr>
              <a:t>Не получили противоречия: возможно, что и виновен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  <p:bldP spid="42" grpId="0"/>
      <p:bldP spid="52" grpId="0" animBg="1"/>
      <p:bldP spid="25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логических операций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20" y="2411004"/>
            <a:ext cx="8979117" cy="60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" y="1080459"/>
            <a:ext cx="88773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42" y="3011079"/>
            <a:ext cx="8829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логических операций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7" y="1008993"/>
            <a:ext cx="8782050" cy="1266375"/>
          </a:xfrm>
          <a:prstGeom prst="rect">
            <a:avLst/>
          </a:prstGeom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2275368"/>
            <a:ext cx="8979995" cy="3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EC97D-46D9-490C-BD4C-DCC87D81A4EF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2053" name="Заголовок 16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Операция НЕ</a:t>
            </a:r>
            <a:r>
              <a:rPr lang="en-US" altLang="ru-RU" smtClean="0"/>
              <a:t> </a:t>
            </a:r>
            <a:r>
              <a:rPr lang="en-US" altLang="ru-RU" sz="2800" smtClean="0"/>
              <a:t>(</a:t>
            </a:r>
            <a:r>
              <a:rPr lang="ru-RU" altLang="ru-RU" sz="2800" smtClean="0"/>
              <a:t>инверсия)</a:t>
            </a:r>
            <a:endParaRPr lang="ru-RU" altLang="ru-RU" smtClean="0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00050" y="819150"/>
            <a:ext cx="8366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/>
              <a:t>Если высказывание </a:t>
            </a:r>
            <a:r>
              <a:rPr lang="en-US" altLang="ru-RU" sz="2600" b="1"/>
              <a:t>A</a:t>
            </a:r>
            <a:r>
              <a:rPr lang="en-US" altLang="ru-RU" sz="2600"/>
              <a:t> </a:t>
            </a:r>
            <a:r>
              <a:rPr lang="ru-RU" altLang="ru-RU" sz="2600"/>
              <a:t>истинно, то «</a:t>
            </a:r>
            <a:r>
              <a:rPr lang="ru-RU" altLang="ru-RU" sz="2600" b="1"/>
              <a:t>не А»</a:t>
            </a:r>
            <a:r>
              <a:rPr lang="ru-RU" altLang="ru-RU" sz="2600"/>
              <a:t> ложно, и наоборот.</a:t>
            </a:r>
          </a:p>
        </p:txBody>
      </p:sp>
      <p:graphicFrame>
        <p:nvGraphicFramePr>
          <p:cNvPr id="120870" name="Group 38"/>
          <p:cNvGraphicFramePr>
            <a:graphicFrameLocks noGrp="1"/>
          </p:cNvGraphicFramePr>
          <p:nvPr/>
        </p:nvGraphicFramePr>
        <p:xfrm>
          <a:off x="846138" y="1893888"/>
          <a:ext cx="2933700" cy="2360611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1331913" y="3557588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/>
              <a:t>1</a:t>
            </a: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1331913" y="2789238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/>
              <a:t>0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2765425" y="357981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2765425" y="281146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866" name="AutoShape 34"/>
          <p:cNvSpPr>
            <a:spLocks noChangeArrowheads="1"/>
          </p:cNvSpPr>
          <p:nvPr/>
        </p:nvSpPr>
        <p:spPr bwMode="auto">
          <a:xfrm>
            <a:off x="5284788" y="3114675"/>
            <a:ext cx="2633662" cy="1236663"/>
          </a:xfrm>
          <a:prstGeom prst="wedgeRoundRectCallout">
            <a:avLst>
              <a:gd name="adj1" fmla="val -106542"/>
              <a:gd name="adj2" fmla="val 21116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b="1">
                <a:latin typeface="Arial" charset="0"/>
              </a:rPr>
              <a:t>таблица истинности </a:t>
            </a:r>
            <a:r>
              <a:rPr lang="ru-RU" sz="2400">
                <a:latin typeface="Arial" charset="0"/>
              </a:rPr>
              <a:t>операции НЕ</a:t>
            </a:r>
          </a:p>
        </p:txBody>
      </p:sp>
      <p:sp>
        <p:nvSpPr>
          <p:cNvPr id="120867" name="AutoShape 35"/>
          <p:cNvSpPr>
            <a:spLocks noChangeArrowheads="1"/>
          </p:cNvSpPr>
          <p:nvPr/>
        </p:nvSpPr>
        <p:spPr bwMode="auto">
          <a:xfrm>
            <a:off x="4598988" y="1579563"/>
            <a:ext cx="3014662" cy="1238250"/>
          </a:xfrm>
          <a:prstGeom prst="wedgeRoundRectCallout">
            <a:avLst>
              <a:gd name="adj1" fmla="val -77329"/>
              <a:gd name="adj2" fmla="val 17306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также</a:t>
            </a:r>
            <a:r>
              <a:rPr lang="en-US" sz="2400">
                <a:latin typeface="Arial" charset="0"/>
                <a:cs typeface="Arial" charset="0"/>
              </a:rPr>
              <a:t>  </a:t>
            </a:r>
            <a:r>
              <a:rPr lang="en-US" sz="2400" b="1">
                <a:latin typeface="Arial" charset="0"/>
                <a:cs typeface="Arial" charset="0"/>
              </a:rPr>
              <a:t>   </a:t>
            </a:r>
            <a:r>
              <a:rPr lang="en-US" sz="2400">
                <a:latin typeface="Arial" charset="0"/>
                <a:cs typeface="Arial" charset="0"/>
              </a:rPr>
              <a:t>,</a:t>
            </a:r>
            <a:r>
              <a:rPr lang="en-US" sz="2400" b="1">
                <a:latin typeface="Arial" charset="0"/>
                <a:cs typeface="Arial" charset="0"/>
              </a:rPr>
              <a:t> </a:t>
            </a:r>
            <a:r>
              <a:rPr lang="ru-RU" sz="2400">
                <a:latin typeface="Arial" charset="0"/>
                <a:cs typeface="Arial" charset="0"/>
              </a:rPr>
              <a:t>  </a:t>
            </a:r>
            <a:r>
              <a:rPr lang="en-US" sz="2400">
                <a:latin typeface="Arial" charset="0"/>
                <a:cs typeface="Arial" charset="0"/>
              </a:rPr>
              <a:t>    ,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not A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Паскаль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ru-RU" sz="2400">
                <a:latin typeface="Arial" charset="0"/>
                <a:cs typeface="Arial" charset="0"/>
              </a:rPr>
              <a:t>, </a:t>
            </a:r>
            <a:br>
              <a:rPr lang="ru-RU" sz="2400">
                <a:latin typeface="Arial" charset="0"/>
                <a:cs typeface="Arial" charset="0"/>
              </a:rPr>
            </a:br>
            <a:r>
              <a:rPr lang="ru-RU" sz="2400" b="1">
                <a:latin typeface="Arial" charset="0"/>
                <a:cs typeface="Arial" charset="0"/>
              </a:rPr>
              <a:t>!</a:t>
            </a:r>
            <a:r>
              <a:rPr lang="en-US" sz="2400" b="1">
                <a:latin typeface="Arial" charset="0"/>
                <a:cs typeface="Arial" charset="0"/>
              </a:rPr>
              <a:t> A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Си)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20868" name="Text Box 36"/>
          <p:cNvSpPr txBox="1">
            <a:spLocks noChangeArrowheads="1"/>
          </p:cNvSpPr>
          <p:nvPr/>
        </p:nvSpPr>
        <p:spPr bwMode="auto">
          <a:xfrm>
            <a:off x="377825" y="4467225"/>
            <a:ext cx="8140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Таблица истинности логического выражения Х </a:t>
            </a:r>
            <a:r>
              <a:rPr lang="ru-RU" altLang="ru-RU" sz="2400"/>
              <a:t>– это таблица, где в левой части записываются все возможные комбинации</a:t>
            </a:r>
            <a:r>
              <a:rPr lang="en-US" altLang="ru-RU" sz="2400"/>
              <a:t> </a:t>
            </a:r>
            <a:r>
              <a:rPr lang="ru-RU" altLang="ru-RU" sz="2400"/>
              <a:t>значений исходных данных, а в правой – значение выражения Х для каждой комбинации.</a:t>
            </a:r>
          </a:p>
        </p:txBody>
      </p:sp>
      <p:graphicFrame>
        <p:nvGraphicFramePr>
          <p:cNvPr id="120871" name="Object 39"/>
          <p:cNvGraphicFramePr>
            <a:graphicFrameLocks noChangeAspect="1"/>
          </p:cNvGraphicFramePr>
          <p:nvPr/>
        </p:nvGraphicFramePr>
        <p:xfrm>
          <a:off x="6015038" y="1560513"/>
          <a:ext cx="381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Формула" r:id="rId4" imgW="164880" imgH="190440" progId="Equation.3">
                  <p:embed/>
                </p:oleObj>
              </mc:Choice>
              <mc:Fallback>
                <p:oleObj name="Формула" r:id="rId4" imgW="164880" imgH="1904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560513"/>
                        <a:ext cx="3810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410325" y="1589088"/>
          <a:ext cx="615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Формула" r:id="rId6" imgW="266400" imgH="164880" progId="Equation.3">
                  <p:embed/>
                </p:oleObj>
              </mc:Choice>
              <mc:Fallback>
                <p:oleObj name="Формула" r:id="rId6" imgW="266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1589088"/>
                        <a:ext cx="615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utoUpdateAnimBg="0"/>
      <p:bldP spid="120862" grpId="0" autoUpdateAnimBg="0"/>
      <p:bldP spid="120863" grpId="0" autoUpdateAnimBg="0"/>
      <p:bldP spid="120864" grpId="0" autoUpdateAnimBg="0"/>
      <p:bldP spid="120865" grpId="0" autoUpdateAnimBg="0"/>
      <p:bldP spid="120866" grpId="0" animBg="1" autoUpdateAnimBg="0"/>
      <p:bldP spid="120867" grpId="0" animBg="1" autoUpdateAnimBg="0"/>
      <p:bldP spid="1208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AFC843-9722-4E2B-8472-38C2C7E0E803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66563" name="Заголовок 156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mtClean="0"/>
              <a:t>Операция И</a:t>
            </a:r>
            <a:endParaRPr lang="ru-RU" altLang="ru-RU" sz="2600" smtClean="0"/>
          </a:p>
        </p:txBody>
      </p:sp>
      <p:sp>
        <p:nvSpPr>
          <p:cNvPr id="123115" name="Text Box 235"/>
          <p:cNvSpPr txBox="1">
            <a:spLocks noChangeArrowheads="1"/>
          </p:cNvSpPr>
          <p:nvPr/>
        </p:nvSpPr>
        <p:spPr bwMode="auto">
          <a:xfrm>
            <a:off x="400050" y="819150"/>
            <a:ext cx="836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Высказывание «</a:t>
            </a:r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ru-RU" altLang="ru-RU" sz="2400" b="1"/>
              <a:t>и </a:t>
            </a:r>
            <a:r>
              <a:rPr lang="en-US" altLang="ru-RU" sz="2400" b="1"/>
              <a:t>B</a:t>
            </a:r>
            <a:r>
              <a:rPr lang="ru-RU" altLang="ru-RU" sz="2400" b="1"/>
              <a:t>»</a:t>
            </a:r>
            <a:r>
              <a:rPr lang="en-US" altLang="ru-RU" sz="2400"/>
              <a:t> </a:t>
            </a:r>
            <a:r>
              <a:rPr lang="ru-RU" altLang="ru-RU" sz="2400"/>
              <a:t>истинно</a:t>
            </a:r>
            <a:r>
              <a:rPr lang="en-US" altLang="ru-RU" sz="2400"/>
              <a:t> </a:t>
            </a:r>
            <a:r>
              <a:rPr lang="ru-RU" altLang="ru-RU" sz="2400"/>
              <a:t>тогда и только тогда, когда </a:t>
            </a:r>
            <a:r>
              <a:rPr lang="ru-RU" altLang="ru-RU" sz="2400" b="1"/>
              <a:t>А </a:t>
            </a:r>
            <a:r>
              <a:rPr lang="ru-RU" altLang="ru-RU" sz="2400"/>
              <a:t>и </a:t>
            </a:r>
            <a:r>
              <a:rPr lang="en-US" altLang="ru-RU" sz="2400" b="1"/>
              <a:t>B</a:t>
            </a:r>
            <a:r>
              <a:rPr lang="ru-RU" altLang="ru-RU" sz="2400"/>
              <a:t> истинны одновременно.</a:t>
            </a:r>
          </a:p>
        </p:txBody>
      </p:sp>
      <p:grpSp>
        <p:nvGrpSpPr>
          <p:cNvPr id="2" name="Group 186"/>
          <p:cNvGrpSpPr>
            <a:grpSpLocks noChangeAspect="1"/>
          </p:cNvGrpSpPr>
          <p:nvPr/>
        </p:nvGrpSpPr>
        <p:grpSpPr bwMode="auto">
          <a:xfrm>
            <a:off x="2809875" y="1862138"/>
            <a:ext cx="3370263" cy="4159250"/>
            <a:chOff x="5864" y="1671"/>
            <a:chExt cx="2235" cy="2760"/>
          </a:xfrm>
        </p:grpSpPr>
        <p:sp>
          <p:nvSpPr>
            <p:cNvPr id="66569" name="AutoShape 187"/>
            <p:cNvSpPr>
              <a:spLocks noChangeAspect="1" noChangeArrowheads="1"/>
            </p:cNvSpPr>
            <p:nvPr/>
          </p:nvSpPr>
          <p:spPr bwMode="auto">
            <a:xfrm>
              <a:off x="5864" y="1671"/>
              <a:ext cx="2235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66570" name="Picture 1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" y="1671"/>
              <a:ext cx="76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Picture 18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" y="2034"/>
              <a:ext cx="681" cy="673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572" name="Group 190"/>
            <p:cNvGrpSpPr>
              <a:grpSpLocks/>
            </p:cNvGrpSpPr>
            <p:nvPr/>
          </p:nvGrpSpPr>
          <p:grpSpPr bwMode="auto">
            <a:xfrm>
              <a:off x="6762" y="3709"/>
              <a:ext cx="395" cy="394"/>
              <a:chOff x="3570" y="2941"/>
              <a:chExt cx="709" cy="708"/>
            </a:xfrm>
          </p:grpSpPr>
          <p:sp>
            <p:nvSpPr>
              <p:cNvPr id="66579" name="Oval 191"/>
              <p:cNvSpPr>
                <a:spLocks noChangeArrowheads="1"/>
              </p:cNvSpPr>
              <p:nvPr/>
            </p:nvSpPr>
            <p:spPr bwMode="auto">
              <a:xfrm>
                <a:off x="3570" y="2941"/>
                <a:ext cx="709" cy="7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66580" name="Group 192"/>
              <p:cNvGrpSpPr>
                <a:grpSpLocks/>
              </p:cNvGrpSpPr>
              <p:nvPr/>
            </p:nvGrpSpPr>
            <p:grpSpPr bwMode="auto">
              <a:xfrm>
                <a:off x="3700" y="3183"/>
                <a:ext cx="450" cy="224"/>
                <a:chOff x="4379" y="1775"/>
                <a:chExt cx="2963" cy="1470"/>
              </a:xfrm>
            </p:grpSpPr>
            <p:sp>
              <p:nvSpPr>
                <p:cNvPr id="66581" name="Arc 193"/>
                <p:cNvSpPr>
                  <a:spLocks/>
                </p:cNvSpPr>
                <p:nvPr/>
              </p:nvSpPr>
              <p:spPr bwMode="auto">
                <a:xfrm>
                  <a:off x="4379" y="177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2" name="Arc 194"/>
                <p:cNvSpPr>
                  <a:spLocks/>
                </p:cNvSpPr>
                <p:nvPr/>
              </p:nvSpPr>
              <p:spPr bwMode="auto">
                <a:xfrm flipH="1" flipV="1">
                  <a:off x="5860" y="250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6573" name="Freeform 195"/>
            <p:cNvSpPr>
              <a:spLocks/>
            </p:cNvSpPr>
            <p:nvPr/>
          </p:nvSpPr>
          <p:spPr bwMode="auto">
            <a:xfrm>
              <a:off x="7168" y="2783"/>
              <a:ext cx="538" cy="1115"/>
            </a:xfrm>
            <a:custGeom>
              <a:avLst/>
              <a:gdLst>
                <a:gd name="T0" fmla="*/ 0 w 406"/>
                <a:gd name="T1" fmla="*/ 2147483647 h 447"/>
                <a:gd name="T2" fmla="*/ 348908 w 406"/>
                <a:gd name="T3" fmla="*/ 2147483647 h 447"/>
                <a:gd name="T4" fmla="*/ 348908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4" name="Freeform 196"/>
            <p:cNvSpPr>
              <a:spLocks/>
            </p:cNvSpPr>
            <p:nvPr/>
          </p:nvSpPr>
          <p:spPr bwMode="auto">
            <a:xfrm flipH="1">
              <a:off x="6254" y="3644"/>
              <a:ext cx="498" cy="268"/>
            </a:xfrm>
            <a:custGeom>
              <a:avLst/>
              <a:gdLst>
                <a:gd name="T0" fmla="*/ 0 w 406"/>
                <a:gd name="T1" fmla="*/ 1 h 447"/>
                <a:gd name="T2" fmla="*/ 54585 w 406"/>
                <a:gd name="T3" fmla="*/ 1 h 447"/>
                <a:gd name="T4" fmla="*/ 54585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Freeform 197"/>
            <p:cNvSpPr>
              <a:spLocks/>
            </p:cNvSpPr>
            <p:nvPr/>
          </p:nvSpPr>
          <p:spPr bwMode="auto">
            <a:xfrm>
              <a:off x="6235" y="1739"/>
              <a:ext cx="1389" cy="902"/>
            </a:xfrm>
            <a:custGeom>
              <a:avLst/>
              <a:gdLst>
                <a:gd name="T0" fmla="*/ 0 w 1389"/>
                <a:gd name="T1" fmla="*/ 75361 h 709"/>
                <a:gd name="T2" fmla="*/ 0 w 1389"/>
                <a:gd name="T3" fmla="*/ 0 h 709"/>
                <a:gd name="T4" fmla="*/ 751 w 1389"/>
                <a:gd name="T5" fmla="*/ 0 h 709"/>
                <a:gd name="T6" fmla="*/ 751 w 1389"/>
                <a:gd name="T7" fmla="*/ 229383 h 709"/>
                <a:gd name="T8" fmla="*/ 1389 w 1389"/>
                <a:gd name="T9" fmla="*/ 229383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9"/>
                <a:gd name="T16" fmla="*/ 0 h 709"/>
                <a:gd name="T17" fmla="*/ 1389 w 1389"/>
                <a:gd name="T18" fmla="*/ 709 h 7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9" h="709">
                  <a:moveTo>
                    <a:pt x="0" y="233"/>
                  </a:moveTo>
                  <a:lnTo>
                    <a:pt x="0" y="0"/>
                  </a:lnTo>
                  <a:lnTo>
                    <a:pt x="751" y="0"/>
                  </a:lnTo>
                  <a:lnTo>
                    <a:pt x="751" y="709"/>
                  </a:lnTo>
                  <a:lnTo>
                    <a:pt x="1389" y="7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6" name="Rectangle 198"/>
            <p:cNvSpPr>
              <a:spLocks noChangeArrowheads="1"/>
            </p:cNvSpPr>
            <p:nvPr/>
          </p:nvSpPr>
          <p:spPr bwMode="auto">
            <a:xfrm>
              <a:off x="6376" y="4110"/>
              <a:ext cx="116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200"/>
                </a:spcBef>
              </a:pPr>
              <a:r>
                <a:rPr lang="en-US" altLang="ru-RU" sz="2400">
                  <a:latin typeface="Calibri" panose="020F0502020204030204" pitchFamily="34" charset="0"/>
                </a:rPr>
                <a:t>220 В</a:t>
              </a:r>
              <a:endParaRPr lang="ru-RU" altLang="ru-RU" sz="6600"/>
            </a:p>
          </p:txBody>
        </p:sp>
        <p:pic>
          <p:nvPicPr>
            <p:cNvPr id="66577" name="Picture 1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" y="2958"/>
              <a:ext cx="681" cy="673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578" name="AutoShape 200"/>
            <p:cNvCxnSpPr>
              <a:cxnSpLocks noChangeShapeType="1"/>
            </p:cNvCxnSpPr>
            <p:nvPr/>
          </p:nvCxnSpPr>
          <p:spPr bwMode="auto">
            <a:xfrm>
              <a:off x="6205" y="2708"/>
              <a:ext cx="1" cy="2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3" name="Прямоугольник 172"/>
          <p:cNvSpPr>
            <a:spLocks noChangeArrowheads="1"/>
          </p:cNvSpPr>
          <p:nvPr/>
        </p:nvSpPr>
        <p:spPr bwMode="auto">
          <a:xfrm>
            <a:off x="6196013" y="2274888"/>
            <a:ext cx="98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A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000000"/>
                </a:solidFill>
              </a:rPr>
              <a:t>и </a:t>
            </a:r>
            <a:r>
              <a:rPr lang="en-US" altLang="ru-RU" sz="2400" b="1">
                <a:solidFill>
                  <a:srgbClr val="000000"/>
                </a:solidFill>
              </a:rPr>
              <a:t>B</a:t>
            </a:r>
            <a:endParaRPr lang="ru-RU" altLang="ru-RU"/>
          </a:p>
        </p:txBody>
      </p:sp>
      <p:sp>
        <p:nvSpPr>
          <p:cNvPr id="174" name="Прямоугольник 173"/>
          <p:cNvSpPr>
            <a:spLocks noChangeArrowheads="1"/>
          </p:cNvSpPr>
          <p:nvPr/>
        </p:nvSpPr>
        <p:spPr bwMode="auto">
          <a:xfrm>
            <a:off x="2336800" y="26527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A</a:t>
            </a:r>
            <a:endParaRPr lang="ru-RU" altLang="ru-RU"/>
          </a:p>
        </p:txBody>
      </p:sp>
      <p:sp>
        <p:nvSpPr>
          <p:cNvPr id="176" name="Прямоугольник 175"/>
          <p:cNvSpPr>
            <a:spLocks noChangeArrowheads="1"/>
          </p:cNvSpPr>
          <p:nvPr/>
        </p:nvSpPr>
        <p:spPr bwMode="auto">
          <a:xfrm>
            <a:off x="2336800" y="40354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B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5" grpId="0" autoUpdateAnimBg="0"/>
      <p:bldP spid="173" grpId="0"/>
      <p:bldP spid="174" grpId="0"/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1DDFAD-52D0-41B2-A401-12A92431BB81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67587" name="Заголовок 156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mtClean="0"/>
              <a:t>Операция И</a:t>
            </a:r>
            <a:r>
              <a:rPr lang="en-US" altLang="ru-RU" smtClean="0"/>
              <a:t> </a:t>
            </a:r>
            <a:r>
              <a:rPr lang="en-US" altLang="ru-RU" sz="2600" smtClean="0"/>
              <a:t>(</a:t>
            </a:r>
            <a:r>
              <a:rPr lang="ru-RU" altLang="ru-RU" sz="2600" smtClean="0"/>
              <a:t>логическое умножение, конъюнкция)</a:t>
            </a:r>
          </a:p>
        </p:txBody>
      </p:sp>
      <p:graphicFrame>
        <p:nvGraphicFramePr>
          <p:cNvPr id="123116" name="Group 236"/>
          <p:cNvGraphicFramePr>
            <a:graphicFrameLocks noGrp="1"/>
          </p:cNvGraphicFramePr>
          <p:nvPr/>
        </p:nvGraphicFramePr>
        <p:xfrm>
          <a:off x="998538" y="1328738"/>
          <a:ext cx="4332287" cy="3200400"/>
        </p:xfrm>
        <a:graphic>
          <a:graphicData uri="http://schemas.openxmlformats.org/drawingml/2006/table">
            <a:tbl>
              <a:tblPr/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4370388" y="3908425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4325938" y="1987550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>
            <a:off x="5595938" y="1000125"/>
            <a:ext cx="3116262" cy="1238250"/>
          </a:xfrm>
          <a:prstGeom prst="wedgeRoundRectCallout">
            <a:avLst>
              <a:gd name="adj1" fmla="val -56519"/>
              <a:gd name="adj2" fmla="val 1641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также:</a:t>
            </a:r>
            <a:r>
              <a:rPr lang="ru-RU" sz="2400" b="1">
                <a:latin typeface="Arial" charset="0"/>
                <a:cs typeface="Arial" charset="0"/>
              </a:rPr>
              <a:t> </a:t>
            </a:r>
            <a:r>
              <a:rPr lang="en-US" sz="2400" b="1">
                <a:latin typeface="Arial" charset="0"/>
                <a:cs typeface="Arial" charset="0"/>
              </a:rPr>
              <a:t>A·B</a:t>
            </a:r>
            <a:r>
              <a:rPr lang="en-US" sz="2400">
                <a:latin typeface="Arial" charset="0"/>
                <a:cs typeface="Arial" charset="0"/>
              </a:rPr>
              <a:t>, </a:t>
            </a:r>
            <a:r>
              <a:rPr lang="en-US" sz="2400" b="1">
                <a:latin typeface="Arial" charset="0"/>
                <a:cs typeface="Arial" charset="0"/>
              </a:rPr>
              <a:t>A </a:t>
            </a:r>
            <a:r>
              <a:rPr lang="en-US" sz="2400" b="1">
                <a:latin typeface="Arial" charset="0"/>
                <a:cs typeface="Arial" charset="0"/>
                <a:sym typeface="Symbol" pitchFamily="18" charset="2"/>
              </a:rPr>
              <a:t></a:t>
            </a:r>
            <a:r>
              <a:rPr lang="en-US" sz="2400" b="1">
                <a:latin typeface="Arial" charset="0"/>
                <a:cs typeface="Arial" charset="0"/>
              </a:rPr>
              <a:t> B</a:t>
            </a:r>
            <a:r>
              <a:rPr lang="en-US" sz="2400">
                <a:latin typeface="Arial" charset="0"/>
                <a:cs typeface="Arial" charset="0"/>
              </a:rPr>
              <a:t>,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and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Паскаль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ru-RU" sz="2400">
                <a:latin typeface="Arial" charset="0"/>
                <a:cs typeface="Arial" charset="0"/>
              </a:rPr>
              <a:t>, </a:t>
            </a:r>
            <a:br>
              <a:rPr lang="ru-RU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&amp;&amp;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Си)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527175" y="1998663"/>
            <a:ext cx="1963738" cy="565150"/>
            <a:chOff x="789" y="1935"/>
            <a:chExt cx="1237" cy="356"/>
          </a:xfrm>
        </p:grpSpPr>
        <p:sp>
          <p:nvSpPr>
            <p:cNvPr id="67766" name="Rectangle 46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67767" name="Rectangle 47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28763" y="2643188"/>
            <a:ext cx="1963737" cy="565150"/>
            <a:chOff x="789" y="1935"/>
            <a:chExt cx="1237" cy="356"/>
          </a:xfrm>
        </p:grpSpPr>
        <p:sp>
          <p:nvSpPr>
            <p:cNvPr id="67764" name="Rectangle 52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67765" name="Rectangle 53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528763" y="3273425"/>
            <a:ext cx="1963737" cy="565150"/>
            <a:chOff x="789" y="1935"/>
            <a:chExt cx="1237" cy="356"/>
          </a:xfrm>
        </p:grpSpPr>
        <p:sp>
          <p:nvSpPr>
            <p:cNvPr id="67762" name="Rectangle 55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67763" name="Rectangle 56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528763" y="3908425"/>
            <a:ext cx="1963737" cy="565150"/>
            <a:chOff x="789" y="1935"/>
            <a:chExt cx="1237" cy="356"/>
          </a:xfrm>
        </p:grpSpPr>
        <p:sp>
          <p:nvSpPr>
            <p:cNvPr id="67760" name="Rectangle 58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67761" name="Rectangle 59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graphicFrame>
        <p:nvGraphicFramePr>
          <p:cNvPr id="122979" name="Group 99"/>
          <p:cNvGraphicFramePr>
            <a:graphicFrameLocks noGrp="1"/>
          </p:cNvGraphicFramePr>
          <p:nvPr/>
        </p:nvGraphicFramePr>
        <p:xfrm>
          <a:off x="306388" y="1944688"/>
          <a:ext cx="654050" cy="2560636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974" name="Rectangle 94"/>
          <p:cNvSpPr>
            <a:spLocks noChangeArrowheads="1"/>
          </p:cNvSpPr>
          <p:nvPr/>
        </p:nvSpPr>
        <p:spPr bwMode="auto">
          <a:xfrm>
            <a:off x="4335463" y="2628900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975" name="Rectangle 95"/>
          <p:cNvSpPr>
            <a:spLocks noChangeArrowheads="1"/>
          </p:cNvSpPr>
          <p:nvPr/>
        </p:nvSpPr>
        <p:spPr bwMode="auto">
          <a:xfrm>
            <a:off x="4360863" y="3249613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976" name="Rectangle 96"/>
          <p:cNvSpPr>
            <a:spLocks noChangeArrowheads="1"/>
          </p:cNvSpPr>
          <p:nvPr/>
        </p:nvSpPr>
        <p:spPr bwMode="auto">
          <a:xfrm>
            <a:off x="722313" y="4872038"/>
            <a:ext cx="729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конъюнкция</a:t>
            </a:r>
            <a:r>
              <a:rPr lang="en-US" altLang="ru-RU" sz="2400"/>
              <a:t> – </a:t>
            </a:r>
            <a:r>
              <a:rPr lang="ru-RU" altLang="ru-RU" sz="2400"/>
              <a:t>от лат. </a:t>
            </a:r>
            <a:r>
              <a:rPr lang="ru-RU" altLang="ru-RU" sz="2400" i="1"/>
              <a:t>conjunctio</a:t>
            </a:r>
            <a:r>
              <a:rPr lang="ru-RU" altLang="ru-RU" sz="2400"/>
              <a:t> — соединение </a:t>
            </a:r>
          </a:p>
        </p:txBody>
      </p: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5676900" y="3616325"/>
            <a:ext cx="1073150" cy="712788"/>
            <a:chOff x="3702" y="2059"/>
            <a:chExt cx="1608" cy="1068"/>
          </a:xfrm>
        </p:grpSpPr>
        <p:sp>
          <p:nvSpPr>
            <p:cNvPr id="67697" name="Freeform 103"/>
            <p:cNvSpPr>
              <a:spLocks/>
            </p:cNvSpPr>
            <p:nvPr/>
          </p:nvSpPr>
          <p:spPr bwMode="auto">
            <a:xfrm rot="-169698">
              <a:off x="3712" y="2386"/>
              <a:ext cx="1598" cy="741"/>
            </a:xfrm>
            <a:custGeom>
              <a:avLst/>
              <a:gdLst>
                <a:gd name="T0" fmla="*/ 0 w 5370"/>
                <a:gd name="T1" fmla="*/ 0 h 2650"/>
                <a:gd name="T2" fmla="*/ 0 w 5370"/>
                <a:gd name="T3" fmla="*/ 0 h 2650"/>
                <a:gd name="T4" fmla="*/ 0 w 5370"/>
                <a:gd name="T5" fmla="*/ 0 h 2650"/>
                <a:gd name="T6" fmla="*/ 0 w 5370"/>
                <a:gd name="T7" fmla="*/ 0 h 2650"/>
                <a:gd name="T8" fmla="*/ 0 w 5370"/>
                <a:gd name="T9" fmla="*/ 0 h 2650"/>
                <a:gd name="T10" fmla="*/ 0 w 5370"/>
                <a:gd name="T11" fmla="*/ 0 h 2650"/>
                <a:gd name="T12" fmla="*/ 0 w 5370"/>
                <a:gd name="T13" fmla="*/ 0 h 2650"/>
                <a:gd name="T14" fmla="*/ 0 w 5370"/>
                <a:gd name="T15" fmla="*/ 0 h 2650"/>
                <a:gd name="T16" fmla="*/ 0 w 5370"/>
                <a:gd name="T17" fmla="*/ 0 h 2650"/>
                <a:gd name="T18" fmla="*/ 0 w 5370"/>
                <a:gd name="T19" fmla="*/ 0 h 2650"/>
                <a:gd name="T20" fmla="*/ 0 w 5370"/>
                <a:gd name="T21" fmla="*/ 0 h 2650"/>
                <a:gd name="T22" fmla="*/ 0 w 5370"/>
                <a:gd name="T23" fmla="*/ 0 h 2650"/>
                <a:gd name="T24" fmla="*/ 0 w 5370"/>
                <a:gd name="T25" fmla="*/ 0 h 2650"/>
                <a:gd name="T26" fmla="*/ 0 w 5370"/>
                <a:gd name="T27" fmla="*/ 0 h 2650"/>
                <a:gd name="T28" fmla="*/ 0 w 5370"/>
                <a:gd name="T29" fmla="*/ 0 h 2650"/>
                <a:gd name="T30" fmla="*/ 0 w 5370"/>
                <a:gd name="T31" fmla="*/ 0 h 2650"/>
                <a:gd name="T32" fmla="*/ 0 w 5370"/>
                <a:gd name="T33" fmla="*/ 0 h 2650"/>
                <a:gd name="T34" fmla="*/ 0 w 5370"/>
                <a:gd name="T35" fmla="*/ 0 h 2650"/>
                <a:gd name="T36" fmla="*/ 0 w 5370"/>
                <a:gd name="T37" fmla="*/ 0 h 2650"/>
                <a:gd name="T38" fmla="*/ 0 w 5370"/>
                <a:gd name="T39" fmla="*/ 0 h 2650"/>
                <a:gd name="T40" fmla="*/ 0 w 5370"/>
                <a:gd name="T41" fmla="*/ 0 h 2650"/>
                <a:gd name="T42" fmla="*/ 0 w 5370"/>
                <a:gd name="T43" fmla="*/ 0 h 2650"/>
                <a:gd name="T44" fmla="*/ 0 w 5370"/>
                <a:gd name="T45" fmla="*/ 0 h 2650"/>
                <a:gd name="T46" fmla="*/ 0 w 5370"/>
                <a:gd name="T47" fmla="*/ 0 h 2650"/>
                <a:gd name="T48" fmla="*/ 0 w 5370"/>
                <a:gd name="T49" fmla="*/ 0 h 2650"/>
                <a:gd name="T50" fmla="*/ 0 w 5370"/>
                <a:gd name="T51" fmla="*/ 0 h 2650"/>
                <a:gd name="T52" fmla="*/ 0 w 5370"/>
                <a:gd name="T53" fmla="*/ 0 h 2650"/>
                <a:gd name="T54" fmla="*/ 0 w 5370"/>
                <a:gd name="T55" fmla="*/ 0 h 2650"/>
                <a:gd name="T56" fmla="*/ 0 w 5370"/>
                <a:gd name="T57" fmla="*/ 0 h 2650"/>
                <a:gd name="T58" fmla="*/ 0 w 5370"/>
                <a:gd name="T59" fmla="*/ 0 h 2650"/>
                <a:gd name="T60" fmla="*/ 0 w 5370"/>
                <a:gd name="T61" fmla="*/ 0 h 2650"/>
                <a:gd name="T62" fmla="*/ 0 w 5370"/>
                <a:gd name="T63" fmla="*/ 0 h 2650"/>
                <a:gd name="T64" fmla="*/ 0 w 5370"/>
                <a:gd name="T65" fmla="*/ 0 h 2650"/>
                <a:gd name="T66" fmla="*/ 0 w 5370"/>
                <a:gd name="T67" fmla="*/ 0 h 2650"/>
                <a:gd name="T68" fmla="*/ 0 w 5370"/>
                <a:gd name="T69" fmla="*/ 0 h 2650"/>
                <a:gd name="T70" fmla="*/ 0 w 5370"/>
                <a:gd name="T71" fmla="*/ 0 h 2650"/>
                <a:gd name="T72" fmla="*/ 0 w 5370"/>
                <a:gd name="T73" fmla="*/ 0 h 2650"/>
                <a:gd name="T74" fmla="*/ 0 w 5370"/>
                <a:gd name="T75" fmla="*/ 0 h 2650"/>
                <a:gd name="T76" fmla="*/ 0 w 5370"/>
                <a:gd name="T77" fmla="*/ 0 h 2650"/>
                <a:gd name="T78" fmla="*/ 0 w 5370"/>
                <a:gd name="T79" fmla="*/ 0 h 26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70"/>
                <a:gd name="T121" fmla="*/ 0 h 2650"/>
                <a:gd name="T122" fmla="*/ 5370 w 5370"/>
                <a:gd name="T123" fmla="*/ 2650 h 26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70" h="2650">
                  <a:moveTo>
                    <a:pt x="0" y="455"/>
                  </a:moveTo>
                  <a:lnTo>
                    <a:pt x="42" y="666"/>
                  </a:lnTo>
                  <a:lnTo>
                    <a:pt x="56" y="731"/>
                  </a:lnTo>
                  <a:lnTo>
                    <a:pt x="93" y="850"/>
                  </a:lnTo>
                  <a:lnTo>
                    <a:pt x="143" y="965"/>
                  </a:lnTo>
                  <a:lnTo>
                    <a:pt x="197" y="1075"/>
                  </a:lnTo>
                  <a:lnTo>
                    <a:pt x="261" y="1184"/>
                  </a:lnTo>
                  <a:lnTo>
                    <a:pt x="329" y="1292"/>
                  </a:lnTo>
                  <a:lnTo>
                    <a:pt x="403" y="1397"/>
                  </a:lnTo>
                  <a:lnTo>
                    <a:pt x="480" y="1502"/>
                  </a:lnTo>
                  <a:lnTo>
                    <a:pt x="561" y="1604"/>
                  </a:lnTo>
                  <a:lnTo>
                    <a:pt x="590" y="1639"/>
                  </a:lnTo>
                  <a:lnTo>
                    <a:pt x="686" y="1746"/>
                  </a:lnTo>
                  <a:lnTo>
                    <a:pt x="798" y="1852"/>
                  </a:lnTo>
                  <a:lnTo>
                    <a:pt x="914" y="1948"/>
                  </a:lnTo>
                  <a:lnTo>
                    <a:pt x="1044" y="2038"/>
                  </a:lnTo>
                  <a:lnTo>
                    <a:pt x="1176" y="2119"/>
                  </a:lnTo>
                  <a:lnTo>
                    <a:pt x="1317" y="2195"/>
                  </a:lnTo>
                  <a:lnTo>
                    <a:pt x="1459" y="2264"/>
                  </a:lnTo>
                  <a:lnTo>
                    <a:pt x="1605" y="2329"/>
                  </a:lnTo>
                  <a:lnTo>
                    <a:pt x="1711" y="2374"/>
                  </a:lnTo>
                  <a:lnTo>
                    <a:pt x="1974" y="2471"/>
                  </a:lnTo>
                  <a:lnTo>
                    <a:pt x="2254" y="2549"/>
                  </a:lnTo>
                  <a:lnTo>
                    <a:pt x="2542" y="2604"/>
                  </a:lnTo>
                  <a:lnTo>
                    <a:pt x="2845" y="2640"/>
                  </a:lnTo>
                  <a:lnTo>
                    <a:pt x="3149" y="2650"/>
                  </a:lnTo>
                  <a:lnTo>
                    <a:pt x="3459" y="2640"/>
                  </a:lnTo>
                  <a:lnTo>
                    <a:pt x="3770" y="2606"/>
                  </a:lnTo>
                  <a:lnTo>
                    <a:pt x="4079" y="2549"/>
                  </a:lnTo>
                  <a:lnTo>
                    <a:pt x="4295" y="2490"/>
                  </a:lnTo>
                  <a:lnTo>
                    <a:pt x="4495" y="2422"/>
                  </a:lnTo>
                  <a:lnTo>
                    <a:pt x="4670" y="2340"/>
                  </a:lnTo>
                  <a:lnTo>
                    <a:pt x="4827" y="2248"/>
                  </a:lnTo>
                  <a:lnTo>
                    <a:pt x="4959" y="2148"/>
                  </a:lnTo>
                  <a:lnTo>
                    <a:pt x="5070" y="2044"/>
                  </a:lnTo>
                  <a:lnTo>
                    <a:pt x="5162" y="1932"/>
                  </a:lnTo>
                  <a:lnTo>
                    <a:pt x="5232" y="1820"/>
                  </a:lnTo>
                  <a:lnTo>
                    <a:pt x="5284" y="1727"/>
                  </a:lnTo>
                  <a:lnTo>
                    <a:pt x="5318" y="1646"/>
                  </a:lnTo>
                  <a:lnTo>
                    <a:pt x="5343" y="1565"/>
                  </a:lnTo>
                  <a:lnTo>
                    <a:pt x="5360" y="1481"/>
                  </a:lnTo>
                  <a:lnTo>
                    <a:pt x="5370" y="1399"/>
                  </a:lnTo>
                  <a:lnTo>
                    <a:pt x="5369" y="1216"/>
                  </a:lnTo>
                  <a:lnTo>
                    <a:pt x="5367" y="1030"/>
                  </a:lnTo>
                  <a:lnTo>
                    <a:pt x="5354" y="1115"/>
                  </a:lnTo>
                  <a:lnTo>
                    <a:pt x="5338" y="1204"/>
                  </a:lnTo>
                  <a:lnTo>
                    <a:pt x="5312" y="1292"/>
                  </a:lnTo>
                  <a:lnTo>
                    <a:pt x="5279" y="1380"/>
                  </a:lnTo>
                  <a:lnTo>
                    <a:pt x="5234" y="1465"/>
                  </a:lnTo>
                  <a:lnTo>
                    <a:pt x="5183" y="1552"/>
                  </a:lnTo>
                  <a:lnTo>
                    <a:pt x="5122" y="1634"/>
                  </a:lnTo>
                  <a:lnTo>
                    <a:pt x="5054" y="1716"/>
                  </a:lnTo>
                  <a:lnTo>
                    <a:pt x="4971" y="1793"/>
                  </a:lnTo>
                  <a:lnTo>
                    <a:pt x="4877" y="1868"/>
                  </a:lnTo>
                  <a:lnTo>
                    <a:pt x="4773" y="1939"/>
                  </a:lnTo>
                  <a:lnTo>
                    <a:pt x="4660" y="2006"/>
                  </a:lnTo>
                  <a:lnTo>
                    <a:pt x="4533" y="2066"/>
                  </a:lnTo>
                  <a:lnTo>
                    <a:pt x="4396" y="2123"/>
                  </a:lnTo>
                  <a:lnTo>
                    <a:pt x="4241" y="2172"/>
                  </a:lnTo>
                  <a:lnTo>
                    <a:pt x="4079" y="2215"/>
                  </a:lnTo>
                  <a:lnTo>
                    <a:pt x="3735" y="2278"/>
                  </a:lnTo>
                  <a:lnTo>
                    <a:pt x="3560" y="2299"/>
                  </a:lnTo>
                  <a:lnTo>
                    <a:pt x="3388" y="2310"/>
                  </a:lnTo>
                  <a:lnTo>
                    <a:pt x="3214" y="2311"/>
                  </a:lnTo>
                  <a:lnTo>
                    <a:pt x="3043" y="2310"/>
                  </a:lnTo>
                  <a:lnTo>
                    <a:pt x="2869" y="2300"/>
                  </a:lnTo>
                  <a:lnTo>
                    <a:pt x="2535" y="2263"/>
                  </a:lnTo>
                  <a:lnTo>
                    <a:pt x="2204" y="2197"/>
                  </a:lnTo>
                  <a:lnTo>
                    <a:pt x="1886" y="2106"/>
                  </a:lnTo>
                  <a:lnTo>
                    <a:pt x="1585" y="1996"/>
                  </a:lnTo>
                  <a:lnTo>
                    <a:pt x="1299" y="1862"/>
                  </a:lnTo>
                  <a:lnTo>
                    <a:pt x="1034" y="1709"/>
                  </a:lnTo>
                  <a:lnTo>
                    <a:pt x="792" y="1536"/>
                  </a:lnTo>
                  <a:lnTo>
                    <a:pt x="583" y="1345"/>
                  </a:lnTo>
                  <a:lnTo>
                    <a:pt x="398" y="1141"/>
                  </a:lnTo>
                  <a:lnTo>
                    <a:pt x="248" y="923"/>
                  </a:lnTo>
                  <a:lnTo>
                    <a:pt x="135" y="695"/>
                  </a:lnTo>
                  <a:lnTo>
                    <a:pt x="62" y="455"/>
                  </a:lnTo>
                  <a:lnTo>
                    <a:pt x="21" y="162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8" name="Freeform 104"/>
            <p:cNvSpPr>
              <a:spLocks/>
            </p:cNvSpPr>
            <p:nvPr/>
          </p:nvSpPr>
          <p:spPr bwMode="auto">
            <a:xfrm rot="-169698">
              <a:off x="3702" y="2059"/>
              <a:ext cx="1597" cy="974"/>
            </a:xfrm>
            <a:custGeom>
              <a:avLst/>
              <a:gdLst>
                <a:gd name="T0" fmla="*/ 0 w 5367"/>
                <a:gd name="T1" fmla="*/ 0 h 3481"/>
                <a:gd name="T2" fmla="*/ 0 w 5367"/>
                <a:gd name="T3" fmla="*/ 0 h 3481"/>
                <a:gd name="T4" fmla="*/ 0 w 5367"/>
                <a:gd name="T5" fmla="*/ 0 h 3481"/>
                <a:gd name="T6" fmla="*/ 0 w 5367"/>
                <a:gd name="T7" fmla="*/ 0 h 3481"/>
                <a:gd name="T8" fmla="*/ 0 w 5367"/>
                <a:gd name="T9" fmla="*/ 0 h 3481"/>
                <a:gd name="T10" fmla="*/ 0 w 5367"/>
                <a:gd name="T11" fmla="*/ 0 h 3481"/>
                <a:gd name="T12" fmla="*/ 0 w 5367"/>
                <a:gd name="T13" fmla="*/ 0 h 3481"/>
                <a:gd name="T14" fmla="*/ 0 w 5367"/>
                <a:gd name="T15" fmla="*/ 0 h 3481"/>
                <a:gd name="T16" fmla="*/ 0 w 5367"/>
                <a:gd name="T17" fmla="*/ 0 h 3481"/>
                <a:gd name="T18" fmla="*/ 0 w 5367"/>
                <a:gd name="T19" fmla="*/ 0 h 3481"/>
                <a:gd name="T20" fmla="*/ 0 w 5367"/>
                <a:gd name="T21" fmla="*/ 0 h 3481"/>
                <a:gd name="T22" fmla="*/ 0 w 5367"/>
                <a:gd name="T23" fmla="*/ 0 h 3481"/>
                <a:gd name="T24" fmla="*/ 0 w 5367"/>
                <a:gd name="T25" fmla="*/ 0 h 3481"/>
                <a:gd name="T26" fmla="*/ 0 w 5367"/>
                <a:gd name="T27" fmla="*/ 0 h 3481"/>
                <a:gd name="T28" fmla="*/ 0 w 5367"/>
                <a:gd name="T29" fmla="*/ 0 h 3481"/>
                <a:gd name="T30" fmla="*/ 0 w 5367"/>
                <a:gd name="T31" fmla="*/ 0 h 3481"/>
                <a:gd name="T32" fmla="*/ 0 w 5367"/>
                <a:gd name="T33" fmla="*/ 0 h 3481"/>
                <a:gd name="T34" fmla="*/ 0 w 5367"/>
                <a:gd name="T35" fmla="*/ 0 h 3481"/>
                <a:gd name="T36" fmla="*/ 0 w 5367"/>
                <a:gd name="T37" fmla="*/ 0 h 3481"/>
                <a:gd name="T38" fmla="*/ 0 w 5367"/>
                <a:gd name="T39" fmla="*/ 0 h 3481"/>
                <a:gd name="T40" fmla="*/ 0 w 5367"/>
                <a:gd name="T41" fmla="*/ 0 h 3481"/>
                <a:gd name="T42" fmla="*/ 0 w 5367"/>
                <a:gd name="T43" fmla="*/ 0 h 3481"/>
                <a:gd name="T44" fmla="*/ 0 w 5367"/>
                <a:gd name="T45" fmla="*/ 0 h 3481"/>
                <a:gd name="T46" fmla="*/ 0 w 5367"/>
                <a:gd name="T47" fmla="*/ 0 h 3481"/>
                <a:gd name="T48" fmla="*/ 0 w 5367"/>
                <a:gd name="T49" fmla="*/ 0 h 3481"/>
                <a:gd name="T50" fmla="*/ 0 w 5367"/>
                <a:gd name="T51" fmla="*/ 0 h 3481"/>
                <a:gd name="T52" fmla="*/ 0 w 5367"/>
                <a:gd name="T53" fmla="*/ 0 h 3481"/>
                <a:gd name="T54" fmla="*/ 0 w 5367"/>
                <a:gd name="T55" fmla="*/ 0 h 3481"/>
                <a:gd name="T56" fmla="*/ 0 w 5367"/>
                <a:gd name="T57" fmla="*/ 0 h 3481"/>
                <a:gd name="T58" fmla="*/ 0 w 5367"/>
                <a:gd name="T59" fmla="*/ 0 h 3481"/>
                <a:gd name="T60" fmla="*/ 0 w 5367"/>
                <a:gd name="T61" fmla="*/ 0 h 3481"/>
                <a:gd name="T62" fmla="*/ 0 w 5367"/>
                <a:gd name="T63" fmla="*/ 0 h 3481"/>
                <a:gd name="T64" fmla="*/ 0 w 5367"/>
                <a:gd name="T65" fmla="*/ 0 h 3481"/>
                <a:gd name="T66" fmla="*/ 0 w 5367"/>
                <a:gd name="T67" fmla="*/ 0 h 3481"/>
                <a:gd name="T68" fmla="*/ 0 w 5367"/>
                <a:gd name="T69" fmla="*/ 0 h 3481"/>
                <a:gd name="T70" fmla="*/ 0 w 5367"/>
                <a:gd name="T71" fmla="*/ 0 h 3481"/>
                <a:gd name="T72" fmla="*/ 0 w 5367"/>
                <a:gd name="T73" fmla="*/ 0 h 3481"/>
                <a:gd name="T74" fmla="*/ 0 w 5367"/>
                <a:gd name="T75" fmla="*/ 0 h 34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67"/>
                <a:gd name="T115" fmla="*/ 0 h 3481"/>
                <a:gd name="T116" fmla="*/ 5367 w 5367"/>
                <a:gd name="T117" fmla="*/ 3481 h 34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67" h="3481">
                  <a:moveTo>
                    <a:pt x="0" y="1170"/>
                  </a:moveTo>
                  <a:lnTo>
                    <a:pt x="21" y="1332"/>
                  </a:lnTo>
                  <a:lnTo>
                    <a:pt x="62" y="1625"/>
                  </a:lnTo>
                  <a:lnTo>
                    <a:pt x="135" y="1865"/>
                  </a:lnTo>
                  <a:lnTo>
                    <a:pt x="248" y="2093"/>
                  </a:lnTo>
                  <a:lnTo>
                    <a:pt x="398" y="2311"/>
                  </a:lnTo>
                  <a:lnTo>
                    <a:pt x="583" y="2515"/>
                  </a:lnTo>
                  <a:lnTo>
                    <a:pt x="792" y="2706"/>
                  </a:lnTo>
                  <a:lnTo>
                    <a:pt x="1034" y="2879"/>
                  </a:lnTo>
                  <a:lnTo>
                    <a:pt x="1299" y="3032"/>
                  </a:lnTo>
                  <a:lnTo>
                    <a:pt x="1585" y="3166"/>
                  </a:lnTo>
                  <a:lnTo>
                    <a:pt x="1886" y="3276"/>
                  </a:lnTo>
                  <a:lnTo>
                    <a:pt x="2204" y="3367"/>
                  </a:lnTo>
                  <a:lnTo>
                    <a:pt x="2535" y="3433"/>
                  </a:lnTo>
                  <a:lnTo>
                    <a:pt x="2869" y="3470"/>
                  </a:lnTo>
                  <a:lnTo>
                    <a:pt x="3043" y="3480"/>
                  </a:lnTo>
                  <a:lnTo>
                    <a:pt x="3214" y="3481"/>
                  </a:lnTo>
                  <a:lnTo>
                    <a:pt x="3388" y="3480"/>
                  </a:lnTo>
                  <a:lnTo>
                    <a:pt x="3560" y="3469"/>
                  </a:lnTo>
                  <a:lnTo>
                    <a:pt x="3735" y="3448"/>
                  </a:lnTo>
                  <a:lnTo>
                    <a:pt x="4079" y="3385"/>
                  </a:lnTo>
                  <a:lnTo>
                    <a:pt x="4241" y="3342"/>
                  </a:lnTo>
                  <a:lnTo>
                    <a:pt x="4396" y="3293"/>
                  </a:lnTo>
                  <a:lnTo>
                    <a:pt x="4533" y="3236"/>
                  </a:lnTo>
                  <a:lnTo>
                    <a:pt x="4660" y="3176"/>
                  </a:lnTo>
                  <a:lnTo>
                    <a:pt x="4773" y="3109"/>
                  </a:lnTo>
                  <a:lnTo>
                    <a:pt x="4877" y="3038"/>
                  </a:lnTo>
                  <a:lnTo>
                    <a:pt x="4971" y="2963"/>
                  </a:lnTo>
                  <a:lnTo>
                    <a:pt x="5054" y="2886"/>
                  </a:lnTo>
                  <a:lnTo>
                    <a:pt x="5122" y="2804"/>
                  </a:lnTo>
                  <a:lnTo>
                    <a:pt x="5183" y="2722"/>
                  </a:lnTo>
                  <a:lnTo>
                    <a:pt x="5234" y="2635"/>
                  </a:lnTo>
                  <a:lnTo>
                    <a:pt x="5279" y="2550"/>
                  </a:lnTo>
                  <a:lnTo>
                    <a:pt x="5312" y="2462"/>
                  </a:lnTo>
                  <a:lnTo>
                    <a:pt x="5338" y="2374"/>
                  </a:lnTo>
                  <a:lnTo>
                    <a:pt x="5354" y="2285"/>
                  </a:lnTo>
                  <a:lnTo>
                    <a:pt x="5367" y="2200"/>
                  </a:lnTo>
                  <a:lnTo>
                    <a:pt x="5352" y="2027"/>
                  </a:lnTo>
                  <a:lnTo>
                    <a:pt x="5319" y="1865"/>
                  </a:lnTo>
                  <a:lnTo>
                    <a:pt x="5264" y="1711"/>
                  </a:lnTo>
                  <a:lnTo>
                    <a:pt x="5193" y="1577"/>
                  </a:lnTo>
                  <a:lnTo>
                    <a:pt x="5103" y="1459"/>
                  </a:lnTo>
                  <a:lnTo>
                    <a:pt x="4996" y="1364"/>
                  </a:lnTo>
                  <a:lnTo>
                    <a:pt x="4877" y="1296"/>
                  </a:lnTo>
                  <a:lnTo>
                    <a:pt x="4748" y="1259"/>
                  </a:lnTo>
                  <a:lnTo>
                    <a:pt x="4601" y="1235"/>
                  </a:lnTo>
                  <a:lnTo>
                    <a:pt x="4449" y="1205"/>
                  </a:lnTo>
                  <a:lnTo>
                    <a:pt x="4287" y="1170"/>
                  </a:lnTo>
                  <a:lnTo>
                    <a:pt x="4119" y="1130"/>
                  </a:lnTo>
                  <a:lnTo>
                    <a:pt x="3946" y="1085"/>
                  </a:lnTo>
                  <a:lnTo>
                    <a:pt x="3769" y="1037"/>
                  </a:lnTo>
                  <a:lnTo>
                    <a:pt x="3589" y="982"/>
                  </a:lnTo>
                  <a:lnTo>
                    <a:pt x="3413" y="922"/>
                  </a:lnTo>
                  <a:lnTo>
                    <a:pt x="3238" y="860"/>
                  </a:lnTo>
                  <a:lnTo>
                    <a:pt x="3070" y="792"/>
                  </a:lnTo>
                  <a:lnTo>
                    <a:pt x="2911" y="719"/>
                  </a:lnTo>
                  <a:lnTo>
                    <a:pt x="2759" y="641"/>
                  </a:lnTo>
                  <a:lnTo>
                    <a:pt x="2620" y="558"/>
                  </a:lnTo>
                  <a:lnTo>
                    <a:pt x="2494" y="474"/>
                  </a:lnTo>
                  <a:lnTo>
                    <a:pt x="2382" y="383"/>
                  </a:lnTo>
                  <a:lnTo>
                    <a:pt x="2288" y="287"/>
                  </a:lnTo>
                  <a:lnTo>
                    <a:pt x="2176" y="188"/>
                  </a:lnTo>
                  <a:lnTo>
                    <a:pt x="2037" y="109"/>
                  </a:lnTo>
                  <a:lnTo>
                    <a:pt x="1882" y="52"/>
                  </a:lnTo>
                  <a:lnTo>
                    <a:pt x="1708" y="14"/>
                  </a:lnTo>
                  <a:lnTo>
                    <a:pt x="1524" y="0"/>
                  </a:lnTo>
                  <a:lnTo>
                    <a:pt x="1333" y="5"/>
                  </a:lnTo>
                  <a:lnTo>
                    <a:pt x="1136" y="30"/>
                  </a:lnTo>
                  <a:lnTo>
                    <a:pt x="946" y="72"/>
                  </a:lnTo>
                  <a:lnTo>
                    <a:pt x="759" y="140"/>
                  </a:lnTo>
                  <a:lnTo>
                    <a:pt x="584" y="226"/>
                  </a:lnTo>
                  <a:lnTo>
                    <a:pt x="422" y="334"/>
                  </a:lnTo>
                  <a:lnTo>
                    <a:pt x="282" y="460"/>
                  </a:lnTo>
                  <a:lnTo>
                    <a:pt x="163" y="608"/>
                  </a:lnTo>
                  <a:lnTo>
                    <a:pt x="74" y="775"/>
                  </a:lnTo>
                  <a:lnTo>
                    <a:pt x="18" y="962"/>
                  </a:lnTo>
                  <a:lnTo>
                    <a:pt x="0" y="1170"/>
                  </a:lnTo>
                  <a:close/>
                </a:path>
              </a:pathLst>
            </a:custGeom>
            <a:solidFill>
              <a:srgbClr val="F8C4B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99" name="Freeform 105"/>
            <p:cNvSpPr>
              <a:spLocks/>
            </p:cNvSpPr>
            <p:nvPr/>
          </p:nvSpPr>
          <p:spPr bwMode="auto">
            <a:xfrm rot="-169698">
              <a:off x="3819" y="2491"/>
              <a:ext cx="13" cy="72"/>
            </a:xfrm>
            <a:custGeom>
              <a:avLst/>
              <a:gdLst>
                <a:gd name="T0" fmla="*/ 0 w 39"/>
                <a:gd name="T1" fmla="*/ 0 h 256"/>
                <a:gd name="T2" fmla="*/ 0 w 39"/>
                <a:gd name="T3" fmla="*/ 0 h 256"/>
                <a:gd name="T4" fmla="*/ 0 w 39"/>
                <a:gd name="T5" fmla="*/ 0 h 256"/>
                <a:gd name="T6" fmla="*/ 0 w 39"/>
                <a:gd name="T7" fmla="*/ 0 h 256"/>
                <a:gd name="T8" fmla="*/ 0 w 39"/>
                <a:gd name="T9" fmla="*/ 0 h 256"/>
                <a:gd name="T10" fmla="*/ 0 w 39"/>
                <a:gd name="T11" fmla="*/ 0 h 256"/>
                <a:gd name="T12" fmla="*/ 0 w 39"/>
                <a:gd name="T13" fmla="*/ 0 h 256"/>
                <a:gd name="T14" fmla="*/ 0 w 39"/>
                <a:gd name="T15" fmla="*/ 0 h 256"/>
                <a:gd name="T16" fmla="*/ 0 w 39"/>
                <a:gd name="T17" fmla="*/ 0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56"/>
                <a:gd name="T29" fmla="*/ 39 w 39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56">
                  <a:moveTo>
                    <a:pt x="20" y="256"/>
                  </a:moveTo>
                  <a:lnTo>
                    <a:pt x="35" y="219"/>
                  </a:lnTo>
                  <a:lnTo>
                    <a:pt x="39" y="129"/>
                  </a:lnTo>
                  <a:lnTo>
                    <a:pt x="35" y="38"/>
                  </a:lnTo>
                  <a:lnTo>
                    <a:pt x="20" y="0"/>
                  </a:lnTo>
                  <a:lnTo>
                    <a:pt x="5" y="38"/>
                  </a:lnTo>
                  <a:lnTo>
                    <a:pt x="0" y="129"/>
                  </a:lnTo>
                  <a:lnTo>
                    <a:pt x="5" y="219"/>
                  </a:lnTo>
                  <a:lnTo>
                    <a:pt x="20" y="25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0" name="Freeform 106"/>
            <p:cNvSpPr>
              <a:spLocks/>
            </p:cNvSpPr>
            <p:nvPr/>
          </p:nvSpPr>
          <p:spPr bwMode="auto">
            <a:xfrm rot="-169698">
              <a:off x="3772" y="2308"/>
              <a:ext cx="12" cy="72"/>
            </a:xfrm>
            <a:custGeom>
              <a:avLst/>
              <a:gdLst>
                <a:gd name="T0" fmla="*/ 0 w 40"/>
                <a:gd name="T1" fmla="*/ 0 h 257"/>
                <a:gd name="T2" fmla="*/ 0 w 40"/>
                <a:gd name="T3" fmla="*/ 0 h 257"/>
                <a:gd name="T4" fmla="*/ 0 w 40"/>
                <a:gd name="T5" fmla="*/ 0 h 257"/>
                <a:gd name="T6" fmla="*/ 0 w 40"/>
                <a:gd name="T7" fmla="*/ 0 h 257"/>
                <a:gd name="T8" fmla="*/ 0 w 40"/>
                <a:gd name="T9" fmla="*/ 0 h 257"/>
                <a:gd name="T10" fmla="*/ 0 w 40"/>
                <a:gd name="T11" fmla="*/ 0 h 257"/>
                <a:gd name="T12" fmla="*/ 0 w 40"/>
                <a:gd name="T13" fmla="*/ 0 h 257"/>
                <a:gd name="T14" fmla="*/ 0 w 40"/>
                <a:gd name="T15" fmla="*/ 0 h 257"/>
                <a:gd name="T16" fmla="*/ 0 w 40"/>
                <a:gd name="T17" fmla="*/ 0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257"/>
                <a:gd name="T29" fmla="*/ 40 w 40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257">
                  <a:moveTo>
                    <a:pt x="18" y="257"/>
                  </a:moveTo>
                  <a:lnTo>
                    <a:pt x="33" y="220"/>
                  </a:lnTo>
                  <a:lnTo>
                    <a:pt x="40" y="130"/>
                  </a:lnTo>
                  <a:lnTo>
                    <a:pt x="33" y="40"/>
                  </a:lnTo>
                  <a:lnTo>
                    <a:pt x="18" y="0"/>
                  </a:lnTo>
                  <a:lnTo>
                    <a:pt x="5" y="40"/>
                  </a:lnTo>
                  <a:lnTo>
                    <a:pt x="0" y="130"/>
                  </a:lnTo>
                  <a:lnTo>
                    <a:pt x="5" y="220"/>
                  </a:lnTo>
                  <a:lnTo>
                    <a:pt x="18" y="257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1" name="Freeform 107"/>
            <p:cNvSpPr>
              <a:spLocks/>
            </p:cNvSpPr>
            <p:nvPr/>
          </p:nvSpPr>
          <p:spPr bwMode="auto">
            <a:xfrm rot="-169698">
              <a:off x="4189" y="2202"/>
              <a:ext cx="76" cy="11"/>
            </a:xfrm>
            <a:custGeom>
              <a:avLst/>
              <a:gdLst>
                <a:gd name="T0" fmla="*/ 0 w 255"/>
                <a:gd name="T1" fmla="*/ 0 h 42"/>
                <a:gd name="T2" fmla="*/ 0 w 255"/>
                <a:gd name="T3" fmla="*/ 0 h 42"/>
                <a:gd name="T4" fmla="*/ 0 w 255"/>
                <a:gd name="T5" fmla="*/ 0 h 42"/>
                <a:gd name="T6" fmla="*/ 0 w 255"/>
                <a:gd name="T7" fmla="*/ 0 h 42"/>
                <a:gd name="T8" fmla="*/ 0 w 255"/>
                <a:gd name="T9" fmla="*/ 0 h 42"/>
                <a:gd name="T10" fmla="*/ 0 w 255"/>
                <a:gd name="T11" fmla="*/ 0 h 42"/>
                <a:gd name="T12" fmla="*/ 0 w 255"/>
                <a:gd name="T13" fmla="*/ 0 h 42"/>
                <a:gd name="T14" fmla="*/ 0 w 255"/>
                <a:gd name="T15" fmla="*/ 0 h 42"/>
                <a:gd name="T16" fmla="*/ 0 w 255"/>
                <a:gd name="T17" fmla="*/ 0 h 42"/>
                <a:gd name="T18" fmla="*/ 0 w 255"/>
                <a:gd name="T19" fmla="*/ 0 h 42"/>
                <a:gd name="T20" fmla="*/ 0 w 255"/>
                <a:gd name="T21" fmla="*/ 0 h 42"/>
                <a:gd name="T22" fmla="*/ 0 w 255"/>
                <a:gd name="T23" fmla="*/ 0 h 42"/>
                <a:gd name="T24" fmla="*/ 0 w 255"/>
                <a:gd name="T25" fmla="*/ 0 h 42"/>
                <a:gd name="T26" fmla="*/ 0 w 255"/>
                <a:gd name="T27" fmla="*/ 0 h 42"/>
                <a:gd name="T28" fmla="*/ 0 w 255"/>
                <a:gd name="T29" fmla="*/ 0 h 42"/>
                <a:gd name="T30" fmla="*/ 0 w 255"/>
                <a:gd name="T31" fmla="*/ 0 h 42"/>
                <a:gd name="T32" fmla="*/ 0 w 255"/>
                <a:gd name="T33" fmla="*/ 0 h 42"/>
                <a:gd name="T34" fmla="*/ 0 w 255"/>
                <a:gd name="T35" fmla="*/ 0 h 42"/>
                <a:gd name="T36" fmla="*/ 0 w 255"/>
                <a:gd name="T37" fmla="*/ 0 h 42"/>
                <a:gd name="T38" fmla="*/ 0 w 255"/>
                <a:gd name="T39" fmla="*/ 0 h 42"/>
                <a:gd name="T40" fmla="*/ 0 w 255"/>
                <a:gd name="T41" fmla="*/ 0 h 42"/>
                <a:gd name="T42" fmla="*/ 0 w 255"/>
                <a:gd name="T43" fmla="*/ 0 h 42"/>
                <a:gd name="T44" fmla="*/ 0 w 255"/>
                <a:gd name="T45" fmla="*/ 0 h 42"/>
                <a:gd name="T46" fmla="*/ 0 w 255"/>
                <a:gd name="T47" fmla="*/ 0 h 42"/>
                <a:gd name="T48" fmla="*/ 0 w 255"/>
                <a:gd name="T49" fmla="*/ 0 h 42"/>
                <a:gd name="T50" fmla="*/ 0 w 255"/>
                <a:gd name="T51" fmla="*/ 0 h 42"/>
                <a:gd name="T52" fmla="*/ 0 w 255"/>
                <a:gd name="T53" fmla="*/ 0 h 42"/>
                <a:gd name="T54" fmla="*/ 0 w 255"/>
                <a:gd name="T55" fmla="*/ 0 h 42"/>
                <a:gd name="T56" fmla="*/ 0 w 255"/>
                <a:gd name="T57" fmla="*/ 0 h 42"/>
                <a:gd name="T58" fmla="*/ 0 w 255"/>
                <a:gd name="T59" fmla="*/ 0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5"/>
                <a:gd name="T91" fmla="*/ 0 h 42"/>
                <a:gd name="T92" fmla="*/ 255 w 255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5" h="42">
                  <a:moveTo>
                    <a:pt x="255" y="18"/>
                  </a:moveTo>
                  <a:lnTo>
                    <a:pt x="243" y="11"/>
                  </a:lnTo>
                  <a:lnTo>
                    <a:pt x="233" y="9"/>
                  </a:lnTo>
                  <a:lnTo>
                    <a:pt x="217" y="5"/>
                  </a:lnTo>
                  <a:lnTo>
                    <a:pt x="198" y="3"/>
                  </a:lnTo>
                  <a:lnTo>
                    <a:pt x="176" y="1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99" y="3"/>
                  </a:lnTo>
                  <a:lnTo>
                    <a:pt x="75" y="5"/>
                  </a:lnTo>
                  <a:lnTo>
                    <a:pt x="54" y="7"/>
                  </a:lnTo>
                  <a:lnTo>
                    <a:pt x="35" y="10"/>
                  </a:lnTo>
                  <a:lnTo>
                    <a:pt x="19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" y="33"/>
                  </a:lnTo>
                  <a:lnTo>
                    <a:pt x="19" y="36"/>
                  </a:lnTo>
                  <a:lnTo>
                    <a:pt x="35" y="39"/>
                  </a:lnTo>
                  <a:lnTo>
                    <a:pt x="55" y="41"/>
                  </a:lnTo>
                  <a:lnTo>
                    <a:pt x="77" y="42"/>
                  </a:lnTo>
                  <a:lnTo>
                    <a:pt x="101" y="42"/>
                  </a:lnTo>
                  <a:lnTo>
                    <a:pt x="128" y="42"/>
                  </a:lnTo>
                  <a:lnTo>
                    <a:pt x="153" y="41"/>
                  </a:lnTo>
                  <a:lnTo>
                    <a:pt x="176" y="39"/>
                  </a:lnTo>
                  <a:lnTo>
                    <a:pt x="199" y="37"/>
                  </a:lnTo>
                  <a:lnTo>
                    <a:pt x="218" y="34"/>
                  </a:lnTo>
                  <a:lnTo>
                    <a:pt x="233" y="30"/>
                  </a:lnTo>
                  <a:lnTo>
                    <a:pt x="243" y="28"/>
                  </a:lnTo>
                  <a:lnTo>
                    <a:pt x="255" y="1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2" name="Freeform 108"/>
            <p:cNvSpPr>
              <a:spLocks/>
            </p:cNvSpPr>
            <p:nvPr/>
          </p:nvSpPr>
          <p:spPr bwMode="auto">
            <a:xfrm rot="-169698">
              <a:off x="4125" y="2133"/>
              <a:ext cx="76" cy="11"/>
            </a:xfrm>
            <a:custGeom>
              <a:avLst/>
              <a:gdLst>
                <a:gd name="T0" fmla="*/ 0 w 254"/>
                <a:gd name="T1" fmla="*/ 0 h 41"/>
                <a:gd name="T2" fmla="*/ 0 w 254"/>
                <a:gd name="T3" fmla="*/ 0 h 41"/>
                <a:gd name="T4" fmla="*/ 0 w 254"/>
                <a:gd name="T5" fmla="*/ 0 h 41"/>
                <a:gd name="T6" fmla="*/ 0 w 254"/>
                <a:gd name="T7" fmla="*/ 0 h 41"/>
                <a:gd name="T8" fmla="*/ 0 w 254"/>
                <a:gd name="T9" fmla="*/ 0 h 41"/>
                <a:gd name="T10" fmla="*/ 0 w 254"/>
                <a:gd name="T11" fmla="*/ 0 h 41"/>
                <a:gd name="T12" fmla="*/ 0 w 254"/>
                <a:gd name="T13" fmla="*/ 0 h 41"/>
                <a:gd name="T14" fmla="*/ 0 w 254"/>
                <a:gd name="T15" fmla="*/ 0 h 41"/>
                <a:gd name="T16" fmla="*/ 0 w 254"/>
                <a:gd name="T17" fmla="*/ 0 h 41"/>
                <a:gd name="T18" fmla="*/ 0 w 254"/>
                <a:gd name="T19" fmla="*/ 0 h 41"/>
                <a:gd name="T20" fmla="*/ 0 w 254"/>
                <a:gd name="T21" fmla="*/ 0 h 41"/>
                <a:gd name="T22" fmla="*/ 0 w 254"/>
                <a:gd name="T23" fmla="*/ 0 h 41"/>
                <a:gd name="T24" fmla="*/ 0 w 254"/>
                <a:gd name="T25" fmla="*/ 0 h 41"/>
                <a:gd name="T26" fmla="*/ 0 w 254"/>
                <a:gd name="T27" fmla="*/ 0 h 41"/>
                <a:gd name="T28" fmla="*/ 0 w 254"/>
                <a:gd name="T29" fmla="*/ 0 h 41"/>
                <a:gd name="T30" fmla="*/ 0 w 254"/>
                <a:gd name="T31" fmla="*/ 0 h 41"/>
                <a:gd name="T32" fmla="*/ 0 w 254"/>
                <a:gd name="T33" fmla="*/ 0 h 41"/>
                <a:gd name="T34" fmla="*/ 0 w 254"/>
                <a:gd name="T35" fmla="*/ 0 h 41"/>
                <a:gd name="T36" fmla="*/ 0 w 254"/>
                <a:gd name="T37" fmla="*/ 0 h 41"/>
                <a:gd name="T38" fmla="*/ 0 w 254"/>
                <a:gd name="T39" fmla="*/ 0 h 41"/>
                <a:gd name="T40" fmla="*/ 0 w 254"/>
                <a:gd name="T41" fmla="*/ 0 h 41"/>
                <a:gd name="T42" fmla="*/ 0 w 254"/>
                <a:gd name="T43" fmla="*/ 0 h 41"/>
                <a:gd name="T44" fmla="*/ 0 w 254"/>
                <a:gd name="T45" fmla="*/ 0 h 41"/>
                <a:gd name="T46" fmla="*/ 0 w 254"/>
                <a:gd name="T47" fmla="*/ 0 h 41"/>
                <a:gd name="T48" fmla="*/ 0 w 254"/>
                <a:gd name="T49" fmla="*/ 0 h 41"/>
                <a:gd name="T50" fmla="*/ 0 w 254"/>
                <a:gd name="T51" fmla="*/ 0 h 41"/>
                <a:gd name="T52" fmla="*/ 0 w 254"/>
                <a:gd name="T53" fmla="*/ 0 h 41"/>
                <a:gd name="T54" fmla="*/ 0 w 254"/>
                <a:gd name="T55" fmla="*/ 0 h 41"/>
                <a:gd name="T56" fmla="*/ 0 w 254"/>
                <a:gd name="T57" fmla="*/ 0 h 41"/>
                <a:gd name="T58" fmla="*/ 0 w 254"/>
                <a:gd name="T59" fmla="*/ 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4"/>
                <a:gd name="T91" fmla="*/ 0 h 41"/>
                <a:gd name="T92" fmla="*/ 254 w 254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4" h="41">
                  <a:moveTo>
                    <a:pt x="254" y="18"/>
                  </a:moveTo>
                  <a:lnTo>
                    <a:pt x="245" y="8"/>
                  </a:lnTo>
                  <a:lnTo>
                    <a:pt x="234" y="6"/>
                  </a:lnTo>
                  <a:lnTo>
                    <a:pt x="218" y="2"/>
                  </a:lnTo>
                  <a:lnTo>
                    <a:pt x="198" y="2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101" y="0"/>
                  </a:lnTo>
                  <a:lnTo>
                    <a:pt x="75" y="2"/>
                  </a:lnTo>
                  <a:lnTo>
                    <a:pt x="53" y="6"/>
                  </a:lnTo>
                  <a:lnTo>
                    <a:pt x="35" y="8"/>
                  </a:lnTo>
                  <a:lnTo>
                    <a:pt x="20" y="12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7" y="31"/>
                  </a:lnTo>
                  <a:lnTo>
                    <a:pt x="20" y="35"/>
                  </a:lnTo>
                  <a:lnTo>
                    <a:pt x="36" y="37"/>
                  </a:lnTo>
                  <a:lnTo>
                    <a:pt x="55" y="40"/>
                  </a:lnTo>
                  <a:lnTo>
                    <a:pt x="77" y="41"/>
                  </a:lnTo>
                  <a:lnTo>
                    <a:pt x="102" y="41"/>
                  </a:lnTo>
                  <a:lnTo>
                    <a:pt x="127" y="41"/>
                  </a:lnTo>
                  <a:lnTo>
                    <a:pt x="153" y="40"/>
                  </a:lnTo>
                  <a:lnTo>
                    <a:pt x="176" y="40"/>
                  </a:lnTo>
                  <a:lnTo>
                    <a:pt x="199" y="36"/>
                  </a:lnTo>
                  <a:lnTo>
                    <a:pt x="218" y="34"/>
                  </a:lnTo>
                  <a:lnTo>
                    <a:pt x="234" y="29"/>
                  </a:lnTo>
                  <a:lnTo>
                    <a:pt x="245" y="2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3" name="Freeform 109"/>
            <p:cNvSpPr>
              <a:spLocks/>
            </p:cNvSpPr>
            <p:nvPr/>
          </p:nvSpPr>
          <p:spPr bwMode="auto">
            <a:xfrm rot="-169698">
              <a:off x="4397" y="2796"/>
              <a:ext cx="75" cy="15"/>
            </a:xfrm>
            <a:custGeom>
              <a:avLst/>
              <a:gdLst>
                <a:gd name="T0" fmla="*/ 0 w 253"/>
                <a:gd name="T1" fmla="*/ 0 h 56"/>
                <a:gd name="T2" fmla="*/ 0 w 253"/>
                <a:gd name="T3" fmla="*/ 0 h 56"/>
                <a:gd name="T4" fmla="*/ 0 w 253"/>
                <a:gd name="T5" fmla="*/ 0 h 56"/>
                <a:gd name="T6" fmla="*/ 0 w 253"/>
                <a:gd name="T7" fmla="*/ 0 h 56"/>
                <a:gd name="T8" fmla="*/ 0 w 253"/>
                <a:gd name="T9" fmla="*/ 0 h 56"/>
                <a:gd name="T10" fmla="*/ 0 w 253"/>
                <a:gd name="T11" fmla="*/ 0 h 56"/>
                <a:gd name="T12" fmla="*/ 0 w 253"/>
                <a:gd name="T13" fmla="*/ 0 h 56"/>
                <a:gd name="T14" fmla="*/ 0 w 253"/>
                <a:gd name="T15" fmla="*/ 0 h 56"/>
                <a:gd name="T16" fmla="*/ 0 w 253"/>
                <a:gd name="T17" fmla="*/ 0 h 56"/>
                <a:gd name="T18" fmla="*/ 0 w 253"/>
                <a:gd name="T19" fmla="*/ 0 h 56"/>
                <a:gd name="T20" fmla="*/ 0 w 253"/>
                <a:gd name="T21" fmla="*/ 0 h 56"/>
                <a:gd name="T22" fmla="*/ 0 w 253"/>
                <a:gd name="T23" fmla="*/ 0 h 56"/>
                <a:gd name="T24" fmla="*/ 0 w 253"/>
                <a:gd name="T25" fmla="*/ 0 h 56"/>
                <a:gd name="T26" fmla="*/ 0 w 253"/>
                <a:gd name="T27" fmla="*/ 0 h 56"/>
                <a:gd name="T28" fmla="*/ 0 w 253"/>
                <a:gd name="T29" fmla="*/ 0 h 56"/>
                <a:gd name="T30" fmla="*/ 0 w 253"/>
                <a:gd name="T31" fmla="*/ 0 h 56"/>
                <a:gd name="T32" fmla="*/ 0 w 253"/>
                <a:gd name="T33" fmla="*/ 0 h 56"/>
                <a:gd name="T34" fmla="*/ 0 w 253"/>
                <a:gd name="T35" fmla="*/ 0 h 56"/>
                <a:gd name="T36" fmla="*/ 0 w 253"/>
                <a:gd name="T37" fmla="*/ 0 h 56"/>
                <a:gd name="T38" fmla="*/ 0 w 253"/>
                <a:gd name="T39" fmla="*/ 0 h 56"/>
                <a:gd name="T40" fmla="*/ 0 w 253"/>
                <a:gd name="T41" fmla="*/ 0 h 56"/>
                <a:gd name="T42" fmla="*/ 0 w 253"/>
                <a:gd name="T43" fmla="*/ 0 h 56"/>
                <a:gd name="T44" fmla="*/ 0 w 253"/>
                <a:gd name="T45" fmla="*/ 0 h 56"/>
                <a:gd name="T46" fmla="*/ 0 w 253"/>
                <a:gd name="T47" fmla="*/ 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56"/>
                <a:gd name="T74" fmla="*/ 253 w 253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56">
                  <a:moveTo>
                    <a:pt x="253" y="48"/>
                  </a:moveTo>
                  <a:lnTo>
                    <a:pt x="245" y="38"/>
                  </a:lnTo>
                  <a:lnTo>
                    <a:pt x="219" y="26"/>
                  </a:lnTo>
                  <a:lnTo>
                    <a:pt x="179" y="17"/>
                  </a:lnTo>
                  <a:lnTo>
                    <a:pt x="131" y="8"/>
                  </a:lnTo>
                  <a:lnTo>
                    <a:pt x="106" y="5"/>
                  </a:lnTo>
                  <a:lnTo>
                    <a:pt x="82" y="2"/>
                  </a:lnTo>
                  <a:lnTo>
                    <a:pt x="59" y="1"/>
                  </a:lnTo>
                  <a:lnTo>
                    <a:pt x="40" y="0"/>
                  </a:lnTo>
                  <a:lnTo>
                    <a:pt x="23" y="1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9"/>
                  </a:lnTo>
                  <a:lnTo>
                    <a:pt x="9" y="19"/>
                  </a:lnTo>
                  <a:lnTo>
                    <a:pt x="35" y="30"/>
                  </a:lnTo>
                  <a:lnTo>
                    <a:pt x="75" y="41"/>
                  </a:lnTo>
                  <a:lnTo>
                    <a:pt x="125" y="49"/>
                  </a:lnTo>
                  <a:lnTo>
                    <a:pt x="150" y="53"/>
                  </a:lnTo>
                  <a:lnTo>
                    <a:pt x="174" y="55"/>
                  </a:lnTo>
                  <a:lnTo>
                    <a:pt x="195" y="56"/>
                  </a:lnTo>
                  <a:lnTo>
                    <a:pt x="215" y="56"/>
                  </a:lnTo>
                  <a:lnTo>
                    <a:pt x="231" y="56"/>
                  </a:lnTo>
                  <a:lnTo>
                    <a:pt x="243" y="55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4" name="Freeform 110"/>
            <p:cNvSpPr>
              <a:spLocks/>
            </p:cNvSpPr>
            <p:nvPr/>
          </p:nvSpPr>
          <p:spPr bwMode="auto">
            <a:xfrm rot="-169698">
              <a:off x="4347" y="2717"/>
              <a:ext cx="75" cy="15"/>
            </a:xfrm>
            <a:custGeom>
              <a:avLst/>
              <a:gdLst>
                <a:gd name="T0" fmla="*/ 0 w 250"/>
                <a:gd name="T1" fmla="*/ 0 h 57"/>
                <a:gd name="T2" fmla="*/ 0 w 250"/>
                <a:gd name="T3" fmla="*/ 0 h 57"/>
                <a:gd name="T4" fmla="*/ 0 w 250"/>
                <a:gd name="T5" fmla="*/ 0 h 57"/>
                <a:gd name="T6" fmla="*/ 0 w 250"/>
                <a:gd name="T7" fmla="*/ 0 h 57"/>
                <a:gd name="T8" fmla="*/ 0 w 250"/>
                <a:gd name="T9" fmla="*/ 0 h 57"/>
                <a:gd name="T10" fmla="*/ 0 w 250"/>
                <a:gd name="T11" fmla="*/ 0 h 57"/>
                <a:gd name="T12" fmla="*/ 0 w 250"/>
                <a:gd name="T13" fmla="*/ 0 h 57"/>
                <a:gd name="T14" fmla="*/ 0 w 250"/>
                <a:gd name="T15" fmla="*/ 0 h 57"/>
                <a:gd name="T16" fmla="*/ 0 w 250"/>
                <a:gd name="T17" fmla="*/ 0 h 57"/>
                <a:gd name="T18" fmla="*/ 0 w 250"/>
                <a:gd name="T19" fmla="*/ 0 h 57"/>
                <a:gd name="T20" fmla="*/ 0 w 250"/>
                <a:gd name="T21" fmla="*/ 0 h 57"/>
                <a:gd name="T22" fmla="*/ 0 w 250"/>
                <a:gd name="T23" fmla="*/ 0 h 57"/>
                <a:gd name="T24" fmla="*/ 0 w 250"/>
                <a:gd name="T25" fmla="*/ 0 h 57"/>
                <a:gd name="T26" fmla="*/ 0 w 250"/>
                <a:gd name="T27" fmla="*/ 0 h 57"/>
                <a:gd name="T28" fmla="*/ 0 w 250"/>
                <a:gd name="T29" fmla="*/ 0 h 57"/>
                <a:gd name="T30" fmla="*/ 0 w 250"/>
                <a:gd name="T31" fmla="*/ 0 h 57"/>
                <a:gd name="T32" fmla="*/ 0 w 250"/>
                <a:gd name="T33" fmla="*/ 0 h 57"/>
                <a:gd name="T34" fmla="*/ 0 w 250"/>
                <a:gd name="T35" fmla="*/ 0 h 57"/>
                <a:gd name="T36" fmla="*/ 0 w 250"/>
                <a:gd name="T37" fmla="*/ 0 h 57"/>
                <a:gd name="T38" fmla="*/ 0 w 250"/>
                <a:gd name="T39" fmla="*/ 0 h 57"/>
                <a:gd name="T40" fmla="*/ 0 w 250"/>
                <a:gd name="T41" fmla="*/ 0 h 57"/>
                <a:gd name="T42" fmla="*/ 0 w 250"/>
                <a:gd name="T43" fmla="*/ 0 h 57"/>
                <a:gd name="T44" fmla="*/ 0 w 250"/>
                <a:gd name="T45" fmla="*/ 0 h 57"/>
                <a:gd name="T46" fmla="*/ 0 w 250"/>
                <a:gd name="T47" fmla="*/ 0 h 57"/>
                <a:gd name="T48" fmla="*/ 0 w 250"/>
                <a:gd name="T49" fmla="*/ 0 h 57"/>
                <a:gd name="T50" fmla="*/ 0 w 250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0"/>
                <a:gd name="T79" fmla="*/ 0 h 57"/>
                <a:gd name="T80" fmla="*/ 250 w 250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0" h="57">
                  <a:moveTo>
                    <a:pt x="250" y="48"/>
                  </a:moveTo>
                  <a:lnTo>
                    <a:pt x="241" y="39"/>
                  </a:lnTo>
                  <a:lnTo>
                    <a:pt x="217" y="28"/>
                  </a:lnTo>
                  <a:lnTo>
                    <a:pt x="177" y="18"/>
                  </a:lnTo>
                  <a:lnTo>
                    <a:pt x="129" y="7"/>
                  </a:lnTo>
                  <a:lnTo>
                    <a:pt x="104" y="5"/>
                  </a:lnTo>
                  <a:lnTo>
                    <a:pt x="79" y="3"/>
                  </a:lnTo>
                  <a:lnTo>
                    <a:pt x="56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9" y="4"/>
                  </a:lnTo>
                  <a:lnTo>
                    <a:pt x="1" y="5"/>
                  </a:lnTo>
                  <a:lnTo>
                    <a:pt x="0" y="15"/>
                  </a:lnTo>
                  <a:lnTo>
                    <a:pt x="18" y="24"/>
                  </a:lnTo>
                  <a:lnTo>
                    <a:pt x="33" y="30"/>
                  </a:lnTo>
                  <a:lnTo>
                    <a:pt x="51" y="35"/>
                  </a:lnTo>
                  <a:lnTo>
                    <a:pt x="73" y="40"/>
                  </a:lnTo>
                  <a:lnTo>
                    <a:pt x="97" y="45"/>
                  </a:lnTo>
                  <a:lnTo>
                    <a:pt x="122" y="48"/>
                  </a:lnTo>
                  <a:lnTo>
                    <a:pt x="148" y="52"/>
                  </a:lnTo>
                  <a:lnTo>
                    <a:pt x="171" y="54"/>
                  </a:lnTo>
                  <a:lnTo>
                    <a:pt x="193" y="57"/>
                  </a:lnTo>
                  <a:lnTo>
                    <a:pt x="212" y="57"/>
                  </a:lnTo>
                  <a:lnTo>
                    <a:pt x="228" y="57"/>
                  </a:lnTo>
                  <a:lnTo>
                    <a:pt x="240" y="54"/>
                  </a:lnTo>
                  <a:lnTo>
                    <a:pt x="250" y="4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5" name="Freeform 111"/>
            <p:cNvSpPr>
              <a:spLocks/>
            </p:cNvSpPr>
            <p:nvPr/>
          </p:nvSpPr>
          <p:spPr bwMode="auto">
            <a:xfrm rot="-169698">
              <a:off x="4807" y="2744"/>
              <a:ext cx="71" cy="26"/>
            </a:xfrm>
            <a:custGeom>
              <a:avLst/>
              <a:gdLst>
                <a:gd name="T0" fmla="*/ 0 w 241"/>
                <a:gd name="T1" fmla="*/ 0 h 93"/>
                <a:gd name="T2" fmla="*/ 0 w 241"/>
                <a:gd name="T3" fmla="*/ 0 h 93"/>
                <a:gd name="T4" fmla="*/ 0 w 241"/>
                <a:gd name="T5" fmla="*/ 0 h 93"/>
                <a:gd name="T6" fmla="*/ 0 w 241"/>
                <a:gd name="T7" fmla="*/ 0 h 93"/>
                <a:gd name="T8" fmla="*/ 0 w 241"/>
                <a:gd name="T9" fmla="*/ 0 h 93"/>
                <a:gd name="T10" fmla="*/ 0 w 241"/>
                <a:gd name="T11" fmla="*/ 0 h 93"/>
                <a:gd name="T12" fmla="*/ 0 w 241"/>
                <a:gd name="T13" fmla="*/ 0 h 93"/>
                <a:gd name="T14" fmla="*/ 0 w 241"/>
                <a:gd name="T15" fmla="*/ 0 h 93"/>
                <a:gd name="T16" fmla="*/ 0 w 241"/>
                <a:gd name="T17" fmla="*/ 0 h 93"/>
                <a:gd name="T18" fmla="*/ 0 w 241"/>
                <a:gd name="T19" fmla="*/ 0 h 93"/>
                <a:gd name="T20" fmla="*/ 0 w 241"/>
                <a:gd name="T21" fmla="*/ 0 h 93"/>
                <a:gd name="T22" fmla="*/ 0 w 241"/>
                <a:gd name="T23" fmla="*/ 0 h 93"/>
                <a:gd name="T24" fmla="*/ 0 w 241"/>
                <a:gd name="T25" fmla="*/ 0 h 93"/>
                <a:gd name="T26" fmla="*/ 0 w 241"/>
                <a:gd name="T27" fmla="*/ 0 h 93"/>
                <a:gd name="T28" fmla="*/ 0 w 241"/>
                <a:gd name="T29" fmla="*/ 0 h 93"/>
                <a:gd name="T30" fmla="*/ 0 w 241"/>
                <a:gd name="T31" fmla="*/ 0 h 93"/>
                <a:gd name="T32" fmla="*/ 0 w 241"/>
                <a:gd name="T33" fmla="*/ 0 h 93"/>
                <a:gd name="T34" fmla="*/ 0 w 241"/>
                <a:gd name="T35" fmla="*/ 0 h 93"/>
                <a:gd name="T36" fmla="*/ 0 w 241"/>
                <a:gd name="T37" fmla="*/ 0 h 93"/>
                <a:gd name="T38" fmla="*/ 0 w 241"/>
                <a:gd name="T39" fmla="*/ 0 h 93"/>
                <a:gd name="T40" fmla="*/ 0 w 241"/>
                <a:gd name="T41" fmla="*/ 0 h 93"/>
                <a:gd name="T42" fmla="*/ 0 w 241"/>
                <a:gd name="T43" fmla="*/ 0 h 93"/>
                <a:gd name="T44" fmla="*/ 0 w 241"/>
                <a:gd name="T45" fmla="*/ 0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93"/>
                <a:gd name="T71" fmla="*/ 241 w 241"/>
                <a:gd name="T72" fmla="*/ 93 h 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93">
                  <a:moveTo>
                    <a:pt x="241" y="3"/>
                  </a:moveTo>
                  <a:lnTo>
                    <a:pt x="230" y="0"/>
                  </a:lnTo>
                  <a:lnTo>
                    <a:pt x="217" y="0"/>
                  </a:lnTo>
                  <a:lnTo>
                    <a:pt x="200" y="3"/>
                  </a:lnTo>
                  <a:lnTo>
                    <a:pt x="182" y="8"/>
                  </a:lnTo>
                  <a:lnTo>
                    <a:pt x="160" y="14"/>
                  </a:lnTo>
                  <a:lnTo>
                    <a:pt x="139" y="18"/>
                  </a:lnTo>
                  <a:lnTo>
                    <a:pt x="115" y="26"/>
                  </a:lnTo>
                  <a:lnTo>
                    <a:pt x="67" y="45"/>
                  </a:lnTo>
                  <a:lnTo>
                    <a:pt x="30" y="63"/>
                  </a:lnTo>
                  <a:lnTo>
                    <a:pt x="7" y="78"/>
                  </a:lnTo>
                  <a:lnTo>
                    <a:pt x="0" y="89"/>
                  </a:lnTo>
                  <a:lnTo>
                    <a:pt x="10" y="93"/>
                  </a:lnTo>
                  <a:lnTo>
                    <a:pt x="24" y="93"/>
                  </a:lnTo>
                  <a:lnTo>
                    <a:pt x="39" y="92"/>
                  </a:lnTo>
                  <a:lnTo>
                    <a:pt x="60" y="87"/>
                  </a:lnTo>
                  <a:lnTo>
                    <a:pt x="79" y="82"/>
                  </a:lnTo>
                  <a:lnTo>
                    <a:pt x="102" y="76"/>
                  </a:lnTo>
                  <a:lnTo>
                    <a:pt x="128" y="68"/>
                  </a:lnTo>
                  <a:lnTo>
                    <a:pt x="174" y="48"/>
                  </a:lnTo>
                  <a:lnTo>
                    <a:pt x="211" y="30"/>
                  </a:lnTo>
                  <a:lnTo>
                    <a:pt x="234" y="15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6" name="Freeform 112"/>
            <p:cNvSpPr>
              <a:spLocks/>
            </p:cNvSpPr>
            <p:nvPr/>
          </p:nvSpPr>
          <p:spPr bwMode="auto">
            <a:xfrm rot="-169698">
              <a:off x="5071" y="2599"/>
              <a:ext cx="28" cy="67"/>
            </a:xfrm>
            <a:custGeom>
              <a:avLst/>
              <a:gdLst>
                <a:gd name="T0" fmla="*/ 0 w 97"/>
                <a:gd name="T1" fmla="*/ 0 h 240"/>
                <a:gd name="T2" fmla="*/ 0 w 97"/>
                <a:gd name="T3" fmla="*/ 0 h 240"/>
                <a:gd name="T4" fmla="*/ 0 w 97"/>
                <a:gd name="T5" fmla="*/ 0 h 240"/>
                <a:gd name="T6" fmla="*/ 0 w 97"/>
                <a:gd name="T7" fmla="*/ 0 h 240"/>
                <a:gd name="T8" fmla="*/ 0 w 97"/>
                <a:gd name="T9" fmla="*/ 0 h 240"/>
                <a:gd name="T10" fmla="*/ 0 w 97"/>
                <a:gd name="T11" fmla="*/ 0 h 240"/>
                <a:gd name="T12" fmla="*/ 0 w 97"/>
                <a:gd name="T13" fmla="*/ 0 h 240"/>
                <a:gd name="T14" fmla="*/ 0 w 97"/>
                <a:gd name="T15" fmla="*/ 0 h 240"/>
                <a:gd name="T16" fmla="*/ 0 w 97"/>
                <a:gd name="T17" fmla="*/ 0 h 240"/>
                <a:gd name="T18" fmla="*/ 0 w 97"/>
                <a:gd name="T19" fmla="*/ 0 h 240"/>
                <a:gd name="T20" fmla="*/ 0 w 97"/>
                <a:gd name="T21" fmla="*/ 0 h 240"/>
                <a:gd name="T22" fmla="*/ 0 w 97"/>
                <a:gd name="T23" fmla="*/ 0 h 240"/>
                <a:gd name="T24" fmla="*/ 0 w 97"/>
                <a:gd name="T25" fmla="*/ 0 h 240"/>
                <a:gd name="T26" fmla="*/ 0 w 97"/>
                <a:gd name="T27" fmla="*/ 0 h 240"/>
                <a:gd name="T28" fmla="*/ 0 w 97"/>
                <a:gd name="T29" fmla="*/ 0 h 240"/>
                <a:gd name="T30" fmla="*/ 0 w 97"/>
                <a:gd name="T31" fmla="*/ 0 h 240"/>
                <a:gd name="T32" fmla="*/ 0 w 97"/>
                <a:gd name="T33" fmla="*/ 0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240"/>
                <a:gd name="T53" fmla="*/ 97 w 97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240">
                  <a:moveTo>
                    <a:pt x="3" y="240"/>
                  </a:moveTo>
                  <a:lnTo>
                    <a:pt x="15" y="231"/>
                  </a:lnTo>
                  <a:lnTo>
                    <a:pt x="30" y="207"/>
                  </a:lnTo>
                  <a:lnTo>
                    <a:pt x="48" y="172"/>
                  </a:lnTo>
                  <a:lnTo>
                    <a:pt x="67" y="127"/>
                  </a:lnTo>
                  <a:lnTo>
                    <a:pt x="84" y="80"/>
                  </a:lnTo>
                  <a:lnTo>
                    <a:pt x="92" y="39"/>
                  </a:lnTo>
                  <a:lnTo>
                    <a:pt x="97" y="1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6" y="28"/>
                  </a:lnTo>
                  <a:lnTo>
                    <a:pt x="47" y="67"/>
                  </a:lnTo>
                  <a:lnTo>
                    <a:pt x="27" y="112"/>
                  </a:lnTo>
                  <a:lnTo>
                    <a:pt x="12" y="159"/>
                  </a:lnTo>
                  <a:lnTo>
                    <a:pt x="3" y="199"/>
                  </a:lnTo>
                  <a:lnTo>
                    <a:pt x="0" y="228"/>
                  </a:lnTo>
                  <a:lnTo>
                    <a:pt x="3" y="24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7" name="Freeform 113"/>
            <p:cNvSpPr>
              <a:spLocks/>
            </p:cNvSpPr>
            <p:nvPr/>
          </p:nvSpPr>
          <p:spPr bwMode="auto">
            <a:xfrm rot="-169698">
              <a:off x="5163" y="2569"/>
              <a:ext cx="29" cy="67"/>
            </a:xfrm>
            <a:custGeom>
              <a:avLst/>
              <a:gdLst>
                <a:gd name="T0" fmla="*/ 0 w 98"/>
                <a:gd name="T1" fmla="*/ 0 h 238"/>
                <a:gd name="T2" fmla="*/ 0 w 98"/>
                <a:gd name="T3" fmla="*/ 0 h 238"/>
                <a:gd name="T4" fmla="*/ 0 w 98"/>
                <a:gd name="T5" fmla="*/ 0 h 238"/>
                <a:gd name="T6" fmla="*/ 0 w 98"/>
                <a:gd name="T7" fmla="*/ 0 h 238"/>
                <a:gd name="T8" fmla="*/ 0 w 98"/>
                <a:gd name="T9" fmla="*/ 0 h 238"/>
                <a:gd name="T10" fmla="*/ 0 w 98"/>
                <a:gd name="T11" fmla="*/ 0 h 238"/>
                <a:gd name="T12" fmla="*/ 0 w 98"/>
                <a:gd name="T13" fmla="*/ 0 h 238"/>
                <a:gd name="T14" fmla="*/ 0 w 98"/>
                <a:gd name="T15" fmla="*/ 0 h 238"/>
                <a:gd name="T16" fmla="*/ 0 w 98"/>
                <a:gd name="T17" fmla="*/ 0 h 238"/>
                <a:gd name="T18" fmla="*/ 0 w 98"/>
                <a:gd name="T19" fmla="*/ 0 h 238"/>
                <a:gd name="T20" fmla="*/ 0 w 98"/>
                <a:gd name="T21" fmla="*/ 0 h 238"/>
                <a:gd name="T22" fmla="*/ 0 w 98"/>
                <a:gd name="T23" fmla="*/ 0 h 238"/>
                <a:gd name="T24" fmla="*/ 0 w 98"/>
                <a:gd name="T25" fmla="*/ 0 h 238"/>
                <a:gd name="T26" fmla="*/ 0 w 98"/>
                <a:gd name="T27" fmla="*/ 0 h 238"/>
                <a:gd name="T28" fmla="*/ 0 w 98"/>
                <a:gd name="T29" fmla="*/ 0 h 238"/>
                <a:gd name="T30" fmla="*/ 0 w 98"/>
                <a:gd name="T31" fmla="*/ 0 h 238"/>
                <a:gd name="T32" fmla="*/ 0 w 98"/>
                <a:gd name="T33" fmla="*/ 0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8"/>
                <a:gd name="T53" fmla="*/ 98 w 98"/>
                <a:gd name="T54" fmla="*/ 238 h 2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8">
                  <a:moveTo>
                    <a:pt x="5" y="238"/>
                  </a:moveTo>
                  <a:lnTo>
                    <a:pt x="15" y="230"/>
                  </a:lnTo>
                  <a:lnTo>
                    <a:pt x="31" y="208"/>
                  </a:lnTo>
                  <a:lnTo>
                    <a:pt x="50" y="171"/>
                  </a:lnTo>
                  <a:lnTo>
                    <a:pt x="68" y="126"/>
                  </a:lnTo>
                  <a:lnTo>
                    <a:pt x="86" y="79"/>
                  </a:lnTo>
                  <a:lnTo>
                    <a:pt x="96" y="40"/>
                  </a:lnTo>
                  <a:lnTo>
                    <a:pt x="98" y="12"/>
                  </a:lnTo>
                  <a:lnTo>
                    <a:pt x="92" y="0"/>
                  </a:lnTo>
                  <a:lnTo>
                    <a:pt x="83" y="6"/>
                  </a:lnTo>
                  <a:lnTo>
                    <a:pt x="66" y="28"/>
                  </a:lnTo>
                  <a:lnTo>
                    <a:pt x="48" y="66"/>
                  </a:lnTo>
                  <a:lnTo>
                    <a:pt x="29" y="110"/>
                  </a:lnTo>
                  <a:lnTo>
                    <a:pt x="13" y="159"/>
                  </a:lnTo>
                  <a:lnTo>
                    <a:pt x="3" y="199"/>
                  </a:lnTo>
                  <a:lnTo>
                    <a:pt x="0" y="228"/>
                  </a:lnTo>
                  <a:lnTo>
                    <a:pt x="5" y="23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8" name="Freeform 114"/>
            <p:cNvSpPr>
              <a:spLocks/>
            </p:cNvSpPr>
            <p:nvPr/>
          </p:nvSpPr>
          <p:spPr bwMode="auto">
            <a:xfrm rot="-169698">
              <a:off x="4248" y="2527"/>
              <a:ext cx="35" cy="63"/>
            </a:xfrm>
            <a:custGeom>
              <a:avLst/>
              <a:gdLst>
                <a:gd name="T0" fmla="*/ 0 w 116"/>
                <a:gd name="T1" fmla="*/ 0 h 230"/>
                <a:gd name="T2" fmla="*/ 0 w 116"/>
                <a:gd name="T3" fmla="*/ 0 h 230"/>
                <a:gd name="T4" fmla="*/ 0 w 116"/>
                <a:gd name="T5" fmla="*/ 0 h 230"/>
                <a:gd name="T6" fmla="*/ 0 w 116"/>
                <a:gd name="T7" fmla="*/ 0 h 230"/>
                <a:gd name="T8" fmla="*/ 0 w 116"/>
                <a:gd name="T9" fmla="*/ 0 h 230"/>
                <a:gd name="T10" fmla="*/ 0 w 116"/>
                <a:gd name="T11" fmla="*/ 0 h 230"/>
                <a:gd name="T12" fmla="*/ 0 w 116"/>
                <a:gd name="T13" fmla="*/ 0 h 230"/>
                <a:gd name="T14" fmla="*/ 0 w 116"/>
                <a:gd name="T15" fmla="*/ 0 h 230"/>
                <a:gd name="T16" fmla="*/ 0 w 116"/>
                <a:gd name="T17" fmla="*/ 0 h 230"/>
                <a:gd name="T18" fmla="*/ 0 w 116"/>
                <a:gd name="T19" fmla="*/ 0 h 230"/>
                <a:gd name="T20" fmla="*/ 0 w 116"/>
                <a:gd name="T21" fmla="*/ 0 h 230"/>
                <a:gd name="T22" fmla="*/ 0 w 116"/>
                <a:gd name="T23" fmla="*/ 0 h 230"/>
                <a:gd name="T24" fmla="*/ 0 w 116"/>
                <a:gd name="T25" fmla="*/ 0 h 230"/>
                <a:gd name="T26" fmla="*/ 0 w 116"/>
                <a:gd name="T27" fmla="*/ 0 h 230"/>
                <a:gd name="T28" fmla="*/ 0 w 116"/>
                <a:gd name="T29" fmla="*/ 0 h 230"/>
                <a:gd name="T30" fmla="*/ 0 w 116"/>
                <a:gd name="T31" fmla="*/ 0 h 230"/>
                <a:gd name="T32" fmla="*/ 0 w 116"/>
                <a:gd name="T33" fmla="*/ 0 h 2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230"/>
                <a:gd name="T53" fmla="*/ 116 w 116"/>
                <a:gd name="T54" fmla="*/ 230 h 2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230">
                  <a:moveTo>
                    <a:pt x="114" y="230"/>
                  </a:moveTo>
                  <a:lnTo>
                    <a:pt x="116" y="218"/>
                  </a:lnTo>
                  <a:lnTo>
                    <a:pt x="111" y="191"/>
                  </a:lnTo>
                  <a:lnTo>
                    <a:pt x="98" y="151"/>
                  </a:lnTo>
                  <a:lnTo>
                    <a:pt x="78" y="108"/>
                  </a:lnTo>
                  <a:lnTo>
                    <a:pt x="54" y="62"/>
                  </a:lnTo>
                  <a:lnTo>
                    <a:pt x="32" y="27"/>
                  </a:lnTo>
                  <a:lnTo>
                    <a:pt x="15" y="5"/>
                  </a:lnTo>
                  <a:lnTo>
                    <a:pt x="2" y="0"/>
                  </a:lnTo>
                  <a:lnTo>
                    <a:pt x="0" y="12"/>
                  </a:lnTo>
                  <a:lnTo>
                    <a:pt x="6" y="39"/>
                  </a:lnTo>
                  <a:lnTo>
                    <a:pt x="18" y="80"/>
                  </a:lnTo>
                  <a:lnTo>
                    <a:pt x="38" y="125"/>
                  </a:lnTo>
                  <a:lnTo>
                    <a:pt x="63" y="169"/>
                  </a:lnTo>
                  <a:lnTo>
                    <a:pt x="85" y="203"/>
                  </a:lnTo>
                  <a:lnTo>
                    <a:pt x="103" y="227"/>
                  </a:lnTo>
                  <a:lnTo>
                    <a:pt x="114" y="23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09" name="Freeform 115"/>
            <p:cNvSpPr>
              <a:spLocks/>
            </p:cNvSpPr>
            <p:nvPr/>
          </p:nvSpPr>
          <p:spPr bwMode="auto">
            <a:xfrm rot="-169698">
              <a:off x="3989" y="2750"/>
              <a:ext cx="59" cy="46"/>
            </a:xfrm>
            <a:custGeom>
              <a:avLst/>
              <a:gdLst>
                <a:gd name="T0" fmla="*/ 0 w 198"/>
                <a:gd name="T1" fmla="*/ 0 h 164"/>
                <a:gd name="T2" fmla="*/ 0 w 198"/>
                <a:gd name="T3" fmla="*/ 0 h 164"/>
                <a:gd name="T4" fmla="*/ 0 w 198"/>
                <a:gd name="T5" fmla="*/ 0 h 164"/>
                <a:gd name="T6" fmla="*/ 0 w 198"/>
                <a:gd name="T7" fmla="*/ 0 h 164"/>
                <a:gd name="T8" fmla="*/ 0 w 198"/>
                <a:gd name="T9" fmla="*/ 0 h 164"/>
                <a:gd name="T10" fmla="*/ 0 w 198"/>
                <a:gd name="T11" fmla="*/ 0 h 164"/>
                <a:gd name="T12" fmla="*/ 0 w 198"/>
                <a:gd name="T13" fmla="*/ 0 h 164"/>
                <a:gd name="T14" fmla="*/ 0 w 198"/>
                <a:gd name="T15" fmla="*/ 0 h 164"/>
                <a:gd name="T16" fmla="*/ 0 w 198"/>
                <a:gd name="T17" fmla="*/ 0 h 164"/>
                <a:gd name="T18" fmla="*/ 0 w 198"/>
                <a:gd name="T19" fmla="*/ 0 h 164"/>
                <a:gd name="T20" fmla="*/ 0 w 198"/>
                <a:gd name="T21" fmla="*/ 0 h 164"/>
                <a:gd name="T22" fmla="*/ 0 w 198"/>
                <a:gd name="T23" fmla="*/ 0 h 164"/>
                <a:gd name="T24" fmla="*/ 0 w 198"/>
                <a:gd name="T25" fmla="*/ 0 h 164"/>
                <a:gd name="T26" fmla="*/ 0 w 198"/>
                <a:gd name="T27" fmla="*/ 0 h 164"/>
                <a:gd name="T28" fmla="*/ 0 w 198"/>
                <a:gd name="T29" fmla="*/ 0 h 164"/>
                <a:gd name="T30" fmla="*/ 0 w 198"/>
                <a:gd name="T31" fmla="*/ 0 h 164"/>
                <a:gd name="T32" fmla="*/ 0 w 198"/>
                <a:gd name="T33" fmla="*/ 0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64"/>
                <a:gd name="T53" fmla="*/ 198 w 19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64">
                  <a:moveTo>
                    <a:pt x="198" y="164"/>
                  </a:moveTo>
                  <a:lnTo>
                    <a:pt x="195" y="151"/>
                  </a:lnTo>
                  <a:lnTo>
                    <a:pt x="179" y="128"/>
                  </a:lnTo>
                  <a:lnTo>
                    <a:pt x="150" y="98"/>
                  </a:lnTo>
                  <a:lnTo>
                    <a:pt x="112" y="66"/>
                  </a:lnTo>
                  <a:lnTo>
                    <a:pt x="71" y="35"/>
                  </a:lnTo>
                  <a:lnTo>
                    <a:pt x="37" y="1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3" y="13"/>
                  </a:lnTo>
                  <a:lnTo>
                    <a:pt x="19" y="37"/>
                  </a:lnTo>
                  <a:lnTo>
                    <a:pt x="47" y="66"/>
                  </a:lnTo>
                  <a:lnTo>
                    <a:pt x="84" y="99"/>
                  </a:lnTo>
                  <a:lnTo>
                    <a:pt x="125" y="129"/>
                  </a:lnTo>
                  <a:lnTo>
                    <a:pt x="160" y="151"/>
                  </a:lnTo>
                  <a:lnTo>
                    <a:pt x="185" y="162"/>
                  </a:lnTo>
                  <a:lnTo>
                    <a:pt x="198" y="16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0" name="Freeform 116"/>
            <p:cNvSpPr>
              <a:spLocks/>
            </p:cNvSpPr>
            <p:nvPr/>
          </p:nvSpPr>
          <p:spPr bwMode="auto">
            <a:xfrm rot="-169698">
              <a:off x="4095" y="2630"/>
              <a:ext cx="60" cy="46"/>
            </a:xfrm>
            <a:custGeom>
              <a:avLst/>
              <a:gdLst>
                <a:gd name="T0" fmla="*/ 0 w 199"/>
                <a:gd name="T1" fmla="*/ 0 h 162"/>
                <a:gd name="T2" fmla="*/ 0 w 199"/>
                <a:gd name="T3" fmla="*/ 0 h 162"/>
                <a:gd name="T4" fmla="*/ 0 w 199"/>
                <a:gd name="T5" fmla="*/ 0 h 162"/>
                <a:gd name="T6" fmla="*/ 0 w 199"/>
                <a:gd name="T7" fmla="*/ 0 h 162"/>
                <a:gd name="T8" fmla="*/ 0 w 199"/>
                <a:gd name="T9" fmla="*/ 0 h 162"/>
                <a:gd name="T10" fmla="*/ 0 w 199"/>
                <a:gd name="T11" fmla="*/ 0 h 162"/>
                <a:gd name="T12" fmla="*/ 0 w 199"/>
                <a:gd name="T13" fmla="*/ 0 h 162"/>
                <a:gd name="T14" fmla="*/ 0 w 199"/>
                <a:gd name="T15" fmla="*/ 0 h 162"/>
                <a:gd name="T16" fmla="*/ 0 w 199"/>
                <a:gd name="T17" fmla="*/ 0 h 162"/>
                <a:gd name="T18" fmla="*/ 0 w 199"/>
                <a:gd name="T19" fmla="*/ 0 h 162"/>
                <a:gd name="T20" fmla="*/ 0 w 199"/>
                <a:gd name="T21" fmla="*/ 0 h 162"/>
                <a:gd name="T22" fmla="*/ 0 w 199"/>
                <a:gd name="T23" fmla="*/ 0 h 162"/>
                <a:gd name="T24" fmla="*/ 0 w 199"/>
                <a:gd name="T25" fmla="*/ 0 h 162"/>
                <a:gd name="T26" fmla="*/ 0 w 199"/>
                <a:gd name="T27" fmla="*/ 0 h 162"/>
                <a:gd name="T28" fmla="*/ 0 w 199"/>
                <a:gd name="T29" fmla="*/ 0 h 162"/>
                <a:gd name="T30" fmla="*/ 0 w 199"/>
                <a:gd name="T31" fmla="*/ 0 h 162"/>
                <a:gd name="T32" fmla="*/ 0 w 199"/>
                <a:gd name="T33" fmla="*/ 0 h 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162"/>
                <a:gd name="T53" fmla="*/ 199 w 199"/>
                <a:gd name="T54" fmla="*/ 162 h 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162">
                  <a:moveTo>
                    <a:pt x="199" y="162"/>
                  </a:moveTo>
                  <a:lnTo>
                    <a:pt x="194" y="149"/>
                  </a:lnTo>
                  <a:lnTo>
                    <a:pt x="178" y="125"/>
                  </a:lnTo>
                  <a:lnTo>
                    <a:pt x="150" y="96"/>
                  </a:lnTo>
                  <a:lnTo>
                    <a:pt x="111" y="64"/>
                  </a:lnTo>
                  <a:lnTo>
                    <a:pt x="72" y="35"/>
                  </a:lnTo>
                  <a:lnTo>
                    <a:pt x="38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8" y="36"/>
                  </a:lnTo>
                  <a:lnTo>
                    <a:pt x="46" y="65"/>
                  </a:lnTo>
                  <a:lnTo>
                    <a:pt x="84" y="96"/>
                  </a:lnTo>
                  <a:lnTo>
                    <a:pt x="124" y="126"/>
                  </a:lnTo>
                  <a:lnTo>
                    <a:pt x="159" y="149"/>
                  </a:lnTo>
                  <a:lnTo>
                    <a:pt x="186" y="161"/>
                  </a:lnTo>
                  <a:lnTo>
                    <a:pt x="199" y="16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1" name="Freeform 117"/>
            <p:cNvSpPr>
              <a:spLocks/>
            </p:cNvSpPr>
            <p:nvPr/>
          </p:nvSpPr>
          <p:spPr bwMode="auto">
            <a:xfrm rot="-169698">
              <a:off x="4035" y="2521"/>
              <a:ext cx="50" cy="55"/>
            </a:xfrm>
            <a:custGeom>
              <a:avLst/>
              <a:gdLst>
                <a:gd name="T0" fmla="*/ 0 w 168"/>
                <a:gd name="T1" fmla="*/ 0 h 196"/>
                <a:gd name="T2" fmla="*/ 0 w 168"/>
                <a:gd name="T3" fmla="*/ 0 h 196"/>
                <a:gd name="T4" fmla="*/ 0 w 168"/>
                <a:gd name="T5" fmla="*/ 0 h 196"/>
                <a:gd name="T6" fmla="*/ 0 w 168"/>
                <a:gd name="T7" fmla="*/ 0 h 196"/>
                <a:gd name="T8" fmla="*/ 0 w 168"/>
                <a:gd name="T9" fmla="*/ 0 h 196"/>
                <a:gd name="T10" fmla="*/ 0 w 168"/>
                <a:gd name="T11" fmla="*/ 0 h 196"/>
                <a:gd name="T12" fmla="*/ 0 w 168"/>
                <a:gd name="T13" fmla="*/ 0 h 196"/>
                <a:gd name="T14" fmla="*/ 0 w 168"/>
                <a:gd name="T15" fmla="*/ 0 h 196"/>
                <a:gd name="T16" fmla="*/ 0 w 168"/>
                <a:gd name="T17" fmla="*/ 0 h 196"/>
                <a:gd name="T18" fmla="*/ 0 w 168"/>
                <a:gd name="T19" fmla="*/ 0 h 196"/>
                <a:gd name="T20" fmla="*/ 0 w 168"/>
                <a:gd name="T21" fmla="*/ 0 h 196"/>
                <a:gd name="T22" fmla="*/ 0 w 168"/>
                <a:gd name="T23" fmla="*/ 0 h 196"/>
                <a:gd name="T24" fmla="*/ 0 w 168"/>
                <a:gd name="T25" fmla="*/ 0 h 196"/>
                <a:gd name="T26" fmla="*/ 0 w 168"/>
                <a:gd name="T27" fmla="*/ 0 h 196"/>
                <a:gd name="T28" fmla="*/ 0 w 168"/>
                <a:gd name="T29" fmla="*/ 0 h 196"/>
                <a:gd name="T30" fmla="*/ 0 w 168"/>
                <a:gd name="T31" fmla="*/ 0 h 196"/>
                <a:gd name="T32" fmla="*/ 0 w 168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96"/>
                <a:gd name="T53" fmla="*/ 168 w 168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96">
                  <a:moveTo>
                    <a:pt x="168" y="196"/>
                  </a:moveTo>
                  <a:lnTo>
                    <a:pt x="168" y="182"/>
                  </a:lnTo>
                  <a:lnTo>
                    <a:pt x="155" y="158"/>
                  </a:lnTo>
                  <a:lnTo>
                    <a:pt x="132" y="124"/>
                  </a:lnTo>
                  <a:lnTo>
                    <a:pt x="101" y="84"/>
                  </a:lnTo>
                  <a:lnTo>
                    <a:pt x="67" y="48"/>
                  </a:lnTo>
                  <a:lnTo>
                    <a:pt x="36" y="19"/>
                  </a:lnTo>
                  <a:lnTo>
                    <a:pt x="13" y="2"/>
                  </a:lnTo>
                  <a:lnTo>
                    <a:pt x="0" y="0"/>
                  </a:lnTo>
                  <a:lnTo>
                    <a:pt x="1" y="14"/>
                  </a:lnTo>
                  <a:lnTo>
                    <a:pt x="13" y="40"/>
                  </a:lnTo>
                  <a:lnTo>
                    <a:pt x="36" y="73"/>
                  </a:lnTo>
                  <a:lnTo>
                    <a:pt x="67" y="114"/>
                  </a:lnTo>
                  <a:lnTo>
                    <a:pt x="103" y="151"/>
                  </a:lnTo>
                  <a:lnTo>
                    <a:pt x="132" y="178"/>
                  </a:lnTo>
                  <a:lnTo>
                    <a:pt x="155" y="193"/>
                  </a:lnTo>
                  <a:lnTo>
                    <a:pt x="168" y="19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2" name="Freeform 118"/>
            <p:cNvSpPr>
              <a:spLocks/>
            </p:cNvSpPr>
            <p:nvPr/>
          </p:nvSpPr>
          <p:spPr bwMode="auto">
            <a:xfrm rot="-169698">
              <a:off x="4053" y="2430"/>
              <a:ext cx="49" cy="55"/>
            </a:xfrm>
            <a:custGeom>
              <a:avLst/>
              <a:gdLst>
                <a:gd name="T0" fmla="*/ 0 w 167"/>
                <a:gd name="T1" fmla="*/ 0 h 196"/>
                <a:gd name="T2" fmla="*/ 0 w 167"/>
                <a:gd name="T3" fmla="*/ 0 h 196"/>
                <a:gd name="T4" fmla="*/ 0 w 167"/>
                <a:gd name="T5" fmla="*/ 0 h 196"/>
                <a:gd name="T6" fmla="*/ 0 w 167"/>
                <a:gd name="T7" fmla="*/ 0 h 196"/>
                <a:gd name="T8" fmla="*/ 0 w 167"/>
                <a:gd name="T9" fmla="*/ 0 h 196"/>
                <a:gd name="T10" fmla="*/ 0 w 167"/>
                <a:gd name="T11" fmla="*/ 0 h 196"/>
                <a:gd name="T12" fmla="*/ 0 w 167"/>
                <a:gd name="T13" fmla="*/ 0 h 196"/>
                <a:gd name="T14" fmla="*/ 0 w 167"/>
                <a:gd name="T15" fmla="*/ 0 h 196"/>
                <a:gd name="T16" fmla="*/ 0 w 167"/>
                <a:gd name="T17" fmla="*/ 0 h 196"/>
                <a:gd name="T18" fmla="*/ 0 w 167"/>
                <a:gd name="T19" fmla="*/ 0 h 196"/>
                <a:gd name="T20" fmla="*/ 0 w 167"/>
                <a:gd name="T21" fmla="*/ 0 h 196"/>
                <a:gd name="T22" fmla="*/ 0 w 167"/>
                <a:gd name="T23" fmla="*/ 0 h 196"/>
                <a:gd name="T24" fmla="*/ 0 w 167"/>
                <a:gd name="T25" fmla="*/ 0 h 196"/>
                <a:gd name="T26" fmla="*/ 0 w 167"/>
                <a:gd name="T27" fmla="*/ 0 h 196"/>
                <a:gd name="T28" fmla="*/ 0 w 167"/>
                <a:gd name="T29" fmla="*/ 0 h 196"/>
                <a:gd name="T30" fmla="*/ 0 w 167"/>
                <a:gd name="T31" fmla="*/ 0 h 196"/>
                <a:gd name="T32" fmla="*/ 0 w 167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96"/>
                <a:gd name="T53" fmla="*/ 167 w 167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96">
                  <a:moveTo>
                    <a:pt x="167" y="196"/>
                  </a:moveTo>
                  <a:lnTo>
                    <a:pt x="167" y="182"/>
                  </a:lnTo>
                  <a:lnTo>
                    <a:pt x="155" y="158"/>
                  </a:lnTo>
                  <a:lnTo>
                    <a:pt x="132" y="125"/>
                  </a:lnTo>
                  <a:lnTo>
                    <a:pt x="101" y="84"/>
                  </a:lnTo>
                  <a:lnTo>
                    <a:pt x="67" y="48"/>
                  </a:lnTo>
                  <a:lnTo>
                    <a:pt x="37" y="20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40"/>
                  </a:lnTo>
                  <a:lnTo>
                    <a:pt x="36" y="73"/>
                  </a:lnTo>
                  <a:lnTo>
                    <a:pt x="67" y="113"/>
                  </a:lnTo>
                  <a:lnTo>
                    <a:pt x="101" y="150"/>
                  </a:lnTo>
                  <a:lnTo>
                    <a:pt x="132" y="178"/>
                  </a:lnTo>
                  <a:lnTo>
                    <a:pt x="155" y="193"/>
                  </a:lnTo>
                  <a:lnTo>
                    <a:pt x="167" y="19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3" name="Freeform 119"/>
            <p:cNvSpPr>
              <a:spLocks/>
            </p:cNvSpPr>
            <p:nvPr/>
          </p:nvSpPr>
          <p:spPr bwMode="auto">
            <a:xfrm rot="-169698">
              <a:off x="4623" y="2738"/>
              <a:ext cx="53" cy="7"/>
            </a:xfrm>
            <a:custGeom>
              <a:avLst/>
              <a:gdLst>
                <a:gd name="T0" fmla="*/ 0 w 180"/>
                <a:gd name="T1" fmla="*/ 0 h 28"/>
                <a:gd name="T2" fmla="*/ 0 w 180"/>
                <a:gd name="T3" fmla="*/ 0 h 28"/>
                <a:gd name="T4" fmla="*/ 0 w 180"/>
                <a:gd name="T5" fmla="*/ 0 h 28"/>
                <a:gd name="T6" fmla="*/ 0 w 180"/>
                <a:gd name="T7" fmla="*/ 0 h 28"/>
                <a:gd name="T8" fmla="*/ 0 w 180"/>
                <a:gd name="T9" fmla="*/ 0 h 28"/>
                <a:gd name="T10" fmla="*/ 0 w 180"/>
                <a:gd name="T11" fmla="*/ 0 h 28"/>
                <a:gd name="T12" fmla="*/ 0 w 180"/>
                <a:gd name="T13" fmla="*/ 0 h 28"/>
                <a:gd name="T14" fmla="*/ 0 w 180"/>
                <a:gd name="T15" fmla="*/ 0 h 28"/>
                <a:gd name="T16" fmla="*/ 0 w 180"/>
                <a:gd name="T17" fmla="*/ 0 h 28"/>
                <a:gd name="T18" fmla="*/ 0 w 180"/>
                <a:gd name="T19" fmla="*/ 0 h 28"/>
                <a:gd name="T20" fmla="*/ 0 w 180"/>
                <a:gd name="T21" fmla="*/ 0 h 28"/>
                <a:gd name="T22" fmla="*/ 0 w 180"/>
                <a:gd name="T23" fmla="*/ 0 h 28"/>
                <a:gd name="T24" fmla="*/ 0 w 180"/>
                <a:gd name="T25" fmla="*/ 0 h 28"/>
                <a:gd name="T26" fmla="*/ 0 w 180"/>
                <a:gd name="T27" fmla="*/ 0 h 28"/>
                <a:gd name="T28" fmla="*/ 0 w 180"/>
                <a:gd name="T29" fmla="*/ 0 h 28"/>
                <a:gd name="T30" fmla="*/ 0 w 180"/>
                <a:gd name="T31" fmla="*/ 0 h 28"/>
                <a:gd name="T32" fmla="*/ 0 w 180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28"/>
                <a:gd name="T53" fmla="*/ 180 w 18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28">
                  <a:moveTo>
                    <a:pt x="180" y="10"/>
                  </a:moveTo>
                  <a:lnTo>
                    <a:pt x="173" y="6"/>
                  </a:lnTo>
                  <a:lnTo>
                    <a:pt x="154" y="2"/>
                  </a:lnTo>
                  <a:lnTo>
                    <a:pt x="124" y="0"/>
                  </a:lnTo>
                  <a:lnTo>
                    <a:pt x="90" y="0"/>
                  </a:lnTo>
                  <a:lnTo>
                    <a:pt x="56" y="2"/>
                  </a:lnTo>
                  <a:lnTo>
                    <a:pt x="26" y="6"/>
                  </a:lnTo>
                  <a:lnTo>
                    <a:pt x="7" y="1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26" y="24"/>
                  </a:lnTo>
                  <a:lnTo>
                    <a:pt x="56" y="28"/>
                  </a:lnTo>
                  <a:lnTo>
                    <a:pt x="90" y="28"/>
                  </a:lnTo>
                  <a:lnTo>
                    <a:pt x="124" y="26"/>
                  </a:lnTo>
                  <a:lnTo>
                    <a:pt x="154" y="21"/>
                  </a:lnTo>
                  <a:lnTo>
                    <a:pt x="173" y="16"/>
                  </a:lnTo>
                  <a:lnTo>
                    <a:pt x="180" y="1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4" name="Freeform 120"/>
            <p:cNvSpPr>
              <a:spLocks/>
            </p:cNvSpPr>
            <p:nvPr/>
          </p:nvSpPr>
          <p:spPr bwMode="auto">
            <a:xfrm rot="-169698">
              <a:off x="4094" y="2255"/>
              <a:ext cx="54" cy="6"/>
            </a:xfrm>
            <a:custGeom>
              <a:avLst/>
              <a:gdLst>
                <a:gd name="T0" fmla="*/ 0 w 179"/>
                <a:gd name="T1" fmla="*/ 0 h 29"/>
                <a:gd name="T2" fmla="*/ 0 w 179"/>
                <a:gd name="T3" fmla="*/ 0 h 29"/>
                <a:gd name="T4" fmla="*/ 0 w 179"/>
                <a:gd name="T5" fmla="*/ 0 h 29"/>
                <a:gd name="T6" fmla="*/ 0 w 179"/>
                <a:gd name="T7" fmla="*/ 0 h 29"/>
                <a:gd name="T8" fmla="*/ 0 w 179"/>
                <a:gd name="T9" fmla="*/ 0 h 29"/>
                <a:gd name="T10" fmla="*/ 0 w 179"/>
                <a:gd name="T11" fmla="*/ 0 h 29"/>
                <a:gd name="T12" fmla="*/ 0 w 179"/>
                <a:gd name="T13" fmla="*/ 0 h 29"/>
                <a:gd name="T14" fmla="*/ 0 w 179"/>
                <a:gd name="T15" fmla="*/ 0 h 29"/>
                <a:gd name="T16" fmla="*/ 0 w 179"/>
                <a:gd name="T17" fmla="*/ 0 h 29"/>
                <a:gd name="T18" fmla="*/ 0 w 179"/>
                <a:gd name="T19" fmla="*/ 0 h 29"/>
                <a:gd name="T20" fmla="*/ 0 w 179"/>
                <a:gd name="T21" fmla="*/ 0 h 29"/>
                <a:gd name="T22" fmla="*/ 0 w 179"/>
                <a:gd name="T23" fmla="*/ 0 h 29"/>
                <a:gd name="T24" fmla="*/ 0 w 179"/>
                <a:gd name="T25" fmla="*/ 0 h 29"/>
                <a:gd name="T26" fmla="*/ 0 w 179"/>
                <a:gd name="T27" fmla="*/ 0 h 29"/>
                <a:gd name="T28" fmla="*/ 0 w 179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9"/>
                <a:gd name="T47" fmla="*/ 179 w 179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9">
                  <a:moveTo>
                    <a:pt x="179" y="12"/>
                  </a:moveTo>
                  <a:lnTo>
                    <a:pt x="154" y="3"/>
                  </a:lnTo>
                  <a:lnTo>
                    <a:pt x="125" y="0"/>
                  </a:lnTo>
                  <a:lnTo>
                    <a:pt x="89" y="0"/>
                  </a:lnTo>
                  <a:lnTo>
                    <a:pt x="54" y="3"/>
                  </a:lnTo>
                  <a:lnTo>
                    <a:pt x="26" y="7"/>
                  </a:lnTo>
                  <a:lnTo>
                    <a:pt x="8" y="11"/>
                  </a:lnTo>
                  <a:lnTo>
                    <a:pt x="0" y="15"/>
                  </a:lnTo>
                  <a:lnTo>
                    <a:pt x="8" y="21"/>
                  </a:lnTo>
                  <a:lnTo>
                    <a:pt x="26" y="25"/>
                  </a:lnTo>
                  <a:lnTo>
                    <a:pt x="54" y="29"/>
                  </a:lnTo>
                  <a:lnTo>
                    <a:pt x="89" y="29"/>
                  </a:lnTo>
                  <a:lnTo>
                    <a:pt x="125" y="25"/>
                  </a:lnTo>
                  <a:lnTo>
                    <a:pt x="154" y="23"/>
                  </a:lnTo>
                  <a:lnTo>
                    <a:pt x="179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5" name="Freeform 121"/>
            <p:cNvSpPr>
              <a:spLocks/>
            </p:cNvSpPr>
            <p:nvPr/>
          </p:nvSpPr>
          <p:spPr bwMode="auto">
            <a:xfrm rot="-169698">
              <a:off x="4897" y="2691"/>
              <a:ext cx="53" cy="8"/>
            </a:xfrm>
            <a:custGeom>
              <a:avLst/>
              <a:gdLst>
                <a:gd name="T0" fmla="*/ 0 w 177"/>
                <a:gd name="T1" fmla="*/ 0 h 29"/>
                <a:gd name="T2" fmla="*/ 0 w 177"/>
                <a:gd name="T3" fmla="*/ 0 h 29"/>
                <a:gd name="T4" fmla="*/ 0 w 177"/>
                <a:gd name="T5" fmla="*/ 0 h 29"/>
                <a:gd name="T6" fmla="*/ 0 w 177"/>
                <a:gd name="T7" fmla="*/ 0 h 29"/>
                <a:gd name="T8" fmla="*/ 0 w 177"/>
                <a:gd name="T9" fmla="*/ 0 h 29"/>
                <a:gd name="T10" fmla="*/ 0 w 177"/>
                <a:gd name="T11" fmla="*/ 0 h 29"/>
                <a:gd name="T12" fmla="*/ 0 w 177"/>
                <a:gd name="T13" fmla="*/ 0 h 29"/>
                <a:gd name="T14" fmla="*/ 0 w 177"/>
                <a:gd name="T15" fmla="*/ 0 h 29"/>
                <a:gd name="T16" fmla="*/ 0 w 177"/>
                <a:gd name="T17" fmla="*/ 0 h 29"/>
                <a:gd name="T18" fmla="*/ 0 w 177"/>
                <a:gd name="T19" fmla="*/ 0 h 29"/>
                <a:gd name="T20" fmla="*/ 0 w 177"/>
                <a:gd name="T21" fmla="*/ 0 h 29"/>
                <a:gd name="T22" fmla="*/ 0 w 177"/>
                <a:gd name="T23" fmla="*/ 0 h 29"/>
                <a:gd name="T24" fmla="*/ 0 w 177"/>
                <a:gd name="T25" fmla="*/ 0 h 29"/>
                <a:gd name="T26" fmla="*/ 0 w 177"/>
                <a:gd name="T27" fmla="*/ 0 h 29"/>
                <a:gd name="T28" fmla="*/ 0 w 177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29"/>
                <a:gd name="T47" fmla="*/ 177 w 177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29">
                  <a:moveTo>
                    <a:pt x="177" y="11"/>
                  </a:moveTo>
                  <a:lnTo>
                    <a:pt x="153" y="1"/>
                  </a:lnTo>
                  <a:lnTo>
                    <a:pt x="123" y="0"/>
                  </a:lnTo>
                  <a:lnTo>
                    <a:pt x="88" y="0"/>
                  </a:lnTo>
                  <a:lnTo>
                    <a:pt x="55" y="1"/>
                  </a:lnTo>
                  <a:lnTo>
                    <a:pt x="25" y="6"/>
                  </a:lnTo>
                  <a:lnTo>
                    <a:pt x="7" y="11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25" y="25"/>
                  </a:lnTo>
                  <a:lnTo>
                    <a:pt x="55" y="29"/>
                  </a:lnTo>
                  <a:lnTo>
                    <a:pt x="88" y="29"/>
                  </a:lnTo>
                  <a:lnTo>
                    <a:pt x="123" y="25"/>
                  </a:lnTo>
                  <a:lnTo>
                    <a:pt x="153" y="23"/>
                  </a:lnTo>
                  <a:lnTo>
                    <a:pt x="177" y="1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6" name="Freeform 122"/>
            <p:cNvSpPr>
              <a:spLocks/>
            </p:cNvSpPr>
            <p:nvPr/>
          </p:nvSpPr>
          <p:spPr bwMode="auto">
            <a:xfrm rot="-169698">
              <a:off x="4776" y="2973"/>
              <a:ext cx="53" cy="7"/>
            </a:xfrm>
            <a:custGeom>
              <a:avLst/>
              <a:gdLst>
                <a:gd name="T0" fmla="*/ 0 w 178"/>
                <a:gd name="T1" fmla="*/ 0 h 29"/>
                <a:gd name="T2" fmla="*/ 0 w 178"/>
                <a:gd name="T3" fmla="*/ 0 h 29"/>
                <a:gd name="T4" fmla="*/ 0 w 178"/>
                <a:gd name="T5" fmla="*/ 0 h 29"/>
                <a:gd name="T6" fmla="*/ 0 w 178"/>
                <a:gd name="T7" fmla="*/ 0 h 29"/>
                <a:gd name="T8" fmla="*/ 0 w 178"/>
                <a:gd name="T9" fmla="*/ 0 h 29"/>
                <a:gd name="T10" fmla="*/ 0 w 178"/>
                <a:gd name="T11" fmla="*/ 0 h 29"/>
                <a:gd name="T12" fmla="*/ 0 w 178"/>
                <a:gd name="T13" fmla="*/ 0 h 29"/>
                <a:gd name="T14" fmla="*/ 0 w 178"/>
                <a:gd name="T15" fmla="*/ 0 h 29"/>
                <a:gd name="T16" fmla="*/ 0 w 178"/>
                <a:gd name="T17" fmla="*/ 0 h 29"/>
                <a:gd name="T18" fmla="*/ 0 w 178"/>
                <a:gd name="T19" fmla="*/ 0 h 29"/>
                <a:gd name="T20" fmla="*/ 0 w 178"/>
                <a:gd name="T21" fmla="*/ 0 h 29"/>
                <a:gd name="T22" fmla="*/ 0 w 178"/>
                <a:gd name="T23" fmla="*/ 0 h 29"/>
                <a:gd name="T24" fmla="*/ 0 w 178"/>
                <a:gd name="T25" fmla="*/ 0 h 29"/>
                <a:gd name="T26" fmla="*/ 0 w 178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29"/>
                <a:gd name="T44" fmla="*/ 178 w 17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29">
                  <a:moveTo>
                    <a:pt x="178" y="12"/>
                  </a:moveTo>
                  <a:lnTo>
                    <a:pt x="152" y="2"/>
                  </a:lnTo>
                  <a:lnTo>
                    <a:pt x="124" y="0"/>
                  </a:lnTo>
                  <a:lnTo>
                    <a:pt x="91" y="0"/>
                  </a:lnTo>
                  <a:lnTo>
                    <a:pt x="54" y="2"/>
                  </a:lnTo>
                  <a:lnTo>
                    <a:pt x="27" y="6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27" y="26"/>
                  </a:lnTo>
                  <a:lnTo>
                    <a:pt x="54" y="29"/>
                  </a:lnTo>
                  <a:lnTo>
                    <a:pt x="91" y="29"/>
                  </a:lnTo>
                  <a:lnTo>
                    <a:pt x="124" y="26"/>
                  </a:lnTo>
                  <a:lnTo>
                    <a:pt x="152" y="24"/>
                  </a:lnTo>
                  <a:lnTo>
                    <a:pt x="178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7" name="Freeform 123"/>
            <p:cNvSpPr>
              <a:spLocks/>
            </p:cNvSpPr>
            <p:nvPr/>
          </p:nvSpPr>
          <p:spPr bwMode="auto">
            <a:xfrm rot="-169698">
              <a:off x="4191" y="2769"/>
              <a:ext cx="53" cy="11"/>
            </a:xfrm>
            <a:custGeom>
              <a:avLst/>
              <a:gdLst>
                <a:gd name="T0" fmla="*/ 0 w 178"/>
                <a:gd name="T1" fmla="*/ 0 h 38"/>
                <a:gd name="T2" fmla="*/ 0 w 178"/>
                <a:gd name="T3" fmla="*/ 0 h 38"/>
                <a:gd name="T4" fmla="*/ 0 w 178"/>
                <a:gd name="T5" fmla="*/ 0 h 38"/>
                <a:gd name="T6" fmla="*/ 0 w 178"/>
                <a:gd name="T7" fmla="*/ 0 h 38"/>
                <a:gd name="T8" fmla="*/ 0 w 178"/>
                <a:gd name="T9" fmla="*/ 0 h 38"/>
                <a:gd name="T10" fmla="*/ 0 w 178"/>
                <a:gd name="T11" fmla="*/ 0 h 38"/>
                <a:gd name="T12" fmla="*/ 0 w 178"/>
                <a:gd name="T13" fmla="*/ 0 h 38"/>
                <a:gd name="T14" fmla="*/ 0 w 178"/>
                <a:gd name="T15" fmla="*/ 0 h 38"/>
                <a:gd name="T16" fmla="*/ 0 w 178"/>
                <a:gd name="T17" fmla="*/ 0 h 38"/>
                <a:gd name="T18" fmla="*/ 0 w 178"/>
                <a:gd name="T19" fmla="*/ 0 h 38"/>
                <a:gd name="T20" fmla="*/ 0 w 178"/>
                <a:gd name="T21" fmla="*/ 0 h 38"/>
                <a:gd name="T22" fmla="*/ 0 w 178"/>
                <a:gd name="T23" fmla="*/ 0 h 38"/>
                <a:gd name="T24" fmla="*/ 0 w 178"/>
                <a:gd name="T25" fmla="*/ 0 h 38"/>
                <a:gd name="T26" fmla="*/ 0 w 178"/>
                <a:gd name="T27" fmla="*/ 0 h 38"/>
                <a:gd name="T28" fmla="*/ 0 w 178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38"/>
                <a:gd name="T47" fmla="*/ 178 w 17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38">
                  <a:moveTo>
                    <a:pt x="178" y="32"/>
                  </a:moveTo>
                  <a:lnTo>
                    <a:pt x="154" y="20"/>
                  </a:lnTo>
                  <a:lnTo>
                    <a:pt x="126" y="12"/>
                  </a:lnTo>
                  <a:lnTo>
                    <a:pt x="92" y="4"/>
                  </a:lnTo>
                  <a:lnTo>
                    <a:pt x="57" y="1"/>
                  </a:lnTo>
                  <a:lnTo>
                    <a:pt x="27" y="0"/>
                  </a:lnTo>
                  <a:lnTo>
                    <a:pt x="8" y="1"/>
                  </a:lnTo>
                  <a:lnTo>
                    <a:pt x="0" y="7"/>
                  </a:lnTo>
                  <a:lnTo>
                    <a:pt x="24" y="21"/>
                  </a:lnTo>
                  <a:lnTo>
                    <a:pt x="51" y="27"/>
                  </a:lnTo>
                  <a:lnTo>
                    <a:pt x="87" y="32"/>
                  </a:lnTo>
                  <a:lnTo>
                    <a:pt x="122" y="38"/>
                  </a:lnTo>
                  <a:lnTo>
                    <a:pt x="152" y="38"/>
                  </a:lnTo>
                  <a:lnTo>
                    <a:pt x="171" y="37"/>
                  </a:lnTo>
                  <a:lnTo>
                    <a:pt x="178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8" name="Freeform 124"/>
            <p:cNvSpPr>
              <a:spLocks/>
            </p:cNvSpPr>
            <p:nvPr/>
          </p:nvSpPr>
          <p:spPr bwMode="auto">
            <a:xfrm rot="-169698">
              <a:off x="4478" y="2876"/>
              <a:ext cx="52" cy="10"/>
            </a:xfrm>
            <a:custGeom>
              <a:avLst/>
              <a:gdLst>
                <a:gd name="T0" fmla="*/ 0 w 176"/>
                <a:gd name="T1" fmla="*/ 0 h 38"/>
                <a:gd name="T2" fmla="*/ 0 w 176"/>
                <a:gd name="T3" fmla="*/ 0 h 38"/>
                <a:gd name="T4" fmla="*/ 0 w 176"/>
                <a:gd name="T5" fmla="*/ 0 h 38"/>
                <a:gd name="T6" fmla="*/ 0 w 176"/>
                <a:gd name="T7" fmla="*/ 0 h 38"/>
                <a:gd name="T8" fmla="*/ 0 w 176"/>
                <a:gd name="T9" fmla="*/ 0 h 38"/>
                <a:gd name="T10" fmla="*/ 0 w 176"/>
                <a:gd name="T11" fmla="*/ 0 h 38"/>
                <a:gd name="T12" fmla="*/ 0 w 176"/>
                <a:gd name="T13" fmla="*/ 0 h 38"/>
                <a:gd name="T14" fmla="*/ 0 w 176"/>
                <a:gd name="T15" fmla="*/ 0 h 38"/>
                <a:gd name="T16" fmla="*/ 0 w 176"/>
                <a:gd name="T17" fmla="*/ 0 h 38"/>
                <a:gd name="T18" fmla="*/ 0 w 176"/>
                <a:gd name="T19" fmla="*/ 0 h 38"/>
                <a:gd name="T20" fmla="*/ 0 w 176"/>
                <a:gd name="T21" fmla="*/ 0 h 38"/>
                <a:gd name="T22" fmla="*/ 0 w 176"/>
                <a:gd name="T23" fmla="*/ 0 h 38"/>
                <a:gd name="T24" fmla="*/ 0 w 176"/>
                <a:gd name="T25" fmla="*/ 0 h 38"/>
                <a:gd name="T26" fmla="*/ 0 w 176"/>
                <a:gd name="T27" fmla="*/ 0 h 38"/>
                <a:gd name="T28" fmla="*/ 0 w 176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38"/>
                <a:gd name="T47" fmla="*/ 176 w 176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38">
                  <a:moveTo>
                    <a:pt x="176" y="33"/>
                  </a:moveTo>
                  <a:lnTo>
                    <a:pt x="151" y="18"/>
                  </a:lnTo>
                  <a:lnTo>
                    <a:pt x="126" y="11"/>
                  </a:lnTo>
                  <a:lnTo>
                    <a:pt x="92" y="4"/>
                  </a:lnTo>
                  <a:lnTo>
                    <a:pt x="58" y="0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25" y="21"/>
                  </a:lnTo>
                  <a:lnTo>
                    <a:pt x="52" y="28"/>
                  </a:lnTo>
                  <a:lnTo>
                    <a:pt x="88" y="33"/>
                  </a:lnTo>
                  <a:lnTo>
                    <a:pt x="121" y="36"/>
                  </a:lnTo>
                  <a:lnTo>
                    <a:pt x="150" y="38"/>
                  </a:lnTo>
                  <a:lnTo>
                    <a:pt x="168" y="36"/>
                  </a:lnTo>
                  <a:lnTo>
                    <a:pt x="176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19" name="Freeform 125"/>
            <p:cNvSpPr>
              <a:spLocks/>
            </p:cNvSpPr>
            <p:nvPr/>
          </p:nvSpPr>
          <p:spPr bwMode="auto">
            <a:xfrm rot="-169698">
              <a:off x="4286" y="2882"/>
              <a:ext cx="53" cy="11"/>
            </a:xfrm>
            <a:custGeom>
              <a:avLst/>
              <a:gdLst>
                <a:gd name="T0" fmla="*/ 0 w 178"/>
                <a:gd name="T1" fmla="*/ 0 h 39"/>
                <a:gd name="T2" fmla="*/ 0 w 178"/>
                <a:gd name="T3" fmla="*/ 0 h 39"/>
                <a:gd name="T4" fmla="*/ 0 w 178"/>
                <a:gd name="T5" fmla="*/ 0 h 39"/>
                <a:gd name="T6" fmla="*/ 0 w 178"/>
                <a:gd name="T7" fmla="*/ 0 h 39"/>
                <a:gd name="T8" fmla="*/ 0 w 178"/>
                <a:gd name="T9" fmla="*/ 0 h 39"/>
                <a:gd name="T10" fmla="*/ 0 w 178"/>
                <a:gd name="T11" fmla="*/ 0 h 39"/>
                <a:gd name="T12" fmla="*/ 0 w 178"/>
                <a:gd name="T13" fmla="*/ 0 h 39"/>
                <a:gd name="T14" fmla="*/ 0 w 178"/>
                <a:gd name="T15" fmla="*/ 0 h 39"/>
                <a:gd name="T16" fmla="*/ 0 w 178"/>
                <a:gd name="T17" fmla="*/ 0 h 39"/>
                <a:gd name="T18" fmla="*/ 0 w 178"/>
                <a:gd name="T19" fmla="*/ 0 h 39"/>
                <a:gd name="T20" fmla="*/ 0 w 178"/>
                <a:gd name="T21" fmla="*/ 0 h 39"/>
                <a:gd name="T22" fmla="*/ 0 w 178"/>
                <a:gd name="T23" fmla="*/ 0 h 39"/>
                <a:gd name="T24" fmla="*/ 0 w 178"/>
                <a:gd name="T25" fmla="*/ 0 h 39"/>
                <a:gd name="T26" fmla="*/ 0 w 178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39"/>
                <a:gd name="T44" fmla="*/ 178 w 17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39">
                  <a:moveTo>
                    <a:pt x="178" y="33"/>
                  </a:moveTo>
                  <a:lnTo>
                    <a:pt x="153" y="20"/>
                  </a:lnTo>
                  <a:lnTo>
                    <a:pt x="124" y="12"/>
                  </a:lnTo>
                  <a:lnTo>
                    <a:pt x="90" y="4"/>
                  </a:lnTo>
                  <a:lnTo>
                    <a:pt x="54" y="2"/>
                  </a:lnTo>
                  <a:lnTo>
                    <a:pt x="28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24" y="22"/>
                  </a:lnTo>
                  <a:lnTo>
                    <a:pt x="52" y="28"/>
                  </a:lnTo>
                  <a:lnTo>
                    <a:pt x="86" y="33"/>
                  </a:lnTo>
                  <a:lnTo>
                    <a:pt x="120" y="36"/>
                  </a:lnTo>
                  <a:lnTo>
                    <a:pt x="149" y="39"/>
                  </a:lnTo>
                  <a:lnTo>
                    <a:pt x="178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0" name="Freeform 126"/>
            <p:cNvSpPr>
              <a:spLocks/>
            </p:cNvSpPr>
            <p:nvPr/>
          </p:nvSpPr>
          <p:spPr bwMode="auto">
            <a:xfrm rot="-169698">
              <a:off x="4295" y="2831"/>
              <a:ext cx="53" cy="10"/>
            </a:xfrm>
            <a:custGeom>
              <a:avLst/>
              <a:gdLst>
                <a:gd name="T0" fmla="*/ 0 w 177"/>
                <a:gd name="T1" fmla="*/ 0 h 37"/>
                <a:gd name="T2" fmla="*/ 0 w 177"/>
                <a:gd name="T3" fmla="*/ 0 h 37"/>
                <a:gd name="T4" fmla="*/ 0 w 177"/>
                <a:gd name="T5" fmla="*/ 0 h 37"/>
                <a:gd name="T6" fmla="*/ 0 w 177"/>
                <a:gd name="T7" fmla="*/ 0 h 37"/>
                <a:gd name="T8" fmla="*/ 0 w 177"/>
                <a:gd name="T9" fmla="*/ 0 h 37"/>
                <a:gd name="T10" fmla="*/ 0 w 177"/>
                <a:gd name="T11" fmla="*/ 0 h 37"/>
                <a:gd name="T12" fmla="*/ 0 w 177"/>
                <a:gd name="T13" fmla="*/ 0 h 37"/>
                <a:gd name="T14" fmla="*/ 0 w 177"/>
                <a:gd name="T15" fmla="*/ 0 h 37"/>
                <a:gd name="T16" fmla="*/ 0 w 177"/>
                <a:gd name="T17" fmla="*/ 0 h 37"/>
                <a:gd name="T18" fmla="*/ 0 w 177"/>
                <a:gd name="T19" fmla="*/ 0 h 37"/>
                <a:gd name="T20" fmla="*/ 0 w 177"/>
                <a:gd name="T21" fmla="*/ 0 h 37"/>
                <a:gd name="T22" fmla="*/ 0 w 177"/>
                <a:gd name="T23" fmla="*/ 0 h 37"/>
                <a:gd name="T24" fmla="*/ 0 w 177"/>
                <a:gd name="T25" fmla="*/ 0 h 37"/>
                <a:gd name="T26" fmla="*/ 0 w 177"/>
                <a:gd name="T27" fmla="*/ 0 h 37"/>
                <a:gd name="T28" fmla="*/ 0 w 177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37"/>
                <a:gd name="T47" fmla="*/ 177 w 177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37">
                  <a:moveTo>
                    <a:pt x="177" y="32"/>
                  </a:moveTo>
                  <a:lnTo>
                    <a:pt x="152" y="18"/>
                  </a:lnTo>
                  <a:lnTo>
                    <a:pt x="126" y="12"/>
                  </a:lnTo>
                  <a:lnTo>
                    <a:pt x="91" y="4"/>
                  </a:lnTo>
                  <a:lnTo>
                    <a:pt x="56" y="0"/>
                  </a:lnTo>
                  <a:lnTo>
                    <a:pt x="27" y="0"/>
                  </a:lnTo>
                  <a:lnTo>
                    <a:pt x="8" y="1"/>
                  </a:lnTo>
                  <a:lnTo>
                    <a:pt x="0" y="6"/>
                  </a:lnTo>
                  <a:lnTo>
                    <a:pt x="6" y="13"/>
                  </a:lnTo>
                  <a:lnTo>
                    <a:pt x="24" y="19"/>
                  </a:lnTo>
                  <a:lnTo>
                    <a:pt x="51" y="28"/>
                  </a:lnTo>
                  <a:lnTo>
                    <a:pt x="86" y="32"/>
                  </a:lnTo>
                  <a:lnTo>
                    <a:pt x="121" y="37"/>
                  </a:lnTo>
                  <a:lnTo>
                    <a:pt x="150" y="37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1" name="Freeform 127"/>
            <p:cNvSpPr>
              <a:spLocks/>
            </p:cNvSpPr>
            <p:nvPr/>
          </p:nvSpPr>
          <p:spPr bwMode="auto">
            <a:xfrm rot="-169698">
              <a:off x="4501" y="2920"/>
              <a:ext cx="52" cy="13"/>
            </a:xfrm>
            <a:custGeom>
              <a:avLst/>
              <a:gdLst>
                <a:gd name="T0" fmla="*/ 0 w 176"/>
                <a:gd name="T1" fmla="*/ 0 h 45"/>
                <a:gd name="T2" fmla="*/ 0 w 176"/>
                <a:gd name="T3" fmla="*/ 0 h 45"/>
                <a:gd name="T4" fmla="*/ 0 w 176"/>
                <a:gd name="T5" fmla="*/ 0 h 45"/>
                <a:gd name="T6" fmla="*/ 0 w 176"/>
                <a:gd name="T7" fmla="*/ 0 h 45"/>
                <a:gd name="T8" fmla="*/ 0 w 176"/>
                <a:gd name="T9" fmla="*/ 0 h 45"/>
                <a:gd name="T10" fmla="*/ 0 w 176"/>
                <a:gd name="T11" fmla="*/ 0 h 45"/>
                <a:gd name="T12" fmla="*/ 0 w 176"/>
                <a:gd name="T13" fmla="*/ 0 h 45"/>
                <a:gd name="T14" fmla="*/ 0 w 176"/>
                <a:gd name="T15" fmla="*/ 0 h 45"/>
                <a:gd name="T16" fmla="*/ 0 w 176"/>
                <a:gd name="T17" fmla="*/ 0 h 45"/>
                <a:gd name="T18" fmla="*/ 0 w 176"/>
                <a:gd name="T19" fmla="*/ 0 h 45"/>
                <a:gd name="T20" fmla="*/ 0 w 176"/>
                <a:gd name="T21" fmla="*/ 0 h 45"/>
                <a:gd name="T22" fmla="*/ 0 w 176"/>
                <a:gd name="T23" fmla="*/ 0 h 45"/>
                <a:gd name="T24" fmla="*/ 0 w 176"/>
                <a:gd name="T25" fmla="*/ 0 h 45"/>
                <a:gd name="T26" fmla="*/ 0 w 176"/>
                <a:gd name="T27" fmla="*/ 0 h 45"/>
                <a:gd name="T28" fmla="*/ 0 w 176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45"/>
                <a:gd name="T47" fmla="*/ 176 w 176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45">
                  <a:moveTo>
                    <a:pt x="176" y="42"/>
                  </a:moveTo>
                  <a:lnTo>
                    <a:pt x="152" y="27"/>
                  </a:lnTo>
                  <a:lnTo>
                    <a:pt x="126" y="17"/>
                  </a:lnTo>
                  <a:lnTo>
                    <a:pt x="91" y="9"/>
                  </a:lnTo>
                  <a:lnTo>
                    <a:pt x="57" y="3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5" y="21"/>
                  </a:lnTo>
                  <a:lnTo>
                    <a:pt x="51" y="30"/>
                  </a:lnTo>
                  <a:lnTo>
                    <a:pt x="84" y="39"/>
                  </a:lnTo>
                  <a:lnTo>
                    <a:pt x="119" y="44"/>
                  </a:lnTo>
                  <a:lnTo>
                    <a:pt x="146" y="45"/>
                  </a:lnTo>
                  <a:lnTo>
                    <a:pt x="167" y="45"/>
                  </a:lnTo>
                  <a:lnTo>
                    <a:pt x="176" y="4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2" name="Freeform 128"/>
            <p:cNvSpPr>
              <a:spLocks/>
            </p:cNvSpPr>
            <p:nvPr/>
          </p:nvSpPr>
          <p:spPr bwMode="auto">
            <a:xfrm rot="-169698">
              <a:off x="4404" y="2968"/>
              <a:ext cx="52" cy="12"/>
            </a:xfrm>
            <a:custGeom>
              <a:avLst/>
              <a:gdLst>
                <a:gd name="T0" fmla="*/ 0 w 176"/>
                <a:gd name="T1" fmla="*/ 0 h 38"/>
                <a:gd name="T2" fmla="*/ 0 w 176"/>
                <a:gd name="T3" fmla="*/ 0 h 38"/>
                <a:gd name="T4" fmla="*/ 0 w 176"/>
                <a:gd name="T5" fmla="*/ 0 h 38"/>
                <a:gd name="T6" fmla="*/ 0 w 176"/>
                <a:gd name="T7" fmla="*/ 0 h 38"/>
                <a:gd name="T8" fmla="*/ 0 w 176"/>
                <a:gd name="T9" fmla="*/ 0 h 38"/>
                <a:gd name="T10" fmla="*/ 0 w 176"/>
                <a:gd name="T11" fmla="*/ 0 h 38"/>
                <a:gd name="T12" fmla="*/ 0 w 176"/>
                <a:gd name="T13" fmla="*/ 0 h 38"/>
                <a:gd name="T14" fmla="*/ 0 w 176"/>
                <a:gd name="T15" fmla="*/ 0 h 38"/>
                <a:gd name="T16" fmla="*/ 0 w 176"/>
                <a:gd name="T17" fmla="*/ 0 h 38"/>
                <a:gd name="T18" fmla="*/ 0 w 176"/>
                <a:gd name="T19" fmla="*/ 0 h 38"/>
                <a:gd name="T20" fmla="*/ 0 w 176"/>
                <a:gd name="T21" fmla="*/ 0 h 38"/>
                <a:gd name="T22" fmla="*/ 0 w 176"/>
                <a:gd name="T23" fmla="*/ 0 h 38"/>
                <a:gd name="T24" fmla="*/ 0 w 176"/>
                <a:gd name="T25" fmla="*/ 0 h 38"/>
                <a:gd name="T26" fmla="*/ 0 w 176"/>
                <a:gd name="T27" fmla="*/ 0 h 38"/>
                <a:gd name="T28" fmla="*/ 0 w 176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38"/>
                <a:gd name="T47" fmla="*/ 176 w 176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38">
                  <a:moveTo>
                    <a:pt x="176" y="32"/>
                  </a:moveTo>
                  <a:lnTo>
                    <a:pt x="152" y="20"/>
                  </a:lnTo>
                  <a:lnTo>
                    <a:pt x="125" y="12"/>
                  </a:lnTo>
                  <a:lnTo>
                    <a:pt x="90" y="4"/>
                  </a:lnTo>
                  <a:lnTo>
                    <a:pt x="55" y="1"/>
                  </a:lnTo>
                  <a:lnTo>
                    <a:pt x="27" y="0"/>
                  </a:lnTo>
                  <a:lnTo>
                    <a:pt x="7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23" y="21"/>
                  </a:lnTo>
                  <a:lnTo>
                    <a:pt x="51" y="27"/>
                  </a:lnTo>
                  <a:lnTo>
                    <a:pt x="86" y="32"/>
                  </a:lnTo>
                  <a:lnTo>
                    <a:pt x="120" y="37"/>
                  </a:lnTo>
                  <a:lnTo>
                    <a:pt x="150" y="38"/>
                  </a:lnTo>
                  <a:lnTo>
                    <a:pt x="176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3" name="Freeform 129"/>
            <p:cNvSpPr>
              <a:spLocks/>
            </p:cNvSpPr>
            <p:nvPr/>
          </p:nvSpPr>
          <p:spPr bwMode="auto">
            <a:xfrm rot="-169698">
              <a:off x="4977" y="2468"/>
              <a:ext cx="13" cy="49"/>
            </a:xfrm>
            <a:custGeom>
              <a:avLst/>
              <a:gdLst>
                <a:gd name="T0" fmla="*/ 0 w 44"/>
                <a:gd name="T1" fmla="*/ 0 h 175"/>
                <a:gd name="T2" fmla="*/ 0 w 44"/>
                <a:gd name="T3" fmla="*/ 0 h 175"/>
                <a:gd name="T4" fmla="*/ 0 w 44"/>
                <a:gd name="T5" fmla="*/ 0 h 175"/>
                <a:gd name="T6" fmla="*/ 0 w 44"/>
                <a:gd name="T7" fmla="*/ 0 h 175"/>
                <a:gd name="T8" fmla="*/ 0 w 44"/>
                <a:gd name="T9" fmla="*/ 0 h 175"/>
                <a:gd name="T10" fmla="*/ 0 w 44"/>
                <a:gd name="T11" fmla="*/ 0 h 175"/>
                <a:gd name="T12" fmla="*/ 0 w 44"/>
                <a:gd name="T13" fmla="*/ 0 h 175"/>
                <a:gd name="T14" fmla="*/ 0 w 44"/>
                <a:gd name="T15" fmla="*/ 0 h 175"/>
                <a:gd name="T16" fmla="*/ 0 w 44"/>
                <a:gd name="T17" fmla="*/ 0 h 175"/>
                <a:gd name="T18" fmla="*/ 0 w 44"/>
                <a:gd name="T19" fmla="*/ 0 h 175"/>
                <a:gd name="T20" fmla="*/ 0 w 44"/>
                <a:gd name="T21" fmla="*/ 0 h 175"/>
                <a:gd name="T22" fmla="*/ 0 w 4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75"/>
                <a:gd name="T38" fmla="*/ 44 w 4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75">
                  <a:moveTo>
                    <a:pt x="39" y="175"/>
                  </a:moveTo>
                  <a:lnTo>
                    <a:pt x="44" y="149"/>
                  </a:lnTo>
                  <a:lnTo>
                    <a:pt x="37" y="84"/>
                  </a:lnTo>
                  <a:lnTo>
                    <a:pt x="30" y="50"/>
                  </a:lnTo>
                  <a:lnTo>
                    <a:pt x="21" y="23"/>
                  </a:lnTo>
                  <a:lnTo>
                    <a:pt x="13" y="5"/>
                  </a:lnTo>
                  <a:lnTo>
                    <a:pt x="3" y="0"/>
                  </a:lnTo>
                  <a:lnTo>
                    <a:pt x="0" y="26"/>
                  </a:lnTo>
                  <a:lnTo>
                    <a:pt x="9" y="90"/>
                  </a:lnTo>
                  <a:lnTo>
                    <a:pt x="15" y="126"/>
                  </a:lnTo>
                  <a:lnTo>
                    <a:pt x="24" y="152"/>
                  </a:lnTo>
                  <a:lnTo>
                    <a:pt x="39" y="175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4" name="Freeform 130"/>
            <p:cNvSpPr>
              <a:spLocks/>
            </p:cNvSpPr>
            <p:nvPr/>
          </p:nvSpPr>
          <p:spPr bwMode="auto">
            <a:xfrm rot="-169698">
              <a:off x="4374" y="2870"/>
              <a:ext cx="53" cy="10"/>
            </a:xfrm>
            <a:custGeom>
              <a:avLst/>
              <a:gdLst>
                <a:gd name="T0" fmla="*/ 0 w 175"/>
                <a:gd name="T1" fmla="*/ 0 h 39"/>
                <a:gd name="T2" fmla="*/ 0 w 175"/>
                <a:gd name="T3" fmla="*/ 0 h 39"/>
                <a:gd name="T4" fmla="*/ 0 w 175"/>
                <a:gd name="T5" fmla="*/ 0 h 39"/>
                <a:gd name="T6" fmla="*/ 0 w 175"/>
                <a:gd name="T7" fmla="*/ 0 h 39"/>
                <a:gd name="T8" fmla="*/ 0 w 175"/>
                <a:gd name="T9" fmla="*/ 0 h 39"/>
                <a:gd name="T10" fmla="*/ 0 w 175"/>
                <a:gd name="T11" fmla="*/ 0 h 39"/>
                <a:gd name="T12" fmla="*/ 0 w 175"/>
                <a:gd name="T13" fmla="*/ 0 h 39"/>
                <a:gd name="T14" fmla="*/ 0 w 175"/>
                <a:gd name="T15" fmla="*/ 0 h 39"/>
                <a:gd name="T16" fmla="*/ 0 w 175"/>
                <a:gd name="T17" fmla="*/ 0 h 39"/>
                <a:gd name="T18" fmla="*/ 0 w 175"/>
                <a:gd name="T19" fmla="*/ 0 h 39"/>
                <a:gd name="T20" fmla="*/ 0 w 175"/>
                <a:gd name="T21" fmla="*/ 0 h 39"/>
                <a:gd name="T22" fmla="*/ 0 w 175"/>
                <a:gd name="T23" fmla="*/ 0 h 39"/>
                <a:gd name="T24" fmla="*/ 0 w 175"/>
                <a:gd name="T25" fmla="*/ 0 h 39"/>
                <a:gd name="T26" fmla="*/ 0 w 175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9"/>
                <a:gd name="T44" fmla="*/ 175 w 17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9">
                  <a:moveTo>
                    <a:pt x="175" y="33"/>
                  </a:moveTo>
                  <a:lnTo>
                    <a:pt x="152" y="21"/>
                  </a:lnTo>
                  <a:lnTo>
                    <a:pt x="125" y="11"/>
                  </a:lnTo>
                  <a:lnTo>
                    <a:pt x="90" y="5"/>
                  </a:lnTo>
                  <a:lnTo>
                    <a:pt x="55" y="0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24" y="22"/>
                  </a:lnTo>
                  <a:lnTo>
                    <a:pt x="53" y="27"/>
                  </a:lnTo>
                  <a:lnTo>
                    <a:pt x="85" y="33"/>
                  </a:lnTo>
                  <a:lnTo>
                    <a:pt x="120" y="38"/>
                  </a:lnTo>
                  <a:lnTo>
                    <a:pt x="150" y="39"/>
                  </a:lnTo>
                  <a:lnTo>
                    <a:pt x="175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5" name="Freeform 131"/>
            <p:cNvSpPr>
              <a:spLocks/>
            </p:cNvSpPr>
            <p:nvPr/>
          </p:nvSpPr>
          <p:spPr bwMode="auto">
            <a:xfrm rot="-169698">
              <a:off x="3903" y="2401"/>
              <a:ext cx="12" cy="50"/>
            </a:xfrm>
            <a:custGeom>
              <a:avLst/>
              <a:gdLst>
                <a:gd name="T0" fmla="*/ 0 w 44"/>
                <a:gd name="T1" fmla="*/ 0 h 176"/>
                <a:gd name="T2" fmla="*/ 0 w 44"/>
                <a:gd name="T3" fmla="*/ 0 h 176"/>
                <a:gd name="T4" fmla="*/ 0 w 44"/>
                <a:gd name="T5" fmla="*/ 0 h 176"/>
                <a:gd name="T6" fmla="*/ 0 w 44"/>
                <a:gd name="T7" fmla="*/ 0 h 176"/>
                <a:gd name="T8" fmla="*/ 0 w 44"/>
                <a:gd name="T9" fmla="*/ 0 h 176"/>
                <a:gd name="T10" fmla="*/ 0 w 44"/>
                <a:gd name="T11" fmla="*/ 0 h 176"/>
                <a:gd name="T12" fmla="*/ 0 w 44"/>
                <a:gd name="T13" fmla="*/ 0 h 176"/>
                <a:gd name="T14" fmla="*/ 0 w 44"/>
                <a:gd name="T15" fmla="*/ 0 h 176"/>
                <a:gd name="T16" fmla="*/ 0 w 44"/>
                <a:gd name="T17" fmla="*/ 0 h 176"/>
                <a:gd name="T18" fmla="*/ 0 w 44"/>
                <a:gd name="T19" fmla="*/ 0 h 176"/>
                <a:gd name="T20" fmla="*/ 0 w 44"/>
                <a:gd name="T21" fmla="*/ 0 h 176"/>
                <a:gd name="T22" fmla="*/ 0 w 44"/>
                <a:gd name="T23" fmla="*/ 0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76"/>
                <a:gd name="T38" fmla="*/ 44 w 44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76">
                  <a:moveTo>
                    <a:pt x="39" y="176"/>
                  </a:moveTo>
                  <a:lnTo>
                    <a:pt x="44" y="149"/>
                  </a:lnTo>
                  <a:lnTo>
                    <a:pt x="37" y="84"/>
                  </a:lnTo>
                  <a:lnTo>
                    <a:pt x="28" y="50"/>
                  </a:lnTo>
                  <a:lnTo>
                    <a:pt x="21" y="23"/>
                  </a:lnTo>
                  <a:lnTo>
                    <a:pt x="13" y="6"/>
                  </a:lnTo>
                  <a:lnTo>
                    <a:pt x="3" y="0"/>
                  </a:lnTo>
                  <a:lnTo>
                    <a:pt x="0" y="29"/>
                  </a:lnTo>
                  <a:lnTo>
                    <a:pt x="7" y="91"/>
                  </a:lnTo>
                  <a:lnTo>
                    <a:pt x="15" y="125"/>
                  </a:lnTo>
                  <a:lnTo>
                    <a:pt x="24" y="151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6" name="Freeform 132"/>
            <p:cNvSpPr>
              <a:spLocks/>
            </p:cNvSpPr>
            <p:nvPr/>
          </p:nvSpPr>
          <p:spPr bwMode="auto">
            <a:xfrm rot="-169698">
              <a:off x="4605" y="2931"/>
              <a:ext cx="51" cy="12"/>
            </a:xfrm>
            <a:custGeom>
              <a:avLst/>
              <a:gdLst>
                <a:gd name="T0" fmla="*/ 0 w 175"/>
                <a:gd name="T1" fmla="*/ 0 h 46"/>
                <a:gd name="T2" fmla="*/ 0 w 175"/>
                <a:gd name="T3" fmla="*/ 0 h 46"/>
                <a:gd name="T4" fmla="*/ 0 w 175"/>
                <a:gd name="T5" fmla="*/ 0 h 46"/>
                <a:gd name="T6" fmla="*/ 0 w 175"/>
                <a:gd name="T7" fmla="*/ 0 h 46"/>
                <a:gd name="T8" fmla="*/ 0 w 175"/>
                <a:gd name="T9" fmla="*/ 0 h 46"/>
                <a:gd name="T10" fmla="*/ 0 w 175"/>
                <a:gd name="T11" fmla="*/ 0 h 46"/>
                <a:gd name="T12" fmla="*/ 0 w 175"/>
                <a:gd name="T13" fmla="*/ 0 h 46"/>
                <a:gd name="T14" fmla="*/ 0 w 175"/>
                <a:gd name="T15" fmla="*/ 0 h 46"/>
                <a:gd name="T16" fmla="*/ 0 w 175"/>
                <a:gd name="T17" fmla="*/ 0 h 46"/>
                <a:gd name="T18" fmla="*/ 0 w 175"/>
                <a:gd name="T19" fmla="*/ 0 h 46"/>
                <a:gd name="T20" fmla="*/ 0 w 175"/>
                <a:gd name="T21" fmla="*/ 0 h 46"/>
                <a:gd name="T22" fmla="*/ 0 w 175"/>
                <a:gd name="T23" fmla="*/ 0 h 46"/>
                <a:gd name="T24" fmla="*/ 0 w 175"/>
                <a:gd name="T25" fmla="*/ 0 h 46"/>
                <a:gd name="T26" fmla="*/ 0 w 175"/>
                <a:gd name="T27" fmla="*/ 0 h 46"/>
                <a:gd name="T28" fmla="*/ 0 w 175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46"/>
                <a:gd name="T47" fmla="*/ 175 w 175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46">
                  <a:moveTo>
                    <a:pt x="175" y="44"/>
                  </a:moveTo>
                  <a:lnTo>
                    <a:pt x="153" y="28"/>
                  </a:lnTo>
                  <a:lnTo>
                    <a:pt x="127" y="20"/>
                  </a:lnTo>
                  <a:lnTo>
                    <a:pt x="91" y="10"/>
                  </a:lnTo>
                  <a:lnTo>
                    <a:pt x="57" y="3"/>
                  </a:lnTo>
                  <a:lnTo>
                    <a:pt x="28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7" y="14"/>
                  </a:lnTo>
                  <a:lnTo>
                    <a:pt x="24" y="22"/>
                  </a:lnTo>
                  <a:lnTo>
                    <a:pt x="51" y="30"/>
                  </a:lnTo>
                  <a:lnTo>
                    <a:pt x="85" y="39"/>
                  </a:lnTo>
                  <a:lnTo>
                    <a:pt x="120" y="44"/>
                  </a:lnTo>
                  <a:lnTo>
                    <a:pt x="148" y="46"/>
                  </a:lnTo>
                  <a:lnTo>
                    <a:pt x="175" y="4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7" name="Freeform 133"/>
            <p:cNvSpPr>
              <a:spLocks/>
            </p:cNvSpPr>
            <p:nvPr/>
          </p:nvSpPr>
          <p:spPr bwMode="auto">
            <a:xfrm rot="-169698">
              <a:off x="4286" y="2268"/>
              <a:ext cx="52" cy="9"/>
            </a:xfrm>
            <a:custGeom>
              <a:avLst/>
              <a:gdLst>
                <a:gd name="T0" fmla="*/ 0 w 174"/>
                <a:gd name="T1" fmla="*/ 0 h 28"/>
                <a:gd name="T2" fmla="*/ 0 w 174"/>
                <a:gd name="T3" fmla="*/ 0 h 28"/>
                <a:gd name="T4" fmla="*/ 0 w 174"/>
                <a:gd name="T5" fmla="*/ 0 h 28"/>
                <a:gd name="T6" fmla="*/ 0 w 174"/>
                <a:gd name="T7" fmla="*/ 0 h 28"/>
                <a:gd name="T8" fmla="*/ 0 w 174"/>
                <a:gd name="T9" fmla="*/ 0 h 28"/>
                <a:gd name="T10" fmla="*/ 0 w 174"/>
                <a:gd name="T11" fmla="*/ 0 h 28"/>
                <a:gd name="T12" fmla="*/ 0 w 174"/>
                <a:gd name="T13" fmla="*/ 0 h 28"/>
                <a:gd name="T14" fmla="*/ 0 w 174"/>
                <a:gd name="T15" fmla="*/ 0 h 28"/>
                <a:gd name="T16" fmla="*/ 0 w 174"/>
                <a:gd name="T17" fmla="*/ 0 h 28"/>
                <a:gd name="T18" fmla="*/ 0 w 174"/>
                <a:gd name="T19" fmla="*/ 0 h 28"/>
                <a:gd name="T20" fmla="*/ 0 w 174"/>
                <a:gd name="T21" fmla="*/ 0 h 28"/>
                <a:gd name="T22" fmla="*/ 0 w 174"/>
                <a:gd name="T23" fmla="*/ 0 h 28"/>
                <a:gd name="T24" fmla="*/ 0 w 174"/>
                <a:gd name="T25" fmla="*/ 0 h 28"/>
                <a:gd name="T26" fmla="*/ 0 w 17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28"/>
                <a:gd name="T44" fmla="*/ 174 w 17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28">
                  <a:moveTo>
                    <a:pt x="174" y="11"/>
                  </a:moveTo>
                  <a:lnTo>
                    <a:pt x="147" y="3"/>
                  </a:lnTo>
                  <a:lnTo>
                    <a:pt x="117" y="0"/>
                  </a:lnTo>
                  <a:lnTo>
                    <a:pt x="83" y="0"/>
                  </a:lnTo>
                  <a:lnTo>
                    <a:pt x="48" y="3"/>
                  </a:lnTo>
                  <a:lnTo>
                    <a:pt x="19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9" y="24"/>
                  </a:lnTo>
                  <a:lnTo>
                    <a:pt x="48" y="28"/>
                  </a:lnTo>
                  <a:lnTo>
                    <a:pt x="83" y="28"/>
                  </a:lnTo>
                  <a:lnTo>
                    <a:pt x="117" y="25"/>
                  </a:lnTo>
                  <a:lnTo>
                    <a:pt x="147" y="21"/>
                  </a:lnTo>
                  <a:lnTo>
                    <a:pt x="174" y="1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8" name="Freeform 134"/>
            <p:cNvSpPr>
              <a:spLocks/>
            </p:cNvSpPr>
            <p:nvPr/>
          </p:nvSpPr>
          <p:spPr bwMode="auto">
            <a:xfrm rot="-169698">
              <a:off x="5059" y="2780"/>
              <a:ext cx="51" cy="16"/>
            </a:xfrm>
            <a:custGeom>
              <a:avLst/>
              <a:gdLst>
                <a:gd name="T0" fmla="*/ 0 w 171"/>
                <a:gd name="T1" fmla="*/ 0 h 58"/>
                <a:gd name="T2" fmla="*/ 0 w 171"/>
                <a:gd name="T3" fmla="*/ 0 h 58"/>
                <a:gd name="T4" fmla="*/ 0 w 171"/>
                <a:gd name="T5" fmla="*/ 0 h 58"/>
                <a:gd name="T6" fmla="*/ 0 w 171"/>
                <a:gd name="T7" fmla="*/ 0 h 58"/>
                <a:gd name="T8" fmla="*/ 0 w 171"/>
                <a:gd name="T9" fmla="*/ 0 h 58"/>
                <a:gd name="T10" fmla="*/ 0 w 171"/>
                <a:gd name="T11" fmla="*/ 0 h 58"/>
                <a:gd name="T12" fmla="*/ 0 w 171"/>
                <a:gd name="T13" fmla="*/ 0 h 58"/>
                <a:gd name="T14" fmla="*/ 0 w 171"/>
                <a:gd name="T15" fmla="*/ 0 h 58"/>
                <a:gd name="T16" fmla="*/ 0 w 171"/>
                <a:gd name="T17" fmla="*/ 0 h 58"/>
                <a:gd name="T18" fmla="*/ 0 w 171"/>
                <a:gd name="T19" fmla="*/ 0 h 58"/>
                <a:gd name="T20" fmla="*/ 0 w 171"/>
                <a:gd name="T21" fmla="*/ 0 h 58"/>
                <a:gd name="T22" fmla="*/ 0 w 171"/>
                <a:gd name="T23" fmla="*/ 0 h 58"/>
                <a:gd name="T24" fmla="*/ 0 w 171"/>
                <a:gd name="T25" fmla="*/ 0 h 58"/>
                <a:gd name="T26" fmla="*/ 0 w 171"/>
                <a:gd name="T27" fmla="*/ 0 h 58"/>
                <a:gd name="T28" fmla="*/ 0 w 171"/>
                <a:gd name="T29" fmla="*/ 0 h 58"/>
                <a:gd name="T30" fmla="*/ 0 w 171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58"/>
                <a:gd name="T50" fmla="*/ 171 w 171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58">
                  <a:moveTo>
                    <a:pt x="171" y="2"/>
                  </a:moveTo>
                  <a:lnTo>
                    <a:pt x="164" y="0"/>
                  </a:lnTo>
                  <a:lnTo>
                    <a:pt x="145" y="1"/>
                  </a:lnTo>
                  <a:lnTo>
                    <a:pt x="117" y="5"/>
                  </a:lnTo>
                  <a:lnTo>
                    <a:pt x="82" y="14"/>
                  </a:lnTo>
                  <a:lnTo>
                    <a:pt x="49" y="24"/>
                  </a:lnTo>
                  <a:lnTo>
                    <a:pt x="22" y="35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8" y="58"/>
                  </a:lnTo>
                  <a:lnTo>
                    <a:pt x="27" y="56"/>
                  </a:lnTo>
                  <a:lnTo>
                    <a:pt x="56" y="52"/>
                  </a:lnTo>
                  <a:lnTo>
                    <a:pt x="90" y="42"/>
                  </a:lnTo>
                  <a:lnTo>
                    <a:pt x="123" y="30"/>
                  </a:lnTo>
                  <a:lnTo>
                    <a:pt x="149" y="20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29" name="Freeform 135"/>
            <p:cNvSpPr>
              <a:spLocks/>
            </p:cNvSpPr>
            <p:nvPr/>
          </p:nvSpPr>
          <p:spPr bwMode="auto">
            <a:xfrm rot="-169698">
              <a:off x="4181" y="2279"/>
              <a:ext cx="53" cy="8"/>
            </a:xfrm>
            <a:custGeom>
              <a:avLst/>
              <a:gdLst>
                <a:gd name="T0" fmla="*/ 0 w 173"/>
                <a:gd name="T1" fmla="*/ 0 h 29"/>
                <a:gd name="T2" fmla="*/ 0 w 173"/>
                <a:gd name="T3" fmla="*/ 0 h 29"/>
                <a:gd name="T4" fmla="*/ 0 w 173"/>
                <a:gd name="T5" fmla="*/ 0 h 29"/>
                <a:gd name="T6" fmla="*/ 0 w 173"/>
                <a:gd name="T7" fmla="*/ 0 h 29"/>
                <a:gd name="T8" fmla="*/ 0 w 173"/>
                <a:gd name="T9" fmla="*/ 0 h 29"/>
                <a:gd name="T10" fmla="*/ 0 w 173"/>
                <a:gd name="T11" fmla="*/ 0 h 29"/>
                <a:gd name="T12" fmla="*/ 0 w 173"/>
                <a:gd name="T13" fmla="*/ 0 h 29"/>
                <a:gd name="T14" fmla="*/ 0 w 173"/>
                <a:gd name="T15" fmla="*/ 0 h 29"/>
                <a:gd name="T16" fmla="*/ 0 w 173"/>
                <a:gd name="T17" fmla="*/ 0 h 29"/>
                <a:gd name="T18" fmla="*/ 0 w 173"/>
                <a:gd name="T19" fmla="*/ 0 h 29"/>
                <a:gd name="T20" fmla="*/ 0 w 173"/>
                <a:gd name="T21" fmla="*/ 0 h 29"/>
                <a:gd name="T22" fmla="*/ 0 w 173"/>
                <a:gd name="T23" fmla="*/ 0 h 29"/>
                <a:gd name="T24" fmla="*/ 0 w 173"/>
                <a:gd name="T25" fmla="*/ 0 h 29"/>
                <a:gd name="T26" fmla="*/ 0 w 173"/>
                <a:gd name="T27" fmla="*/ 0 h 29"/>
                <a:gd name="T28" fmla="*/ 0 w 173"/>
                <a:gd name="T29" fmla="*/ 0 h 29"/>
                <a:gd name="T30" fmla="*/ 0 w 173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29"/>
                <a:gd name="T50" fmla="*/ 173 w 173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29">
                  <a:moveTo>
                    <a:pt x="173" y="12"/>
                  </a:moveTo>
                  <a:lnTo>
                    <a:pt x="164" y="7"/>
                  </a:lnTo>
                  <a:lnTo>
                    <a:pt x="146" y="3"/>
                  </a:lnTo>
                  <a:lnTo>
                    <a:pt x="116" y="0"/>
                  </a:lnTo>
                  <a:lnTo>
                    <a:pt x="83" y="0"/>
                  </a:lnTo>
                  <a:lnTo>
                    <a:pt x="48" y="3"/>
                  </a:lnTo>
                  <a:lnTo>
                    <a:pt x="18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8" y="25"/>
                  </a:lnTo>
                  <a:lnTo>
                    <a:pt x="48" y="29"/>
                  </a:lnTo>
                  <a:lnTo>
                    <a:pt x="83" y="29"/>
                  </a:lnTo>
                  <a:lnTo>
                    <a:pt x="116" y="27"/>
                  </a:lnTo>
                  <a:lnTo>
                    <a:pt x="146" y="23"/>
                  </a:lnTo>
                  <a:lnTo>
                    <a:pt x="164" y="18"/>
                  </a:lnTo>
                  <a:lnTo>
                    <a:pt x="173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0" name="Freeform 136"/>
            <p:cNvSpPr>
              <a:spLocks/>
            </p:cNvSpPr>
            <p:nvPr/>
          </p:nvSpPr>
          <p:spPr bwMode="auto">
            <a:xfrm rot="-169698">
              <a:off x="4959" y="2815"/>
              <a:ext cx="52" cy="16"/>
            </a:xfrm>
            <a:custGeom>
              <a:avLst/>
              <a:gdLst>
                <a:gd name="T0" fmla="*/ 0 w 171"/>
                <a:gd name="T1" fmla="*/ 0 h 56"/>
                <a:gd name="T2" fmla="*/ 0 w 171"/>
                <a:gd name="T3" fmla="*/ 0 h 56"/>
                <a:gd name="T4" fmla="*/ 0 w 171"/>
                <a:gd name="T5" fmla="*/ 0 h 56"/>
                <a:gd name="T6" fmla="*/ 0 w 171"/>
                <a:gd name="T7" fmla="*/ 0 h 56"/>
                <a:gd name="T8" fmla="*/ 0 w 171"/>
                <a:gd name="T9" fmla="*/ 0 h 56"/>
                <a:gd name="T10" fmla="*/ 0 w 171"/>
                <a:gd name="T11" fmla="*/ 0 h 56"/>
                <a:gd name="T12" fmla="*/ 0 w 171"/>
                <a:gd name="T13" fmla="*/ 0 h 56"/>
                <a:gd name="T14" fmla="*/ 0 w 171"/>
                <a:gd name="T15" fmla="*/ 0 h 56"/>
                <a:gd name="T16" fmla="*/ 0 w 171"/>
                <a:gd name="T17" fmla="*/ 0 h 56"/>
                <a:gd name="T18" fmla="*/ 0 w 171"/>
                <a:gd name="T19" fmla="*/ 0 h 56"/>
                <a:gd name="T20" fmla="*/ 0 w 171"/>
                <a:gd name="T21" fmla="*/ 0 h 56"/>
                <a:gd name="T22" fmla="*/ 0 w 171"/>
                <a:gd name="T23" fmla="*/ 0 h 56"/>
                <a:gd name="T24" fmla="*/ 0 w 171"/>
                <a:gd name="T25" fmla="*/ 0 h 56"/>
                <a:gd name="T26" fmla="*/ 0 w 171"/>
                <a:gd name="T27" fmla="*/ 0 h 56"/>
                <a:gd name="T28" fmla="*/ 0 w 171"/>
                <a:gd name="T29" fmla="*/ 0 h 56"/>
                <a:gd name="T30" fmla="*/ 0 w 171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56"/>
                <a:gd name="T50" fmla="*/ 171 w 171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56">
                  <a:moveTo>
                    <a:pt x="171" y="4"/>
                  </a:moveTo>
                  <a:lnTo>
                    <a:pt x="164" y="0"/>
                  </a:lnTo>
                  <a:lnTo>
                    <a:pt x="145" y="2"/>
                  </a:lnTo>
                  <a:lnTo>
                    <a:pt x="117" y="5"/>
                  </a:lnTo>
                  <a:lnTo>
                    <a:pt x="83" y="12"/>
                  </a:lnTo>
                  <a:lnTo>
                    <a:pt x="50" y="24"/>
                  </a:lnTo>
                  <a:lnTo>
                    <a:pt x="24" y="35"/>
                  </a:lnTo>
                  <a:lnTo>
                    <a:pt x="5" y="46"/>
                  </a:lnTo>
                  <a:lnTo>
                    <a:pt x="0" y="52"/>
                  </a:lnTo>
                  <a:lnTo>
                    <a:pt x="7" y="56"/>
                  </a:lnTo>
                  <a:lnTo>
                    <a:pt x="29" y="55"/>
                  </a:lnTo>
                  <a:lnTo>
                    <a:pt x="57" y="50"/>
                  </a:lnTo>
                  <a:lnTo>
                    <a:pt x="91" y="41"/>
                  </a:lnTo>
                  <a:lnTo>
                    <a:pt x="123" y="30"/>
                  </a:lnTo>
                  <a:lnTo>
                    <a:pt x="151" y="19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1" name="Freeform 137"/>
            <p:cNvSpPr>
              <a:spLocks/>
            </p:cNvSpPr>
            <p:nvPr/>
          </p:nvSpPr>
          <p:spPr bwMode="auto">
            <a:xfrm rot="-169698">
              <a:off x="4897" y="2899"/>
              <a:ext cx="52" cy="19"/>
            </a:xfrm>
            <a:custGeom>
              <a:avLst/>
              <a:gdLst>
                <a:gd name="T0" fmla="*/ 0 w 169"/>
                <a:gd name="T1" fmla="*/ 0 h 65"/>
                <a:gd name="T2" fmla="*/ 0 w 169"/>
                <a:gd name="T3" fmla="*/ 0 h 65"/>
                <a:gd name="T4" fmla="*/ 0 w 169"/>
                <a:gd name="T5" fmla="*/ 0 h 65"/>
                <a:gd name="T6" fmla="*/ 0 w 169"/>
                <a:gd name="T7" fmla="*/ 0 h 65"/>
                <a:gd name="T8" fmla="*/ 0 w 169"/>
                <a:gd name="T9" fmla="*/ 0 h 65"/>
                <a:gd name="T10" fmla="*/ 0 w 169"/>
                <a:gd name="T11" fmla="*/ 0 h 65"/>
                <a:gd name="T12" fmla="*/ 0 w 169"/>
                <a:gd name="T13" fmla="*/ 0 h 65"/>
                <a:gd name="T14" fmla="*/ 0 w 169"/>
                <a:gd name="T15" fmla="*/ 0 h 65"/>
                <a:gd name="T16" fmla="*/ 0 w 169"/>
                <a:gd name="T17" fmla="*/ 0 h 65"/>
                <a:gd name="T18" fmla="*/ 0 w 169"/>
                <a:gd name="T19" fmla="*/ 0 h 65"/>
                <a:gd name="T20" fmla="*/ 0 w 169"/>
                <a:gd name="T21" fmla="*/ 0 h 65"/>
                <a:gd name="T22" fmla="*/ 0 w 169"/>
                <a:gd name="T23" fmla="*/ 0 h 65"/>
                <a:gd name="T24" fmla="*/ 0 w 169"/>
                <a:gd name="T25" fmla="*/ 0 h 65"/>
                <a:gd name="T26" fmla="*/ 0 w 169"/>
                <a:gd name="T27" fmla="*/ 0 h 65"/>
                <a:gd name="T28" fmla="*/ 0 w 169"/>
                <a:gd name="T29" fmla="*/ 0 h 65"/>
                <a:gd name="T30" fmla="*/ 0 w 169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65"/>
                <a:gd name="T50" fmla="*/ 169 w 169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65">
                  <a:moveTo>
                    <a:pt x="169" y="3"/>
                  </a:moveTo>
                  <a:lnTo>
                    <a:pt x="161" y="0"/>
                  </a:lnTo>
                  <a:lnTo>
                    <a:pt x="141" y="1"/>
                  </a:lnTo>
                  <a:lnTo>
                    <a:pt x="113" y="7"/>
                  </a:lnTo>
                  <a:lnTo>
                    <a:pt x="79" y="18"/>
                  </a:lnTo>
                  <a:lnTo>
                    <a:pt x="48" y="30"/>
                  </a:lnTo>
                  <a:lnTo>
                    <a:pt x="21" y="43"/>
                  </a:lnTo>
                  <a:lnTo>
                    <a:pt x="5" y="53"/>
                  </a:lnTo>
                  <a:lnTo>
                    <a:pt x="0" y="61"/>
                  </a:lnTo>
                  <a:lnTo>
                    <a:pt x="8" y="65"/>
                  </a:lnTo>
                  <a:lnTo>
                    <a:pt x="29" y="63"/>
                  </a:lnTo>
                  <a:lnTo>
                    <a:pt x="56" y="58"/>
                  </a:lnTo>
                  <a:lnTo>
                    <a:pt x="90" y="46"/>
                  </a:lnTo>
                  <a:lnTo>
                    <a:pt x="123" y="34"/>
                  </a:lnTo>
                  <a:lnTo>
                    <a:pt x="149" y="21"/>
                  </a:lnTo>
                  <a:lnTo>
                    <a:pt x="169" y="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2" name="Freeform 138"/>
            <p:cNvSpPr>
              <a:spLocks/>
            </p:cNvSpPr>
            <p:nvPr/>
          </p:nvSpPr>
          <p:spPr bwMode="auto">
            <a:xfrm rot="-169698">
              <a:off x="4919" y="2784"/>
              <a:ext cx="49" cy="18"/>
            </a:xfrm>
            <a:custGeom>
              <a:avLst/>
              <a:gdLst>
                <a:gd name="T0" fmla="*/ 0 w 169"/>
                <a:gd name="T1" fmla="*/ 0 h 64"/>
                <a:gd name="T2" fmla="*/ 0 w 169"/>
                <a:gd name="T3" fmla="*/ 0 h 64"/>
                <a:gd name="T4" fmla="*/ 0 w 169"/>
                <a:gd name="T5" fmla="*/ 0 h 64"/>
                <a:gd name="T6" fmla="*/ 0 w 169"/>
                <a:gd name="T7" fmla="*/ 0 h 64"/>
                <a:gd name="T8" fmla="*/ 0 w 169"/>
                <a:gd name="T9" fmla="*/ 0 h 64"/>
                <a:gd name="T10" fmla="*/ 0 w 169"/>
                <a:gd name="T11" fmla="*/ 0 h 64"/>
                <a:gd name="T12" fmla="*/ 0 w 169"/>
                <a:gd name="T13" fmla="*/ 0 h 64"/>
                <a:gd name="T14" fmla="*/ 0 w 169"/>
                <a:gd name="T15" fmla="*/ 0 h 64"/>
                <a:gd name="T16" fmla="*/ 0 w 169"/>
                <a:gd name="T17" fmla="*/ 0 h 64"/>
                <a:gd name="T18" fmla="*/ 0 w 169"/>
                <a:gd name="T19" fmla="*/ 0 h 64"/>
                <a:gd name="T20" fmla="*/ 0 w 169"/>
                <a:gd name="T21" fmla="*/ 0 h 64"/>
                <a:gd name="T22" fmla="*/ 0 w 169"/>
                <a:gd name="T23" fmla="*/ 0 h 64"/>
                <a:gd name="T24" fmla="*/ 0 w 169"/>
                <a:gd name="T25" fmla="*/ 0 h 64"/>
                <a:gd name="T26" fmla="*/ 0 w 169"/>
                <a:gd name="T27" fmla="*/ 0 h 64"/>
                <a:gd name="T28" fmla="*/ 0 w 169"/>
                <a:gd name="T29" fmla="*/ 0 h 64"/>
                <a:gd name="T30" fmla="*/ 0 w 169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64"/>
                <a:gd name="T50" fmla="*/ 169 w 169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64">
                  <a:moveTo>
                    <a:pt x="169" y="2"/>
                  </a:moveTo>
                  <a:lnTo>
                    <a:pt x="141" y="0"/>
                  </a:lnTo>
                  <a:lnTo>
                    <a:pt x="112" y="6"/>
                  </a:lnTo>
                  <a:lnTo>
                    <a:pt x="79" y="16"/>
                  </a:lnTo>
                  <a:lnTo>
                    <a:pt x="47" y="28"/>
                  </a:lnTo>
                  <a:lnTo>
                    <a:pt x="21" y="41"/>
                  </a:lnTo>
                  <a:lnTo>
                    <a:pt x="4" y="52"/>
                  </a:lnTo>
                  <a:lnTo>
                    <a:pt x="0" y="62"/>
                  </a:lnTo>
                  <a:lnTo>
                    <a:pt x="7" y="64"/>
                  </a:lnTo>
                  <a:lnTo>
                    <a:pt x="29" y="63"/>
                  </a:lnTo>
                  <a:lnTo>
                    <a:pt x="55" y="56"/>
                  </a:lnTo>
                  <a:lnTo>
                    <a:pt x="89" y="45"/>
                  </a:lnTo>
                  <a:lnTo>
                    <a:pt x="124" y="32"/>
                  </a:lnTo>
                  <a:lnTo>
                    <a:pt x="148" y="18"/>
                  </a:lnTo>
                  <a:lnTo>
                    <a:pt x="165" y="9"/>
                  </a:lnTo>
                  <a:lnTo>
                    <a:pt x="169" y="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3" name="Freeform 139"/>
            <p:cNvSpPr>
              <a:spLocks/>
            </p:cNvSpPr>
            <p:nvPr/>
          </p:nvSpPr>
          <p:spPr bwMode="auto">
            <a:xfrm rot="-169698">
              <a:off x="5008" y="2565"/>
              <a:ext cx="21" cy="46"/>
            </a:xfrm>
            <a:custGeom>
              <a:avLst/>
              <a:gdLst>
                <a:gd name="T0" fmla="*/ 0 w 68"/>
                <a:gd name="T1" fmla="*/ 0 h 166"/>
                <a:gd name="T2" fmla="*/ 0 w 68"/>
                <a:gd name="T3" fmla="*/ 0 h 166"/>
                <a:gd name="T4" fmla="*/ 0 w 68"/>
                <a:gd name="T5" fmla="*/ 0 h 166"/>
                <a:gd name="T6" fmla="*/ 0 w 68"/>
                <a:gd name="T7" fmla="*/ 0 h 166"/>
                <a:gd name="T8" fmla="*/ 0 w 68"/>
                <a:gd name="T9" fmla="*/ 0 h 166"/>
                <a:gd name="T10" fmla="*/ 0 w 68"/>
                <a:gd name="T11" fmla="*/ 0 h 166"/>
                <a:gd name="T12" fmla="*/ 0 w 68"/>
                <a:gd name="T13" fmla="*/ 0 h 166"/>
                <a:gd name="T14" fmla="*/ 0 w 68"/>
                <a:gd name="T15" fmla="*/ 0 h 166"/>
                <a:gd name="T16" fmla="*/ 0 w 68"/>
                <a:gd name="T17" fmla="*/ 0 h 166"/>
                <a:gd name="T18" fmla="*/ 0 w 68"/>
                <a:gd name="T19" fmla="*/ 0 h 166"/>
                <a:gd name="T20" fmla="*/ 0 w 68"/>
                <a:gd name="T21" fmla="*/ 0 h 166"/>
                <a:gd name="T22" fmla="*/ 0 w 68"/>
                <a:gd name="T23" fmla="*/ 0 h 166"/>
                <a:gd name="T24" fmla="*/ 0 w 68"/>
                <a:gd name="T25" fmla="*/ 0 h 166"/>
                <a:gd name="T26" fmla="*/ 0 w 68"/>
                <a:gd name="T27" fmla="*/ 0 h 166"/>
                <a:gd name="T28" fmla="*/ 0 w 68"/>
                <a:gd name="T29" fmla="*/ 0 h 166"/>
                <a:gd name="T30" fmla="*/ 0 w 68"/>
                <a:gd name="T31" fmla="*/ 0 h 1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166"/>
                <a:gd name="T50" fmla="*/ 68 w 68"/>
                <a:gd name="T51" fmla="*/ 166 h 1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166">
                  <a:moveTo>
                    <a:pt x="2" y="166"/>
                  </a:moveTo>
                  <a:lnTo>
                    <a:pt x="21" y="146"/>
                  </a:lnTo>
                  <a:lnTo>
                    <a:pt x="33" y="122"/>
                  </a:lnTo>
                  <a:lnTo>
                    <a:pt x="48" y="90"/>
                  </a:lnTo>
                  <a:lnTo>
                    <a:pt x="60" y="56"/>
                  </a:lnTo>
                  <a:lnTo>
                    <a:pt x="67" y="28"/>
                  </a:lnTo>
                  <a:lnTo>
                    <a:pt x="68" y="9"/>
                  </a:lnTo>
                  <a:lnTo>
                    <a:pt x="66" y="0"/>
                  </a:lnTo>
                  <a:lnTo>
                    <a:pt x="57" y="4"/>
                  </a:lnTo>
                  <a:lnTo>
                    <a:pt x="45" y="20"/>
                  </a:lnTo>
                  <a:lnTo>
                    <a:pt x="31" y="46"/>
                  </a:lnTo>
                  <a:lnTo>
                    <a:pt x="19" y="77"/>
                  </a:lnTo>
                  <a:lnTo>
                    <a:pt x="8" y="111"/>
                  </a:lnTo>
                  <a:lnTo>
                    <a:pt x="1" y="138"/>
                  </a:lnTo>
                  <a:lnTo>
                    <a:pt x="0" y="158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4" name="Freeform 140"/>
            <p:cNvSpPr>
              <a:spLocks/>
            </p:cNvSpPr>
            <p:nvPr/>
          </p:nvSpPr>
          <p:spPr bwMode="auto">
            <a:xfrm rot="-169698">
              <a:off x="3822" y="2437"/>
              <a:ext cx="25" cy="45"/>
            </a:xfrm>
            <a:custGeom>
              <a:avLst/>
              <a:gdLst>
                <a:gd name="T0" fmla="*/ 0 w 83"/>
                <a:gd name="T1" fmla="*/ 0 h 161"/>
                <a:gd name="T2" fmla="*/ 0 w 83"/>
                <a:gd name="T3" fmla="*/ 0 h 161"/>
                <a:gd name="T4" fmla="*/ 0 w 83"/>
                <a:gd name="T5" fmla="*/ 0 h 161"/>
                <a:gd name="T6" fmla="*/ 0 w 83"/>
                <a:gd name="T7" fmla="*/ 0 h 161"/>
                <a:gd name="T8" fmla="*/ 0 w 83"/>
                <a:gd name="T9" fmla="*/ 0 h 161"/>
                <a:gd name="T10" fmla="*/ 0 w 83"/>
                <a:gd name="T11" fmla="*/ 0 h 161"/>
                <a:gd name="T12" fmla="*/ 0 w 83"/>
                <a:gd name="T13" fmla="*/ 0 h 161"/>
                <a:gd name="T14" fmla="*/ 0 w 83"/>
                <a:gd name="T15" fmla="*/ 0 h 161"/>
                <a:gd name="T16" fmla="*/ 0 w 83"/>
                <a:gd name="T17" fmla="*/ 0 h 161"/>
                <a:gd name="T18" fmla="*/ 0 w 83"/>
                <a:gd name="T19" fmla="*/ 0 h 161"/>
                <a:gd name="T20" fmla="*/ 0 w 83"/>
                <a:gd name="T21" fmla="*/ 0 h 161"/>
                <a:gd name="T22" fmla="*/ 0 w 83"/>
                <a:gd name="T23" fmla="*/ 0 h 161"/>
                <a:gd name="T24" fmla="*/ 0 w 83"/>
                <a:gd name="T25" fmla="*/ 0 h 161"/>
                <a:gd name="T26" fmla="*/ 0 w 83"/>
                <a:gd name="T27" fmla="*/ 0 h 161"/>
                <a:gd name="T28" fmla="*/ 0 w 83"/>
                <a:gd name="T29" fmla="*/ 0 h 161"/>
                <a:gd name="T30" fmla="*/ 0 w 83"/>
                <a:gd name="T31" fmla="*/ 0 h 161"/>
                <a:gd name="T32" fmla="*/ 0 w 83"/>
                <a:gd name="T33" fmla="*/ 0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161"/>
                <a:gd name="T53" fmla="*/ 83 w 83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161">
                  <a:moveTo>
                    <a:pt x="80" y="161"/>
                  </a:moveTo>
                  <a:lnTo>
                    <a:pt x="83" y="152"/>
                  </a:lnTo>
                  <a:lnTo>
                    <a:pt x="78" y="133"/>
                  </a:lnTo>
                  <a:lnTo>
                    <a:pt x="71" y="107"/>
                  </a:lnTo>
                  <a:lnTo>
                    <a:pt x="56" y="73"/>
                  </a:lnTo>
                  <a:lnTo>
                    <a:pt x="38" y="43"/>
                  </a:lnTo>
                  <a:lnTo>
                    <a:pt x="23" y="19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8"/>
                  </a:lnTo>
                  <a:lnTo>
                    <a:pt x="4" y="27"/>
                  </a:lnTo>
                  <a:lnTo>
                    <a:pt x="14" y="53"/>
                  </a:lnTo>
                  <a:lnTo>
                    <a:pt x="29" y="85"/>
                  </a:lnTo>
                  <a:lnTo>
                    <a:pt x="44" y="117"/>
                  </a:lnTo>
                  <a:lnTo>
                    <a:pt x="60" y="141"/>
                  </a:lnTo>
                  <a:lnTo>
                    <a:pt x="72" y="156"/>
                  </a:lnTo>
                  <a:lnTo>
                    <a:pt x="80" y="16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5" name="Freeform 141"/>
            <p:cNvSpPr>
              <a:spLocks/>
            </p:cNvSpPr>
            <p:nvPr/>
          </p:nvSpPr>
          <p:spPr bwMode="auto">
            <a:xfrm rot="-169698">
              <a:off x="3939" y="2480"/>
              <a:ext cx="23" cy="45"/>
            </a:xfrm>
            <a:custGeom>
              <a:avLst/>
              <a:gdLst>
                <a:gd name="T0" fmla="*/ 0 w 78"/>
                <a:gd name="T1" fmla="*/ 0 h 160"/>
                <a:gd name="T2" fmla="*/ 0 w 78"/>
                <a:gd name="T3" fmla="*/ 0 h 160"/>
                <a:gd name="T4" fmla="*/ 0 w 78"/>
                <a:gd name="T5" fmla="*/ 0 h 160"/>
                <a:gd name="T6" fmla="*/ 0 w 78"/>
                <a:gd name="T7" fmla="*/ 0 h 160"/>
                <a:gd name="T8" fmla="*/ 0 w 78"/>
                <a:gd name="T9" fmla="*/ 0 h 160"/>
                <a:gd name="T10" fmla="*/ 0 w 78"/>
                <a:gd name="T11" fmla="*/ 0 h 160"/>
                <a:gd name="T12" fmla="*/ 0 w 78"/>
                <a:gd name="T13" fmla="*/ 0 h 160"/>
                <a:gd name="T14" fmla="*/ 0 w 78"/>
                <a:gd name="T15" fmla="*/ 0 h 160"/>
                <a:gd name="T16" fmla="*/ 0 w 78"/>
                <a:gd name="T17" fmla="*/ 0 h 160"/>
                <a:gd name="T18" fmla="*/ 0 w 78"/>
                <a:gd name="T19" fmla="*/ 0 h 160"/>
                <a:gd name="T20" fmla="*/ 0 w 78"/>
                <a:gd name="T21" fmla="*/ 0 h 160"/>
                <a:gd name="T22" fmla="*/ 0 w 78"/>
                <a:gd name="T23" fmla="*/ 0 h 160"/>
                <a:gd name="T24" fmla="*/ 0 w 78"/>
                <a:gd name="T25" fmla="*/ 0 h 160"/>
                <a:gd name="T26" fmla="*/ 0 w 78"/>
                <a:gd name="T27" fmla="*/ 0 h 160"/>
                <a:gd name="T28" fmla="*/ 0 w 78"/>
                <a:gd name="T29" fmla="*/ 0 h 160"/>
                <a:gd name="T30" fmla="*/ 0 w 78"/>
                <a:gd name="T31" fmla="*/ 0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160"/>
                <a:gd name="T50" fmla="*/ 78 w 78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160">
                  <a:moveTo>
                    <a:pt x="76" y="160"/>
                  </a:moveTo>
                  <a:lnTo>
                    <a:pt x="78" y="151"/>
                  </a:lnTo>
                  <a:lnTo>
                    <a:pt x="75" y="132"/>
                  </a:lnTo>
                  <a:lnTo>
                    <a:pt x="66" y="104"/>
                  </a:lnTo>
                  <a:lnTo>
                    <a:pt x="52" y="72"/>
                  </a:lnTo>
                  <a:lnTo>
                    <a:pt x="38" y="40"/>
                  </a:lnTo>
                  <a:lnTo>
                    <a:pt x="23" y="16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" y="24"/>
                  </a:lnTo>
                  <a:lnTo>
                    <a:pt x="12" y="52"/>
                  </a:lnTo>
                  <a:lnTo>
                    <a:pt x="27" y="85"/>
                  </a:lnTo>
                  <a:lnTo>
                    <a:pt x="41" y="115"/>
                  </a:lnTo>
                  <a:lnTo>
                    <a:pt x="57" y="139"/>
                  </a:lnTo>
                  <a:lnTo>
                    <a:pt x="69" y="155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6" name="Freeform 142"/>
            <p:cNvSpPr>
              <a:spLocks/>
            </p:cNvSpPr>
            <p:nvPr/>
          </p:nvSpPr>
          <p:spPr bwMode="auto">
            <a:xfrm rot="-169698">
              <a:off x="3892" y="2297"/>
              <a:ext cx="27" cy="45"/>
            </a:xfrm>
            <a:custGeom>
              <a:avLst/>
              <a:gdLst>
                <a:gd name="T0" fmla="*/ 0 w 90"/>
                <a:gd name="T1" fmla="*/ 0 h 159"/>
                <a:gd name="T2" fmla="*/ 0 w 90"/>
                <a:gd name="T3" fmla="*/ 0 h 159"/>
                <a:gd name="T4" fmla="*/ 0 w 90"/>
                <a:gd name="T5" fmla="*/ 0 h 159"/>
                <a:gd name="T6" fmla="*/ 0 w 90"/>
                <a:gd name="T7" fmla="*/ 0 h 159"/>
                <a:gd name="T8" fmla="*/ 0 w 90"/>
                <a:gd name="T9" fmla="*/ 0 h 159"/>
                <a:gd name="T10" fmla="*/ 0 w 90"/>
                <a:gd name="T11" fmla="*/ 0 h 159"/>
                <a:gd name="T12" fmla="*/ 0 w 90"/>
                <a:gd name="T13" fmla="*/ 0 h 159"/>
                <a:gd name="T14" fmla="*/ 0 w 90"/>
                <a:gd name="T15" fmla="*/ 0 h 159"/>
                <a:gd name="T16" fmla="*/ 0 w 90"/>
                <a:gd name="T17" fmla="*/ 0 h 159"/>
                <a:gd name="T18" fmla="*/ 0 w 90"/>
                <a:gd name="T19" fmla="*/ 0 h 159"/>
                <a:gd name="T20" fmla="*/ 0 w 90"/>
                <a:gd name="T21" fmla="*/ 0 h 159"/>
                <a:gd name="T22" fmla="*/ 0 w 90"/>
                <a:gd name="T23" fmla="*/ 0 h 159"/>
                <a:gd name="T24" fmla="*/ 0 w 90"/>
                <a:gd name="T25" fmla="*/ 0 h 159"/>
                <a:gd name="T26" fmla="*/ 0 w 90"/>
                <a:gd name="T27" fmla="*/ 0 h 159"/>
                <a:gd name="T28" fmla="*/ 0 w 90"/>
                <a:gd name="T29" fmla="*/ 0 h 159"/>
                <a:gd name="T30" fmla="*/ 0 w 90"/>
                <a:gd name="T31" fmla="*/ 0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159"/>
                <a:gd name="T50" fmla="*/ 90 w 90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159">
                  <a:moveTo>
                    <a:pt x="88" y="0"/>
                  </a:moveTo>
                  <a:lnTo>
                    <a:pt x="66" y="19"/>
                  </a:lnTo>
                  <a:lnTo>
                    <a:pt x="50" y="42"/>
                  </a:lnTo>
                  <a:lnTo>
                    <a:pt x="34" y="71"/>
                  </a:lnTo>
                  <a:lnTo>
                    <a:pt x="17" y="103"/>
                  </a:lnTo>
                  <a:lnTo>
                    <a:pt x="6" y="131"/>
                  </a:lnTo>
                  <a:lnTo>
                    <a:pt x="0" y="150"/>
                  </a:lnTo>
                  <a:lnTo>
                    <a:pt x="4" y="159"/>
                  </a:lnTo>
                  <a:lnTo>
                    <a:pt x="11" y="156"/>
                  </a:lnTo>
                  <a:lnTo>
                    <a:pt x="24" y="139"/>
                  </a:lnTo>
                  <a:lnTo>
                    <a:pt x="41" y="117"/>
                  </a:lnTo>
                  <a:lnTo>
                    <a:pt x="60" y="87"/>
                  </a:lnTo>
                  <a:lnTo>
                    <a:pt x="76" y="54"/>
                  </a:lnTo>
                  <a:lnTo>
                    <a:pt x="85" y="28"/>
                  </a:lnTo>
                  <a:lnTo>
                    <a:pt x="90" y="1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7" name="Freeform 143"/>
            <p:cNvSpPr>
              <a:spLocks/>
            </p:cNvSpPr>
            <p:nvPr/>
          </p:nvSpPr>
          <p:spPr bwMode="auto">
            <a:xfrm rot="-169698">
              <a:off x="5059" y="2499"/>
              <a:ext cx="33" cy="40"/>
            </a:xfrm>
            <a:custGeom>
              <a:avLst/>
              <a:gdLst>
                <a:gd name="T0" fmla="*/ 0 w 110"/>
                <a:gd name="T1" fmla="*/ 0 h 144"/>
                <a:gd name="T2" fmla="*/ 0 w 110"/>
                <a:gd name="T3" fmla="*/ 0 h 144"/>
                <a:gd name="T4" fmla="*/ 0 w 110"/>
                <a:gd name="T5" fmla="*/ 0 h 144"/>
                <a:gd name="T6" fmla="*/ 0 w 110"/>
                <a:gd name="T7" fmla="*/ 0 h 144"/>
                <a:gd name="T8" fmla="*/ 0 w 110"/>
                <a:gd name="T9" fmla="*/ 0 h 144"/>
                <a:gd name="T10" fmla="*/ 0 w 110"/>
                <a:gd name="T11" fmla="*/ 0 h 144"/>
                <a:gd name="T12" fmla="*/ 0 w 110"/>
                <a:gd name="T13" fmla="*/ 0 h 144"/>
                <a:gd name="T14" fmla="*/ 0 w 110"/>
                <a:gd name="T15" fmla="*/ 0 h 144"/>
                <a:gd name="T16" fmla="*/ 0 w 110"/>
                <a:gd name="T17" fmla="*/ 0 h 144"/>
                <a:gd name="T18" fmla="*/ 0 w 110"/>
                <a:gd name="T19" fmla="*/ 0 h 144"/>
                <a:gd name="T20" fmla="*/ 0 w 110"/>
                <a:gd name="T21" fmla="*/ 0 h 144"/>
                <a:gd name="T22" fmla="*/ 0 w 110"/>
                <a:gd name="T23" fmla="*/ 0 h 144"/>
                <a:gd name="T24" fmla="*/ 0 w 110"/>
                <a:gd name="T25" fmla="*/ 0 h 144"/>
                <a:gd name="T26" fmla="*/ 0 w 110"/>
                <a:gd name="T27" fmla="*/ 0 h 144"/>
                <a:gd name="T28" fmla="*/ 0 w 110"/>
                <a:gd name="T29" fmla="*/ 0 h 144"/>
                <a:gd name="T30" fmla="*/ 0 w 110"/>
                <a:gd name="T31" fmla="*/ 0 h 144"/>
                <a:gd name="T32" fmla="*/ 0 w 110"/>
                <a:gd name="T33" fmla="*/ 0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144"/>
                <a:gd name="T53" fmla="*/ 110 w 110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144">
                  <a:moveTo>
                    <a:pt x="0" y="144"/>
                  </a:moveTo>
                  <a:lnTo>
                    <a:pt x="10" y="143"/>
                  </a:lnTo>
                  <a:lnTo>
                    <a:pt x="24" y="129"/>
                  </a:lnTo>
                  <a:lnTo>
                    <a:pt x="45" y="108"/>
                  </a:lnTo>
                  <a:lnTo>
                    <a:pt x="67" y="80"/>
                  </a:lnTo>
                  <a:lnTo>
                    <a:pt x="88" y="54"/>
                  </a:lnTo>
                  <a:lnTo>
                    <a:pt x="102" y="29"/>
                  </a:lnTo>
                  <a:lnTo>
                    <a:pt x="110" y="9"/>
                  </a:lnTo>
                  <a:lnTo>
                    <a:pt x="108" y="0"/>
                  </a:lnTo>
                  <a:lnTo>
                    <a:pt x="100" y="2"/>
                  </a:lnTo>
                  <a:lnTo>
                    <a:pt x="84" y="17"/>
                  </a:lnTo>
                  <a:lnTo>
                    <a:pt x="64" y="37"/>
                  </a:lnTo>
                  <a:lnTo>
                    <a:pt x="42" y="65"/>
                  </a:lnTo>
                  <a:lnTo>
                    <a:pt x="23" y="92"/>
                  </a:lnTo>
                  <a:lnTo>
                    <a:pt x="7" y="117"/>
                  </a:lnTo>
                  <a:lnTo>
                    <a:pt x="0" y="13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8" name="Freeform 144"/>
            <p:cNvSpPr>
              <a:spLocks/>
            </p:cNvSpPr>
            <p:nvPr/>
          </p:nvSpPr>
          <p:spPr bwMode="auto">
            <a:xfrm rot="-169698">
              <a:off x="3970" y="2563"/>
              <a:ext cx="33" cy="38"/>
            </a:xfrm>
            <a:custGeom>
              <a:avLst/>
              <a:gdLst>
                <a:gd name="T0" fmla="*/ 0 w 115"/>
                <a:gd name="T1" fmla="*/ 0 h 136"/>
                <a:gd name="T2" fmla="*/ 0 w 115"/>
                <a:gd name="T3" fmla="*/ 0 h 136"/>
                <a:gd name="T4" fmla="*/ 0 w 115"/>
                <a:gd name="T5" fmla="*/ 0 h 136"/>
                <a:gd name="T6" fmla="*/ 0 w 115"/>
                <a:gd name="T7" fmla="*/ 0 h 136"/>
                <a:gd name="T8" fmla="*/ 0 w 115"/>
                <a:gd name="T9" fmla="*/ 0 h 136"/>
                <a:gd name="T10" fmla="*/ 0 w 115"/>
                <a:gd name="T11" fmla="*/ 0 h 136"/>
                <a:gd name="T12" fmla="*/ 0 w 115"/>
                <a:gd name="T13" fmla="*/ 0 h 136"/>
                <a:gd name="T14" fmla="*/ 0 w 115"/>
                <a:gd name="T15" fmla="*/ 0 h 136"/>
                <a:gd name="T16" fmla="*/ 0 w 115"/>
                <a:gd name="T17" fmla="*/ 0 h 136"/>
                <a:gd name="T18" fmla="*/ 0 w 115"/>
                <a:gd name="T19" fmla="*/ 0 h 136"/>
                <a:gd name="T20" fmla="*/ 0 w 115"/>
                <a:gd name="T21" fmla="*/ 0 h 136"/>
                <a:gd name="T22" fmla="*/ 0 w 115"/>
                <a:gd name="T23" fmla="*/ 0 h 136"/>
                <a:gd name="T24" fmla="*/ 0 w 115"/>
                <a:gd name="T25" fmla="*/ 0 h 136"/>
                <a:gd name="T26" fmla="*/ 0 w 115"/>
                <a:gd name="T27" fmla="*/ 0 h 136"/>
                <a:gd name="T28" fmla="*/ 0 w 115"/>
                <a:gd name="T29" fmla="*/ 0 h 136"/>
                <a:gd name="T30" fmla="*/ 0 w 115"/>
                <a:gd name="T31" fmla="*/ 0 h 136"/>
                <a:gd name="T32" fmla="*/ 0 w 115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36"/>
                <a:gd name="T53" fmla="*/ 115 w 115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36">
                  <a:moveTo>
                    <a:pt x="115" y="136"/>
                  </a:moveTo>
                  <a:lnTo>
                    <a:pt x="115" y="128"/>
                  </a:lnTo>
                  <a:lnTo>
                    <a:pt x="107" y="110"/>
                  </a:lnTo>
                  <a:lnTo>
                    <a:pt x="91" y="86"/>
                  </a:lnTo>
                  <a:lnTo>
                    <a:pt x="71" y="58"/>
                  </a:lnTo>
                  <a:lnTo>
                    <a:pt x="45" y="32"/>
                  </a:lnTo>
                  <a:lnTo>
                    <a:pt x="24" y="1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27"/>
                  </a:lnTo>
                  <a:lnTo>
                    <a:pt x="25" y="51"/>
                  </a:lnTo>
                  <a:lnTo>
                    <a:pt x="47" y="78"/>
                  </a:lnTo>
                  <a:lnTo>
                    <a:pt x="71" y="105"/>
                  </a:lnTo>
                  <a:lnTo>
                    <a:pt x="91" y="124"/>
                  </a:lnTo>
                  <a:lnTo>
                    <a:pt x="107" y="135"/>
                  </a:lnTo>
                  <a:lnTo>
                    <a:pt x="115" y="13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39" name="Freeform 145"/>
            <p:cNvSpPr>
              <a:spLocks/>
            </p:cNvSpPr>
            <p:nvPr/>
          </p:nvSpPr>
          <p:spPr bwMode="auto">
            <a:xfrm rot="-169698">
              <a:off x="3938" y="2177"/>
              <a:ext cx="39" cy="34"/>
            </a:xfrm>
            <a:custGeom>
              <a:avLst/>
              <a:gdLst>
                <a:gd name="T0" fmla="*/ 0 w 133"/>
                <a:gd name="T1" fmla="*/ 0 h 120"/>
                <a:gd name="T2" fmla="*/ 0 w 133"/>
                <a:gd name="T3" fmla="*/ 0 h 120"/>
                <a:gd name="T4" fmla="*/ 0 w 133"/>
                <a:gd name="T5" fmla="*/ 0 h 120"/>
                <a:gd name="T6" fmla="*/ 0 w 133"/>
                <a:gd name="T7" fmla="*/ 0 h 120"/>
                <a:gd name="T8" fmla="*/ 0 w 133"/>
                <a:gd name="T9" fmla="*/ 0 h 120"/>
                <a:gd name="T10" fmla="*/ 0 w 133"/>
                <a:gd name="T11" fmla="*/ 0 h 120"/>
                <a:gd name="T12" fmla="*/ 0 w 133"/>
                <a:gd name="T13" fmla="*/ 0 h 120"/>
                <a:gd name="T14" fmla="*/ 0 w 133"/>
                <a:gd name="T15" fmla="*/ 0 h 120"/>
                <a:gd name="T16" fmla="*/ 0 w 133"/>
                <a:gd name="T17" fmla="*/ 0 h 120"/>
                <a:gd name="T18" fmla="*/ 0 w 133"/>
                <a:gd name="T19" fmla="*/ 0 h 120"/>
                <a:gd name="T20" fmla="*/ 0 w 133"/>
                <a:gd name="T21" fmla="*/ 0 h 120"/>
                <a:gd name="T22" fmla="*/ 0 w 133"/>
                <a:gd name="T23" fmla="*/ 0 h 120"/>
                <a:gd name="T24" fmla="*/ 0 w 133"/>
                <a:gd name="T25" fmla="*/ 0 h 120"/>
                <a:gd name="T26" fmla="*/ 0 w 133"/>
                <a:gd name="T27" fmla="*/ 0 h 120"/>
                <a:gd name="T28" fmla="*/ 0 w 133"/>
                <a:gd name="T29" fmla="*/ 0 h 120"/>
                <a:gd name="T30" fmla="*/ 0 w 133"/>
                <a:gd name="T31" fmla="*/ 0 h 120"/>
                <a:gd name="T32" fmla="*/ 0 w 133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"/>
                <a:gd name="T52" fmla="*/ 0 h 120"/>
                <a:gd name="T53" fmla="*/ 133 w 13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" h="120">
                  <a:moveTo>
                    <a:pt x="133" y="0"/>
                  </a:moveTo>
                  <a:lnTo>
                    <a:pt x="125" y="0"/>
                  </a:lnTo>
                  <a:lnTo>
                    <a:pt x="108" y="10"/>
                  </a:lnTo>
                  <a:lnTo>
                    <a:pt x="84" y="26"/>
                  </a:lnTo>
                  <a:lnTo>
                    <a:pt x="59" y="49"/>
                  </a:lnTo>
                  <a:lnTo>
                    <a:pt x="31" y="73"/>
                  </a:lnTo>
                  <a:lnTo>
                    <a:pt x="13" y="95"/>
                  </a:lnTo>
                  <a:lnTo>
                    <a:pt x="1" y="110"/>
                  </a:lnTo>
                  <a:lnTo>
                    <a:pt x="0" y="120"/>
                  </a:lnTo>
                  <a:lnTo>
                    <a:pt x="9" y="120"/>
                  </a:lnTo>
                  <a:lnTo>
                    <a:pt x="26" y="110"/>
                  </a:lnTo>
                  <a:lnTo>
                    <a:pt x="50" y="95"/>
                  </a:lnTo>
                  <a:lnTo>
                    <a:pt x="78" y="72"/>
                  </a:lnTo>
                  <a:lnTo>
                    <a:pt x="102" y="48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40" name="Line 146"/>
            <p:cNvSpPr>
              <a:spLocks noChangeShapeType="1"/>
            </p:cNvSpPr>
            <p:nvPr/>
          </p:nvSpPr>
          <p:spPr bwMode="auto">
            <a:xfrm rot="-169698">
              <a:off x="3709" y="2527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1" name="Line 147"/>
            <p:cNvSpPr>
              <a:spLocks noChangeShapeType="1"/>
            </p:cNvSpPr>
            <p:nvPr/>
          </p:nvSpPr>
          <p:spPr bwMode="auto">
            <a:xfrm rot="-169698">
              <a:off x="3724" y="2578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2" name="Line 148"/>
            <p:cNvSpPr>
              <a:spLocks noChangeShapeType="1"/>
            </p:cNvSpPr>
            <p:nvPr/>
          </p:nvSpPr>
          <p:spPr bwMode="auto">
            <a:xfrm rot="-169698">
              <a:off x="3742" y="2623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3" name="Line 149"/>
            <p:cNvSpPr>
              <a:spLocks noChangeShapeType="1"/>
            </p:cNvSpPr>
            <p:nvPr/>
          </p:nvSpPr>
          <p:spPr bwMode="auto">
            <a:xfrm rot="-169698">
              <a:off x="3766" y="266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4" name="Line 150"/>
            <p:cNvSpPr>
              <a:spLocks noChangeShapeType="1"/>
            </p:cNvSpPr>
            <p:nvPr/>
          </p:nvSpPr>
          <p:spPr bwMode="auto">
            <a:xfrm rot="-169698">
              <a:off x="3813" y="2722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5" name="Line 151"/>
            <p:cNvSpPr>
              <a:spLocks noChangeShapeType="1"/>
            </p:cNvSpPr>
            <p:nvPr/>
          </p:nvSpPr>
          <p:spPr bwMode="auto">
            <a:xfrm rot="-169698">
              <a:off x="5299" y="2686"/>
              <a:ext cx="1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6" name="Line 152"/>
            <p:cNvSpPr>
              <a:spLocks noChangeShapeType="1"/>
            </p:cNvSpPr>
            <p:nvPr/>
          </p:nvSpPr>
          <p:spPr bwMode="auto">
            <a:xfrm rot="-169698">
              <a:off x="5292" y="2714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7" name="Line 153"/>
            <p:cNvSpPr>
              <a:spLocks noChangeShapeType="1"/>
            </p:cNvSpPr>
            <p:nvPr/>
          </p:nvSpPr>
          <p:spPr bwMode="auto">
            <a:xfrm rot="-169698">
              <a:off x="5276" y="2751"/>
              <a:ext cx="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8" name="Line 154"/>
            <p:cNvSpPr>
              <a:spLocks noChangeShapeType="1"/>
            </p:cNvSpPr>
            <p:nvPr/>
          </p:nvSpPr>
          <p:spPr bwMode="auto">
            <a:xfrm rot="-169698">
              <a:off x="5236" y="2814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49" name="Line 155"/>
            <p:cNvSpPr>
              <a:spLocks noChangeShapeType="1"/>
            </p:cNvSpPr>
            <p:nvPr/>
          </p:nvSpPr>
          <p:spPr bwMode="auto">
            <a:xfrm rot="-169698">
              <a:off x="5177" y="2871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0" name="Line 156"/>
            <p:cNvSpPr>
              <a:spLocks noChangeShapeType="1"/>
            </p:cNvSpPr>
            <p:nvPr/>
          </p:nvSpPr>
          <p:spPr bwMode="auto">
            <a:xfrm rot="21430302" flipH="1">
              <a:off x="4507" y="3025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1" name="Line 157"/>
            <p:cNvSpPr>
              <a:spLocks noChangeShapeType="1"/>
            </p:cNvSpPr>
            <p:nvPr/>
          </p:nvSpPr>
          <p:spPr bwMode="auto">
            <a:xfrm rot="21430302" flipH="1">
              <a:off x="4538" y="3028"/>
              <a:ext cx="1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2" name="Line 158"/>
            <p:cNvSpPr>
              <a:spLocks noChangeShapeType="1"/>
            </p:cNvSpPr>
            <p:nvPr/>
          </p:nvSpPr>
          <p:spPr bwMode="auto">
            <a:xfrm rot="21430302" flipH="1">
              <a:off x="4574" y="3028"/>
              <a:ext cx="1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3" name="Line 159"/>
            <p:cNvSpPr>
              <a:spLocks noChangeShapeType="1"/>
            </p:cNvSpPr>
            <p:nvPr/>
          </p:nvSpPr>
          <p:spPr bwMode="auto">
            <a:xfrm rot="-169698">
              <a:off x="4642" y="3026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4" name="Line 160"/>
            <p:cNvSpPr>
              <a:spLocks noChangeShapeType="1"/>
            </p:cNvSpPr>
            <p:nvPr/>
          </p:nvSpPr>
          <p:spPr bwMode="auto">
            <a:xfrm rot="-169698">
              <a:off x="4745" y="3021"/>
              <a:ext cx="0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5" name="Line 161"/>
            <p:cNvSpPr>
              <a:spLocks noChangeShapeType="1"/>
            </p:cNvSpPr>
            <p:nvPr/>
          </p:nvSpPr>
          <p:spPr bwMode="auto">
            <a:xfrm rot="-169698">
              <a:off x="4745" y="3021"/>
              <a:ext cx="0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6" name="Line 162"/>
            <p:cNvSpPr>
              <a:spLocks noChangeShapeType="1"/>
            </p:cNvSpPr>
            <p:nvPr/>
          </p:nvSpPr>
          <p:spPr bwMode="auto">
            <a:xfrm rot="-169698">
              <a:off x="4481" y="3028"/>
              <a:ext cx="0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7" name="Line 163"/>
            <p:cNvSpPr>
              <a:spLocks noChangeShapeType="1"/>
            </p:cNvSpPr>
            <p:nvPr/>
          </p:nvSpPr>
          <p:spPr bwMode="auto">
            <a:xfrm rot="21430302" flipH="1">
              <a:off x="4435" y="3016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8" name="Line 164"/>
            <p:cNvSpPr>
              <a:spLocks noChangeShapeType="1"/>
            </p:cNvSpPr>
            <p:nvPr/>
          </p:nvSpPr>
          <p:spPr bwMode="auto">
            <a:xfrm rot="21430302" flipV="1">
              <a:off x="4343" y="3004"/>
              <a:ext cx="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759" name="Line 165"/>
            <p:cNvSpPr>
              <a:spLocks noChangeShapeType="1"/>
            </p:cNvSpPr>
            <p:nvPr/>
          </p:nvSpPr>
          <p:spPr bwMode="auto">
            <a:xfrm rot="-169698">
              <a:off x="4185" y="2959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67"/>
          <p:cNvGrpSpPr>
            <a:grpSpLocks/>
          </p:cNvGrpSpPr>
          <p:nvPr/>
        </p:nvGrpSpPr>
        <p:grpSpPr bwMode="auto">
          <a:xfrm>
            <a:off x="7234238" y="3629025"/>
            <a:ext cx="1073150" cy="712788"/>
            <a:chOff x="3702" y="2059"/>
            <a:chExt cx="1608" cy="1068"/>
          </a:xfrm>
        </p:grpSpPr>
        <p:sp>
          <p:nvSpPr>
            <p:cNvPr id="67634" name="Freeform 168"/>
            <p:cNvSpPr>
              <a:spLocks/>
            </p:cNvSpPr>
            <p:nvPr/>
          </p:nvSpPr>
          <p:spPr bwMode="auto">
            <a:xfrm rot="-169698">
              <a:off x="3712" y="2386"/>
              <a:ext cx="1598" cy="741"/>
            </a:xfrm>
            <a:custGeom>
              <a:avLst/>
              <a:gdLst>
                <a:gd name="T0" fmla="*/ 0 w 5370"/>
                <a:gd name="T1" fmla="*/ 0 h 2650"/>
                <a:gd name="T2" fmla="*/ 0 w 5370"/>
                <a:gd name="T3" fmla="*/ 0 h 2650"/>
                <a:gd name="T4" fmla="*/ 0 w 5370"/>
                <a:gd name="T5" fmla="*/ 0 h 2650"/>
                <a:gd name="T6" fmla="*/ 0 w 5370"/>
                <a:gd name="T7" fmla="*/ 0 h 2650"/>
                <a:gd name="T8" fmla="*/ 0 w 5370"/>
                <a:gd name="T9" fmla="*/ 0 h 2650"/>
                <a:gd name="T10" fmla="*/ 0 w 5370"/>
                <a:gd name="T11" fmla="*/ 0 h 2650"/>
                <a:gd name="T12" fmla="*/ 0 w 5370"/>
                <a:gd name="T13" fmla="*/ 0 h 2650"/>
                <a:gd name="T14" fmla="*/ 0 w 5370"/>
                <a:gd name="T15" fmla="*/ 0 h 2650"/>
                <a:gd name="T16" fmla="*/ 0 w 5370"/>
                <a:gd name="T17" fmla="*/ 0 h 2650"/>
                <a:gd name="T18" fmla="*/ 0 w 5370"/>
                <a:gd name="T19" fmla="*/ 0 h 2650"/>
                <a:gd name="T20" fmla="*/ 0 w 5370"/>
                <a:gd name="T21" fmla="*/ 0 h 2650"/>
                <a:gd name="T22" fmla="*/ 0 w 5370"/>
                <a:gd name="T23" fmla="*/ 0 h 2650"/>
                <a:gd name="T24" fmla="*/ 0 w 5370"/>
                <a:gd name="T25" fmla="*/ 0 h 2650"/>
                <a:gd name="T26" fmla="*/ 0 w 5370"/>
                <a:gd name="T27" fmla="*/ 0 h 2650"/>
                <a:gd name="T28" fmla="*/ 0 w 5370"/>
                <a:gd name="T29" fmla="*/ 0 h 2650"/>
                <a:gd name="T30" fmla="*/ 0 w 5370"/>
                <a:gd name="T31" fmla="*/ 0 h 2650"/>
                <a:gd name="T32" fmla="*/ 0 w 5370"/>
                <a:gd name="T33" fmla="*/ 0 h 2650"/>
                <a:gd name="T34" fmla="*/ 0 w 5370"/>
                <a:gd name="T35" fmla="*/ 0 h 2650"/>
                <a:gd name="T36" fmla="*/ 0 w 5370"/>
                <a:gd name="T37" fmla="*/ 0 h 2650"/>
                <a:gd name="T38" fmla="*/ 0 w 5370"/>
                <a:gd name="T39" fmla="*/ 0 h 2650"/>
                <a:gd name="T40" fmla="*/ 0 w 5370"/>
                <a:gd name="T41" fmla="*/ 0 h 2650"/>
                <a:gd name="T42" fmla="*/ 0 w 5370"/>
                <a:gd name="T43" fmla="*/ 0 h 2650"/>
                <a:gd name="T44" fmla="*/ 0 w 5370"/>
                <a:gd name="T45" fmla="*/ 0 h 2650"/>
                <a:gd name="T46" fmla="*/ 0 w 5370"/>
                <a:gd name="T47" fmla="*/ 0 h 2650"/>
                <a:gd name="T48" fmla="*/ 0 w 5370"/>
                <a:gd name="T49" fmla="*/ 0 h 2650"/>
                <a:gd name="T50" fmla="*/ 0 w 5370"/>
                <a:gd name="T51" fmla="*/ 0 h 2650"/>
                <a:gd name="T52" fmla="*/ 0 w 5370"/>
                <a:gd name="T53" fmla="*/ 0 h 2650"/>
                <a:gd name="T54" fmla="*/ 0 w 5370"/>
                <a:gd name="T55" fmla="*/ 0 h 2650"/>
                <a:gd name="T56" fmla="*/ 0 w 5370"/>
                <a:gd name="T57" fmla="*/ 0 h 2650"/>
                <a:gd name="T58" fmla="*/ 0 w 5370"/>
                <a:gd name="T59" fmla="*/ 0 h 2650"/>
                <a:gd name="T60" fmla="*/ 0 w 5370"/>
                <a:gd name="T61" fmla="*/ 0 h 2650"/>
                <a:gd name="T62" fmla="*/ 0 w 5370"/>
                <a:gd name="T63" fmla="*/ 0 h 2650"/>
                <a:gd name="T64" fmla="*/ 0 w 5370"/>
                <a:gd name="T65" fmla="*/ 0 h 2650"/>
                <a:gd name="T66" fmla="*/ 0 w 5370"/>
                <a:gd name="T67" fmla="*/ 0 h 2650"/>
                <a:gd name="T68" fmla="*/ 0 w 5370"/>
                <a:gd name="T69" fmla="*/ 0 h 2650"/>
                <a:gd name="T70" fmla="*/ 0 w 5370"/>
                <a:gd name="T71" fmla="*/ 0 h 2650"/>
                <a:gd name="T72" fmla="*/ 0 w 5370"/>
                <a:gd name="T73" fmla="*/ 0 h 2650"/>
                <a:gd name="T74" fmla="*/ 0 w 5370"/>
                <a:gd name="T75" fmla="*/ 0 h 2650"/>
                <a:gd name="T76" fmla="*/ 0 w 5370"/>
                <a:gd name="T77" fmla="*/ 0 h 2650"/>
                <a:gd name="T78" fmla="*/ 0 w 5370"/>
                <a:gd name="T79" fmla="*/ 0 h 26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70"/>
                <a:gd name="T121" fmla="*/ 0 h 2650"/>
                <a:gd name="T122" fmla="*/ 5370 w 5370"/>
                <a:gd name="T123" fmla="*/ 2650 h 26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70" h="2650">
                  <a:moveTo>
                    <a:pt x="0" y="455"/>
                  </a:moveTo>
                  <a:lnTo>
                    <a:pt x="42" y="666"/>
                  </a:lnTo>
                  <a:lnTo>
                    <a:pt x="56" y="731"/>
                  </a:lnTo>
                  <a:lnTo>
                    <a:pt x="93" y="850"/>
                  </a:lnTo>
                  <a:lnTo>
                    <a:pt x="143" y="965"/>
                  </a:lnTo>
                  <a:lnTo>
                    <a:pt x="197" y="1075"/>
                  </a:lnTo>
                  <a:lnTo>
                    <a:pt x="261" y="1184"/>
                  </a:lnTo>
                  <a:lnTo>
                    <a:pt x="329" y="1292"/>
                  </a:lnTo>
                  <a:lnTo>
                    <a:pt x="403" y="1397"/>
                  </a:lnTo>
                  <a:lnTo>
                    <a:pt x="480" y="1502"/>
                  </a:lnTo>
                  <a:lnTo>
                    <a:pt x="561" y="1604"/>
                  </a:lnTo>
                  <a:lnTo>
                    <a:pt x="590" y="1639"/>
                  </a:lnTo>
                  <a:lnTo>
                    <a:pt x="686" y="1746"/>
                  </a:lnTo>
                  <a:lnTo>
                    <a:pt x="798" y="1852"/>
                  </a:lnTo>
                  <a:lnTo>
                    <a:pt x="914" y="1948"/>
                  </a:lnTo>
                  <a:lnTo>
                    <a:pt x="1044" y="2038"/>
                  </a:lnTo>
                  <a:lnTo>
                    <a:pt x="1176" y="2119"/>
                  </a:lnTo>
                  <a:lnTo>
                    <a:pt x="1317" y="2195"/>
                  </a:lnTo>
                  <a:lnTo>
                    <a:pt x="1459" y="2264"/>
                  </a:lnTo>
                  <a:lnTo>
                    <a:pt x="1605" y="2329"/>
                  </a:lnTo>
                  <a:lnTo>
                    <a:pt x="1711" y="2374"/>
                  </a:lnTo>
                  <a:lnTo>
                    <a:pt x="1974" y="2471"/>
                  </a:lnTo>
                  <a:lnTo>
                    <a:pt x="2254" y="2549"/>
                  </a:lnTo>
                  <a:lnTo>
                    <a:pt x="2542" y="2604"/>
                  </a:lnTo>
                  <a:lnTo>
                    <a:pt x="2845" y="2640"/>
                  </a:lnTo>
                  <a:lnTo>
                    <a:pt x="3149" y="2650"/>
                  </a:lnTo>
                  <a:lnTo>
                    <a:pt x="3459" y="2640"/>
                  </a:lnTo>
                  <a:lnTo>
                    <a:pt x="3770" y="2606"/>
                  </a:lnTo>
                  <a:lnTo>
                    <a:pt x="4079" y="2549"/>
                  </a:lnTo>
                  <a:lnTo>
                    <a:pt x="4295" y="2490"/>
                  </a:lnTo>
                  <a:lnTo>
                    <a:pt x="4495" y="2422"/>
                  </a:lnTo>
                  <a:lnTo>
                    <a:pt x="4670" y="2340"/>
                  </a:lnTo>
                  <a:lnTo>
                    <a:pt x="4827" y="2248"/>
                  </a:lnTo>
                  <a:lnTo>
                    <a:pt x="4959" y="2148"/>
                  </a:lnTo>
                  <a:lnTo>
                    <a:pt x="5070" y="2044"/>
                  </a:lnTo>
                  <a:lnTo>
                    <a:pt x="5162" y="1932"/>
                  </a:lnTo>
                  <a:lnTo>
                    <a:pt x="5232" y="1820"/>
                  </a:lnTo>
                  <a:lnTo>
                    <a:pt x="5284" y="1727"/>
                  </a:lnTo>
                  <a:lnTo>
                    <a:pt x="5318" y="1646"/>
                  </a:lnTo>
                  <a:lnTo>
                    <a:pt x="5343" y="1565"/>
                  </a:lnTo>
                  <a:lnTo>
                    <a:pt x="5360" y="1481"/>
                  </a:lnTo>
                  <a:lnTo>
                    <a:pt x="5370" y="1399"/>
                  </a:lnTo>
                  <a:lnTo>
                    <a:pt x="5369" y="1216"/>
                  </a:lnTo>
                  <a:lnTo>
                    <a:pt x="5367" y="1030"/>
                  </a:lnTo>
                  <a:lnTo>
                    <a:pt x="5354" y="1115"/>
                  </a:lnTo>
                  <a:lnTo>
                    <a:pt x="5338" y="1204"/>
                  </a:lnTo>
                  <a:lnTo>
                    <a:pt x="5312" y="1292"/>
                  </a:lnTo>
                  <a:lnTo>
                    <a:pt x="5279" y="1380"/>
                  </a:lnTo>
                  <a:lnTo>
                    <a:pt x="5234" y="1465"/>
                  </a:lnTo>
                  <a:lnTo>
                    <a:pt x="5183" y="1552"/>
                  </a:lnTo>
                  <a:lnTo>
                    <a:pt x="5122" y="1634"/>
                  </a:lnTo>
                  <a:lnTo>
                    <a:pt x="5054" y="1716"/>
                  </a:lnTo>
                  <a:lnTo>
                    <a:pt x="4971" y="1793"/>
                  </a:lnTo>
                  <a:lnTo>
                    <a:pt x="4877" y="1868"/>
                  </a:lnTo>
                  <a:lnTo>
                    <a:pt x="4773" y="1939"/>
                  </a:lnTo>
                  <a:lnTo>
                    <a:pt x="4660" y="2006"/>
                  </a:lnTo>
                  <a:lnTo>
                    <a:pt x="4533" y="2066"/>
                  </a:lnTo>
                  <a:lnTo>
                    <a:pt x="4396" y="2123"/>
                  </a:lnTo>
                  <a:lnTo>
                    <a:pt x="4241" y="2172"/>
                  </a:lnTo>
                  <a:lnTo>
                    <a:pt x="4079" y="2215"/>
                  </a:lnTo>
                  <a:lnTo>
                    <a:pt x="3735" y="2278"/>
                  </a:lnTo>
                  <a:lnTo>
                    <a:pt x="3560" y="2299"/>
                  </a:lnTo>
                  <a:lnTo>
                    <a:pt x="3388" y="2310"/>
                  </a:lnTo>
                  <a:lnTo>
                    <a:pt x="3214" y="2311"/>
                  </a:lnTo>
                  <a:lnTo>
                    <a:pt x="3043" y="2310"/>
                  </a:lnTo>
                  <a:lnTo>
                    <a:pt x="2869" y="2300"/>
                  </a:lnTo>
                  <a:lnTo>
                    <a:pt x="2535" y="2263"/>
                  </a:lnTo>
                  <a:lnTo>
                    <a:pt x="2204" y="2197"/>
                  </a:lnTo>
                  <a:lnTo>
                    <a:pt x="1886" y="2106"/>
                  </a:lnTo>
                  <a:lnTo>
                    <a:pt x="1585" y="1996"/>
                  </a:lnTo>
                  <a:lnTo>
                    <a:pt x="1299" y="1862"/>
                  </a:lnTo>
                  <a:lnTo>
                    <a:pt x="1034" y="1709"/>
                  </a:lnTo>
                  <a:lnTo>
                    <a:pt x="792" y="1536"/>
                  </a:lnTo>
                  <a:lnTo>
                    <a:pt x="583" y="1345"/>
                  </a:lnTo>
                  <a:lnTo>
                    <a:pt x="398" y="1141"/>
                  </a:lnTo>
                  <a:lnTo>
                    <a:pt x="248" y="923"/>
                  </a:lnTo>
                  <a:lnTo>
                    <a:pt x="135" y="695"/>
                  </a:lnTo>
                  <a:lnTo>
                    <a:pt x="62" y="455"/>
                  </a:lnTo>
                  <a:lnTo>
                    <a:pt x="21" y="162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5" name="Freeform 169"/>
            <p:cNvSpPr>
              <a:spLocks/>
            </p:cNvSpPr>
            <p:nvPr/>
          </p:nvSpPr>
          <p:spPr bwMode="auto">
            <a:xfrm rot="-169698">
              <a:off x="3702" y="2059"/>
              <a:ext cx="1597" cy="974"/>
            </a:xfrm>
            <a:custGeom>
              <a:avLst/>
              <a:gdLst>
                <a:gd name="T0" fmla="*/ 0 w 5367"/>
                <a:gd name="T1" fmla="*/ 0 h 3481"/>
                <a:gd name="T2" fmla="*/ 0 w 5367"/>
                <a:gd name="T3" fmla="*/ 0 h 3481"/>
                <a:gd name="T4" fmla="*/ 0 w 5367"/>
                <a:gd name="T5" fmla="*/ 0 h 3481"/>
                <a:gd name="T6" fmla="*/ 0 w 5367"/>
                <a:gd name="T7" fmla="*/ 0 h 3481"/>
                <a:gd name="T8" fmla="*/ 0 w 5367"/>
                <a:gd name="T9" fmla="*/ 0 h 3481"/>
                <a:gd name="T10" fmla="*/ 0 w 5367"/>
                <a:gd name="T11" fmla="*/ 0 h 3481"/>
                <a:gd name="T12" fmla="*/ 0 w 5367"/>
                <a:gd name="T13" fmla="*/ 0 h 3481"/>
                <a:gd name="T14" fmla="*/ 0 w 5367"/>
                <a:gd name="T15" fmla="*/ 0 h 3481"/>
                <a:gd name="T16" fmla="*/ 0 w 5367"/>
                <a:gd name="T17" fmla="*/ 0 h 3481"/>
                <a:gd name="T18" fmla="*/ 0 w 5367"/>
                <a:gd name="T19" fmla="*/ 0 h 3481"/>
                <a:gd name="T20" fmla="*/ 0 w 5367"/>
                <a:gd name="T21" fmla="*/ 0 h 3481"/>
                <a:gd name="T22" fmla="*/ 0 w 5367"/>
                <a:gd name="T23" fmla="*/ 0 h 3481"/>
                <a:gd name="T24" fmla="*/ 0 w 5367"/>
                <a:gd name="T25" fmla="*/ 0 h 3481"/>
                <a:gd name="T26" fmla="*/ 0 w 5367"/>
                <a:gd name="T27" fmla="*/ 0 h 3481"/>
                <a:gd name="T28" fmla="*/ 0 w 5367"/>
                <a:gd name="T29" fmla="*/ 0 h 3481"/>
                <a:gd name="T30" fmla="*/ 0 w 5367"/>
                <a:gd name="T31" fmla="*/ 0 h 3481"/>
                <a:gd name="T32" fmla="*/ 0 w 5367"/>
                <a:gd name="T33" fmla="*/ 0 h 3481"/>
                <a:gd name="T34" fmla="*/ 0 w 5367"/>
                <a:gd name="T35" fmla="*/ 0 h 3481"/>
                <a:gd name="T36" fmla="*/ 0 w 5367"/>
                <a:gd name="T37" fmla="*/ 0 h 3481"/>
                <a:gd name="T38" fmla="*/ 0 w 5367"/>
                <a:gd name="T39" fmla="*/ 0 h 3481"/>
                <a:gd name="T40" fmla="*/ 0 w 5367"/>
                <a:gd name="T41" fmla="*/ 0 h 3481"/>
                <a:gd name="T42" fmla="*/ 0 w 5367"/>
                <a:gd name="T43" fmla="*/ 0 h 3481"/>
                <a:gd name="T44" fmla="*/ 0 w 5367"/>
                <a:gd name="T45" fmla="*/ 0 h 3481"/>
                <a:gd name="T46" fmla="*/ 0 w 5367"/>
                <a:gd name="T47" fmla="*/ 0 h 3481"/>
                <a:gd name="T48" fmla="*/ 0 w 5367"/>
                <a:gd name="T49" fmla="*/ 0 h 3481"/>
                <a:gd name="T50" fmla="*/ 0 w 5367"/>
                <a:gd name="T51" fmla="*/ 0 h 3481"/>
                <a:gd name="T52" fmla="*/ 0 w 5367"/>
                <a:gd name="T53" fmla="*/ 0 h 3481"/>
                <a:gd name="T54" fmla="*/ 0 w 5367"/>
                <a:gd name="T55" fmla="*/ 0 h 3481"/>
                <a:gd name="T56" fmla="*/ 0 w 5367"/>
                <a:gd name="T57" fmla="*/ 0 h 3481"/>
                <a:gd name="T58" fmla="*/ 0 w 5367"/>
                <a:gd name="T59" fmla="*/ 0 h 3481"/>
                <a:gd name="T60" fmla="*/ 0 w 5367"/>
                <a:gd name="T61" fmla="*/ 0 h 3481"/>
                <a:gd name="T62" fmla="*/ 0 w 5367"/>
                <a:gd name="T63" fmla="*/ 0 h 3481"/>
                <a:gd name="T64" fmla="*/ 0 w 5367"/>
                <a:gd name="T65" fmla="*/ 0 h 3481"/>
                <a:gd name="T66" fmla="*/ 0 w 5367"/>
                <a:gd name="T67" fmla="*/ 0 h 3481"/>
                <a:gd name="T68" fmla="*/ 0 w 5367"/>
                <a:gd name="T69" fmla="*/ 0 h 3481"/>
                <a:gd name="T70" fmla="*/ 0 w 5367"/>
                <a:gd name="T71" fmla="*/ 0 h 3481"/>
                <a:gd name="T72" fmla="*/ 0 w 5367"/>
                <a:gd name="T73" fmla="*/ 0 h 3481"/>
                <a:gd name="T74" fmla="*/ 0 w 5367"/>
                <a:gd name="T75" fmla="*/ 0 h 34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67"/>
                <a:gd name="T115" fmla="*/ 0 h 3481"/>
                <a:gd name="T116" fmla="*/ 5367 w 5367"/>
                <a:gd name="T117" fmla="*/ 3481 h 34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67" h="3481">
                  <a:moveTo>
                    <a:pt x="0" y="1170"/>
                  </a:moveTo>
                  <a:lnTo>
                    <a:pt x="21" y="1332"/>
                  </a:lnTo>
                  <a:lnTo>
                    <a:pt x="62" y="1625"/>
                  </a:lnTo>
                  <a:lnTo>
                    <a:pt x="135" y="1865"/>
                  </a:lnTo>
                  <a:lnTo>
                    <a:pt x="248" y="2093"/>
                  </a:lnTo>
                  <a:lnTo>
                    <a:pt x="398" y="2311"/>
                  </a:lnTo>
                  <a:lnTo>
                    <a:pt x="583" y="2515"/>
                  </a:lnTo>
                  <a:lnTo>
                    <a:pt x="792" y="2706"/>
                  </a:lnTo>
                  <a:lnTo>
                    <a:pt x="1034" y="2879"/>
                  </a:lnTo>
                  <a:lnTo>
                    <a:pt x="1299" y="3032"/>
                  </a:lnTo>
                  <a:lnTo>
                    <a:pt x="1585" y="3166"/>
                  </a:lnTo>
                  <a:lnTo>
                    <a:pt x="1886" y="3276"/>
                  </a:lnTo>
                  <a:lnTo>
                    <a:pt x="2204" y="3367"/>
                  </a:lnTo>
                  <a:lnTo>
                    <a:pt x="2535" y="3433"/>
                  </a:lnTo>
                  <a:lnTo>
                    <a:pt x="2869" y="3470"/>
                  </a:lnTo>
                  <a:lnTo>
                    <a:pt x="3043" y="3480"/>
                  </a:lnTo>
                  <a:lnTo>
                    <a:pt x="3214" y="3481"/>
                  </a:lnTo>
                  <a:lnTo>
                    <a:pt x="3388" y="3480"/>
                  </a:lnTo>
                  <a:lnTo>
                    <a:pt x="3560" y="3469"/>
                  </a:lnTo>
                  <a:lnTo>
                    <a:pt x="3735" y="3448"/>
                  </a:lnTo>
                  <a:lnTo>
                    <a:pt x="4079" y="3385"/>
                  </a:lnTo>
                  <a:lnTo>
                    <a:pt x="4241" y="3342"/>
                  </a:lnTo>
                  <a:lnTo>
                    <a:pt x="4396" y="3293"/>
                  </a:lnTo>
                  <a:lnTo>
                    <a:pt x="4533" y="3236"/>
                  </a:lnTo>
                  <a:lnTo>
                    <a:pt x="4660" y="3176"/>
                  </a:lnTo>
                  <a:lnTo>
                    <a:pt x="4773" y="3109"/>
                  </a:lnTo>
                  <a:lnTo>
                    <a:pt x="4877" y="3038"/>
                  </a:lnTo>
                  <a:lnTo>
                    <a:pt x="4971" y="2963"/>
                  </a:lnTo>
                  <a:lnTo>
                    <a:pt x="5054" y="2886"/>
                  </a:lnTo>
                  <a:lnTo>
                    <a:pt x="5122" y="2804"/>
                  </a:lnTo>
                  <a:lnTo>
                    <a:pt x="5183" y="2722"/>
                  </a:lnTo>
                  <a:lnTo>
                    <a:pt x="5234" y="2635"/>
                  </a:lnTo>
                  <a:lnTo>
                    <a:pt x="5279" y="2550"/>
                  </a:lnTo>
                  <a:lnTo>
                    <a:pt x="5312" y="2462"/>
                  </a:lnTo>
                  <a:lnTo>
                    <a:pt x="5338" y="2374"/>
                  </a:lnTo>
                  <a:lnTo>
                    <a:pt x="5354" y="2285"/>
                  </a:lnTo>
                  <a:lnTo>
                    <a:pt x="5367" y="2200"/>
                  </a:lnTo>
                  <a:lnTo>
                    <a:pt x="5352" y="2027"/>
                  </a:lnTo>
                  <a:lnTo>
                    <a:pt x="5319" y="1865"/>
                  </a:lnTo>
                  <a:lnTo>
                    <a:pt x="5264" y="1711"/>
                  </a:lnTo>
                  <a:lnTo>
                    <a:pt x="5193" y="1577"/>
                  </a:lnTo>
                  <a:lnTo>
                    <a:pt x="5103" y="1459"/>
                  </a:lnTo>
                  <a:lnTo>
                    <a:pt x="4996" y="1364"/>
                  </a:lnTo>
                  <a:lnTo>
                    <a:pt x="4877" y="1296"/>
                  </a:lnTo>
                  <a:lnTo>
                    <a:pt x="4748" y="1259"/>
                  </a:lnTo>
                  <a:lnTo>
                    <a:pt x="4601" y="1235"/>
                  </a:lnTo>
                  <a:lnTo>
                    <a:pt x="4449" y="1205"/>
                  </a:lnTo>
                  <a:lnTo>
                    <a:pt x="4287" y="1170"/>
                  </a:lnTo>
                  <a:lnTo>
                    <a:pt x="4119" y="1130"/>
                  </a:lnTo>
                  <a:lnTo>
                    <a:pt x="3946" y="1085"/>
                  </a:lnTo>
                  <a:lnTo>
                    <a:pt x="3769" y="1037"/>
                  </a:lnTo>
                  <a:lnTo>
                    <a:pt x="3589" y="982"/>
                  </a:lnTo>
                  <a:lnTo>
                    <a:pt x="3413" y="922"/>
                  </a:lnTo>
                  <a:lnTo>
                    <a:pt x="3238" y="860"/>
                  </a:lnTo>
                  <a:lnTo>
                    <a:pt x="3070" y="792"/>
                  </a:lnTo>
                  <a:lnTo>
                    <a:pt x="2911" y="719"/>
                  </a:lnTo>
                  <a:lnTo>
                    <a:pt x="2759" y="641"/>
                  </a:lnTo>
                  <a:lnTo>
                    <a:pt x="2620" y="558"/>
                  </a:lnTo>
                  <a:lnTo>
                    <a:pt x="2494" y="474"/>
                  </a:lnTo>
                  <a:lnTo>
                    <a:pt x="2382" y="383"/>
                  </a:lnTo>
                  <a:lnTo>
                    <a:pt x="2288" y="287"/>
                  </a:lnTo>
                  <a:lnTo>
                    <a:pt x="2176" y="188"/>
                  </a:lnTo>
                  <a:lnTo>
                    <a:pt x="2037" y="109"/>
                  </a:lnTo>
                  <a:lnTo>
                    <a:pt x="1882" y="52"/>
                  </a:lnTo>
                  <a:lnTo>
                    <a:pt x="1708" y="14"/>
                  </a:lnTo>
                  <a:lnTo>
                    <a:pt x="1524" y="0"/>
                  </a:lnTo>
                  <a:lnTo>
                    <a:pt x="1333" y="5"/>
                  </a:lnTo>
                  <a:lnTo>
                    <a:pt x="1136" y="30"/>
                  </a:lnTo>
                  <a:lnTo>
                    <a:pt x="946" y="72"/>
                  </a:lnTo>
                  <a:lnTo>
                    <a:pt x="759" y="140"/>
                  </a:lnTo>
                  <a:lnTo>
                    <a:pt x="584" y="226"/>
                  </a:lnTo>
                  <a:lnTo>
                    <a:pt x="422" y="334"/>
                  </a:lnTo>
                  <a:lnTo>
                    <a:pt x="282" y="460"/>
                  </a:lnTo>
                  <a:lnTo>
                    <a:pt x="163" y="608"/>
                  </a:lnTo>
                  <a:lnTo>
                    <a:pt x="74" y="775"/>
                  </a:lnTo>
                  <a:lnTo>
                    <a:pt x="18" y="962"/>
                  </a:lnTo>
                  <a:lnTo>
                    <a:pt x="0" y="1170"/>
                  </a:lnTo>
                  <a:close/>
                </a:path>
              </a:pathLst>
            </a:custGeom>
            <a:solidFill>
              <a:srgbClr val="F8C4B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Freeform 170"/>
            <p:cNvSpPr>
              <a:spLocks/>
            </p:cNvSpPr>
            <p:nvPr/>
          </p:nvSpPr>
          <p:spPr bwMode="auto">
            <a:xfrm rot="-169698">
              <a:off x="3819" y="2491"/>
              <a:ext cx="13" cy="72"/>
            </a:xfrm>
            <a:custGeom>
              <a:avLst/>
              <a:gdLst>
                <a:gd name="T0" fmla="*/ 0 w 39"/>
                <a:gd name="T1" fmla="*/ 0 h 256"/>
                <a:gd name="T2" fmla="*/ 0 w 39"/>
                <a:gd name="T3" fmla="*/ 0 h 256"/>
                <a:gd name="T4" fmla="*/ 0 w 39"/>
                <a:gd name="T5" fmla="*/ 0 h 256"/>
                <a:gd name="T6" fmla="*/ 0 w 39"/>
                <a:gd name="T7" fmla="*/ 0 h 256"/>
                <a:gd name="T8" fmla="*/ 0 w 39"/>
                <a:gd name="T9" fmla="*/ 0 h 256"/>
                <a:gd name="T10" fmla="*/ 0 w 39"/>
                <a:gd name="T11" fmla="*/ 0 h 256"/>
                <a:gd name="T12" fmla="*/ 0 w 39"/>
                <a:gd name="T13" fmla="*/ 0 h 256"/>
                <a:gd name="T14" fmla="*/ 0 w 39"/>
                <a:gd name="T15" fmla="*/ 0 h 256"/>
                <a:gd name="T16" fmla="*/ 0 w 39"/>
                <a:gd name="T17" fmla="*/ 0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56"/>
                <a:gd name="T29" fmla="*/ 39 w 39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56">
                  <a:moveTo>
                    <a:pt x="20" y="256"/>
                  </a:moveTo>
                  <a:lnTo>
                    <a:pt x="35" y="219"/>
                  </a:lnTo>
                  <a:lnTo>
                    <a:pt x="39" y="129"/>
                  </a:lnTo>
                  <a:lnTo>
                    <a:pt x="35" y="38"/>
                  </a:lnTo>
                  <a:lnTo>
                    <a:pt x="20" y="0"/>
                  </a:lnTo>
                  <a:lnTo>
                    <a:pt x="5" y="38"/>
                  </a:lnTo>
                  <a:lnTo>
                    <a:pt x="0" y="129"/>
                  </a:lnTo>
                  <a:lnTo>
                    <a:pt x="5" y="219"/>
                  </a:lnTo>
                  <a:lnTo>
                    <a:pt x="20" y="25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Freeform 171"/>
            <p:cNvSpPr>
              <a:spLocks/>
            </p:cNvSpPr>
            <p:nvPr/>
          </p:nvSpPr>
          <p:spPr bwMode="auto">
            <a:xfrm rot="-169698">
              <a:off x="3772" y="2308"/>
              <a:ext cx="12" cy="72"/>
            </a:xfrm>
            <a:custGeom>
              <a:avLst/>
              <a:gdLst>
                <a:gd name="T0" fmla="*/ 0 w 40"/>
                <a:gd name="T1" fmla="*/ 0 h 257"/>
                <a:gd name="T2" fmla="*/ 0 w 40"/>
                <a:gd name="T3" fmla="*/ 0 h 257"/>
                <a:gd name="T4" fmla="*/ 0 w 40"/>
                <a:gd name="T5" fmla="*/ 0 h 257"/>
                <a:gd name="T6" fmla="*/ 0 w 40"/>
                <a:gd name="T7" fmla="*/ 0 h 257"/>
                <a:gd name="T8" fmla="*/ 0 w 40"/>
                <a:gd name="T9" fmla="*/ 0 h 257"/>
                <a:gd name="T10" fmla="*/ 0 w 40"/>
                <a:gd name="T11" fmla="*/ 0 h 257"/>
                <a:gd name="T12" fmla="*/ 0 w 40"/>
                <a:gd name="T13" fmla="*/ 0 h 257"/>
                <a:gd name="T14" fmla="*/ 0 w 40"/>
                <a:gd name="T15" fmla="*/ 0 h 257"/>
                <a:gd name="T16" fmla="*/ 0 w 40"/>
                <a:gd name="T17" fmla="*/ 0 h 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257"/>
                <a:gd name="T29" fmla="*/ 40 w 40"/>
                <a:gd name="T30" fmla="*/ 257 h 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257">
                  <a:moveTo>
                    <a:pt x="18" y="257"/>
                  </a:moveTo>
                  <a:lnTo>
                    <a:pt x="33" y="220"/>
                  </a:lnTo>
                  <a:lnTo>
                    <a:pt x="40" y="130"/>
                  </a:lnTo>
                  <a:lnTo>
                    <a:pt x="33" y="40"/>
                  </a:lnTo>
                  <a:lnTo>
                    <a:pt x="18" y="0"/>
                  </a:lnTo>
                  <a:lnTo>
                    <a:pt x="5" y="40"/>
                  </a:lnTo>
                  <a:lnTo>
                    <a:pt x="0" y="130"/>
                  </a:lnTo>
                  <a:lnTo>
                    <a:pt x="5" y="220"/>
                  </a:lnTo>
                  <a:lnTo>
                    <a:pt x="18" y="257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Freeform 172"/>
            <p:cNvSpPr>
              <a:spLocks/>
            </p:cNvSpPr>
            <p:nvPr/>
          </p:nvSpPr>
          <p:spPr bwMode="auto">
            <a:xfrm rot="-169698">
              <a:off x="4189" y="2202"/>
              <a:ext cx="76" cy="11"/>
            </a:xfrm>
            <a:custGeom>
              <a:avLst/>
              <a:gdLst>
                <a:gd name="T0" fmla="*/ 0 w 255"/>
                <a:gd name="T1" fmla="*/ 0 h 42"/>
                <a:gd name="T2" fmla="*/ 0 w 255"/>
                <a:gd name="T3" fmla="*/ 0 h 42"/>
                <a:gd name="T4" fmla="*/ 0 w 255"/>
                <a:gd name="T5" fmla="*/ 0 h 42"/>
                <a:gd name="T6" fmla="*/ 0 w 255"/>
                <a:gd name="T7" fmla="*/ 0 h 42"/>
                <a:gd name="T8" fmla="*/ 0 w 255"/>
                <a:gd name="T9" fmla="*/ 0 h 42"/>
                <a:gd name="T10" fmla="*/ 0 w 255"/>
                <a:gd name="T11" fmla="*/ 0 h 42"/>
                <a:gd name="T12" fmla="*/ 0 w 255"/>
                <a:gd name="T13" fmla="*/ 0 h 42"/>
                <a:gd name="T14" fmla="*/ 0 w 255"/>
                <a:gd name="T15" fmla="*/ 0 h 42"/>
                <a:gd name="T16" fmla="*/ 0 w 255"/>
                <a:gd name="T17" fmla="*/ 0 h 42"/>
                <a:gd name="T18" fmla="*/ 0 w 255"/>
                <a:gd name="T19" fmla="*/ 0 h 42"/>
                <a:gd name="T20" fmla="*/ 0 w 255"/>
                <a:gd name="T21" fmla="*/ 0 h 42"/>
                <a:gd name="T22" fmla="*/ 0 w 255"/>
                <a:gd name="T23" fmla="*/ 0 h 42"/>
                <a:gd name="T24" fmla="*/ 0 w 255"/>
                <a:gd name="T25" fmla="*/ 0 h 42"/>
                <a:gd name="T26" fmla="*/ 0 w 255"/>
                <a:gd name="T27" fmla="*/ 0 h 42"/>
                <a:gd name="T28" fmla="*/ 0 w 255"/>
                <a:gd name="T29" fmla="*/ 0 h 42"/>
                <a:gd name="T30" fmla="*/ 0 w 255"/>
                <a:gd name="T31" fmla="*/ 0 h 42"/>
                <a:gd name="T32" fmla="*/ 0 w 255"/>
                <a:gd name="T33" fmla="*/ 0 h 42"/>
                <a:gd name="T34" fmla="*/ 0 w 255"/>
                <a:gd name="T35" fmla="*/ 0 h 42"/>
                <a:gd name="T36" fmla="*/ 0 w 255"/>
                <a:gd name="T37" fmla="*/ 0 h 42"/>
                <a:gd name="T38" fmla="*/ 0 w 255"/>
                <a:gd name="T39" fmla="*/ 0 h 42"/>
                <a:gd name="T40" fmla="*/ 0 w 255"/>
                <a:gd name="T41" fmla="*/ 0 h 42"/>
                <a:gd name="T42" fmla="*/ 0 w 255"/>
                <a:gd name="T43" fmla="*/ 0 h 42"/>
                <a:gd name="T44" fmla="*/ 0 w 255"/>
                <a:gd name="T45" fmla="*/ 0 h 42"/>
                <a:gd name="T46" fmla="*/ 0 w 255"/>
                <a:gd name="T47" fmla="*/ 0 h 42"/>
                <a:gd name="T48" fmla="*/ 0 w 255"/>
                <a:gd name="T49" fmla="*/ 0 h 42"/>
                <a:gd name="T50" fmla="*/ 0 w 255"/>
                <a:gd name="T51" fmla="*/ 0 h 42"/>
                <a:gd name="T52" fmla="*/ 0 w 255"/>
                <a:gd name="T53" fmla="*/ 0 h 42"/>
                <a:gd name="T54" fmla="*/ 0 w 255"/>
                <a:gd name="T55" fmla="*/ 0 h 42"/>
                <a:gd name="T56" fmla="*/ 0 w 255"/>
                <a:gd name="T57" fmla="*/ 0 h 42"/>
                <a:gd name="T58" fmla="*/ 0 w 255"/>
                <a:gd name="T59" fmla="*/ 0 h 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5"/>
                <a:gd name="T91" fmla="*/ 0 h 42"/>
                <a:gd name="T92" fmla="*/ 255 w 255"/>
                <a:gd name="T93" fmla="*/ 42 h 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5" h="42">
                  <a:moveTo>
                    <a:pt x="255" y="18"/>
                  </a:moveTo>
                  <a:lnTo>
                    <a:pt x="243" y="11"/>
                  </a:lnTo>
                  <a:lnTo>
                    <a:pt x="233" y="9"/>
                  </a:lnTo>
                  <a:lnTo>
                    <a:pt x="217" y="5"/>
                  </a:lnTo>
                  <a:lnTo>
                    <a:pt x="198" y="3"/>
                  </a:lnTo>
                  <a:lnTo>
                    <a:pt x="176" y="1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99" y="3"/>
                  </a:lnTo>
                  <a:lnTo>
                    <a:pt x="75" y="5"/>
                  </a:lnTo>
                  <a:lnTo>
                    <a:pt x="54" y="7"/>
                  </a:lnTo>
                  <a:lnTo>
                    <a:pt x="35" y="10"/>
                  </a:lnTo>
                  <a:lnTo>
                    <a:pt x="19" y="13"/>
                  </a:lnTo>
                  <a:lnTo>
                    <a:pt x="8" y="16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8" y="33"/>
                  </a:lnTo>
                  <a:lnTo>
                    <a:pt x="19" y="36"/>
                  </a:lnTo>
                  <a:lnTo>
                    <a:pt x="35" y="39"/>
                  </a:lnTo>
                  <a:lnTo>
                    <a:pt x="55" y="41"/>
                  </a:lnTo>
                  <a:lnTo>
                    <a:pt x="77" y="42"/>
                  </a:lnTo>
                  <a:lnTo>
                    <a:pt x="101" y="42"/>
                  </a:lnTo>
                  <a:lnTo>
                    <a:pt x="128" y="42"/>
                  </a:lnTo>
                  <a:lnTo>
                    <a:pt x="153" y="41"/>
                  </a:lnTo>
                  <a:lnTo>
                    <a:pt x="176" y="39"/>
                  </a:lnTo>
                  <a:lnTo>
                    <a:pt x="199" y="37"/>
                  </a:lnTo>
                  <a:lnTo>
                    <a:pt x="218" y="34"/>
                  </a:lnTo>
                  <a:lnTo>
                    <a:pt x="233" y="30"/>
                  </a:lnTo>
                  <a:lnTo>
                    <a:pt x="243" y="28"/>
                  </a:lnTo>
                  <a:lnTo>
                    <a:pt x="255" y="1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Freeform 173"/>
            <p:cNvSpPr>
              <a:spLocks/>
            </p:cNvSpPr>
            <p:nvPr/>
          </p:nvSpPr>
          <p:spPr bwMode="auto">
            <a:xfrm rot="-169698">
              <a:off x="4125" y="2133"/>
              <a:ext cx="76" cy="11"/>
            </a:xfrm>
            <a:custGeom>
              <a:avLst/>
              <a:gdLst>
                <a:gd name="T0" fmla="*/ 0 w 254"/>
                <a:gd name="T1" fmla="*/ 0 h 41"/>
                <a:gd name="T2" fmla="*/ 0 w 254"/>
                <a:gd name="T3" fmla="*/ 0 h 41"/>
                <a:gd name="T4" fmla="*/ 0 w 254"/>
                <a:gd name="T5" fmla="*/ 0 h 41"/>
                <a:gd name="T6" fmla="*/ 0 w 254"/>
                <a:gd name="T7" fmla="*/ 0 h 41"/>
                <a:gd name="T8" fmla="*/ 0 w 254"/>
                <a:gd name="T9" fmla="*/ 0 h 41"/>
                <a:gd name="T10" fmla="*/ 0 w 254"/>
                <a:gd name="T11" fmla="*/ 0 h 41"/>
                <a:gd name="T12" fmla="*/ 0 w 254"/>
                <a:gd name="T13" fmla="*/ 0 h 41"/>
                <a:gd name="T14" fmla="*/ 0 w 254"/>
                <a:gd name="T15" fmla="*/ 0 h 41"/>
                <a:gd name="T16" fmla="*/ 0 w 254"/>
                <a:gd name="T17" fmla="*/ 0 h 41"/>
                <a:gd name="T18" fmla="*/ 0 w 254"/>
                <a:gd name="T19" fmla="*/ 0 h 41"/>
                <a:gd name="T20" fmla="*/ 0 w 254"/>
                <a:gd name="T21" fmla="*/ 0 h 41"/>
                <a:gd name="T22" fmla="*/ 0 w 254"/>
                <a:gd name="T23" fmla="*/ 0 h 41"/>
                <a:gd name="T24" fmla="*/ 0 w 254"/>
                <a:gd name="T25" fmla="*/ 0 h 41"/>
                <a:gd name="T26" fmla="*/ 0 w 254"/>
                <a:gd name="T27" fmla="*/ 0 h 41"/>
                <a:gd name="T28" fmla="*/ 0 w 254"/>
                <a:gd name="T29" fmla="*/ 0 h 41"/>
                <a:gd name="T30" fmla="*/ 0 w 254"/>
                <a:gd name="T31" fmla="*/ 0 h 41"/>
                <a:gd name="T32" fmla="*/ 0 w 254"/>
                <a:gd name="T33" fmla="*/ 0 h 41"/>
                <a:gd name="T34" fmla="*/ 0 w 254"/>
                <a:gd name="T35" fmla="*/ 0 h 41"/>
                <a:gd name="T36" fmla="*/ 0 w 254"/>
                <a:gd name="T37" fmla="*/ 0 h 41"/>
                <a:gd name="T38" fmla="*/ 0 w 254"/>
                <a:gd name="T39" fmla="*/ 0 h 41"/>
                <a:gd name="T40" fmla="*/ 0 w 254"/>
                <a:gd name="T41" fmla="*/ 0 h 41"/>
                <a:gd name="T42" fmla="*/ 0 w 254"/>
                <a:gd name="T43" fmla="*/ 0 h 41"/>
                <a:gd name="T44" fmla="*/ 0 w 254"/>
                <a:gd name="T45" fmla="*/ 0 h 41"/>
                <a:gd name="T46" fmla="*/ 0 w 254"/>
                <a:gd name="T47" fmla="*/ 0 h 41"/>
                <a:gd name="T48" fmla="*/ 0 w 254"/>
                <a:gd name="T49" fmla="*/ 0 h 41"/>
                <a:gd name="T50" fmla="*/ 0 w 254"/>
                <a:gd name="T51" fmla="*/ 0 h 41"/>
                <a:gd name="T52" fmla="*/ 0 w 254"/>
                <a:gd name="T53" fmla="*/ 0 h 41"/>
                <a:gd name="T54" fmla="*/ 0 w 254"/>
                <a:gd name="T55" fmla="*/ 0 h 41"/>
                <a:gd name="T56" fmla="*/ 0 w 254"/>
                <a:gd name="T57" fmla="*/ 0 h 41"/>
                <a:gd name="T58" fmla="*/ 0 w 254"/>
                <a:gd name="T59" fmla="*/ 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4"/>
                <a:gd name="T91" fmla="*/ 0 h 41"/>
                <a:gd name="T92" fmla="*/ 254 w 254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4" h="41">
                  <a:moveTo>
                    <a:pt x="254" y="18"/>
                  </a:moveTo>
                  <a:lnTo>
                    <a:pt x="245" y="8"/>
                  </a:lnTo>
                  <a:lnTo>
                    <a:pt x="234" y="6"/>
                  </a:lnTo>
                  <a:lnTo>
                    <a:pt x="218" y="2"/>
                  </a:lnTo>
                  <a:lnTo>
                    <a:pt x="198" y="2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101" y="0"/>
                  </a:lnTo>
                  <a:lnTo>
                    <a:pt x="75" y="2"/>
                  </a:lnTo>
                  <a:lnTo>
                    <a:pt x="53" y="6"/>
                  </a:lnTo>
                  <a:lnTo>
                    <a:pt x="35" y="8"/>
                  </a:lnTo>
                  <a:lnTo>
                    <a:pt x="20" y="12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7" y="31"/>
                  </a:lnTo>
                  <a:lnTo>
                    <a:pt x="20" y="35"/>
                  </a:lnTo>
                  <a:lnTo>
                    <a:pt x="36" y="37"/>
                  </a:lnTo>
                  <a:lnTo>
                    <a:pt x="55" y="40"/>
                  </a:lnTo>
                  <a:lnTo>
                    <a:pt x="77" y="41"/>
                  </a:lnTo>
                  <a:lnTo>
                    <a:pt x="102" y="41"/>
                  </a:lnTo>
                  <a:lnTo>
                    <a:pt x="127" y="41"/>
                  </a:lnTo>
                  <a:lnTo>
                    <a:pt x="153" y="40"/>
                  </a:lnTo>
                  <a:lnTo>
                    <a:pt x="176" y="40"/>
                  </a:lnTo>
                  <a:lnTo>
                    <a:pt x="199" y="36"/>
                  </a:lnTo>
                  <a:lnTo>
                    <a:pt x="218" y="34"/>
                  </a:lnTo>
                  <a:lnTo>
                    <a:pt x="234" y="29"/>
                  </a:lnTo>
                  <a:lnTo>
                    <a:pt x="245" y="2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Freeform 174"/>
            <p:cNvSpPr>
              <a:spLocks/>
            </p:cNvSpPr>
            <p:nvPr/>
          </p:nvSpPr>
          <p:spPr bwMode="auto">
            <a:xfrm rot="-169698">
              <a:off x="4397" y="2796"/>
              <a:ext cx="75" cy="15"/>
            </a:xfrm>
            <a:custGeom>
              <a:avLst/>
              <a:gdLst>
                <a:gd name="T0" fmla="*/ 0 w 253"/>
                <a:gd name="T1" fmla="*/ 0 h 56"/>
                <a:gd name="T2" fmla="*/ 0 w 253"/>
                <a:gd name="T3" fmla="*/ 0 h 56"/>
                <a:gd name="T4" fmla="*/ 0 w 253"/>
                <a:gd name="T5" fmla="*/ 0 h 56"/>
                <a:gd name="T6" fmla="*/ 0 w 253"/>
                <a:gd name="T7" fmla="*/ 0 h 56"/>
                <a:gd name="T8" fmla="*/ 0 w 253"/>
                <a:gd name="T9" fmla="*/ 0 h 56"/>
                <a:gd name="T10" fmla="*/ 0 w 253"/>
                <a:gd name="T11" fmla="*/ 0 h 56"/>
                <a:gd name="T12" fmla="*/ 0 w 253"/>
                <a:gd name="T13" fmla="*/ 0 h 56"/>
                <a:gd name="T14" fmla="*/ 0 w 253"/>
                <a:gd name="T15" fmla="*/ 0 h 56"/>
                <a:gd name="T16" fmla="*/ 0 w 253"/>
                <a:gd name="T17" fmla="*/ 0 h 56"/>
                <a:gd name="T18" fmla="*/ 0 w 253"/>
                <a:gd name="T19" fmla="*/ 0 h 56"/>
                <a:gd name="T20" fmla="*/ 0 w 253"/>
                <a:gd name="T21" fmla="*/ 0 h 56"/>
                <a:gd name="T22" fmla="*/ 0 w 253"/>
                <a:gd name="T23" fmla="*/ 0 h 56"/>
                <a:gd name="T24" fmla="*/ 0 w 253"/>
                <a:gd name="T25" fmla="*/ 0 h 56"/>
                <a:gd name="T26" fmla="*/ 0 w 253"/>
                <a:gd name="T27" fmla="*/ 0 h 56"/>
                <a:gd name="T28" fmla="*/ 0 w 253"/>
                <a:gd name="T29" fmla="*/ 0 h 56"/>
                <a:gd name="T30" fmla="*/ 0 w 253"/>
                <a:gd name="T31" fmla="*/ 0 h 56"/>
                <a:gd name="T32" fmla="*/ 0 w 253"/>
                <a:gd name="T33" fmla="*/ 0 h 56"/>
                <a:gd name="T34" fmla="*/ 0 w 253"/>
                <a:gd name="T35" fmla="*/ 0 h 56"/>
                <a:gd name="T36" fmla="*/ 0 w 253"/>
                <a:gd name="T37" fmla="*/ 0 h 56"/>
                <a:gd name="T38" fmla="*/ 0 w 253"/>
                <a:gd name="T39" fmla="*/ 0 h 56"/>
                <a:gd name="T40" fmla="*/ 0 w 253"/>
                <a:gd name="T41" fmla="*/ 0 h 56"/>
                <a:gd name="T42" fmla="*/ 0 w 253"/>
                <a:gd name="T43" fmla="*/ 0 h 56"/>
                <a:gd name="T44" fmla="*/ 0 w 253"/>
                <a:gd name="T45" fmla="*/ 0 h 56"/>
                <a:gd name="T46" fmla="*/ 0 w 253"/>
                <a:gd name="T47" fmla="*/ 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56"/>
                <a:gd name="T74" fmla="*/ 253 w 253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56">
                  <a:moveTo>
                    <a:pt x="253" y="48"/>
                  </a:moveTo>
                  <a:lnTo>
                    <a:pt x="245" y="38"/>
                  </a:lnTo>
                  <a:lnTo>
                    <a:pt x="219" y="26"/>
                  </a:lnTo>
                  <a:lnTo>
                    <a:pt x="179" y="17"/>
                  </a:lnTo>
                  <a:lnTo>
                    <a:pt x="131" y="8"/>
                  </a:lnTo>
                  <a:lnTo>
                    <a:pt x="106" y="5"/>
                  </a:lnTo>
                  <a:lnTo>
                    <a:pt x="82" y="2"/>
                  </a:lnTo>
                  <a:lnTo>
                    <a:pt x="59" y="1"/>
                  </a:lnTo>
                  <a:lnTo>
                    <a:pt x="40" y="0"/>
                  </a:lnTo>
                  <a:lnTo>
                    <a:pt x="23" y="1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9"/>
                  </a:lnTo>
                  <a:lnTo>
                    <a:pt x="9" y="19"/>
                  </a:lnTo>
                  <a:lnTo>
                    <a:pt x="35" y="30"/>
                  </a:lnTo>
                  <a:lnTo>
                    <a:pt x="75" y="41"/>
                  </a:lnTo>
                  <a:lnTo>
                    <a:pt x="125" y="49"/>
                  </a:lnTo>
                  <a:lnTo>
                    <a:pt x="150" y="53"/>
                  </a:lnTo>
                  <a:lnTo>
                    <a:pt x="174" y="55"/>
                  </a:lnTo>
                  <a:lnTo>
                    <a:pt x="195" y="56"/>
                  </a:lnTo>
                  <a:lnTo>
                    <a:pt x="215" y="56"/>
                  </a:lnTo>
                  <a:lnTo>
                    <a:pt x="231" y="56"/>
                  </a:lnTo>
                  <a:lnTo>
                    <a:pt x="243" y="55"/>
                  </a:lnTo>
                  <a:lnTo>
                    <a:pt x="253" y="4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1" name="Freeform 175"/>
            <p:cNvSpPr>
              <a:spLocks/>
            </p:cNvSpPr>
            <p:nvPr/>
          </p:nvSpPr>
          <p:spPr bwMode="auto">
            <a:xfrm rot="-169698">
              <a:off x="4347" y="2717"/>
              <a:ext cx="75" cy="15"/>
            </a:xfrm>
            <a:custGeom>
              <a:avLst/>
              <a:gdLst>
                <a:gd name="T0" fmla="*/ 0 w 250"/>
                <a:gd name="T1" fmla="*/ 0 h 57"/>
                <a:gd name="T2" fmla="*/ 0 w 250"/>
                <a:gd name="T3" fmla="*/ 0 h 57"/>
                <a:gd name="T4" fmla="*/ 0 w 250"/>
                <a:gd name="T5" fmla="*/ 0 h 57"/>
                <a:gd name="T6" fmla="*/ 0 w 250"/>
                <a:gd name="T7" fmla="*/ 0 h 57"/>
                <a:gd name="T8" fmla="*/ 0 w 250"/>
                <a:gd name="T9" fmla="*/ 0 h 57"/>
                <a:gd name="T10" fmla="*/ 0 w 250"/>
                <a:gd name="T11" fmla="*/ 0 h 57"/>
                <a:gd name="T12" fmla="*/ 0 w 250"/>
                <a:gd name="T13" fmla="*/ 0 h 57"/>
                <a:gd name="T14" fmla="*/ 0 w 250"/>
                <a:gd name="T15" fmla="*/ 0 h 57"/>
                <a:gd name="T16" fmla="*/ 0 w 250"/>
                <a:gd name="T17" fmla="*/ 0 h 57"/>
                <a:gd name="T18" fmla="*/ 0 w 250"/>
                <a:gd name="T19" fmla="*/ 0 h 57"/>
                <a:gd name="T20" fmla="*/ 0 w 250"/>
                <a:gd name="T21" fmla="*/ 0 h 57"/>
                <a:gd name="T22" fmla="*/ 0 w 250"/>
                <a:gd name="T23" fmla="*/ 0 h 57"/>
                <a:gd name="T24" fmla="*/ 0 w 250"/>
                <a:gd name="T25" fmla="*/ 0 h 57"/>
                <a:gd name="T26" fmla="*/ 0 w 250"/>
                <a:gd name="T27" fmla="*/ 0 h 57"/>
                <a:gd name="T28" fmla="*/ 0 w 250"/>
                <a:gd name="T29" fmla="*/ 0 h 57"/>
                <a:gd name="T30" fmla="*/ 0 w 250"/>
                <a:gd name="T31" fmla="*/ 0 h 57"/>
                <a:gd name="T32" fmla="*/ 0 w 250"/>
                <a:gd name="T33" fmla="*/ 0 h 57"/>
                <a:gd name="T34" fmla="*/ 0 w 250"/>
                <a:gd name="T35" fmla="*/ 0 h 57"/>
                <a:gd name="T36" fmla="*/ 0 w 250"/>
                <a:gd name="T37" fmla="*/ 0 h 57"/>
                <a:gd name="T38" fmla="*/ 0 w 250"/>
                <a:gd name="T39" fmla="*/ 0 h 57"/>
                <a:gd name="T40" fmla="*/ 0 w 250"/>
                <a:gd name="T41" fmla="*/ 0 h 57"/>
                <a:gd name="T42" fmla="*/ 0 w 250"/>
                <a:gd name="T43" fmla="*/ 0 h 57"/>
                <a:gd name="T44" fmla="*/ 0 w 250"/>
                <a:gd name="T45" fmla="*/ 0 h 57"/>
                <a:gd name="T46" fmla="*/ 0 w 250"/>
                <a:gd name="T47" fmla="*/ 0 h 57"/>
                <a:gd name="T48" fmla="*/ 0 w 250"/>
                <a:gd name="T49" fmla="*/ 0 h 57"/>
                <a:gd name="T50" fmla="*/ 0 w 250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0"/>
                <a:gd name="T79" fmla="*/ 0 h 57"/>
                <a:gd name="T80" fmla="*/ 250 w 250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0" h="57">
                  <a:moveTo>
                    <a:pt x="250" y="48"/>
                  </a:moveTo>
                  <a:lnTo>
                    <a:pt x="241" y="39"/>
                  </a:lnTo>
                  <a:lnTo>
                    <a:pt x="217" y="28"/>
                  </a:lnTo>
                  <a:lnTo>
                    <a:pt x="177" y="18"/>
                  </a:lnTo>
                  <a:lnTo>
                    <a:pt x="129" y="7"/>
                  </a:lnTo>
                  <a:lnTo>
                    <a:pt x="104" y="5"/>
                  </a:lnTo>
                  <a:lnTo>
                    <a:pt x="79" y="3"/>
                  </a:lnTo>
                  <a:lnTo>
                    <a:pt x="56" y="1"/>
                  </a:lnTo>
                  <a:lnTo>
                    <a:pt x="38" y="0"/>
                  </a:lnTo>
                  <a:lnTo>
                    <a:pt x="22" y="1"/>
                  </a:lnTo>
                  <a:lnTo>
                    <a:pt x="9" y="4"/>
                  </a:lnTo>
                  <a:lnTo>
                    <a:pt x="1" y="5"/>
                  </a:lnTo>
                  <a:lnTo>
                    <a:pt x="0" y="15"/>
                  </a:lnTo>
                  <a:lnTo>
                    <a:pt x="18" y="24"/>
                  </a:lnTo>
                  <a:lnTo>
                    <a:pt x="33" y="30"/>
                  </a:lnTo>
                  <a:lnTo>
                    <a:pt x="51" y="35"/>
                  </a:lnTo>
                  <a:lnTo>
                    <a:pt x="73" y="40"/>
                  </a:lnTo>
                  <a:lnTo>
                    <a:pt x="97" y="45"/>
                  </a:lnTo>
                  <a:lnTo>
                    <a:pt x="122" y="48"/>
                  </a:lnTo>
                  <a:lnTo>
                    <a:pt x="148" y="52"/>
                  </a:lnTo>
                  <a:lnTo>
                    <a:pt x="171" y="54"/>
                  </a:lnTo>
                  <a:lnTo>
                    <a:pt x="193" y="57"/>
                  </a:lnTo>
                  <a:lnTo>
                    <a:pt x="212" y="57"/>
                  </a:lnTo>
                  <a:lnTo>
                    <a:pt x="228" y="57"/>
                  </a:lnTo>
                  <a:lnTo>
                    <a:pt x="240" y="54"/>
                  </a:lnTo>
                  <a:lnTo>
                    <a:pt x="250" y="4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2" name="Freeform 176"/>
            <p:cNvSpPr>
              <a:spLocks/>
            </p:cNvSpPr>
            <p:nvPr/>
          </p:nvSpPr>
          <p:spPr bwMode="auto">
            <a:xfrm rot="-169698">
              <a:off x="4807" y="2744"/>
              <a:ext cx="71" cy="26"/>
            </a:xfrm>
            <a:custGeom>
              <a:avLst/>
              <a:gdLst>
                <a:gd name="T0" fmla="*/ 0 w 241"/>
                <a:gd name="T1" fmla="*/ 0 h 93"/>
                <a:gd name="T2" fmla="*/ 0 w 241"/>
                <a:gd name="T3" fmla="*/ 0 h 93"/>
                <a:gd name="T4" fmla="*/ 0 w 241"/>
                <a:gd name="T5" fmla="*/ 0 h 93"/>
                <a:gd name="T6" fmla="*/ 0 w 241"/>
                <a:gd name="T7" fmla="*/ 0 h 93"/>
                <a:gd name="T8" fmla="*/ 0 w 241"/>
                <a:gd name="T9" fmla="*/ 0 h 93"/>
                <a:gd name="T10" fmla="*/ 0 w 241"/>
                <a:gd name="T11" fmla="*/ 0 h 93"/>
                <a:gd name="T12" fmla="*/ 0 w 241"/>
                <a:gd name="T13" fmla="*/ 0 h 93"/>
                <a:gd name="T14" fmla="*/ 0 w 241"/>
                <a:gd name="T15" fmla="*/ 0 h 93"/>
                <a:gd name="T16" fmla="*/ 0 w 241"/>
                <a:gd name="T17" fmla="*/ 0 h 93"/>
                <a:gd name="T18" fmla="*/ 0 w 241"/>
                <a:gd name="T19" fmla="*/ 0 h 93"/>
                <a:gd name="T20" fmla="*/ 0 w 241"/>
                <a:gd name="T21" fmla="*/ 0 h 93"/>
                <a:gd name="T22" fmla="*/ 0 w 241"/>
                <a:gd name="T23" fmla="*/ 0 h 93"/>
                <a:gd name="T24" fmla="*/ 0 w 241"/>
                <a:gd name="T25" fmla="*/ 0 h 93"/>
                <a:gd name="T26" fmla="*/ 0 w 241"/>
                <a:gd name="T27" fmla="*/ 0 h 93"/>
                <a:gd name="T28" fmla="*/ 0 w 241"/>
                <a:gd name="T29" fmla="*/ 0 h 93"/>
                <a:gd name="T30" fmla="*/ 0 w 241"/>
                <a:gd name="T31" fmla="*/ 0 h 93"/>
                <a:gd name="T32" fmla="*/ 0 w 241"/>
                <a:gd name="T33" fmla="*/ 0 h 93"/>
                <a:gd name="T34" fmla="*/ 0 w 241"/>
                <a:gd name="T35" fmla="*/ 0 h 93"/>
                <a:gd name="T36" fmla="*/ 0 w 241"/>
                <a:gd name="T37" fmla="*/ 0 h 93"/>
                <a:gd name="T38" fmla="*/ 0 w 241"/>
                <a:gd name="T39" fmla="*/ 0 h 93"/>
                <a:gd name="T40" fmla="*/ 0 w 241"/>
                <a:gd name="T41" fmla="*/ 0 h 93"/>
                <a:gd name="T42" fmla="*/ 0 w 241"/>
                <a:gd name="T43" fmla="*/ 0 h 93"/>
                <a:gd name="T44" fmla="*/ 0 w 241"/>
                <a:gd name="T45" fmla="*/ 0 h 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93"/>
                <a:gd name="T71" fmla="*/ 241 w 241"/>
                <a:gd name="T72" fmla="*/ 93 h 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93">
                  <a:moveTo>
                    <a:pt x="241" y="3"/>
                  </a:moveTo>
                  <a:lnTo>
                    <a:pt x="230" y="0"/>
                  </a:lnTo>
                  <a:lnTo>
                    <a:pt x="217" y="0"/>
                  </a:lnTo>
                  <a:lnTo>
                    <a:pt x="200" y="3"/>
                  </a:lnTo>
                  <a:lnTo>
                    <a:pt x="182" y="8"/>
                  </a:lnTo>
                  <a:lnTo>
                    <a:pt x="160" y="14"/>
                  </a:lnTo>
                  <a:lnTo>
                    <a:pt x="139" y="18"/>
                  </a:lnTo>
                  <a:lnTo>
                    <a:pt x="115" y="26"/>
                  </a:lnTo>
                  <a:lnTo>
                    <a:pt x="67" y="45"/>
                  </a:lnTo>
                  <a:lnTo>
                    <a:pt x="30" y="63"/>
                  </a:lnTo>
                  <a:lnTo>
                    <a:pt x="7" y="78"/>
                  </a:lnTo>
                  <a:lnTo>
                    <a:pt x="0" y="89"/>
                  </a:lnTo>
                  <a:lnTo>
                    <a:pt x="10" y="93"/>
                  </a:lnTo>
                  <a:lnTo>
                    <a:pt x="24" y="93"/>
                  </a:lnTo>
                  <a:lnTo>
                    <a:pt x="39" y="92"/>
                  </a:lnTo>
                  <a:lnTo>
                    <a:pt x="60" y="87"/>
                  </a:lnTo>
                  <a:lnTo>
                    <a:pt x="79" y="82"/>
                  </a:lnTo>
                  <a:lnTo>
                    <a:pt x="102" y="76"/>
                  </a:lnTo>
                  <a:lnTo>
                    <a:pt x="128" y="68"/>
                  </a:lnTo>
                  <a:lnTo>
                    <a:pt x="174" y="48"/>
                  </a:lnTo>
                  <a:lnTo>
                    <a:pt x="211" y="30"/>
                  </a:lnTo>
                  <a:lnTo>
                    <a:pt x="234" y="15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3" name="Freeform 177"/>
            <p:cNvSpPr>
              <a:spLocks/>
            </p:cNvSpPr>
            <p:nvPr/>
          </p:nvSpPr>
          <p:spPr bwMode="auto">
            <a:xfrm rot="-169698">
              <a:off x="5071" y="2599"/>
              <a:ext cx="28" cy="67"/>
            </a:xfrm>
            <a:custGeom>
              <a:avLst/>
              <a:gdLst>
                <a:gd name="T0" fmla="*/ 0 w 97"/>
                <a:gd name="T1" fmla="*/ 0 h 240"/>
                <a:gd name="T2" fmla="*/ 0 w 97"/>
                <a:gd name="T3" fmla="*/ 0 h 240"/>
                <a:gd name="T4" fmla="*/ 0 w 97"/>
                <a:gd name="T5" fmla="*/ 0 h 240"/>
                <a:gd name="T6" fmla="*/ 0 w 97"/>
                <a:gd name="T7" fmla="*/ 0 h 240"/>
                <a:gd name="T8" fmla="*/ 0 w 97"/>
                <a:gd name="T9" fmla="*/ 0 h 240"/>
                <a:gd name="T10" fmla="*/ 0 w 97"/>
                <a:gd name="T11" fmla="*/ 0 h 240"/>
                <a:gd name="T12" fmla="*/ 0 w 97"/>
                <a:gd name="T13" fmla="*/ 0 h 240"/>
                <a:gd name="T14" fmla="*/ 0 w 97"/>
                <a:gd name="T15" fmla="*/ 0 h 240"/>
                <a:gd name="T16" fmla="*/ 0 w 97"/>
                <a:gd name="T17" fmla="*/ 0 h 240"/>
                <a:gd name="T18" fmla="*/ 0 w 97"/>
                <a:gd name="T19" fmla="*/ 0 h 240"/>
                <a:gd name="T20" fmla="*/ 0 w 97"/>
                <a:gd name="T21" fmla="*/ 0 h 240"/>
                <a:gd name="T22" fmla="*/ 0 w 97"/>
                <a:gd name="T23" fmla="*/ 0 h 240"/>
                <a:gd name="T24" fmla="*/ 0 w 97"/>
                <a:gd name="T25" fmla="*/ 0 h 240"/>
                <a:gd name="T26" fmla="*/ 0 w 97"/>
                <a:gd name="T27" fmla="*/ 0 h 240"/>
                <a:gd name="T28" fmla="*/ 0 w 97"/>
                <a:gd name="T29" fmla="*/ 0 h 240"/>
                <a:gd name="T30" fmla="*/ 0 w 97"/>
                <a:gd name="T31" fmla="*/ 0 h 240"/>
                <a:gd name="T32" fmla="*/ 0 w 97"/>
                <a:gd name="T33" fmla="*/ 0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240"/>
                <a:gd name="T53" fmla="*/ 97 w 97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240">
                  <a:moveTo>
                    <a:pt x="3" y="240"/>
                  </a:moveTo>
                  <a:lnTo>
                    <a:pt x="15" y="231"/>
                  </a:lnTo>
                  <a:lnTo>
                    <a:pt x="30" y="207"/>
                  </a:lnTo>
                  <a:lnTo>
                    <a:pt x="48" y="172"/>
                  </a:lnTo>
                  <a:lnTo>
                    <a:pt x="67" y="127"/>
                  </a:lnTo>
                  <a:lnTo>
                    <a:pt x="84" y="80"/>
                  </a:lnTo>
                  <a:lnTo>
                    <a:pt x="92" y="39"/>
                  </a:lnTo>
                  <a:lnTo>
                    <a:pt x="97" y="12"/>
                  </a:lnTo>
                  <a:lnTo>
                    <a:pt x="92" y="0"/>
                  </a:lnTo>
                  <a:lnTo>
                    <a:pt x="82" y="4"/>
                  </a:lnTo>
                  <a:lnTo>
                    <a:pt x="66" y="28"/>
                  </a:lnTo>
                  <a:lnTo>
                    <a:pt x="47" y="67"/>
                  </a:lnTo>
                  <a:lnTo>
                    <a:pt x="27" y="112"/>
                  </a:lnTo>
                  <a:lnTo>
                    <a:pt x="12" y="159"/>
                  </a:lnTo>
                  <a:lnTo>
                    <a:pt x="3" y="199"/>
                  </a:lnTo>
                  <a:lnTo>
                    <a:pt x="0" y="228"/>
                  </a:lnTo>
                  <a:lnTo>
                    <a:pt x="3" y="24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4" name="Freeform 178"/>
            <p:cNvSpPr>
              <a:spLocks/>
            </p:cNvSpPr>
            <p:nvPr/>
          </p:nvSpPr>
          <p:spPr bwMode="auto">
            <a:xfrm rot="-169698">
              <a:off x="5163" y="2569"/>
              <a:ext cx="29" cy="67"/>
            </a:xfrm>
            <a:custGeom>
              <a:avLst/>
              <a:gdLst>
                <a:gd name="T0" fmla="*/ 0 w 98"/>
                <a:gd name="T1" fmla="*/ 0 h 238"/>
                <a:gd name="T2" fmla="*/ 0 w 98"/>
                <a:gd name="T3" fmla="*/ 0 h 238"/>
                <a:gd name="T4" fmla="*/ 0 w 98"/>
                <a:gd name="T5" fmla="*/ 0 h 238"/>
                <a:gd name="T6" fmla="*/ 0 w 98"/>
                <a:gd name="T7" fmla="*/ 0 h 238"/>
                <a:gd name="T8" fmla="*/ 0 w 98"/>
                <a:gd name="T9" fmla="*/ 0 h 238"/>
                <a:gd name="T10" fmla="*/ 0 w 98"/>
                <a:gd name="T11" fmla="*/ 0 h 238"/>
                <a:gd name="T12" fmla="*/ 0 w 98"/>
                <a:gd name="T13" fmla="*/ 0 h 238"/>
                <a:gd name="T14" fmla="*/ 0 w 98"/>
                <a:gd name="T15" fmla="*/ 0 h 238"/>
                <a:gd name="T16" fmla="*/ 0 w 98"/>
                <a:gd name="T17" fmla="*/ 0 h 238"/>
                <a:gd name="T18" fmla="*/ 0 w 98"/>
                <a:gd name="T19" fmla="*/ 0 h 238"/>
                <a:gd name="T20" fmla="*/ 0 w 98"/>
                <a:gd name="T21" fmla="*/ 0 h 238"/>
                <a:gd name="T22" fmla="*/ 0 w 98"/>
                <a:gd name="T23" fmla="*/ 0 h 238"/>
                <a:gd name="T24" fmla="*/ 0 w 98"/>
                <a:gd name="T25" fmla="*/ 0 h 238"/>
                <a:gd name="T26" fmla="*/ 0 w 98"/>
                <a:gd name="T27" fmla="*/ 0 h 238"/>
                <a:gd name="T28" fmla="*/ 0 w 98"/>
                <a:gd name="T29" fmla="*/ 0 h 238"/>
                <a:gd name="T30" fmla="*/ 0 w 98"/>
                <a:gd name="T31" fmla="*/ 0 h 238"/>
                <a:gd name="T32" fmla="*/ 0 w 98"/>
                <a:gd name="T33" fmla="*/ 0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8"/>
                <a:gd name="T53" fmla="*/ 98 w 98"/>
                <a:gd name="T54" fmla="*/ 238 h 2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8">
                  <a:moveTo>
                    <a:pt x="5" y="238"/>
                  </a:moveTo>
                  <a:lnTo>
                    <a:pt x="15" y="230"/>
                  </a:lnTo>
                  <a:lnTo>
                    <a:pt x="31" y="208"/>
                  </a:lnTo>
                  <a:lnTo>
                    <a:pt x="50" y="171"/>
                  </a:lnTo>
                  <a:lnTo>
                    <a:pt x="68" y="126"/>
                  </a:lnTo>
                  <a:lnTo>
                    <a:pt x="86" y="79"/>
                  </a:lnTo>
                  <a:lnTo>
                    <a:pt x="96" y="40"/>
                  </a:lnTo>
                  <a:lnTo>
                    <a:pt x="98" y="12"/>
                  </a:lnTo>
                  <a:lnTo>
                    <a:pt x="92" y="0"/>
                  </a:lnTo>
                  <a:lnTo>
                    <a:pt x="83" y="6"/>
                  </a:lnTo>
                  <a:lnTo>
                    <a:pt x="66" y="28"/>
                  </a:lnTo>
                  <a:lnTo>
                    <a:pt x="48" y="66"/>
                  </a:lnTo>
                  <a:lnTo>
                    <a:pt x="29" y="110"/>
                  </a:lnTo>
                  <a:lnTo>
                    <a:pt x="13" y="159"/>
                  </a:lnTo>
                  <a:lnTo>
                    <a:pt x="3" y="199"/>
                  </a:lnTo>
                  <a:lnTo>
                    <a:pt x="0" y="228"/>
                  </a:lnTo>
                  <a:lnTo>
                    <a:pt x="5" y="238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5" name="Freeform 179"/>
            <p:cNvSpPr>
              <a:spLocks/>
            </p:cNvSpPr>
            <p:nvPr/>
          </p:nvSpPr>
          <p:spPr bwMode="auto">
            <a:xfrm rot="-169698">
              <a:off x="4248" y="2527"/>
              <a:ext cx="35" cy="63"/>
            </a:xfrm>
            <a:custGeom>
              <a:avLst/>
              <a:gdLst>
                <a:gd name="T0" fmla="*/ 0 w 116"/>
                <a:gd name="T1" fmla="*/ 0 h 230"/>
                <a:gd name="T2" fmla="*/ 0 w 116"/>
                <a:gd name="T3" fmla="*/ 0 h 230"/>
                <a:gd name="T4" fmla="*/ 0 w 116"/>
                <a:gd name="T5" fmla="*/ 0 h 230"/>
                <a:gd name="T6" fmla="*/ 0 w 116"/>
                <a:gd name="T7" fmla="*/ 0 h 230"/>
                <a:gd name="T8" fmla="*/ 0 w 116"/>
                <a:gd name="T9" fmla="*/ 0 h 230"/>
                <a:gd name="T10" fmla="*/ 0 w 116"/>
                <a:gd name="T11" fmla="*/ 0 h 230"/>
                <a:gd name="T12" fmla="*/ 0 w 116"/>
                <a:gd name="T13" fmla="*/ 0 h 230"/>
                <a:gd name="T14" fmla="*/ 0 w 116"/>
                <a:gd name="T15" fmla="*/ 0 h 230"/>
                <a:gd name="T16" fmla="*/ 0 w 116"/>
                <a:gd name="T17" fmla="*/ 0 h 230"/>
                <a:gd name="T18" fmla="*/ 0 w 116"/>
                <a:gd name="T19" fmla="*/ 0 h 230"/>
                <a:gd name="T20" fmla="*/ 0 w 116"/>
                <a:gd name="T21" fmla="*/ 0 h 230"/>
                <a:gd name="T22" fmla="*/ 0 w 116"/>
                <a:gd name="T23" fmla="*/ 0 h 230"/>
                <a:gd name="T24" fmla="*/ 0 w 116"/>
                <a:gd name="T25" fmla="*/ 0 h 230"/>
                <a:gd name="T26" fmla="*/ 0 w 116"/>
                <a:gd name="T27" fmla="*/ 0 h 230"/>
                <a:gd name="T28" fmla="*/ 0 w 116"/>
                <a:gd name="T29" fmla="*/ 0 h 230"/>
                <a:gd name="T30" fmla="*/ 0 w 116"/>
                <a:gd name="T31" fmla="*/ 0 h 230"/>
                <a:gd name="T32" fmla="*/ 0 w 116"/>
                <a:gd name="T33" fmla="*/ 0 h 2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230"/>
                <a:gd name="T53" fmla="*/ 116 w 116"/>
                <a:gd name="T54" fmla="*/ 230 h 2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230">
                  <a:moveTo>
                    <a:pt x="114" y="230"/>
                  </a:moveTo>
                  <a:lnTo>
                    <a:pt x="116" y="218"/>
                  </a:lnTo>
                  <a:lnTo>
                    <a:pt x="111" y="191"/>
                  </a:lnTo>
                  <a:lnTo>
                    <a:pt x="98" y="151"/>
                  </a:lnTo>
                  <a:lnTo>
                    <a:pt x="78" y="108"/>
                  </a:lnTo>
                  <a:lnTo>
                    <a:pt x="54" y="62"/>
                  </a:lnTo>
                  <a:lnTo>
                    <a:pt x="32" y="27"/>
                  </a:lnTo>
                  <a:lnTo>
                    <a:pt x="15" y="5"/>
                  </a:lnTo>
                  <a:lnTo>
                    <a:pt x="2" y="0"/>
                  </a:lnTo>
                  <a:lnTo>
                    <a:pt x="0" y="12"/>
                  </a:lnTo>
                  <a:lnTo>
                    <a:pt x="6" y="39"/>
                  </a:lnTo>
                  <a:lnTo>
                    <a:pt x="18" y="80"/>
                  </a:lnTo>
                  <a:lnTo>
                    <a:pt x="38" y="125"/>
                  </a:lnTo>
                  <a:lnTo>
                    <a:pt x="63" y="169"/>
                  </a:lnTo>
                  <a:lnTo>
                    <a:pt x="85" y="203"/>
                  </a:lnTo>
                  <a:lnTo>
                    <a:pt x="103" y="227"/>
                  </a:lnTo>
                  <a:lnTo>
                    <a:pt x="114" y="23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6" name="Freeform 180"/>
            <p:cNvSpPr>
              <a:spLocks/>
            </p:cNvSpPr>
            <p:nvPr/>
          </p:nvSpPr>
          <p:spPr bwMode="auto">
            <a:xfrm rot="-169698">
              <a:off x="3989" y="2750"/>
              <a:ext cx="59" cy="46"/>
            </a:xfrm>
            <a:custGeom>
              <a:avLst/>
              <a:gdLst>
                <a:gd name="T0" fmla="*/ 0 w 198"/>
                <a:gd name="T1" fmla="*/ 0 h 164"/>
                <a:gd name="T2" fmla="*/ 0 w 198"/>
                <a:gd name="T3" fmla="*/ 0 h 164"/>
                <a:gd name="T4" fmla="*/ 0 w 198"/>
                <a:gd name="T5" fmla="*/ 0 h 164"/>
                <a:gd name="T6" fmla="*/ 0 w 198"/>
                <a:gd name="T7" fmla="*/ 0 h 164"/>
                <a:gd name="T8" fmla="*/ 0 w 198"/>
                <a:gd name="T9" fmla="*/ 0 h 164"/>
                <a:gd name="T10" fmla="*/ 0 w 198"/>
                <a:gd name="T11" fmla="*/ 0 h 164"/>
                <a:gd name="T12" fmla="*/ 0 w 198"/>
                <a:gd name="T13" fmla="*/ 0 h 164"/>
                <a:gd name="T14" fmla="*/ 0 w 198"/>
                <a:gd name="T15" fmla="*/ 0 h 164"/>
                <a:gd name="T16" fmla="*/ 0 w 198"/>
                <a:gd name="T17" fmla="*/ 0 h 164"/>
                <a:gd name="T18" fmla="*/ 0 w 198"/>
                <a:gd name="T19" fmla="*/ 0 h 164"/>
                <a:gd name="T20" fmla="*/ 0 w 198"/>
                <a:gd name="T21" fmla="*/ 0 h 164"/>
                <a:gd name="T22" fmla="*/ 0 w 198"/>
                <a:gd name="T23" fmla="*/ 0 h 164"/>
                <a:gd name="T24" fmla="*/ 0 w 198"/>
                <a:gd name="T25" fmla="*/ 0 h 164"/>
                <a:gd name="T26" fmla="*/ 0 w 198"/>
                <a:gd name="T27" fmla="*/ 0 h 164"/>
                <a:gd name="T28" fmla="*/ 0 w 198"/>
                <a:gd name="T29" fmla="*/ 0 h 164"/>
                <a:gd name="T30" fmla="*/ 0 w 198"/>
                <a:gd name="T31" fmla="*/ 0 h 164"/>
                <a:gd name="T32" fmla="*/ 0 w 198"/>
                <a:gd name="T33" fmla="*/ 0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164"/>
                <a:gd name="T53" fmla="*/ 198 w 19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164">
                  <a:moveTo>
                    <a:pt x="198" y="164"/>
                  </a:moveTo>
                  <a:lnTo>
                    <a:pt x="195" y="151"/>
                  </a:lnTo>
                  <a:lnTo>
                    <a:pt x="179" y="128"/>
                  </a:lnTo>
                  <a:lnTo>
                    <a:pt x="150" y="98"/>
                  </a:lnTo>
                  <a:lnTo>
                    <a:pt x="112" y="66"/>
                  </a:lnTo>
                  <a:lnTo>
                    <a:pt x="71" y="35"/>
                  </a:lnTo>
                  <a:lnTo>
                    <a:pt x="37" y="1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3" y="13"/>
                  </a:lnTo>
                  <a:lnTo>
                    <a:pt x="19" y="37"/>
                  </a:lnTo>
                  <a:lnTo>
                    <a:pt x="47" y="66"/>
                  </a:lnTo>
                  <a:lnTo>
                    <a:pt x="84" y="99"/>
                  </a:lnTo>
                  <a:lnTo>
                    <a:pt x="125" y="129"/>
                  </a:lnTo>
                  <a:lnTo>
                    <a:pt x="160" y="151"/>
                  </a:lnTo>
                  <a:lnTo>
                    <a:pt x="185" y="162"/>
                  </a:lnTo>
                  <a:lnTo>
                    <a:pt x="198" y="16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7" name="Freeform 181"/>
            <p:cNvSpPr>
              <a:spLocks/>
            </p:cNvSpPr>
            <p:nvPr/>
          </p:nvSpPr>
          <p:spPr bwMode="auto">
            <a:xfrm rot="-169698">
              <a:off x="4095" y="2630"/>
              <a:ext cx="60" cy="46"/>
            </a:xfrm>
            <a:custGeom>
              <a:avLst/>
              <a:gdLst>
                <a:gd name="T0" fmla="*/ 0 w 199"/>
                <a:gd name="T1" fmla="*/ 0 h 162"/>
                <a:gd name="T2" fmla="*/ 0 w 199"/>
                <a:gd name="T3" fmla="*/ 0 h 162"/>
                <a:gd name="T4" fmla="*/ 0 w 199"/>
                <a:gd name="T5" fmla="*/ 0 h 162"/>
                <a:gd name="T6" fmla="*/ 0 w 199"/>
                <a:gd name="T7" fmla="*/ 0 h 162"/>
                <a:gd name="T8" fmla="*/ 0 w 199"/>
                <a:gd name="T9" fmla="*/ 0 h 162"/>
                <a:gd name="T10" fmla="*/ 0 w 199"/>
                <a:gd name="T11" fmla="*/ 0 h 162"/>
                <a:gd name="T12" fmla="*/ 0 w 199"/>
                <a:gd name="T13" fmla="*/ 0 h 162"/>
                <a:gd name="T14" fmla="*/ 0 w 199"/>
                <a:gd name="T15" fmla="*/ 0 h 162"/>
                <a:gd name="T16" fmla="*/ 0 w 199"/>
                <a:gd name="T17" fmla="*/ 0 h 162"/>
                <a:gd name="T18" fmla="*/ 0 w 199"/>
                <a:gd name="T19" fmla="*/ 0 h 162"/>
                <a:gd name="T20" fmla="*/ 0 w 199"/>
                <a:gd name="T21" fmla="*/ 0 h 162"/>
                <a:gd name="T22" fmla="*/ 0 w 199"/>
                <a:gd name="T23" fmla="*/ 0 h 162"/>
                <a:gd name="T24" fmla="*/ 0 w 199"/>
                <a:gd name="T25" fmla="*/ 0 h 162"/>
                <a:gd name="T26" fmla="*/ 0 w 199"/>
                <a:gd name="T27" fmla="*/ 0 h 162"/>
                <a:gd name="T28" fmla="*/ 0 w 199"/>
                <a:gd name="T29" fmla="*/ 0 h 162"/>
                <a:gd name="T30" fmla="*/ 0 w 199"/>
                <a:gd name="T31" fmla="*/ 0 h 162"/>
                <a:gd name="T32" fmla="*/ 0 w 199"/>
                <a:gd name="T33" fmla="*/ 0 h 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162"/>
                <a:gd name="T53" fmla="*/ 199 w 199"/>
                <a:gd name="T54" fmla="*/ 162 h 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162">
                  <a:moveTo>
                    <a:pt x="199" y="162"/>
                  </a:moveTo>
                  <a:lnTo>
                    <a:pt x="194" y="149"/>
                  </a:lnTo>
                  <a:lnTo>
                    <a:pt x="178" y="125"/>
                  </a:lnTo>
                  <a:lnTo>
                    <a:pt x="150" y="96"/>
                  </a:lnTo>
                  <a:lnTo>
                    <a:pt x="111" y="64"/>
                  </a:lnTo>
                  <a:lnTo>
                    <a:pt x="72" y="35"/>
                  </a:lnTo>
                  <a:lnTo>
                    <a:pt x="38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8" y="36"/>
                  </a:lnTo>
                  <a:lnTo>
                    <a:pt x="46" y="65"/>
                  </a:lnTo>
                  <a:lnTo>
                    <a:pt x="84" y="96"/>
                  </a:lnTo>
                  <a:lnTo>
                    <a:pt x="124" y="126"/>
                  </a:lnTo>
                  <a:lnTo>
                    <a:pt x="159" y="149"/>
                  </a:lnTo>
                  <a:lnTo>
                    <a:pt x="186" y="161"/>
                  </a:lnTo>
                  <a:lnTo>
                    <a:pt x="199" y="16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8" name="Freeform 182"/>
            <p:cNvSpPr>
              <a:spLocks/>
            </p:cNvSpPr>
            <p:nvPr/>
          </p:nvSpPr>
          <p:spPr bwMode="auto">
            <a:xfrm rot="-169698">
              <a:off x="4035" y="2521"/>
              <a:ext cx="50" cy="55"/>
            </a:xfrm>
            <a:custGeom>
              <a:avLst/>
              <a:gdLst>
                <a:gd name="T0" fmla="*/ 0 w 168"/>
                <a:gd name="T1" fmla="*/ 0 h 196"/>
                <a:gd name="T2" fmla="*/ 0 w 168"/>
                <a:gd name="T3" fmla="*/ 0 h 196"/>
                <a:gd name="T4" fmla="*/ 0 w 168"/>
                <a:gd name="T5" fmla="*/ 0 h 196"/>
                <a:gd name="T6" fmla="*/ 0 w 168"/>
                <a:gd name="T7" fmla="*/ 0 h 196"/>
                <a:gd name="T8" fmla="*/ 0 w 168"/>
                <a:gd name="T9" fmla="*/ 0 h 196"/>
                <a:gd name="T10" fmla="*/ 0 w 168"/>
                <a:gd name="T11" fmla="*/ 0 h 196"/>
                <a:gd name="T12" fmla="*/ 0 w 168"/>
                <a:gd name="T13" fmla="*/ 0 h 196"/>
                <a:gd name="T14" fmla="*/ 0 w 168"/>
                <a:gd name="T15" fmla="*/ 0 h 196"/>
                <a:gd name="T16" fmla="*/ 0 w 168"/>
                <a:gd name="T17" fmla="*/ 0 h 196"/>
                <a:gd name="T18" fmla="*/ 0 w 168"/>
                <a:gd name="T19" fmla="*/ 0 h 196"/>
                <a:gd name="T20" fmla="*/ 0 w 168"/>
                <a:gd name="T21" fmla="*/ 0 h 196"/>
                <a:gd name="T22" fmla="*/ 0 w 168"/>
                <a:gd name="T23" fmla="*/ 0 h 196"/>
                <a:gd name="T24" fmla="*/ 0 w 168"/>
                <a:gd name="T25" fmla="*/ 0 h 196"/>
                <a:gd name="T26" fmla="*/ 0 w 168"/>
                <a:gd name="T27" fmla="*/ 0 h 196"/>
                <a:gd name="T28" fmla="*/ 0 w 168"/>
                <a:gd name="T29" fmla="*/ 0 h 196"/>
                <a:gd name="T30" fmla="*/ 0 w 168"/>
                <a:gd name="T31" fmla="*/ 0 h 196"/>
                <a:gd name="T32" fmla="*/ 0 w 168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96"/>
                <a:gd name="T53" fmla="*/ 168 w 168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96">
                  <a:moveTo>
                    <a:pt x="168" y="196"/>
                  </a:moveTo>
                  <a:lnTo>
                    <a:pt x="168" y="182"/>
                  </a:lnTo>
                  <a:lnTo>
                    <a:pt x="155" y="158"/>
                  </a:lnTo>
                  <a:lnTo>
                    <a:pt x="132" y="124"/>
                  </a:lnTo>
                  <a:lnTo>
                    <a:pt x="101" y="84"/>
                  </a:lnTo>
                  <a:lnTo>
                    <a:pt x="67" y="48"/>
                  </a:lnTo>
                  <a:lnTo>
                    <a:pt x="36" y="19"/>
                  </a:lnTo>
                  <a:lnTo>
                    <a:pt x="13" y="2"/>
                  </a:lnTo>
                  <a:lnTo>
                    <a:pt x="0" y="0"/>
                  </a:lnTo>
                  <a:lnTo>
                    <a:pt x="1" y="14"/>
                  </a:lnTo>
                  <a:lnTo>
                    <a:pt x="13" y="40"/>
                  </a:lnTo>
                  <a:lnTo>
                    <a:pt x="36" y="73"/>
                  </a:lnTo>
                  <a:lnTo>
                    <a:pt x="67" y="114"/>
                  </a:lnTo>
                  <a:lnTo>
                    <a:pt x="103" y="151"/>
                  </a:lnTo>
                  <a:lnTo>
                    <a:pt x="132" y="178"/>
                  </a:lnTo>
                  <a:lnTo>
                    <a:pt x="155" y="193"/>
                  </a:lnTo>
                  <a:lnTo>
                    <a:pt x="168" y="19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9" name="Freeform 183"/>
            <p:cNvSpPr>
              <a:spLocks/>
            </p:cNvSpPr>
            <p:nvPr/>
          </p:nvSpPr>
          <p:spPr bwMode="auto">
            <a:xfrm rot="-169698">
              <a:off x="4053" y="2430"/>
              <a:ext cx="49" cy="55"/>
            </a:xfrm>
            <a:custGeom>
              <a:avLst/>
              <a:gdLst>
                <a:gd name="T0" fmla="*/ 0 w 167"/>
                <a:gd name="T1" fmla="*/ 0 h 196"/>
                <a:gd name="T2" fmla="*/ 0 w 167"/>
                <a:gd name="T3" fmla="*/ 0 h 196"/>
                <a:gd name="T4" fmla="*/ 0 w 167"/>
                <a:gd name="T5" fmla="*/ 0 h 196"/>
                <a:gd name="T6" fmla="*/ 0 w 167"/>
                <a:gd name="T7" fmla="*/ 0 h 196"/>
                <a:gd name="T8" fmla="*/ 0 w 167"/>
                <a:gd name="T9" fmla="*/ 0 h 196"/>
                <a:gd name="T10" fmla="*/ 0 w 167"/>
                <a:gd name="T11" fmla="*/ 0 h 196"/>
                <a:gd name="T12" fmla="*/ 0 w 167"/>
                <a:gd name="T13" fmla="*/ 0 h 196"/>
                <a:gd name="T14" fmla="*/ 0 w 167"/>
                <a:gd name="T15" fmla="*/ 0 h 196"/>
                <a:gd name="T16" fmla="*/ 0 w 167"/>
                <a:gd name="T17" fmla="*/ 0 h 196"/>
                <a:gd name="T18" fmla="*/ 0 w 167"/>
                <a:gd name="T19" fmla="*/ 0 h 196"/>
                <a:gd name="T20" fmla="*/ 0 w 167"/>
                <a:gd name="T21" fmla="*/ 0 h 196"/>
                <a:gd name="T22" fmla="*/ 0 w 167"/>
                <a:gd name="T23" fmla="*/ 0 h 196"/>
                <a:gd name="T24" fmla="*/ 0 w 167"/>
                <a:gd name="T25" fmla="*/ 0 h 196"/>
                <a:gd name="T26" fmla="*/ 0 w 167"/>
                <a:gd name="T27" fmla="*/ 0 h 196"/>
                <a:gd name="T28" fmla="*/ 0 w 167"/>
                <a:gd name="T29" fmla="*/ 0 h 196"/>
                <a:gd name="T30" fmla="*/ 0 w 167"/>
                <a:gd name="T31" fmla="*/ 0 h 196"/>
                <a:gd name="T32" fmla="*/ 0 w 167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96"/>
                <a:gd name="T53" fmla="*/ 167 w 167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96">
                  <a:moveTo>
                    <a:pt x="167" y="196"/>
                  </a:moveTo>
                  <a:lnTo>
                    <a:pt x="167" y="182"/>
                  </a:lnTo>
                  <a:lnTo>
                    <a:pt x="155" y="158"/>
                  </a:lnTo>
                  <a:lnTo>
                    <a:pt x="132" y="125"/>
                  </a:lnTo>
                  <a:lnTo>
                    <a:pt x="101" y="84"/>
                  </a:lnTo>
                  <a:lnTo>
                    <a:pt x="67" y="48"/>
                  </a:lnTo>
                  <a:lnTo>
                    <a:pt x="37" y="20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40"/>
                  </a:lnTo>
                  <a:lnTo>
                    <a:pt x="36" y="73"/>
                  </a:lnTo>
                  <a:lnTo>
                    <a:pt x="67" y="113"/>
                  </a:lnTo>
                  <a:lnTo>
                    <a:pt x="101" y="150"/>
                  </a:lnTo>
                  <a:lnTo>
                    <a:pt x="132" y="178"/>
                  </a:lnTo>
                  <a:lnTo>
                    <a:pt x="155" y="193"/>
                  </a:lnTo>
                  <a:lnTo>
                    <a:pt x="167" y="19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0" name="Freeform 184"/>
            <p:cNvSpPr>
              <a:spLocks/>
            </p:cNvSpPr>
            <p:nvPr/>
          </p:nvSpPr>
          <p:spPr bwMode="auto">
            <a:xfrm rot="-169698">
              <a:off x="4623" y="2738"/>
              <a:ext cx="53" cy="7"/>
            </a:xfrm>
            <a:custGeom>
              <a:avLst/>
              <a:gdLst>
                <a:gd name="T0" fmla="*/ 0 w 180"/>
                <a:gd name="T1" fmla="*/ 0 h 28"/>
                <a:gd name="T2" fmla="*/ 0 w 180"/>
                <a:gd name="T3" fmla="*/ 0 h 28"/>
                <a:gd name="T4" fmla="*/ 0 w 180"/>
                <a:gd name="T5" fmla="*/ 0 h 28"/>
                <a:gd name="T6" fmla="*/ 0 w 180"/>
                <a:gd name="T7" fmla="*/ 0 h 28"/>
                <a:gd name="T8" fmla="*/ 0 w 180"/>
                <a:gd name="T9" fmla="*/ 0 h 28"/>
                <a:gd name="T10" fmla="*/ 0 w 180"/>
                <a:gd name="T11" fmla="*/ 0 h 28"/>
                <a:gd name="T12" fmla="*/ 0 w 180"/>
                <a:gd name="T13" fmla="*/ 0 h 28"/>
                <a:gd name="T14" fmla="*/ 0 w 180"/>
                <a:gd name="T15" fmla="*/ 0 h 28"/>
                <a:gd name="T16" fmla="*/ 0 w 180"/>
                <a:gd name="T17" fmla="*/ 0 h 28"/>
                <a:gd name="T18" fmla="*/ 0 w 180"/>
                <a:gd name="T19" fmla="*/ 0 h 28"/>
                <a:gd name="T20" fmla="*/ 0 w 180"/>
                <a:gd name="T21" fmla="*/ 0 h 28"/>
                <a:gd name="T22" fmla="*/ 0 w 180"/>
                <a:gd name="T23" fmla="*/ 0 h 28"/>
                <a:gd name="T24" fmla="*/ 0 w 180"/>
                <a:gd name="T25" fmla="*/ 0 h 28"/>
                <a:gd name="T26" fmla="*/ 0 w 180"/>
                <a:gd name="T27" fmla="*/ 0 h 28"/>
                <a:gd name="T28" fmla="*/ 0 w 180"/>
                <a:gd name="T29" fmla="*/ 0 h 28"/>
                <a:gd name="T30" fmla="*/ 0 w 180"/>
                <a:gd name="T31" fmla="*/ 0 h 28"/>
                <a:gd name="T32" fmla="*/ 0 w 180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28"/>
                <a:gd name="T53" fmla="*/ 180 w 18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28">
                  <a:moveTo>
                    <a:pt x="180" y="10"/>
                  </a:moveTo>
                  <a:lnTo>
                    <a:pt x="173" y="6"/>
                  </a:lnTo>
                  <a:lnTo>
                    <a:pt x="154" y="2"/>
                  </a:lnTo>
                  <a:lnTo>
                    <a:pt x="124" y="0"/>
                  </a:lnTo>
                  <a:lnTo>
                    <a:pt x="90" y="0"/>
                  </a:lnTo>
                  <a:lnTo>
                    <a:pt x="56" y="2"/>
                  </a:lnTo>
                  <a:lnTo>
                    <a:pt x="26" y="6"/>
                  </a:lnTo>
                  <a:lnTo>
                    <a:pt x="7" y="10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26" y="24"/>
                  </a:lnTo>
                  <a:lnTo>
                    <a:pt x="56" y="28"/>
                  </a:lnTo>
                  <a:lnTo>
                    <a:pt x="90" y="28"/>
                  </a:lnTo>
                  <a:lnTo>
                    <a:pt x="124" y="26"/>
                  </a:lnTo>
                  <a:lnTo>
                    <a:pt x="154" y="21"/>
                  </a:lnTo>
                  <a:lnTo>
                    <a:pt x="173" y="16"/>
                  </a:lnTo>
                  <a:lnTo>
                    <a:pt x="180" y="1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1" name="Freeform 185"/>
            <p:cNvSpPr>
              <a:spLocks/>
            </p:cNvSpPr>
            <p:nvPr/>
          </p:nvSpPr>
          <p:spPr bwMode="auto">
            <a:xfrm rot="-169698">
              <a:off x="4094" y="2255"/>
              <a:ext cx="54" cy="6"/>
            </a:xfrm>
            <a:custGeom>
              <a:avLst/>
              <a:gdLst>
                <a:gd name="T0" fmla="*/ 0 w 179"/>
                <a:gd name="T1" fmla="*/ 0 h 29"/>
                <a:gd name="T2" fmla="*/ 0 w 179"/>
                <a:gd name="T3" fmla="*/ 0 h 29"/>
                <a:gd name="T4" fmla="*/ 0 w 179"/>
                <a:gd name="T5" fmla="*/ 0 h 29"/>
                <a:gd name="T6" fmla="*/ 0 w 179"/>
                <a:gd name="T7" fmla="*/ 0 h 29"/>
                <a:gd name="T8" fmla="*/ 0 w 179"/>
                <a:gd name="T9" fmla="*/ 0 h 29"/>
                <a:gd name="T10" fmla="*/ 0 w 179"/>
                <a:gd name="T11" fmla="*/ 0 h 29"/>
                <a:gd name="T12" fmla="*/ 0 w 179"/>
                <a:gd name="T13" fmla="*/ 0 h 29"/>
                <a:gd name="T14" fmla="*/ 0 w 179"/>
                <a:gd name="T15" fmla="*/ 0 h 29"/>
                <a:gd name="T16" fmla="*/ 0 w 179"/>
                <a:gd name="T17" fmla="*/ 0 h 29"/>
                <a:gd name="T18" fmla="*/ 0 w 179"/>
                <a:gd name="T19" fmla="*/ 0 h 29"/>
                <a:gd name="T20" fmla="*/ 0 w 179"/>
                <a:gd name="T21" fmla="*/ 0 h 29"/>
                <a:gd name="T22" fmla="*/ 0 w 179"/>
                <a:gd name="T23" fmla="*/ 0 h 29"/>
                <a:gd name="T24" fmla="*/ 0 w 179"/>
                <a:gd name="T25" fmla="*/ 0 h 29"/>
                <a:gd name="T26" fmla="*/ 0 w 179"/>
                <a:gd name="T27" fmla="*/ 0 h 29"/>
                <a:gd name="T28" fmla="*/ 0 w 179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9"/>
                <a:gd name="T47" fmla="*/ 179 w 179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9">
                  <a:moveTo>
                    <a:pt x="179" y="12"/>
                  </a:moveTo>
                  <a:lnTo>
                    <a:pt x="154" y="3"/>
                  </a:lnTo>
                  <a:lnTo>
                    <a:pt x="125" y="0"/>
                  </a:lnTo>
                  <a:lnTo>
                    <a:pt x="89" y="0"/>
                  </a:lnTo>
                  <a:lnTo>
                    <a:pt x="54" y="3"/>
                  </a:lnTo>
                  <a:lnTo>
                    <a:pt x="26" y="7"/>
                  </a:lnTo>
                  <a:lnTo>
                    <a:pt x="8" y="11"/>
                  </a:lnTo>
                  <a:lnTo>
                    <a:pt x="0" y="15"/>
                  </a:lnTo>
                  <a:lnTo>
                    <a:pt x="8" y="21"/>
                  </a:lnTo>
                  <a:lnTo>
                    <a:pt x="26" y="25"/>
                  </a:lnTo>
                  <a:lnTo>
                    <a:pt x="54" y="29"/>
                  </a:lnTo>
                  <a:lnTo>
                    <a:pt x="89" y="29"/>
                  </a:lnTo>
                  <a:lnTo>
                    <a:pt x="125" y="25"/>
                  </a:lnTo>
                  <a:lnTo>
                    <a:pt x="154" y="23"/>
                  </a:lnTo>
                  <a:lnTo>
                    <a:pt x="179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2" name="Freeform 186"/>
            <p:cNvSpPr>
              <a:spLocks/>
            </p:cNvSpPr>
            <p:nvPr/>
          </p:nvSpPr>
          <p:spPr bwMode="auto">
            <a:xfrm rot="-169698">
              <a:off x="4897" y="2691"/>
              <a:ext cx="53" cy="8"/>
            </a:xfrm>
            <a:custGeom>
              <a:avLst/>
              <a:gdLst>
                <a:gd name="T0" fmla="*/ 0 w 177"/>
                <a:gd name="T1" fmla="*/ 0 h 29"/>
                <a:gd name="T2" fmla="*/ 0 w 177"/>
                <a:gd name="T3" fmla="*/ 0 h 29"/>
                <a:gd name="T4" fmla="*/ 0 w 177"/>
                <a:gd name="T5" fmla="*/ 0 h 29"/>
                <a:gd name="T6" fmla="*/ 0 w 177"/>
                <a:gd name="T7" fmla="*/ 0 h 29"/>
                <a:gd name="T8" fmla="*/ 0 w 177"/>
                <a:gd name="T9" fmla="*/ 0 h 29"/>
                <a:gd name="T10" fmla="*/ 0 w 177"/>
                <a:gd name="T11" fmla="*/ 0 h 29"/>
                <a:gd name="T12" fmla="*/ 0 w 177"/>
                <a:gd name="T13" fmla="*/ 0 h 29"/>
                <a:gd name="T14" fmla="*/ 0 w 177"/>
                <a:gd name="T15" fmla="*/ 0 h 29"/>
                <a:gd name="T16" fmla="*/ 0 w 177"/>
                <a:gd name="T17" fmla="*/ 0 h 29"/>
                <a:gd name="T18" fmla="*/ 0 w 177"/>
                <a:gd name="T19" fmla="*/ 0 h 29"/>
                <a:gd name="T20" fmla="*/ 0 w 177"/>
                <a:gd name="T21" fmla="*/ 0 h 29"/>
                <a:gd name="T22" fmla="*/ 0 w 177"/>
                <a:gd name="T23" fmla="*/ 0 h 29"/>
                <a:gd name="T24" fmla="*/ 0 w 177"/>
                <a:gd name="T25" fmla="*/ 0 h 29"/>
                <a:gd name="T26" fmla="*/ 0 w 177"/>
                <a:gd name="T27" fmla="*/ 0 h 29"/>
                <a:gd name="T28" fmla="*/ 0 w 177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29"/>
                <a:gd name="T47" fmla="*/ 177 w 177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29">
                  <a:moveTo>
                    <a:pt x="177" y="11"/>
                  </a:moveTo>
                  <a:lnTo>
                    <a:pt x="153" y="1"/>
                  </a:lnTo>
                  <a:lnTo>
                    <a:pt x="123" y="0"/>
                  </a:lnTo>
                  <a:lnTo>
                    <a:pt x="88" y="0"/>
                  </a:lnTo>
                  <a:lnTo>
                    <a:pt x="55" y="1"/>
                  </a:lnTo>
                  <a:lnTo>
                    <a:pt x="25" y="6"/>
                  </a:lnTo>
                  <a:lnTo>
                    <a:pt x="7" y="11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25" y="25"/>
                  </a:lnTo>
                  <a:lnTo>
                    <a:pt x="55" y="29"/>
                  </a:lnTo>
                  <a:lnTo>
                    <a:pt x="88" y="29"/>
                  </a:lnTo>
                  <a:lnTo>
                    <a:pt x="123" y="25"/>
                  </a:lnTo>
                  <a:lnTo>
                    <a:pt x="153" y="23"/>
                  </a:lnTo>
                  <a:lnTo>
                    <a:pt x="177" y="1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3" name="Freeform 187"/>
            <p:cNvSpPr>
              <a:spLocks/>
            </p:cNvSpPr>
            <p:nvPr/>
          </p:nvSpPr>
          <p:spPr bwMode="auto">
            <a:xfrm rot="-169698">
              <a:off x="4776" y="2973"/>
              <a:ext cx="53" cy="7"/>
            </a:xfrm>
            <a:custGeom>
              <a:avLst/>
              <a:gdLst>
                <a:gd name="T0" fmla="*/ 0 w 178"/>
                <a:gd name="T1" fmla="*/ 0 h 29"/>
                <a:gd name="T2" fmla="*/ 0 w 178"/>
                <a:gd name="T3" fmla="*/ 0 h 29"/>
                <a:gd name="T4" fmla="*/ 0 w 178"/>
                <a:gd name="T5" fmla="*/ 0 h 29"/>
                <a:gd name="T6" fmla="*/ 0 w 178"/>
                <a:gd name="T7" fmla="*/ 0 h 29"/>
                <a:gd name="T8" fmla="*/ 0 w 178"/>
                <a:gd name="T9" fmla="*/ 0 h 29"/>
                <a:gd name="T10" fmla="*/ 0 w 178"/>
                <a:gd name="T11" fmla="*/ 0 h 29"/>
                <a:gd name="T12" fmla="*/ 0 w 178"/>
                <a:gd name="T13" fmla="*/ 0 h 29"/>
                <a:gd name="T14" fmla="*/ 0 w 178"/>
                <a:gd name="T15" fmla="*/ 0 h 29"/>
                <a:gd name="T16" fmla="*/ 0 w 178"/>
                <a:gd name="T17" fmla="*/ 0 h 29"/>
                <a:gd name="T18" fmla="*/ 0 w 178"/>
                <a:gd name="T19" fmla="*/ 0 h 29"/>
                <a:gd name="T20" fmla="*/ 0 w 178"/>
                <a:gd name="T21" fmla="*/ 0 h 29"/>
                <a:gd name="T22" fmla="*/ 0 w 178"/>
                <a:gd name="T23" fmla="*/ 0 h 29"/>
                <a:gd name="T24" fmla="*/ 0 w 178"/>
                <a:gd name="T25" fmla="*/ 0 h 29"/>
                <a:gd name="T26" fmla="*/ 0 w 178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29"/>
                <a:gd name="T44" fmla="*/ 178 w 178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29">
                  <a:moveTo>
                    <a:pt x="178" y="12"/>
                  </a:moveTo>
                  <a:lnTo>
                    <a:pt x="152" y="2"/>
                  </a:lnTo>
                  <a:lnTo>
                    <a:pt x="124" y="0"/>
                  </a:lnTo>
                  <a:lnTo>
                    <a:pt x="91" y="0"/>
                  </a:lnTo>
                  <a:lnTo>
                    <a:pt x="54" y="2"/>
                  </a:lnTo>
                  <a:lnTo>
                    <a:pt x="27" y="6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27" y="26"/>
                  </a:lnTo>
                  <a:lnTo>
                    <a:pt x="54" y="29"/>
                  </a:lnTo>
                  <a:lnTo>
                    <a:pt x="91" y="29"/>
                  </a:lnTo>
                  <a:lnTo>
                    <a:pt x="124" y="26"/>
                  </a:lnTo>
                  <a:lnTo>
                    <a:pt x="152" y="24"/>
                  </a:lnTo>
                  <a:lnTo>
                    <a:pt x="178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4" name="Freeform 188"/>
            <p:cNvSpPr>
              <a:spLocks/>
            </p:cNvSpPr>
            <p:nvPr/>
          </p:nvSpPr>
          <p:spPr bwMode="auto">
            <a:xfrm rot="-169698">
              <a:off x="4191" y="2769"/>
              <a:ext cx="53" cy="11"/>
            </a:xfrm>
            <a:custGeom>
              <a:avLst/>
              <a:gdLst>
                <a:gd name="T0" fmla="*/ 0 w 178"/>
                <a:gd name="T1" fmla="*/ 0 h 38"/>
                <a:gd name="T2" fmla="*/ 0 w 178"/>
                <a:gd name="T3" fmla="*/ 0 h 38"/>
                <a:gd name="T4" fmla="*/ 0 w 178"/>
                <a:gd name="T5" fmla="*/ 0 h 38"/>
                <a:gd name="T6" fmla="*/ 0 w 178"/>
                <a:gd name="T7" fmla="*/ 0 h 38"/>
                <a:gd name="T8" fmla="*/ 0 w 178"/>
                <a:gd name="T9" fmla="*/ 0 h 38"/>
                <a:gd name="T10" fmla="*/ 0 w 178"/>
                <a:gd name="T11" fmla="*/ 0 h 38"/>
                <a:gd name="T12" fmla="*/ 0 w 178"/>
                <a:gd name="T13" fmla="*/ 0 h 38"/>
                <a:gd name="T14" fmla="*/ 0 w 178"/>
                <a:gd name="T15" fmla="*/ 0 h 38"/>
                <a:gd name="T16" fmla="*/ 0 w 178"/>
                <a:gd name="T17" fmla="*/ 0 h 38"/>
                <a:gd name="T18" fmla="*/ 0 w 178"/>
                <a:gd name="T19" fmla="*/ 0 h 38"/>
                <a:gd name="T20" fmla="*/ 0 w 178"/>
                <a:gd name="T21" fmla="*/ 0 h 38"/>
                <a:gd name="T22" fmla="*/ 0 w 178"/>
                <a:gd name="T23" fmla="*/ 0 h 38"/>
                <a:gd name="T24" fmla="*/ 0 w 178"/>
                <a:gd name="T25" fmla="*/ 0 h 38"/>
                <a:gd name="T26" fmla="*/ 0 w 178"/>
                <a:gd name="T27" fmla="*/ 0 h 38"/>
                <a:gd name="T28" fmla="*/ 0 w 178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38"/>
                <a:gd name="T47" fmla="*/ 178 w 17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38">
                  <a:moveTo>
                    <a:pt x="178" y="32"/>
                  </a:moveTo>
                  <a:lnTo>
                    <a:pt x="154" y="20"/>
                  </a:lnTo>
                  <a:lnTo>
                    <a:pt x="126" y="12"/>
                  </a:lnTo>
                  <a:lnTo>
                    <a:pt x="92" y="4"/>
                  </a:lnTo>
                  <a:lnTo>
                    <a:pt x="57" y="1"/>
                  </a:lnTo>
                  <a:lnTo>
                    <a:pt x="27" y="0"/>
                  </a:lnTo>
                  <a:lnTo>
                    <a:pt x="8" y="1"/>
                  </a:lnTo>
                  <a:lnTo>
                    <a:pt x="0" y="7"/>
                  </a:lnTo>
                  <a:lnTo>
                    <a:pt x="24" y="21"/>
                  </a:lnTo>
                  <a:lnTo>
                    <a:pt x="51" y="27"/>
                  </a:lnTo>
                  <a:lnTo>
                    <a:pt x="87" y="32"/>
                  </a:lnTo>
                  <a:lnTo>
                    <a:pt x="122" y="38"/>
                  </a:lnTo>
                  <a:lnTo>
                    <a:pt x="152" y="38"/>
                  </a:lnTo>
                  <a:lnTo>
                    <a:pt x="171" y="37"/>
                  </a:lnTo>
                  <a:lnTo>
                    <a:pt x="178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5" name="Freeform 189"/>
            <p:cNvSpPr>
              <a:spLocks/>
            </p:cNvSpPr>
            <p:nvPr/>
          </p:nvSpPr>
          <p:spPr bwMode="auto">
            <a:xfrm rot="-169698">
              <a:off x="4478" y="2876"/>
              <a:ext cx="52" cy="10"/>
            </a:xfrm>
            <a:custGeom>
              <a:avLst/>
              <a:gdLst>
                <a:gd name="T0" fmla="*/ 0 w 176"/>
                <a:gd name="T1" fmla="*/ 0 h 38"/>
                <a:gd name="T2" fmla="*/ 0 w 176"/>
                <a:gd name="T3" fmla="*/ 0 h 38"/>
                <a:gd name="T4" fmla="*/ 0 w 176"/>
                <a:gd name="T5" fmla="*/ 0 h 38"/>
                <a:gd name="T6" fmla="*/ 0 w 176"/>
                <a:gd name="T7" fmla="*/ 0 h 38"/>
                <a:gd name="T8" fmla="*/ 0 w 176"/>
                <a:gd name="T9" fmla="*/ 0 h 38"/>
                <a:gd name="T10" fmla="*/ 0 w 176"/>
                <a:gd name="T11" fmla="*/ 0 h 38"/>
                <a:gd name="T12" fmla="*/ 0 w 176"/>
                <a:gd name="T13" fmla="*/ 0 h 38"/>
                <a:gd name="T14" fmla="*/ 0 w 176"/>
                <a:gd name="T15" fmla="*/ 0 h 38"/>
                <a:gd name="T16" fmla="*/ 0 w 176"/>
                <a:gd name="T17" fmla="*/ 0 h 38"/>
                <a:gd name="T18" fmla="*/ 0 w 176"/>
                <a:gd name="T19" fmla="*/ 0 h 38"/>
                <a:gd name="T20" fmla="*/ 0 w 176"/>
                <a:gd name="T21" fmla="*/ 0 h 38"/>
                <a:gd name="T22" fmla="*/ 0 w 176"/>
                <a:gd name="T23" fmla="*/ 0 h 38"/>
                <a:gd name="T24" fmla="*/ 0 w 176"/>
                <a:gd name="T25" fmla="*/ 0 h 38"/>
                <a:gd name="T26" fmla="*/ 0 w 176"/>
                <a:gd name="T27" fmla="*/ 0 h 38"/>
                <a:gd name="T28" fmla="*/ 0 w 176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38"/>
                <a:gd name="T47" fmla="*/ 176 w 176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38">
                  <a:moveTo>
                    <a:pt x="176" y="33"/>
                  </a:moveTo>
                  <a:lnTo>
                    <a:pt x="151" y="18"/>
                  </a:lnTo>
                  <a:lnTo>
                    <a:pt x="126" y="11"/>
                  </a:lnTo>
                  <a:lnTo>
                    <a:pt x="92" y="4"/>
                  </a:lnTo>
                  <a:lnTo>
                    <a:pt x="58" y="0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25" y="21"/>
                  </a:lnTo>
                  <a:lnTo>
                    <a:pt x="52" y="28"/>
                  </a:lnTo>
                  <a:lnTo>
                    <a:pt x="88" y="33"/>
                  </a:lnTo>
                  <a:lnTo>
                    <a:pt x="121" y="36"/>
                  </a:lnTo>
                  <a:lnTo>
                    <a:pt x="150" y="38"/>
                  </a:lnTo>
                  <a:lnTo>
                    <a:pt x="168" y="36"/>
                  </a:lnTo>
                  <a:lnTo>
                    <a:pt x="176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6" name="Freeform 190"/>
            <p:cNvSpPr>
              <a:spLocks/>
            </p:cNvSpPr>
            <p:nvPr/>
          </p:nvSpPr>
          <p:spPr bwMode="auto">
            <a:xfrm rot="-169698">
              <a:off x="4286" y="2882"/>
              <a:ext cx="53" cy="11"/>
            </a:xfrm>
            <a:custGeom>
              <a:avLst/>
              <a:gdLst>
                <a:gd name="T0" fmla="*/ 0 w 178"/>
                <a:gd name="T1" fmla="*/ 0 h 39"/>
                <a:gd name="T2" fmla="*/ 0 w 178"/>
                <a:gd name="T3" fmla="*/ 0 h 39"/>
                <a:gd name="T4" fmla="*/ 0 w 178"/>
                <a:gd name="T5" fmla="*/ 0 h 39"/>
                <a:gd name="T6" fmla="*/ 0 w 178"/>
                <a:gd name="T7" fmla="*/ 0 h 39"/>
                <a:gd name="T8" fmla="*/ 0 w 178"/>
                <a:gd name="T9" fmla="*/ 0 h 39"/>
                <a:gd name="T10" fmla="*/ 0 w 178"/>
                <a:gd name="T11" fmla="*/ 0 h 39"/>
                <a:gd name="T12" fmla="*/ 0 w 178"/>
                <a:gd name="T13" fmla="*/ 0 h 39"/>
                <a:gd name="T14" fmla="*/ 0 w 178"/>
                <a:gd name="T15" fmla="*/ 0 h 39"/>
                <a:gd name="T16" fmla="*/ 0 w 178"/>
                <a:gd name="T17" fmla="*/ 0 h 39"/>
                <a:gd name="T18" fmla="*/ 0 w 178"/>
                <a:gd name="T19" fmla="*/ 0 h 39"/>
                <a:gd name="T20" fmla="*/ 0 w 178"/>
                <a:gd name="T21" fmla="*/ 0 h 39"/>
                <a:gd name="T22" fmla="*/ 0 w 178"/>
                <a:gd name="T23" fmla="*/ 0 h 39"/>
                <a:gd name="T24" fmla="*/ 0 w 178"/>
                <a:gd name="T25" fmla="*/ 0 h 39"/>
                <a:gd name="T26" fmla="*/ 0 w 178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39"/>
                <a:gd name="T44" fmla="*/ 178 w 17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39">
                  <a:moveTo>
                    <a:pt x="178" y="33"/>
                  </a:moveTo>
                  <a:lnTo>
                    <a:pt x="153" y="20"/>
                  </a:lnTo>
                  <a:lnTo>
                    <a:pt x="124" y="12"/>
                  </a:lnTo>
                  <a:lnTo>
                    <a:pt x="90" y="4"/>
                  </a:lnTo>
                  <a:lnTo>
                    <a:pt x="54" y="2"/>
                  </a:lnTo>
                  <a:lnTo>
                    <a:pt x="28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24" y="22"/>
                  </a:lnTo>
                  <a:lnTo>
                    <a:pt x="52" y="28"/>
                  </a:lnTo>
                  <a:lnTo>
                    <a:pt x="86" y="33"/>
                  </a:lnTo>
                  <a:lnTo>
                    <a:pt x="120" y="36"/>
                  </a:lnTo>
                  <a:lnTo>
                    <a:pt x="149" y="39"/>
                  </a:lnTo>
                  <a:lnTo>
                    <a:pt x="178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7" name="Freeform 191"/>
            <p:cNvSpPr>
              <a:spLocks/>
            </p:cNvSpPr>
            <p:nvPr/>
          </p:nvSpPr>
          <p:spPr bwMode="auto">
            <a:xfrm rot="-169698">
              <a:off x="4295" y="2831"/>
              <a:ext cx="53" cy="10"/>
            </a:xfrm>
            <a:custGeom>
              <a:avLst/>
              <a:gdLst>
                <a:gd name="T0" fmla="*/ 0 w 177"/>
                <a:gd name="T1" fmla="*/ 0 h 37"/>
                <a:gd name="T2" fmla="*/ 0 w 177"/>
                <a:gd name="T3" fmla="*/ 0 h 37"/>
                <a:gd name="T4" fmla="*/ 0 w 177"/>
                <a:gd name="T5" fmla="*/ 0 h 37"/>
                <a:gd name="T6" fmla="*/ 0 w 177"/>
                <a:gd name="T7" fmla="*/ 0 h 37"/>
                <a:gd name="T8" fmla="*/ 0 w 177"/>
                <a:gd name="T9" fmla="*/ 0 h 37"/>
                <a:gd name="T10" fmla="*/ 0 w 177"/>
                <a:gd name="T11" fmla="*/ 0 h 37"/>
                <a:gd name="T12" fmla="*/ 0 w 177"/>
                <a:gd name="T13" fmla="*/ 0 h 37"/>
                <a:gd name="T14" fmla="*/ 0 w 177"/>
                <a:gd name="T15" fmla="*/ 0 h 37"/>
                <a:gd name="T16" fmla="*/ 0 w 177"/>
                <a:gd name="T17" fmla="*/ 0 h 37"/>
                <a:gd name="T18" fmla="*/ 0 w 177"/>
                <a:gd name="T19" fmla="*/ 0 h 37"/>
                <a:gd name="T20" fmla="*/ 0 w 177"/>
                <a:gd name="T21" fmla="*/ 0 h 37"/>
                <a:gd name="T22" fmla="*/ 0 w 177"/>
                <a:gd name="T23" fmla="*/ 0 h 37"/>
                <a:gd name="T24" fmla="*/ 0 w 177"/>
                <a:gd name="T25" fmla="*/ 0 h 37"/>
                <a:gd name="T26" fmla="*/ 0 w 177"/>
                <a:gd name="T27" fmla="*/ 0 h 37"/>
                <a:gd name="T28" fmla="*/ 0 w 177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37"/>
                <a:gd name="T47" fmla="*/ 177 w 177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37">
                  <a:moveTo>
                    <a:pt x="177" y="32"/>
                  </a:moveTo>
                  <a:lnTo>
                    <a:pt x="152" y="18"/>
                  </a:lnTo>
                  <a:lnTo>
                    <a:pt x="126" y="12"/>
                  </a:lnTo>
                  <a:lnTo>
                    <a:pt x="91" y="4"/>
                  </a:lnTo>
                  <a:lnTo>
                    <a:pt x="56" y="0"/>
                  </a:lnTo>
                  <a:lnTo>
                    <a:pt x="27" y="0"/>
                  </a:lnTo>
                  <a:lnTo>
                    <a:pt x="8" y="1"/>
                  </a:lnTo>
                  <a:lnTo>
                    <a:pt x="0" y="6"/>
                  </a:lnTo>
                  <a:lnTo>
                    <a:pt x="6" y="13"/>
                  </a:lnTo>
                  <a:lnTo>
                    <a:pt x="24" y="19"/>
                  </a:lnTo>
                  <a:lnTo>
                    <a:pt x="51" y="28"/>
                  </a:lnTo>
                  <a:lnTo>
                    <a:pt x="86" y="32"/>
                  </a:lnTo>
                  <a:lnTo>
                    <a:pt x="121" y="37"/>
                  </a:lnTo>
                  <a:lnTo>
                    <a:pt x="150" y="37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8" name="Freeform 192"/>
            <p:cNvSpPr>
              <a:spLocks/>
            </p:cNvSpPr>
            <p:nvPr/>
          </p:nvSpPr>
          <p:spPr bwMode="auto">
            <a:xfrm rot="-169698">
              <a:off x="4501" y="2920"/>
              <a:ext cx="52" cy="13"/>
            </a:xfrm>
            <a:custGeom>
              <a:avLst/>
              <a:gdLst>
                <a:gd name="T0" fmla="*/ 0 w 176"/>
                <a:gd name="T1" fmla="*/ 0 h 45"/>
                <a:gd name="T2" fmla="*/ 0 w 176"/>
                <a:gd name="T3" fmla="*/ 0 h 45"/>
                <a:gd name="T4" fmla="*/ 0 w 176"/>
                <a:gd name="T5" fmla="*/ 0 h 45"/>
                <a:gd name="T6" fmla="*/ 0 w 176"/>
                <a:gd name="T7" fmla="*/ 0 h 45"/>
                <a:gd name="T8" fmla="*/ 0 w 176"/>
                <a:gd name="T9" fmla="*/ 0 h 45"/>
                <a:gd name="T10" fmla="*/ 0 w 176"/>
                <a:gd name="T11" fmla="*/ 0 h 45"/>
                <a:gd name="T12" fmla="*/ 0 w 176"/>
                <a:gd name="T13" fmla="*/ 0 h 45"/>
                <a:gd name="T14" fmla="*/ 0 w 176"/>
                <a:gd name="T15" fmla="*/ 0 h 45"/>
                <a:gd name="T16" fmla="*/ 0 w 176"/>
                <a:gd name="T17" fmla="*/ 0 h 45"/>
                <a:gd name="T18" fmla="*/ 0 w 176"/>
                <a:gd name="T19" fmla="*/ 0 h 45"/>
                <a:gd name="T20" fmla="*/ 0 w 176"/>
                <a:gd name="T21" fmla="*/ 0 h 45"/>
                <a:gd name="T22" fmla="*/ 0 w 176"/>
                <a:gd name="T23" fmla="*/ 0 h 45"/>
                <a:gd name="T24" fmla="*/ 0 w 176"/>
                <a:gd name="T25" fmla="*/ 0 h 45"/>
                <a:gd name="T26" fmla="*/ 0 w 176"/>
                <a:gd name="T27" fmla="*/ 0 h 45"/>
                <a:gd name="T28" fmla="*/ 0 w 176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45"/>
                <a:gd name="T47" fmla="*/ 176 w 176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45">
                  <a:moveTo>
                    <a:pt x="176" y="42"/>
                  </a:moveTo>
                  <a:lnTo>
                    <a:pt x="152" y="27"/>
                  </a:lnTo>
                  <a:lnTo>
                    <a:pt x="126" y="17"/>
                  </a:lnTo>
                  <a:lnTo>
                    <a:pt x="91" y="9"/>
                  </a:lnTo>
                  <a:lnTo>
                    <a:pt x="57" y="3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25" y="21"/>
                  </a:lnTo>
                  <a:lnTo>
                    <a:pt x="51" y="30"/>
                  </a:lnTo>
                  <a:lnTo>
                    <a:pt x="84" y="39"/>
                  </a:lnTo>
                  <a:lnTo>
                    <a:pt x="119" y="44"/>
                  </a:lnTo>
                  <a:lnTo>
                    <a:pt x="146" y="45"/>
                  </a:lnTo>
                  <a:lnTo>
                    <a:pt x="167" y="45"/>
                  </a:lnTo>
                  <a:lnTo>
                    <a:pt x="176" y="4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59" name="Freeform 193"/>
            <p:cNvSpPr>
              <a:spLocks/>
            </p:cNvSpPr>
            <p:nvPr/>
          </p:nvSpPr>
          <p:spPr bwMode="auto">
            <a:xfrm rot="-169698">
              <a:off x="4404" y="2968"/>
              <a:ext cx="52" cy="12"/>
            </a:xfrm>
            <a:custGeom>
              <a:avLst/>
              <a:gdLst>
                <a:gd name="T0" fmla="*/ 0 w 176"/>
                <a:gd name="T1" fmla="*/ 0 h 38"/>
                <a:gd name="T2" fmla="*/ 0 w 176"/>
                <a:gd name="T3" fmla="*/ 0 h 38"/>
                <a:gd name="T4" fmla="*/ 0 w 176"/>
                <a:gd name="T5" fmla="*/ 0 h 38"/>
                <a:gd name="T6" fmla="*/ 0 w 176"/>
                <a:gd name="T7" fmla="*/ 0 h 38"/>
                <a:gd name="T8" fmla="*/ 0 w 176"/>
                <a:gd name="T9" fmla="*/ 0 h 38"/>
                <a:gd name="T10" fmla="*/ 0 w 176"/>
                <a:gd name="T11" fmla="*/ 0 h 38"/>
                <a:gd name="T12" fmla="*/ 0 w 176"/>
                <a:gd name="T13" fmla="*/ 0 h 38"/>
                <a:gd name="T14" fmla="*/ 0 w 176"/>
                <a:gd name="T15" fmla="*/ 0 h 38"/>
                <a:gd name="T16" fmla="*/ 0 w 176"/>
                <a:gd name="T17" fmla="*/ 0 h 38"/>
                <a:gd name="T18" fmla="*/ 0 w 176"/>
                <a:gd name="T19" fmla="*/ 0 h 38"/>
                <a:gd name="T20" fmla="*/ 0 w 176"/>
                <a:gd name="T21" fmla="*/ 0 h 38"/>
                <a:gd name="T22" fmla="*/ 0 w 176"/>
                <a:gd name="T23" fmla="*/ 0 h 38"/>
                <a:gd name="T24" fmla="*/ 0 w 176"/>
                <a:gd name="T25" fmla="*/ 0 h 38"/>
                <a:gd name="T26" fmla="*/ 0 w 176"/>
                <a:gd name="T27" fmla="*/ 0 h 38"/>
                <a:gd name="T28" fmla="*/ 0 w 176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38"/>
                <a:gd name="T47" fmla="*/ 176 w 176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38">
                  <a:moveTo>
                    <a:pt x="176" y="32"/>
                  </a:moveTo>
                  <a:lnTo>
                    <a:pt x="152" y="20"/>
                  </a:lnTo>
                  <a:lnTo>
                    <a:pt x="125" y="12"/>
                  </a:lnTo>
                  <a:lnTo>
                    <a:pt x="90" y="4"/>
                  </a:lnTo>
                  <a:lnTo>
                    <a:pt x="55" y="1"/>
                  </a:lnTo>
                  <a:lnTo>
                    <a:pt x="27" y="0"/>
                  </a:lnTo>
                  <a:lnTo>
                    <a:pt x="7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23" y="21"/>
                  </a:lnTo>
                  <a:lnTo>
                    <a:pt x="51" y="27"/>
                  </a:lnTo>
                  <a:lnTo>
                    <a:pt x="86" y="32"/>
                  </a:lnTo>
                  <a:lnTo>
                    <a:pt x="120" y="37"/>
                  </a:lnTo>
                  <a:lnTo>
                    <a:pt x="150" y="38"/>
                  </a:lnTo>
                  <a:lnTo>
                    <a:pt x="176" y="3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0" name="Freeform 194"/>
            <p:cNvSpPr>
              <a:spLocks/>
            </p:cNvSpPr>
            <p:nvPr/>
          </p:nvSpPr>
          <p:spPr bwMode="auto">
            <a:xfrm rot="-169698">
              <a:off x="4977" y="2468"/>
              <a:ext cx="13" cy="49"/>
            </a:xfrm>
            <a:custGeom>
              <a:avLst/>
              <a:gdLst>
                <a:gd name="T0" fmla="*/ 0 w 44"/>
                <a:gd name="T1" fmla="*/ 0 h 175"/>
                <a:gd name="T2" fmla="*/ 0 w 44"/>
                <a:gd name="T3" fmla="*/ 0 h 175"/>
                <a:gd name="T4" fmla="*/ 0 w 44"/>
                <a:gd name="T5" fmla="*/ 0 h 175"/>
                <a:gd name="T6" fmla="*/ 0 w 44"/>
                <a:gd name="T7" fmla="*/ 0 h 175"/>
                <a:gd name="T8" fmla="*/ 0 w 44"/>
                <a:gd name="T9" fmla="*/ 0 h 175"/>
                <a:gd name="T10" fmla="*/ 0 w 44"/>
                <a:gd name="T11" fmla="*/ 0 h 175"/>
                <a:gd name="T12" fmla="*/ 0 w 44"/>
                <a:gd name="T13" fmla="*/ 0 h 175"/>
                <a:gd name="T14" fmla="*/ 0 w 44"/>
                <a:gd name="T15" fmla="*/ 0 h 175"/>
                <a:gd name="T16" fmla="*/ 0 w 44"/>
                <a:gd name="T17" fmla="*/ 0 h 175"/>
                <a:gd name="T18" fmla="*/ 0 w 44"/>
                <a:gd name="T19" fmla="*/ 0 h 175"/>
                <a:gd name="T20" fmla="*/ 0 w 44"/>
                <a:gd name="T21" fmla="*/ 0 h 175"/>
                <a:gd name="T22" fmla="*/ 0 w 4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75"/>
                <a:gd name="T38" fmla="*/ 44 w 4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75">
                  <a:moveTo>
                    <a:pt x="39" y="175"/>
                  </a:moveTo>
                  <a:lnTo>
                    <a:pt x="44" y="149"/>
                  </a:lnTo>
                  <a:lnTo>
                    <a:pt x="37" y="84"/>
                  </a:lnTo>
                  <a:lnTo>
                    <a:pt x="30" y="50"/>
                  </a:lnTo>
                  <a:lnTo>
                    <a:pt x="21" y="23"/>
                  </a:lnTo>
                  <a:lnTo>
                    <a:pt x="13" y="5"/>
                  </a:lnTo>
                  <a:lnTo>
                    <a:pt x="3" y="0"/>
                  </a:lnTo>
                  <a:lnTo>
                    <a:pt x="0" y="26"/>
                  </a:lnTo>
                  <a:lnTo>
                    <a:pt x="9" y="90"/>
                  </a:lnTo>
                  <a:lnTo>
                    <a:pt x="15" y="126"/>
                  </a:lnTo>
                  <a:lnTo>
                    <a:pt x="24" y="152"/>
                  </a:lnTo>
                  <a:lnTo>
                    <a:pt x="39" y="175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1" name="Freeform 195"/>
            <p:cNvSpPr>
              <a:spLocks/>
            </p:cNvSpPr>
            <p:nvPr/>
          </p:nvSpPr>
          <p:spPr bwMode="auto">
            <a:xfrm rot="-169698">
              <a:off x="4374" y="2870"/>
              <a:ext cx="53" cy="10"/>
            </a:xfrm>
            <a:custGeom>
              <a:avLst/>
              <a:gdLst>
                <a:gd name="T0" fmla="*/ 0 w 175"/>
                <a:gd name="T1" fmla="*/ 0 h 39"/>
                <a:gd name="T2" fmla="*/ 0 w 175"/>
                <a:gd name="T3" fmla="*/ 0 h 39"/>
                <a:gd name="T4" fmla="*/ 0 w 175"/>
                <a:gd name="T5" fmla="*/ 0 h 39"/>
                <a:gd name="T6" fmla="*/ 0 w 175"/>
                <a:gd name="T7" fmla="*/ 0 h 39"/>
                <a:gd name="T8" fmla="*/ 0 w 175"/>
                <a:gd name="T9" fmla="*/ 0 h 39"/>
                <a:gd name="T10" fmla="*/ 0 w 175"/>
                <a:gd name="T11" fmla="*/ 0 h 39"/>
                <a:gd name="T12" fmla="*/ 0 w 175"/>
                <a:gd name="T13" fmla="*/ 0 h 39"/>
                <a:gd name="T14" fmla="*/ 0 w 175"/>
                <a:gd name="T15" fmla="*/ 0 h 39"/>
                <a:gd name="T16" fmla="*/ 0 w 175"/>
                <a:gd name="T17" fmla="*/ 0 h 39"/>
                <a:gd name="T18" fmla="*/ 0 w 175"/>
                <a:gd name="T19" fmla="*/ 0 h 39"/>
                <a:gd name="T20" fmla="*/ 0 w 175"/>
                <a:gd name="T21" fmla="*/ 0 h 39"/>
                <a:gd name="T22" fmla="*/ 0 w 175"/>
                <a:gd name="T23" fmla="*/ 0 h 39"/>
                <a:gd name="T24" fmla="*/ 0 w 175"/>
                <a:gd name="T25" fmla="*/ 0 h 39"/>
                <a:gd name="T26" fmla="*/ 0 w 175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9"/>
                <a:gd name="T44" fmla="*/ 175 w 17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9">
                  <a:moveTo>
                    <a:pt x="175" y="33"/>
                  </a:moveTo>
                  <a:lnTo>
                    <a:pt x="152" y="21"/>
                  </a:lnTo>
                  <a:lnTo>
                    <a:pt x="125" y="11"/>
                  </a:lnTo>
                  <a:lnTo>
                    <a:pt x="90" y="5"/>
                  </a:lnTo>
                  <a:lnTo>
                    <a:pt x="55" y="0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24" y="22"/>
                  </a:lnTo>
                  <a:lnTo>
                    <a:pt x="53" y="27"/>
                  </a:lnTo>
                  <a:lnTo>
                    <a:pt x="85" y="33"/>
                  </a:lnTo>
                  <a:lnTo>
                    <a:pt x="120" y="38"/>
                  </a:lnTo>
                  <a:lnTo>
                    <a:pt x="150" y="39"/>
                  </a:lnTo>
                  <a:lnTo>
                    <a:pt x="175" y="3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2" name="Freeform 196"/>
            <p:cNvSpPr>
              <a:spLocks/>
            </p:cNvSpPr>
            <p:nvPr/>
          </p:nvSpPr>
          <p:spPr bwMode="auto">
            <a:xfrm rot="-169698">
              <a:off x="3903" y="2401"/>
              <a:ext cx="12" cy="50"/>
            </a:xfrm>
            <a:custGeom>
              <a:avLst/>
              <a:gdLst>
                <a:gd name="T0" fmla="*/ 0 w 44"/>
                <a:gd name="T1" fmla="*/ 0 h 176"/>
                <a:gd name="T2" fmla="*/ 0 w 44"/>
                <a:gd name="T3" fmla="*/ 0 h 176"/>
                <a:gd name="T4" fmla="*/ 0 w 44"/>
                <a:gd name="T5" fmla="*/ 0 h 176"/>
                <a:gd name="T6" fmla="*/ 0 w 44"/>
                <a:gd name="T7" fmla="*/ 0 h 176"/>
                <a:gd name="T8" fmla="*/ 0 w 44"/>
                <a:gd name="T9" fmla="*/ 0 h 176"/>
                <a:gd name="T10" fmla="*/ 0 w 44"/>
                <a:gd name="T11" fmla="*/ 0 h 176"/>
                <a:gd name="T12" fmla="*/ 0 w 44"/>
                <a:gd name="T13" fmla="*/ 0 h 176"/>
                <a:gd name="T14" fmla="*/ 0 w 44"/>
                <a:gd name="T15" fmla="*/ 0 h 176"/>
                <a:gd name="T16" fmla="*/ 0 w 44"/>
                <a:gd name="T17" fmla="*/ 0 h 176"/>
                <a:gd name="T18" fmla="*/ 0 w 44"/>
                <a:gd name="T19" fmla="*/ 0 h 176"/>
                <a:gd name="T20" fmla="*/ 0 w 44"/>
                <a:gd name="T21" fmla="*/ 0 h 176"/>
                <a:gd name="T22" fmla="*/ 0 w 44"/>
                <a:gd name="T23" fmla="*/ 0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76"/>
                <a:gd name="T38" fmla="*/ 44 w 44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76">
                  <a:moveTo>
                    <a:pt x="39" y="176"/>
                  </a:moveTo>
                  <a:lnTo>
                    <a:pt x="44" y="149"/>
                  </a:lnTo>
                  <a:lnTo>
                    <a:pt x="37" y="84"/>
                  </a:lnTo>
                  <a:lnTo>
                    <a:pt x="28" y="50"/>
                  </a:lnTo>
                  <a:lnTo>
                    <a:pt x="21" y="23"/>
                  </a:lnTo>
                  <a:lnTo>
                    <a:pt x="13" y="6"/>
                  </a:lnTo>
                  <a:lnTo>
                    <a:pt x="3" y="0"/>
                  </a:lnTo>
                  <a:lnTo>
                    <a:pt x="0" y="29"/>
                  </a:lnTo>
                  <a:lnTo>
                    <a:pt x="7" y="91"/>
                  </a:lnTo>
                  <a:lnTo>
                    <a:pt x="15" y="125"/>
                  </a:lnTo>
                  <a:lnTo>
                    <a:pt x="24" y="151"/>
                  </a:lnTo>
                  <a:lnTo>
                    <a:pt x="39" y="17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3" name="Freeform 197"/>
            <p:cNvSpPr>
              <a:spLocks/>
            </p:cNvSpPr>
            <p:nvPr/>
          </p:nvSpPr>
          <p:spPr bwMode="auto">
            <a:xfrm rot="-169698">
              <a:off x="4605" y="2931"/>
              <a:ext cx="51" cy="12"/>
            </a:xfrm>
            <a:custGeom>
              <a:avLst/>
              <a:gdLst>
                <a:gd name="T0" fmla="*/ 0 w 175"/>
                <a:gd name="T1" fmla="*/ 0 h 46"/>
                <a:gd name="T2" fmla="*/ 0 w 175"/>
                <a:gd name="T3" fmla="*/ 0 h 46"/>
                <a:gd name="T4" fmla="*/ 0 w 175"/>
                <a:gd name="T5" fmla="*/ 0 h 46"/>
                <a:gd name="T6" fmla="*/ 0 w 175"/>
                <a:gd name="T7" fmla="*/ 0 h 46"/>
                <a:gd name="T8" fmla="*/ 0 w 175"/>
                <a:gd name="T9" fmla="*/ 0 h 46"/>
                <a:gd name="T10" fmla="*/ 0 w 175"/>
                <a:gd name="T11" fmla="*/ 0 h 46"/>
                <a:gd name="T12" fmla="*/ 0 w 175"/>
                <a:gd name="T13" fmla="*/ 0 h 46"/>
                <a:gd name="T14" fmla="*/ 0 w 175"/>
                <a:gd name="T15" fmla="*/ 0 h 46"/>
                <a:gd name="T16" fmla="*/ 0 w 175"/>
                <a:gd name="T17" fmla="*/ 0 h 46"/>
                <a:gd name="T18" fmla="*/ 0 w 175"/>
                <a:gd name="T19" fmla="*/ 0 h 46"/>
                <a:gd name="T20" fmla="*/ 0 w 175"/>
                <a:gd name="T21" fmla="*/ 0 h 46"/>
                <a:gd name="T22" fmla="*/ 0 w 175"/>
                <a:gd name="T23" fmla="*/ 0 h 46"/>
                <a:gd name="T24" fmla="*/ 0 w 175"/>
                <a:gd name="T25" fmla="*/ 0 h 46"/>
                <a:gd name="T26" fmla="*/ 0 w 175"/>
                <a:gd name="T27" fmla="*/ 0 h 46"/>
                <a:gd name="T28" fmla="*/ 0 w 175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46"/>
                <a:gd name="T47" fmla="*/ 175 w 175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46">
                  <a:moveTo>
                    <a:pt x="175" y="44"/>
                  </a:moveTo>
                  <a:lnTo>
                    <a:pt x="153" y="28"/>
                  </a:lnTo>
                  <a:lnTo>
                    <a:pt x="127" y="20"/>
                  </a:lnTo>
                  <a:lnTo>
                    <a:pt x="91" y="10"/>
                  </a:lnTo>
                  <a:lnTo>
                    <a:pt x="57" y="3"/>
                  </a:lnTo>
                  <a:lnTo>
                    <a:pt x="28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7" y="14"/>
                  </a:lnTo>
                  <a:lnTo>
                    <a:pt x="24" y="22"/>
                  </a:lnTo>
                  <a:lnTo>
                    <a:pt x="51" y="30"/>
                  </a:lnTo>
                  <a:lnTo>
                    <a:pt x="85" y="39"/>
                  </a:lnTo>
                  <a:lnTo>
                    <a:pt x="120" y="44"/>
                  </a:lnTo>
                  <a:lnTo>
                    <a:pt x="148" y="46"/>
                  </a:lnTo>
                  <a:lnTo>
                    <a:pt x="175" y="4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4" name="Freeform 198"/>
            <p:cNvSpPr>
              <a:spLocks/>
            </p:cNvSpPr>
            <p:nvPr/>
          </p:nvSpPr>
          <p:spPr bwMode="auto">
            <a:xfrm rot="-169698">
              <a:off x="4286" y="2268"/>
              <a:ext cx="52" cy="9"/>
            </a:xfrm>
            <a:custGeom>
              <a:avLst/>
              <a:gdLst>
                <a:gd name="T0" fmla="*/ 0 w 174"/>
                <a:gd name="T1" fmla="*/ 0 h 28"/>
                <a:gd name="T2" fmla="*/ 0 w 174"/>
                <a:gd name="T3" fmla="*/ 0 h 28"/>
                <a:gd name="T4" fmla="*/ 0 w 174"/>
                <a:gd name="T5" fmla="*/ 0 h 28"/>
                <a:gd name="T6" fmla="*/ 0 w 174"/>
                <a:gd name="T7" fmla="*/ 0 h 28"/>
                <a:gd name="T8" fmla="*/ 0 w 174"/>
                <a:gd name="T9" fmla="*/ 0 h 28"/>
                <a:gd name="T10" fmla="*/ 0 w 174"/>
                <a:gd name="T11" fmla="*/ 0 h 28"/>
                <a:gd name="T12" fmla="*/ 0 w 174"/>
                <a:gd name="T13" fmla="*/ 0 h 28"/>
                <a:gd name="T14" fmla="*/ 0 w 174"/>
                <a:gd name="T15" fmla="*/ 0 h 28"/>
                <a:gd name="T16" fmla="*/ 0 w 174"/>
                <a:gd name="T17" fmla="*/ 0 h 28"/>
                <a:gd name="T18" fmla="*/ 0 w 174"/>
                <a:gd name="T19" fmla="*/ 0 h 28"/>
                <a:gd name="T20" fmla="*/ 0 w 174"/>
                <a:gd name="T21" fmla="*/ 0 h 28"/>
                <a:gd name="T22" fmla="*/ 0 w 174"/>
                <a:gd name="T23" fmla="*/ 0 h 28"/>
                <a:gd name="T24" fmla="*/ 0 w 174"/>
                <a:gd name="T25" fmla="*/ 0 h 28"/>
                <a:gd name="T26" fmla="*/ 0 w 17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28"/>
                <a:gd name="T44" fmla="*/ 174 w 17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28">
                  <a:moveTo>
                    <a:pt x="174" y="11"/>
                  </a:moveTo>
                  <a:lnTo>
                    <a:pt x="147" y="3"/>
                  </a:lnTo>
                  <a:lnTo>
                    <a:pt x="117" y="0"/>
                  </a:lnTo>
                  <a:lnTo>
                    <a:pt x="83" y="0"/>
                  </a:lnTo>
                  <a:lnTo>
                    <a:pt x="48" y="3"/>
                  </a:lnTo>
                  <a:lnTo>
                    <a:pt x="19" y="5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9" y="24"/>
                  </a:lnTo>
                  <a:lnTo>
                    <a:pt x="48" y="28"/>
                  </a:lnTo>
                  <a:lnTo>
                    <a:pt x="83" y="28"/>
                  </a:lnTo>
                  <a:lnTo>
                    <a:pt x="117" y="25"/>
                  </a:lnTo>
                  <a:lnTo>
                    <a:pt x="147" y="21"/>
                  </a:lnTo>
                  <a:lnTo>
                    <a:pt x="174" y="1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5" name="Freeform 199"/>
            <p:cNvSpPr>
              <a:spLocks/>
            </p:cNvSpPr>
            <p:nvPr/>
          </p:nvSpPr>
          <p:spPr bwMode="auto">
            <a:xfrm rot="-169698">
              <a:off x="5059" y="2780"/>
              <a:ext cx="51" cy="16"/>
            </a:xfrm>
            <a:custGeom>
              <a:avLst/>
              <a:gdLst>
                <a:gd name="T0" fmla="*/ 0 w 171"/>
                <a:gd name="T1" fmla="*/ 0 h 58"/>
                <a:gd name="T2" fmla="*/ 0 w 171"/>
                <a:gd name="T3" fmla="*/ 0 h 58"/>
                <a:gd name="T4" fmla="*/ 0 w 171"/>
                <a:gd name="T5" fmla="*/ 0 h 58"/>
                <a:gd name="T6" fmla="*/ 0 w 171"/>
                <a:gd name="T7" fmla="*/ 0 h 58"/>
                <a:gd name="T8" fmla="*/ 0 w 171"/>
                <a:gd name="T9" fmla="*/ 0 h 58"/>
                <a:gd name="T10" fmla="*/ 0 w 171"/>
                <a:gd name="T11" fmla="*/ 0 h 58"/>
                <a:gd name="T12" fmla="*/ 0 w 171"/>
                <a:gd name="T13" fmla="*/ 0 h 58"/>
                <a:gd name="T14" fmla="*/ 0 w 171"/>
                <a:gd name="T15" fmla="*/ 0 h 58"/>
                <a:gd name="T16" fmla="*/ 0 w 171"/>
                <a:gd name="T17" fmla="*/ 0 h 58"/>
                <a:gd name="T18" fmla="*/ 0 w 171"/>
                <a:gd name="T19" fmla="*/ 0 h 58"/>
                <a:gd name="T20" fmla="*/ 0 w 171"/>
                <a:gd name="T21" fmla="*/ 0 h 58"/>
                <a:gd name="T22" fmla="*/ 0 w 171"/>
                <a:gd name="T23" fmla="*/ 0 h 58"/>
                <a:gd name="T24" fmla="*/ 0 w 171"/>
                <a:gd name="T25" fmla="*/ 0 h 58"/>
                <a:gd name="T26" fmla="*/ 0 w 171"/>
                <a:gd name="T27" fmla="*/ 0 h 58"/>
                <a:gd name="T28" fmla="*/ 0 w 171"/>
                <a:gd name="T29" fmla="*/ 0 h 58"/>
                <a:gd name="T30" fmla="*/ 0 w 171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58"/>
                <a:gd name="T50" fmla="*/ 171 w 171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58">
                  <a:moveTo>
                    <a:pt x="171" y="2"/>
                  </a:moveTo>
                  <a:lnTo>
                    <a:pt x="164" y="0"/>
                  </a:lnTo>
                  <a:lnTo>
                    <a:pt x="145" y="1"/>
                  </a:lnTo>
                  <a:lnTo>
                    <a:pt x="117" y="5"/>
                  </a:lnTo>
                  <a:lnTo>
                    <a:pt x="82" y="14"/>
                  </a:lnTo>
                  <a:lnTo>
                    <a:pt x="49" y="24"/>
                  </a:lnTo>
                  <a:lnTo>
                    <a:pt x="22" y="35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8" y="58"/>
                  </a:lnTo>
                  <a:lnTo>
                    <a:pt x="27" y="56"/>
                  </a:lnTo>
                  <a:lnTo>
                    <a:pt x="56" y="52"/>
                  </a:lnTo>
                  <a:lnTo>
                    <a:pt x="90" y="42"/>
                  </a:lnTo>
                  <a:lnTo>
                    <a:pt x="123" y="30"/>
                  </a:lnTo>
                  <a:lnTo>
                    <a:pt x="149" y="20"/>
                  </a:lnTo>
                  <a:lnTo>
                    <a:pt x="171" y="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6" name="Freeform 200"/>
            <p:cNvSpPr>
              <a:spLocks/>
            </p:cNvSpPr>
            <p:nvPr/>
          </p:nvSpPr>
          <p:spPr bwMode="auto">
            <a:xfrm rot="-169698">
              <a:off x="4181" y="2279"/>
              <a:ext cx="53" cy="8"/>
            </a:xfrm>
            <a:custGeom>
              <a:avLst/>
              <a:gdLst>
                <a:gd name="T0" fmla="*/ 0 w 173"/>
                <a:gd name="T1" fmla="*/ 0 h 29"/>
                <a:gd name="T2" fmla="*/ 0 w 173"/>
                <a:gd name="T3" fmla="*/ 0 h 29"/>
                <a:gd name="T4" fmla="*/ 0 w 173"/>
                <a:gd name="T5" fmla="*/ 0 h 29"/>
                <a:gd name="T6" fmla="*/ 0 w 173"/>
                <a:gd name="T7" fmla="*/ 0 h 29"/>
                <a:gd name="T8" fmla="*/ 0 w 173"/>
                <a:gd name="T9" fmla="*/ 0 h 29"/>
                <a:gd name="T10" fmla="*/ 0 w 173"/>
                <a:gd name="T11" fmla="*/ 0 h 29"/>
                <a:gd name="T12" fmla="*/ 0 w 173"/>
                <a:gd name="T13" fmla="*/ 0 h 29"/>
                <a:gd name="T14" fmla="*/ 0 w 173"/>
                <a:gd name="T15" fmla="*/ 0 h 29"/>
                <a:gd name="T16" fmla="*/ 0 w 173"/>
                <a:gd name="T17" fmla="*/ 0 h 29"/>
                <a:gd name="T18" fmla="*/ 0 w 173"/>
                <a:gd name="T19" fmla="*/ 0 h 29"/>
                <a:gd name="T20" fmla="*/ 0 w 173"/>
                <a:gd name="T21" fmla="*/ 0 h 29"/>
                <a:gd name="T22" fmla="*/ 0 w 173"/>
                <a:gd name="T23" fmla="*/ 0 h 29"/>
                <a:gd name="T24" fmla="*/ 0 w 173"/>
                <a:gd name="T25" fmla="*/ 0 h 29"/>
                <a:gd name="T26" fmla="*/ 0 w 173"/>
                <a:gd name="T27" fmla="*/ 0 h 29"/>
                <a:gd name="T28" fmla="*/ 0 w 173"/>
                <a:gd name="T29" fmla="*/ 0 h 29"/>
                <a:gd name="T30" fmla="*/ 0 w 173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3"/>
                <a:gd name="T49" fmla="*/ 0 h 29"/>
                <a:gd name="T50" fmla="*/ 173 w 173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3" h="29">
                  <a:moveTo>
                    <a:pt x="173" y="12"/>
                  </a:moveTo>
                  <a:lnTo>
                    <a:pt x="164" y="7"/>
                  </a:lnTo>
                  <a:lnTo>
                    <a:pt x="146" y="3"/>
                  </a:lnTo>
                  <a:lnTo>
                    <a:pt x="116" y="0"/>
                  </a:lnTo>
                  <a:lnTo>
                    <a:pt x="83" y="0"/>
                  </a:lnTo>
                  <a:lnTo>
                    <a:pt x="48" y="3"/>
                  </a:lnTo>
                  <a:lnTo>
                    <a:pt x="18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8" y="25"/>
                  </a:lnTo>
                  <a:lnTo>
                    <a:pt x="48" y="29"/>
                  </a:lnTo>
                  <a:lnTo>
                    <a:pt x="83" y="29"/>
                  </a:lnTo>
                  <a:lnTo>
                    <a:pt x="116" y="27"/>
                  </a:lnTo>
                  <a:lnTo>
                    <a:pt x="146" y="23"/>
                  </a:lnTo>
                  <a:lnTo>
                    <a:pt x="164" y="18"/>
                  </a:lnTo>
                  <a:lnTo>
                    <a:pt x="173" y="1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7" name="Freeform 201"/>
            <p:cNvSpPr>
              <a:spLocks/>
            </p:cNvSpPr>
            <p:nvPr/>
          </p:nvSpPr>
          <p:spPr bwMode="auto">
            <a:xfrm rot="-169698">
              <a:off x="4959" y="2815"/>
              <a:ext cx="52" cy="16"/>
            </a:xfrm>
            <a:custGeom>
              <a:avLst/>
              <a:gdLst>
                <a:gd name="T0" fmla="*/ 0 w 171"/>
                <a:gd name="T1" fmla="*/ 0 h 56"/>
                <a:gd name="T2" fmla="*/ 0 w 171"/>
                <a:gd name="T3" fmla="*/ 0 h 56"/>
                <a:gd name="T4" fmla="*/ 0 w 171"/>
                <a:gd name="T5" fmla="*/ 0 h 56"/>
                <a:gd name="T6" fmla="*/ 0 w 171"/>
                <a:gd name="T7" fmla="*/ 0 h 56"/>
                <a:gd name="T8" fmla="*/ 0 w 171"/>
                <a:gd name="T9" fmla="*/ 0 h 56"/>
                <a:gd name="T10" fmla="*/ 0 w 171"/>
                <a:gd name="T11" fmla="*/ 0 h 56"/>
                <a:gd name="T12" fmla="*/ 0 w 171"/>
                <a:gd name="T13" fmla="*/ 0 h 56"/>
                <a:gd name="T14" fmla="*/ 0 w 171"/>
                <a:gd name="T15" fmla="*/ 0 h 56"/>
                <a:gd name="T16" fmla="*/ 0 w 171"/>
                <a:gd name="T17" fmla="*/ 0 h 56"/>
                <a:gd name="T18" fmla="*/ 0 w 171"/>
                <a:gd name="T19" fmla="*/ 0 h 56"/>
                <a:gd name="T20" fmla="*/ 0 w 171"/>
                <a:gd name="T21" fmla="*/ 0 h 56"/>
                <a:gd name="T22" fmla="*/ 0 w 171"/>
                <a:gd name="T23" fmla="*/ 0 h 56"/>
                <a:gd name="T24" fmla="*/ 0 w 171"/>
                <a:gd name="T25" fmla="*/ 0 h 56"/>
                <a:gd name="T26" fmla="*/ 0 w 171"/>
                <a:gd name="T27" fmla="*/ 0 h 56"/>
                <a:gd name="T28" fmla="*/ 0 w 171"/>
                <a:gd name="T29" fmla="*/ 0 h 56"/>
                <a:gd name="T30" fmla="*/ 0 w 171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56"/>
                <a:gd name="T50" fmla="*/ 171 w 171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56">
                  <a:moveTo>
                    <a:pt x="171" y="4"/>
                  </a:moveTo>
                  <a:lnTo>
                    <a:pt x="164" y="0"/>
                  </a:lnTo>
                  <a:lnTo>
                    <a:pt x="145" y="2"/>
                  </a:lnTo>
                  <a:lnTo>
                    <a:pt x="117" y="5"/>
                  </a:lnTo>
                  <a:lnTo>
                    <a:pt x="83" y="12"/>
                  </a:lnTo>
                  <a:lnTo>
                    <a:pt x="50" y="24"/>
                  </a:lnTo>
                  <a:lnTo>
                    <a:pt x="24" y="35"/>
                  </a:lnTo>
                  <a:lnTo>
                    <a:pt x="5" y="46"/>
                  </a:lnTo>
                  <a:lnTo>
                    <a:pt x="0" y="52"/>
                  </a:lnTo>
                  <a:lnTo>
                    <a:pt x="7" y="56"/>
                  </a:lnTo>
                  <a:lnTo>
                    <a:pt x="29" y="55"/>
                  </a:lnTo>
                  <a:lnTo>
                    <a:pt x="57" y="50"/>
                  </a:lnTo>
                  <a:lnTo>
                    <a:pt x="91" y="41"/>
                  </a:lnTo>
                  <a:lnTo>
                    <a:pt x="123" y="30"/>
                  </a:lnTo>
                  <a:lnTo>
                    <a:pt x="151" y="19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8" name="Freeform 202"/>
            <p:cNvSpPr>
              <a:spLocks/>
            </p:cNvSpPr>
            <p:nvPr/>
          </p:nvSpPr>
          <p:spPr bwMode="auto">
            <a:xfrm rot="-169698">
              <a:off x="4897" y="2899"/>
              <a:ext cx="52" cy="19"/>
            </a:xfrm>
            <a:custGeom>
              <a:avLst/>
              <a:gdLst>
                <a:gd name="T0" fmla="*/ 0 w 169"/>
                <a:gd name="T1" fmla="*/ 0 h 65"/>
                <a:gd name="T2" fmla="*/ 0 w 169"/>
                <a:gd name="T3" fmla="*/ 0 h 65"/>
                <a:gd name="T4" fmla="*/ 0 w 169"/>
                <a:gd name="T5" fmla="*/ 0 h 65"/>
                <a:gd name="T6" fmla="*/ 0 w 169"/>
                <a:gd name="T7" fmla="*/ 0 h 65"/>
                <a:gd name="T8" fmla="*/ 0 w 169"/>
                <a:gd name="T9" fmla="*/ 0 h 65"/>
                <a:gd name="T10" fmla="*/ 0 w 169"/>
                <a:gd name="T11" fmla="*/ 0 h 65"/>
                <a:gd name="T12" fmla="*/ 0 w 169"/>
                <a:gd name="T13" fmla="*/ 0 h 65"/>
                <a:gd name="T14" fmla="*/ 0 w 169"/>
                <a:gd name="T15" fmla="*/ 0 h 65"/>
                <a:gd name="T16" fmla="*/ 0 w 169"/>
                <a:gd name="T17" fmla="*/ 0 h 65"/>
                <a:gd name="T18" fmla="*/ 0 w 169"/>
                <a:gd name="T19" fmla="*/ 0 h 65"/>
                <a:gd name="T20" fmla="*/ 0 w 169"/>
                <a:gd name="T21" fmla="*/ 0 h 65"/>
                <a:gd name="T22" fmla="*/ 0 w 169"/>
                <a:gd name="T23" fmla="*/ 0 h 65"/>
                <a:gd name="T24" fmla="*/ 0 w 169"/>
                <a:gd name="T25" fmla="*/ 0 h 65"/>
                <a:gd name="T26" fmla="*/ 0 w 169"/>
                <a:gd name="T27" fmla="*/ 0 h 65"/>
                <a:gd name="T28" fmla="*/ 0 w 169"/>
                <a:gd name="T29" fmla="*/ 0 h 65"/>
                <a:gd name="T30" fmla="*/ 0 w 169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65"/>
                <a:gd name="T50" fmla="*/ 169 w 169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65">
                  <a:moveTo>
                    <a:pt x="169" y="3"/>
                  </a:moveTo>
                  <a:lnTo>
                    <a:pt x="161" y="0"/>
                  </a:lnTo>
                  <a:lnTo>
                    <a:pt x="141" y="1"/>
                  </a:lnTo>
                  <a:lnTo>
                    <a:pt x="113" y="7"/>
                  </a:lnTo>
                  <a:lnTo>
                    <a:pt x="79" y="18"/>
                  </a:lnTo>
                  <a:lnTo>
                    <a:pt x="48" y="30"/>
                  </a:lnTo>
                  <a:lnTo>
                    <a:pt x="21" y="43"/>
                  </a:lnTo>
                  <a:lnTo>
                    <a:pt x="5" y="53"/>
                  </a:lnTo>
                  <a:lnTo>
                    <a:pt x="0" y="61"/>
                  </a:lnTo>
                  <a:lnTo>
                    <a:pt x="8" y="65"/>
                  </a:lnTo>
                  <a:lnTo>
                    <a:pt x="29" y="63"/>
                  </a:lnTo>
                  <a:lnTo>
                    <a:pt x="56" y="58"/>
                  </a:lnTo>
                  <a:lnTo>
                    <a:pt x="90" y="46"/>
                  </a:lnTo>
                  <a:lnTo>
                    <a:pt x="123" y="34"/>
                  </a:lnTo>
                  <a:lnTo>
                    <a:pt x="149" y="21"/>
                  </a:lnTo>
                  <a:lnTo>
                    <a:pt x="169" y="3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69" name="Freeform 203"/>
            <p:cNvSpPr>
              <a:spLocks/>
            </p:cNvSpPr>
            <p:nvPr/>
          </p:nvSpPr>
          <p:spPr bwMode="auto">
            <a:xfrm rot="-169698">
              <a:off x="4919" y="2784"/>
              <a:ext cx="49" cy="18"/>
            </a:xfrm>
            <a:custGeom>
              <a:avLst/>
              <a:gdLst>
                <a:gd name="T0" fmla="*/ 0 w 169"/>
                <a:gd name="T1" fmla="*/ 0 h 64"/>
                <a:gd name="T2" fmla="*/ 0 w 169"/>
                <a:gd name="T3" fmla="*/ 0 h 64"/>
                <a:gd name="T4" fmla="*/ 0 w 169"/>
                <a:gd name="T5" fmla="*/ 0 h 64"/>
                <a:gd name="T6" fmla="*/ 0 w 169"/>
                <a:gd name="T7" fmla="*/ 0 h 64"/>
                <a:gd name="T8" fmla="*/ 0 w 169"/>
                <a:gd name="T9" fmla="*/ 0 h 64"/>
                <a:gd name="T10" fmla="*/ 0 w 169"/>
                <a:gd name="T11" fmla="*/ 0 h 64"/>
                <a:gd name="T12" fmla="*/ 0 w 169"/>
                <a:gd name="T13" fmla="*/ 0 h 64"/>
                <a:gd name="T14" fmla="*/ 0 w 169"/>
                <a:gd name="T15" fmla="*/ 0 h 64"/>
                <a:gd name="T16" fmla="*/ 0 w 169"/>
                <a:gd name="T17" fmla="*/ 0 h 64"/>
                <a:gd name="T18" fmla="*/ 0 w 169"/>
                <a:gd name="T19" fmla="*/ 0 h 64"/>
                <a:gd name="T20" fmla="*/ 0 w 169"/>
                <a:gd name="T21" fmla="*/ 0 h 64"/>
                <a:gd name="T22" fmla="*/ 0 w 169"/>
                <a:gd name="T23" fmla="*/ 0 h 64"/>
                <a:gd name="T24" fmla="*/ 0 w 169"/>
                <a:gd name="T25" fmla="*/ 0 h 64"/>
                <a:gd name="T26" fmla="*/ 0 w 169"/>
                <a:gd name="T27" fmla="*/ 0 h 64"/>
                <a:gd name="T28" fmla="*/ 0 w 169"/>
                <a:gd name="T29" fmla="*/ 0 h 64"/>
                <a:gd name="T30" fmla="*/ 0 w 169"/>
                <a:gd name="T31" fmla="*/ 0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64"/>
                <a:gd name="T50" fmla="*/ 169 w 169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64">
                  <a:moveTo>
                    <a:pt x="169" y="2"/>
                  </a:moveTo>
                  <a:lnTo>
                    <a:pt x="141" y="0"/>
                  </a:lnTo>
                  <a:lnTo>
                    <a:pt x="112" y="6"/>
                  </a:lnTo>
                  <a:lnTo>
                    <a:pt x="79" y="16"/>
                  </a:lnTo>
                  <a:lnTo>
                    <a:pt x="47" y="28"/>
                  </a:lnTo>
                  <a:lnTo>
                    <a:pt x="21" y="41"/>
                  </a:lnTo>
                  <a:lnTo>
                    <a:pt x="4" y="52"/>
                  </a:lnTo>
                  <a:lnTo>
                    <a:pt x="0" y="62"/>
                  </a:lnTo>
                  <a:lnTo>
                    <a:pt x="7" y="64"/>
                  </a:lnTo>
                  <a:lnTo>
                    <a:pt x="29" y="63"/>
                  </a:lnTo>
                  <a:lnTo>
                    <a:pt x="55" y="56"/>
                  </a:lnTo>
                  <a:lnTo>
                    <a:pt x="89" y="45"/>
                  </a:lnTo>
                  <a:lnTo>
                    <a:pt x="124" y="32"/>
                  </a:lnTo>
                  <a:lnTo>
                    <a:pt x="148" y="18"/>
                  </a:lnTo>
                  <a:lnTo>
                    <a:pt x="165" y="9"/>
                  </a:lnTo>
                  <a:lnTo>
                    <a:pt x="169" y="2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0" name="Freeform 204"/>
            <p:cNvSpPr>
              <a:spLocks/>
            </p:cNvSpPr>
            <p:nvPr/>
          </p:nvSpPr>
          <p:spPr bwMode="auto">
            <a:xfrm rot="-169698">
              <a:off x="5008" y="2565"/>
              <a:ext cx="21" cy="46"/>
            </a:xfrm>
            <a:custGeom>
              <a:avLst/>
              <a:gdLst>
                <a:gd name="T0" fmla="*/ 0 w 68"/>
                <a:gd name="T1" fmla="*/ 0 h 166"/>
                <a:gd name="T2" fmla="*/ 0 w 68"/>
                <a:gd name="T3" fmla="*/ 0 h 166"/>
                <a:gd name="T4" fmla="*/ 0 w 68"/>
                <a:gd name="T5" fmla="*/ 0 h 166"/>
                <a:gd name="T6" fmla="*/ 0 w 68"/>
                <a:gd name="T7" fmla="*/ 0 h 166"/>
                <a:gd name="T8" fmla="*/ 0 w 68"/>
                <a:gd name="T9" fmla="*/ 0 h 166"/>
                <a:gd name="T10" fmla="*/ 0 w 68"/>
                <a:gd name="T11" fmla="*/ 0 h 166"/>
                <a:gd name="T12" fmla="*/ 0 w 68"/>
                <a:gd name="T13" fmla="*/ 0 h 166"/>
                <a:gd name="T14" fmla="*/ 0 w 68"/>
                <a:gd name="T15" fmla="*/ 0 h 166"/>
                <a:gd name="T16" fmla="*/ 0 w 68"/>
                <a:gd name="T17" fmla="*/ 0 h 166"/>
                <a:gd name="T18" fmla="*/ 0 w 68"/>
                <a:gd name="T19" fmla="*/ 0 h 166"/>
                <a:gd name="T20" fmla="*/ 0 w 68"/>
                <a:gd name="T21" fmla="*/ 0 h 166"/>
                <a:gd name="T22" fmla="*/ 0 w 68"/>
                <a:gd name="T23" fmla="*/ 0 h 166"/>
                <a:gd name="T24" fmla="*/ 0 w 68"/>
                <a:gd name="T25" fmla="*/ 0 h 166"/>
                <a:gd name="T26" fmla="*/ 0 w 68"/>
                <a:gd name="T27" fmla="*/ 0 h 166"/>
                <a:gd name="T28" fmla="*/ 0 w 68"/>
                <a:gd name="T29" fmla="*/ 0 h 166"/>
                <a:gd name="T30" fmla="*/ 0 w 68"/>
                <a:gd name="T31" fmla="*/ 0 h 1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166"/>
                <a:gd name="T50" fmla="*/ 68 w 68"/>
                <a:gd name="T51" fmla="*/ 166 h 1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166">
                  <a:moveTo>
                    <a:pt x="2" y="166"/>
                  </a:moveTo>
                  <a:lnTo>
                    <a:pt x="21" y="146"/>
                  </a:lnTo>
                  <a:lnTo>
                    <a:pt x="33" y="122"/>
                  </a:lnTo>
                  <a:lnTo>
                    <a:pt x="48" y="90"/>
                  </a:lnTo>
                  <a:lnTo>
                    <a:pt x="60" y="56"/>
                  </a:lnTo>
                  <a:lnTo>
                    <a:pt x="67" y="28"/>
                  </a:lnTo>
                  <a:lnTo>
                    <a:pt x="68" y="9"/>
                  </a:lnTo>
                  <a:lnTo>
                    <a:pt x="66" y="0"/>
                  </a:lnTo>
                  <a:lnTo>
                    <a:pt x="57" y="4"/>
                  </a:lnTo>
                  <a:lnTo>
                    <a:pt x="45" y="20"/>
                  </a:lnTo>
                  <a:lnTo>
                    <a:pt x="31" y="46"/>
                  </a:lnTo>
                  <a:lnTo>
                    <a:pt x="19" y="77"/>
                  </a:lnTo>
                  <a:lnTo>
                    <a:pt x="8" y="111"/>
                  </a:lnTo>
                  <a:lnTo>
                    <a:pt x="1" y="138"/>
                  </a:lnTo>
                  <a:lnTo>
                    <a:pt x="0" y="158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1" name="Freeform 205"/>
            <p:cNvSpPr>
              <a:spLocks/>
            </p:cNvSpPr>
            <p:nvPr/>
          </p:nvSpPr>
          <p:spPr bwMode="auto">
            <a:xfrm rot="-169698">
              <a:off x="3822" y="2437"/>
              <a:ext cx="25" cy="45"/>
            </a:xfrm>
            <a:custGeom>
              <a:avLst/>
              <a:gdLst>
                <a:gd name="T0" fmla="*/ 0 w 83"/>
                <a:gd name="T1" fmla="*/ 0 h 161"/>
                <a:gd name="T2" fmla="*/ 0 w 83"/>
                <a:gd name="T3" fmla="*/ 0 h 161"/>
                <a:gd name="T4" fmla="*/ 0 w 83"/>
                <a:gd name="T5" fmla="*/ 0 h 161"/>
                <a:gd name="T6" fmla="*/ 0 w 83"/>
                <a:gd name="T7" fmla="*/ 0 h 161"/>
                <a:gd name="T8" fmla="*/ 0 w 83"/>
                <a:gd name="T9" fmla="*/ 0 h 161"/>
                <a:gd name="T10" fmla="*/ 0 w 83"/>
                <a:gd name="T11" fmla="*/ 0 h 161"/>
                <a:gd name="T12" fmla="*/ 0 w 83"/>
                <a:gd name="T13" fmla="*/ 0 h 161"/>
                <a:gd name="T14" fmla="*/ 0 w 83"/>
                <a:gd name="T15" fmla="*/ 0 h 161"/>
                <a:gd name="T16" fmla="*/ 0 w 83"/>
                <a:gd name="T17" fmla="*/ 0 h 161"/>
                <a:gd name="T18" fmla="*/ 0 w 83"/>
                <a:gd name="T19" fmla="*/ 0 h 161"/>
                <a:gd name="T20" fmla="*/ 0 w 83"/>
                <a:gd name="T21" fmla="*/ 0 h 161"/>
                <a:gd name="T22" fmla="*/ 0 w 83"/>
                <a:gd name="T23" fmla="*/ 0 h 161"/>
                <a:gd name="T24" fmla="*/ 0 w 83"/>
                <a:gd name="T25" fmla="*/ 0 h 161"/>
                <a:gd name="T26" fmla="*/ 0 w 83"/>
                <a:gd name="T27" fmla="*/ 0 h 161"/>
                <a:gd name="T28" fmla="*/ 0 w 83"/>
                <a:gd name="T29" fmla="*/ 0 h 161"/>
                <a:gd name="T30" fmla="*/ 0 w 83"/>
                <a:gd name="T31" fmla="*/ 0 h 161"/>
                <a:gd name="T32" fmla="*/ 0 w 83"/>
                <a:gd name="T33" fmla="*/ 0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161"/>
                <a:gd name="T53" fmla="*/ 83 w 83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161">
                  <a:moveTo>
                    <a:pt x="80" y="161"/>
                  </a:moveTo>
                  <a:lnTo>
                    <a:pt x="83" y="152"/>
                  </a:lnTo>
                  <a:lnTo>
                    <a:pt x="78" y="133"/>
                  </a:lnTo>
                  <a:lnTo>
                    <a:pt x="71" y="107"/>
                  </a:lnTo>
                  <a:lnTo>
                    <a:pt x="56" y="73"/>
                  </a:lnTo>
                  <a:lnTo>
                    <a:pt x="38" y="43"/>
                  </a:lnTo>
                  <a:lnTo>
                    <a:pt x="23" y="19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8"/>
                  </a:lnTo>
                  <a:lnTo>
                    <a:pt x="4" y="27"/>
                  </a:lnTo>
                  <a:lnTo>
                    <a:pt x="14" y="53"/>
                  </a:lnTo>
                  <a:lnTo>
                    <a:pt x="29" y="85"/>
                  </a:lnTo>
                  <a:lnTo>
                    <a:pt x="44" y="117"/>
                  </a:lnTo>
                  <a:lnTo>
                    <a:pt x="60" y="141"/>
                  </a:lnTo>
                  <a:lnTo>
                    <a:pt x="72" y="156"/>
                  </a:lnTo>
                  <a:lnTo>
                    <a:pt x="80" y="161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2" name="Freeform 206"/>
            <p:cNvSpPr>
              <a:spLocks/>
            </p:cNvSpPr>
            <p:nvPr/>
          </p:nvSpPr>
          <p:spPr bwMode="auto">
            <a:xfrm rot="-169698">
              <a:off x="3939" y="2480"/>
              <a:ext cx="23" cy="45"/>
            </a:xfrm>
            <a:custGeom>
              <a:avLst/>
              <a:gdLst>
                <a:gd name="T0" fmla="*/ 0 w 78"/>
                <a:gd name="T1" fmla="*/ 0 h 160"/>
                <a:gd name="T2" fmla="*/ 0 w 78"/>
                <a:gd name="T3" fmla="*/ 0 h 160"/>
                <a:gd name="T4" fmla="*/ 0 w 78"/>
                <a:gd name="T5" fmla="*/ 0 h 160"/>
                <a:gd name="T6" fmla="*/ 0 w 78"/>
                <a:gd name="T7" fmla="*/ 0 h 160"/>
                <a:gd name="T8" fmla="*/ 0 w 78"/>
                <a:gd name="T9" fmla="*/ 0 h 160"/>
                <a:gd name="T10" fmla="*/ 0 w 78"/>
                <a:gd name="T11" fmla="*/ 0 h 160"/>
                <a:gd name="T12" fmla="*/ 0 w 78"/>
                <a:gd name="T13" fmla="*/ 0 h 160"/>
                <a:gd name="T14" fmla="*/ 0 w 78"/>
                <a:gd name="T15" fmla="*/ 0 h 160"/>
                <a:gd name="T16" fmla="*/ 0 w 78"/>
                <a:gd name="T17" fmla="*/ 0 h 160"/>
                <a:gd name="T18" fmla="*/ 0 w 78"/>
                <a:gd name="T19" fmla="*/ 0 h 160"/>
                <a:gd name="T20" fmla="*/ 0 w 78"/>
                <a:gd name="T21" fmla="*/ 0 h 160"/>
                <a:gd name="T22" fmla="*/ 0 w 78"/>
                <a:gd name="T23" fmla="*/ 0 h 160"/>
                <a:gd name="T24" fmla="*/ 0 w 78"/>
                <a:gd name="T25" fmla="*/ 0 h 160"/>
                <a:gd name="T26" fmla="*/ 0 w 78"/>
                <a:gd name="T27" fmla="*/ 0 h 160"/>
                <a:gd name="T28" fmla="*/ 0 w 78"/>
                <a:gd name="T29" fmla="*/ 0 h 160"/>
                <a:gd name="T30" fmla="*/ 0 w 78"/>
                <a:gd name="T31" fmla="*/ 0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160"/>
                <a:gd name="T50" fmla="*/ 78 w 78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160">
                  <a:moveTo>
                    <a:pt x="76" y="160"/>
                  </a:moveTo>
                  <a:lnTo>
                    <a:pt x="78" y="151"/>
                  </a:lnTo>
                  <a:lnTo>
                    <a:pt x="75" y="132"/>
                  </a:lnTo>
                  <a:lnTo>
                    <a:pt x="66" y="104"/>
                  </a:lnTo>
                  <a:lnTo>
                    <a:pt x="52" y="72"/>
                  </a:lnTo>
                  <a:lnTo>
                    <a:pt x="38" y="40"/>
                  </a:lnTo>
                  <a:lnTo>
                    <a:pt x="23" y="16"/>
                  </a:lnTo>
                  <a:lnTo>
                    <a:pt x="11" y="0"/>
                  </a:lnTo>
                  <a:lnTo>
                    <a:pt x="0" y="5"/>
                  </a:lnTo>
                  <a:lnTo>
                    <a:pt x="4" y="24"/>
                  </a:lnTo>
                  <a:lnTo>
                    <a:pt x="12" y="52"/>
                  </a:lnTo>
                  <a:lnTo>
                    <a:pt x="27" y="85"/>
                  </a:lnTo>
                  <a:lnTo>
                    <a:pt x="41" y="115"/>
                  </a:lnTo>
                  <a:lnTo>
                    <a:pt x="57" y="139"/>
                  </a:lnTo>
                  <a:lnTo>
                    <a:pt x="69" y="155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3" name="Freeform 207"/>
            <p:cNvSpPr>
              <a:spLocks/>
            </p:cNvSpPr>
            <p:nvPr/>
          </p:nvSpPr>
          <p:spPr bwMode="auto">
            <a:xfrm rot="-169698">
              <a:off x="3892" y="2297"/>
              <a:ext cx="27" cy="45"/>
            </a:xfrm>
            <a:custGeom>
              <a:avLst/>
              <a:gdLst>
                <a:gd name="T0" fmla="*/ 0 w 90"/>
                <a:gd name="T1" fmla="*/ 0 h 159"/>
                <a:gd name="T2" fmla="*/ 0 w 90"/>
                <a:gd name="T3" fmla="*/ 0 h 159"/>
                <a:gd name="T4" fmla="*/ 0 w 90"/>
                <a:gd name="T5" fmla="*/ 0 h 159"/>
                <a:gd name="T6" fmla="*/ 0 w 90"/>
                <a:gd name="T7" fmla="*/ 0 h 159"/>
                <a:gd name="T8" fmla="*/ 0 w 90"/>
                <a:gd name="T9" fmla="*/ 0 h 159"/>
                <a:gd name="T10" fmla="*/ 0 w 90"/>
                <a:gd name="T11" fmla="*/ 0 h 159"/>
                <a:gd name="T12" fmla="*/ 0 w 90"/>
                <a:gd name="T13" fmla="*/ 0 h 159"/>
                <a:gd name="T14" fmla="*/ 0 w 90"/>
                <a:gd name="T15" fmla="*/ 0 h 159"/>
                <a:gd name="T16" fmla="*/ 0 w 90"/>
                <a:gd name="T17" fmla="*/ 0 h 159"/>
                <a:gd name="T18" fmla="*/ 0 w 90"/>
                <a:gd name="T19" fmla="*/ 0 h 159"/>
                <a:gd name="T20" fmla="*/ 0 w 90"/>
                <a:gd name="T21" fmla="*/ 0 h 159"/>
                <a:gd name="T22" fmla="*/ 0 w 90"/>
                <a:gd name="T23" fmla="*/ 0 h 159"/>
                <a:gd name="T24" fmla="*/ 0 w 90"/>
                <a:gd name="T25" fmla="*/ 0 h 159"/>
                <a:gd name="T26" fmla="*/ 0 w 90"/>
                <a:gd name="T27" fmla="*/ 0 h 159"/>
                <a:gd name="T28" fmla="*/ 0 w 90"/>
                <a:gd name="T29" fmla="*/ 0 h 159"/>
                <a:gd name="T30" fmla="*/ 0 w 90"/>
                <a:gd name="T31" fmla="*/ 0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159"/>
                <a:gd name="T50" fmla="*/ 90 w 90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159">
                  <a:moveTo>
                    <a:pt x="88" y="0"/>
                  </a:moveTo>
                  <a:lnTo>
                    <a:pt x="66" y="19"/>
                  </a:lnTo>
                  <a:lnTo>
                    <a:pt x="50" y="42"/>
                  </a:lnTo>
                  <a:lnTo>
                    <a:pt x="34" y="71"/>
                  </a:lnTo>
                  <a:lnTo>
                    <a:pt x="17" y="103"/>
                  </a:lnTo>
                  <a:lnTo>
                    <a:pt x="6" y="131"/>
                  </a:lnTo>
                  <a:lnTo>
                    <a:pt x="0" y="150"/>
                  </a:lnTo>
                  <a:lnTo>
                    <a:pt x="4" y="159"/>
                  </a:lnTo>
                  <a:lnTo>
                    <a:pt x="11" y="156"/>
                  </a:lnTo>
                  <a:lnTo>
                    <a:pt x="24" y="139"/>
                  </a:lnTo>
                  <a:lnTo>
                    <a:pt x="41" y="117"/>
                  </a:lnTo>
                  <a:lnTo>
                    <a:pt x="60" y="87"/>
                  </a:lnTo>
                  <a:lnTo>
                    <a:pt x="76" y="54"/>
                  </a:lnTo>
                  <a:lnTo>
                    <a:pt x="85" y="28"/>
                  </a:lnTo>
                  <a:lnTo>
                    <a:pt x="90" y="1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4" name="Freeform 208"/>
            <p:cNvSpPr>
              <a:spLocks/>
            </p:cNvSpPr>
            <p:nvPr/>
          </p:nvSpPr>
          <p:spPr bwMode="auto">
            <a:xfrm rot="-169698">
              <a:off x="5059" y="2499"/>
              <a:ext cx="33" cy="40"/>
            </a:xfrm>
            <a:custGeom>
              <a:avLst/>
              <a:gdLst>
                <a:gd name="T0" fmla="*/ 0 w 110"/>
                <a:gd name="T1" fmla="*/ 0 h 144"/>
                <a:gd name="T2" fmla="*/ 0 w 110"/>
                <a:gd name="T3" fmla="*/ 0 h 144"/>
                <a:gd name="T4" fmla="*/ 0 w 110"/>
                <a:gd name="T5" fmla="*/ 0 h 144"/>
                <a:gd name="T6" fmla="*/ 0 w 110"/>
                <a:gd name="T7" fmla="*/ 0 h 144"/>
                <a:gd name="T8" fmla="*/ 0 w 110"/>
                <a:gd name="T9" fmla="*/ 0 h 144"/>
                <a:gd name="T10" fmla="*/ 0 w 110"/>
                <a:gd name="T11" fmla="*/ 0 h 144"/>
                <a:gd name="T12" fmla="*/ 0 w 110"/>
                <a:gd name="T13" fmla="*/ 0 h 144"/>
                <a:gd name="T14" fmla="*/ 0 w 110"/>
                <a:gd name="T15" fmla="*/ 0 h 144"/>
                <a:gd name="T16" fmla="*/ 0 w 110"/>
                <a:gd name="T17" fmla="*/ 0 h 144"/>
                <a:gd name="T18" fmla="*/ 0 w 110"/>
                <a:gd name="T19" fmla="*/ 0 h 144"/>
                <a:gd name="T20" fmla="*/ 0 w 110"/>
                <a:gd name="T21" fmla="*/ 0 h 144"/>
                <a:gd name="T22" fmla="*/ 0 w 110"/>
                <a:gd name="T23" fmla="*/ 0 h 144"/>
                <a:gd name="T24" fmla="*/ 0 w 110"/>
                <a:gd name="T25" fmla="*/ 0 h 144"/>
                <a:gd name="T26" fmla="*/ 0 w 110"/>
                <a:gd name="T27" fmla="*/ 0 h 144"/>
                <a:gd name="T28" fmla="*/ 0 w 110"/>
                <a:gd name="T29" fmla="*/ 0 h 144"/>
                <a:gd name="T30" fmla="*/ 0 w 110"/>
                <a:gd name="T31" fmla="*/ 0 h 144"/>
                <a:gd name="T32" fmla="*/ 0 w 110"/>
                <a:gd name="T33" fmla="*/ 0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144"/>
                <a:gd name="T53" fmla="*/ 110 w 110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144">
                  <a:moveTo>
                    <a:pt x="0" y="144"/>
                  </a:moveTo>
                  <a:lnTo>
                    <a:pt x="10" y="143"/>
                  </a:lnTo>
                  <a:lnTo>
                    <a:pt x="24" y="129"/>
                  </a:lnTo>
                  <a:lnTo>
                    <a:pt x="45" y="108"/>
                  </a:lnTo>
                  <a:lnTo>
                    <a:pt x="67" y="80"/>
                  </a:lnTo>
                  <a:lnTo>
                    <a:pt x="88" y="54"/>
                  </a:lnTo>
                  <a:lnTo>
                    <a:pt x="102" y="29"/>
                  </a:lnTo>
                  <a:lnTo>
                    <a:pt x="110" y="9"/>
                  </a:lnTo>
                  <a:lnTo>
                    <a:pt x="108" y="0"/>
                  </a:lnTo>
                  <a:lnTo>
                    <a:pt x="100" y="2"/>
                  </a:lnTo>
                  <a:lnTo>
                    <a:pt x="84" y="17"/>
                  </a:lnTo>
                  <a:lnTo>
                    <a:pt x="64" y="37"/>
                  </a:lnTo>
                  <a:lnTo>
                    <a:pt x="42" y="65"/>
                  </a:lnTo>
                  <a:lnTo>
                    <a:pt x="23" y="92"/>
                  </a:lnTo>
                  <a:lnTo>
                    <a:pt x="7" y="117"/>
                  </a:lnTo>
                  <a:lnTo>
                    <a:pt x="0" y="13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5" name="Freeform 209"/>
            <p:cNvSpPr>
              <a:spLocks/>
            </p:cNvSpPr>
            <p:nvPr/>
          </p:nvSpPr>
          <p:spPr bwMode="auto">
            <a:xfrm rot="-169698">
              <a:off x="3970" y="2563"/>
              <a:ext cx="33" cy="38"/>
            </a:xfrm>
            <a:custGeom>
              <a:avLst/>
              <a:gdLst>
                <a:gd name="T0" fmla="*/ 0 w 115"/>
                <a:gd name="T1" fmla="*/ 0 h 136"/>
                <a:gd name="T2" fmla="*/ 0 w 115"/>
                <a:gd name="T3" fmla="*/ 0 h 136"/>
                <a:gd name="T4" fmla="*/ 0 w 115"/>
                <a:gd name="T5" fmla="*/ 0 h 136"/>
                <a:gd name="T6" fmla="*/ 0 w 115"/>
                <a:gd name="T7" fmla="*/ 0 h 136"/>
                <a:gd name="T8" fmla="*/ 0 w 115"/>
                <a:gd name="T9" fmla="*/ 0 h 136"/>
                <a:gd name="T10" fmla="*/ 0 w 115"/>
                <a:gd name="T11" fmla="*/ 0 h 136"/>
                <a:gd name="T12" fmla="*/ 0 w 115"/>
                <a:gd name="T13" fmla="*/ 0 h 136"/>
                <a:gd name="T14" fmla="*/ 0 w 115"/>
                <a:gd name="T15" fmla="*/ 0 h 136"/>
                <a:gd name="T16" fmla="*/ 0 w 115"/>
                <a:gd name="T17" fmla="*/ 0 h 136"/>
                <a:gd name="T18" fmla="*/ 0 w 115"/>
                <a:gd name="T19" fmla="*/ 0 h 136"/>
                <a:gd name="T20" fmla="*/ 0 w 115"/>
                <a:gd name="T21" fmla="*/ 0 h 136"/>
                <a:gd name="T22" fmla="*/ 0 w 115"/>
                <a:gd name="T23" fmla="*/ 0 h 136"/>
                <a:gd name="T24" fmla="*/ 0 w 115"/>
                <a:gd name="T25" fmla="*/ 0 h 136"/>
                <a:gd name="T26" fmla="*/ 0 w 115"/>
                <a:gd name="T27" fmla="*/ 0 h 136"/>
                <a:gd name="T28" fmla="*/ 0 w 115"/>
                <a:gd name="T29" fmla="*/ 0 h 136"/>
                <a:gd name="T30" fmla="*/ 0 w 115"/>
                <a:gd name="T31" fmla="*/ 0 h 136"/>
                <a:gd name="T32" fmla="*/ 0 w 115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136"/>
                <a:gd name="T53" fmla="*/ 115 w 115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136">
                  <a:moveTo>
                    <a:pt x="115" y="136"/>
                  </a:moveTo>
                  <a:lnTo>
                    <a:pt x="115" y="128"/>
                  </a:lnTo>
                  <a:lnTo>
                    <a:pt x="107" y="110"/>
                  </a:lnTo>
                  <a:lnTo>
                    <a:pt x="91" y="86"/>
                  </a:lnTo>
                  <a:lnTo>
                    <a:pt x="71" y="58"/>
                  </a:lnTo>
                  <a:lnTo>
                    <a:pt x="45" y="32"/>
                  </a:lnTo>
                  <a:lnTo>
                    <a:pt x="24" y="1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27"/>
                  </a:lnTo>
                  <a:lnTo>
                    <a:pt x="25" y="51"/>
                  </a:lnTo>
                  <a:lnTo>
                    <a:pt x="47" y="78"/>
                  </a:lnTo>
                  <a:lnTo>
                    <a:pt x="71" y="105"/>
                  </a:lnTo>
                  <a:lnTo>
                    <a:pt x="91" y="124"/>
                  </a:lnTo>
                  <a:lnTo>
                    <a:pt x="107" y="135"/>
                  </a:lnTo>
                  <a:lnTo>
                    <a:pt x="115" y="136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6" name="Freeform 210"/>
            <p:cNvSpPr>
              <a:spLocks/>
            </p:cNvSpPr>
            <p:nvPr/>
          </p:nvSpPr>
          <p:spPr bwMode="auto">
            <a:xfrm rot="-169698">
              <a:off x="3938" y="2177"/>
              <a:ext cx="39" cy="34"/>
            </a:xfrm>
            <a:custGeom>
              <a:avLst/>
              <a:gdLst>
                <a:gd name="T0" fmla="*/ 0 w 133"/>
                <a:gd name="T1" fmla="*/ 0 h 120"/>
                <a:gd name="T2" fmla="*/ 0 w 133"/>
                <a:gd name="T3" fmla="*/ 0 h 120"/>
                <a:gd name="T4" fmla="*/ 0 w 133"/>
                <a:gd name="T5" fmla="*/ 0 h 120"/>
                <a:gd name="T6" fmla="*/ 0 w 133"/>
                <a:gd name="T7" fmla="*/ 0 h 120"/>
                <a:gd name="T8" fmla="*/ 0 w 133"/>
                <a:gd name="T9" fmla="*/ 0 h 120"/>
                <a:gd name="T10" fmla="*/ 0 w 133"/>
                <a:gd name="T11" fmla="*/ 0 h 120"/>
                <a:gd name="T12" fmla="*/ 0 w 133"/>
                <a:gd name="T13" fmla="*/ 0 h 120"/>
                <a:gd name="T14" fmla="*/ 0 w 133"/>
                <a:gd name="T15" fmla="*/ 0 h 120"/>
                <a:gd name="T16" fmla="*/ 0 w 133"/>
                <a:gd name="T17" fmla="*/ 0 h 120"/>
                <a:gd name="T18" fmla="*/ 0 w 133"/>
                <a:gd name="T19" fmla="*/ 0 h 120"/>
                <a:gd name="T20" fmla="*/ 0 w 133"/>
                <a:gd name="T21" fmla="*/ 0 h 120"/>
                <a:gd name="T22" fmla="*/ 0 w 133"/>
                <a:gd name="T23" fmla="*/ 0 h 120"/>
                <a:gd name="T24" fmla="*/ 0 w 133"/>
                <a:gd name="T25" fmla="*/ 0 h 120"/>
                <a:gd name="T26" fmla="*/ 0 w 133"/>
                <a:gd name="T27" fmla="*/ 0 h 120"/>
                <a:gd name="T28" fmla="*/ 0 w 133"/>
                <a:gd name="T29" fmla="*/ 0 h 120"/>
                <a:gd name="T30" fmla="*/ 0 w 133"/>
                <a:gd name="T31" fmla="*/ 0 h 120"/>
                <a:gd name="T32" fmla="*/ 0 w 133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"/>
                <a:gd name="T52" fmla="*/ 0 h 120"/>
                <a:gd name="T53" fmla="*/ 133 w 13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" h="120">
                  <a:moveTo>
                    <a:pt x="133" y="0"/>
                  </a:moveTo>
                  <a:lnTo>
                    <a:pt x="125" y="0"/>
                  </a:lnTo>
                  <a:lnTo>
                    <a:pt x="108" y="10"/>
                  </a:lnTo>
                  <a:lnTo>
                    <a:pt x="84" y="26"/>
                  </a:lnTo>
                  <a:lnTo>
                    <a:pt x="59" y="49"/>
                  </a:lnTo>
                  <a:lnTo>
                    <a:pt x="31" y="73"/>
                  </a:lnTo>
                  <a:lnTo>
                    <a:pt x="13" y="95"/>
                  </a:lnTo>
                  <a:lnTo>
                    <a:pt x="1" y="110"/>
                  </a:lnTo>
                  <a:lnTo>
                    <a:pt x="0" y="120"/>
                  </a:lnTo>
                  <a:lnTo>
                    <a:pt x="9" y="120"/>
                  </a:lnTo>
                  <a:lnTo>
                    <a:pt x="26" y="110"/>
                  </a:lnTo>
                  <a:lnTo>
                    <a:pt x="50" y="95"/>
                  </a:lnTo>
                  <a:lnTo>
                    <a:pt x="78" y="72"/>
                  </a:lnTo>
                  <a:lnTo>
                    <a:pt x="102" y="48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A14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77" name="Line 211"/>
            <p:cNvSpPr>
              <a:spLocks noChangeShapeType="1"/>
            </p:cNvSpPr>
            <p:nvPr/>
          </p:nvSpPr>
          <p:spPr bwMode="auto">
            <a:xfrm rot="-169698">
              <a:off x="3709" y="2527"/>
              <a:ext cx="1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78" name="Line 212"/>
            <p:cNvSpPr>
              <a:spLocks noChangeShapeType="1"/>
            </p:cNvSpPr>
            <p:nvPr/>
          </p:nvSpPr>
          <p:spPr bwMode="auto">
            <a:xfrm rot="-169698">
              <a:off x="3724" y="2578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79" name="Line 213"/>
            <p:cNvSpPr>
              <a:spLocks noChangeShapeType="1"/>
            </p:cNvSpPr>
            <p:nvPr/>
          </p:nvSpPr>
          <p:spPr bwMode="auto">
            <a:xfrm rot="-169698">
              <a:off x="3742" y="2623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0" name="Line 214"/>
            <p:cNvSpPr>
              <a:spLocks noChangeShapeType="1"/>
            </p:cNvSpPr>
            <p:nvPr/>
          </p:nvSpPr>
          <p:spPr bwMode="auto">
            <a:xfrm rot="-169698">
              <a:off x="3766" y="266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1" name="Line 215"/>
            <p:cNvSpPr>
              <a:spLocks noChangeShapeType="1"/>
            </p:cNvSpPr>
            <p:nvPr/>
          </p:nvSpPr>
          <p:spPr bwMode="auto">
            <a:xfrm rot="-169698">
              <a:off x="3813" y="2722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2" name="Line 216"/>
            <p:cNvSpPr>
              <a:spLocks noChangeShapeType="1"/>
            </p:cNvSpPr>
            <p:nvPr/>
          </p:nvSpPr>
          <p:spPr bwMode="auto">
            <a:xfrm rot="-169698">
              <a:off x="5299" y="2686"/>
              <a:ext cx="1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3" name="Line 217"/>
            <p:cNvSpPr>
              <a:spLocks noChangeShapeType="1"/>
            </p:cNvSpPr>
            <p:nvPr/>
          </p:nvSpPr>
          <p:spPr bwMode="auto">
            <a:xfrm rot="-169698">
              <a:off x="5292" y="2714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4" name="Line 218"/>
            <p:cNvSpPr>
              <a:spLocks noChangeShapeType="1"/>
            </p:cNvSpPr>
            <p:nvPr/>
          </p:nvSpPr>
          <p:spPr bwMode="auto">
            <a:xfrm rot="-169698">
              <a:off x="5276" y="2751"/>
              <a:ext cx="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5" name="Line 219"/>
            <p:cNvSpPr>
              <a:spLocks noChangeShapeType="1"/>
            </p:cNvSpPr>
            <p:nvPr/>
          </p:nvSpPr>
          <p:spPr bwMode="auto">
            <a:xfrm rot="-169698">
              <a:off x="5236" y="2814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6" name="Line 220"/>
            <p:cNvSpPr>
              <a:spLocks noChangeShapeType="1"/>
            </p:cNvSpPr>
            <p:nvPr/>
          </p:nvSpPr>
          <p:spPr bwMode="auto">
            <a:xfrm rot="-169698">
              <a:off x="5177" y="2871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7" name="Line 221"/>
            <p:cNvSpPr>
              <a:spLocks noChangeShapeType="1"/>
            </p:cNvSpPr>
            <p:nvPr/>
          </p:nvSpPr>
          <p:spPr bwMode="auto">
            <a:xfrm rot="21430302" flipH="1">
              <a:off x="4507" y="3025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8" name="Line 222"/>
            <p:cNvSpPr>
              <a:spLocks noChangeShapeType="1"/>
            </p:cNvSpPr>
            <p:nvPr/>
          </p:nvSpPr>
          <p:spPr bwMode="auto">
            <a:xfrm rot="21430302" flipH="1">
              <a:off x="4538" y="3028"/>
              <a:ext cx="1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89" name="Line 223"/>
            <p:cNvSpPr>
              <a:spLocks noChangeShapeType="1"/>
            </p:cNvSpPr>
            <p:nvPr/>
          </p:nvSpPr>
          <p:spPr bwMode="auto">
            <a:xfrm rot="21430302" flipH="1">
              <a:off x="4574" y="3028"/>
              <a:ext cx="1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0" name="Line 224"/>
            <p:cNvSpPr>
              <a:spLocks noChangeShapeType="1"/>
            </p:cNvSpPr>
            <p:nvPr/>
          </p:nvSpPr>
          <p:spPr bwMode="auto">
            <a:xfrm rot="-169698">
              <a:off x="4642" y="3026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1" name="Line 225"/>
            <p:cNvSpPr>
              <a:spLocks noChangeShapeType="1"/>
            </p:cNvSpPr>
            <p:nvPr/>
          </p:nvSpPr>
          <p:spPr bwMode="auto">
            <a:xfrm rot="-169698">
              <a:off x="4745" y="3021"/>
              <a:ext cx="0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2" name="Line 226"/>
            <p:cNvSpPr>
              <a:spLocks noChangeShapeType="1"/>
            </p:cNvSpPr>
            <p:nvPr/>
          </p:nvSpPr>
          <p:spPr bwMode="auto">
            <a:xfrm rot="-169698">
              <a:off x="4745" y="3021"/>
              <a:ext cx="0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3" name="Line 227"/>
            <p:cNvSpPr>
              <a:spLocks noChangeShapeType="1"/>
            </p:cNvSpPr>
            <p:nvPr/>
          </p:nvSpPr>
          <p:spPr bwMode="auto">
            <a:xfrm rot="-169698">
              <a:off x="4481" y="3028"/>
              <a:ext cx="0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4" name="Line 228"/>
            <p:cNvSpPr>
              <a:spLocks noChangeShapeType="1"/>
            </p:cNvSpPr>
            <p:nvPr/>
          </p:nvSpPr>
          <p:spPr bwMode="auto">
            <a:xfrm rot="21430302" flipH="1">
              <a:off x="4435" y="3016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5" name="Line 229"/>
            <p:cNvSpPr>
              <a:spLocks noChangeShapeType="1"/>
            </p:cNvSpPr>
            <p:nvPr/>
          </p:nvSpPr>
          <p:spPr bwMode="auto">
            <a:xfrm rot="21430302" flipV="1">
              <a:off x="4343" y="3004"/>
              <a:ext cx="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96" name="Line 230"/>
            <p:cNvSpPr>
              <a:spLocks noChangeShapeType="1"/>
            </p:cNvSpPr>
            <p:nvPr/>
          </p:nvSpPr>
          <p:spPr bwMode="auto">
            <a:xfrm rot="-169698">
              <a:off x="4185" y="2959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3111" name="Picture 231" descr="Но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904">
            <a:off x="7246938" y="2376488"/>
            <a:ext cx="2968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2" name="Picture 232" descr="Вилка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7769">
            <a:off x="6484938" y="2465388"/>
            <a:ext cx="3889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4" name="Rectangle 234"/>
          <p:cNvSpPr>
            <a:spLocks noChangeArrowheads="1"/>
          </p:cNvSpPr>
          <p:nvPr/>
        </p:nvSpPr>
        <p:spPr bwMode="auto">
          <a:xfrm>
            <a:off x="6535738" y="4235450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cs typeface="Arial" panose="020B0604020202020204" pitchFamily="34" charset="0"/>
              </a:rPr>
              <a:t>A </a:t>
            </a:r>
            <a:r>
              <a:rPr lang="en-US" altLang="ru-RU" sz="2400" b="1">
                <a:cs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US" altLang="ru-RU" sz="2400" b="1">
                <a:cs typeface="Arial" panose="020B0604020202020204" pitchFamily="34" charset="0"/>
              </a:rPr>
              <a:t> B</a:t>
            </a:r>
            <a:endParaRPr lang="ru-RU" altLang="ru-RU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 autoUpdateAnimBg="0"/>
      <p:bldP spid="122900" grpId="0" autoUpdateAnimBg="0"/>
      <p:bldP spid="122904" grpId="0" animBg="1" autoUpdateAnimBg="0"/>
      <p:bldP spid="122974" grpId="0" autoUpdateAnimBg="0"/>
      <p:bldP spid="122975" grpId="0" autoUpdateAnimBg="0"/>
      <p:bldP spid="122976" grpId="0" autoUpdateAnimBg="0"/>
      <p:bldP spid="1231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3AF91A-4507-40A7-8D46-8B7C86AAFD83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68611" name="Заголовок 2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699500" cy="471488"/>
          </a:xfrm>
        </p:spPr>
        <p:txBody>
          <a:bodyPr/>
          <a:lstStyle/>
          <a:p>
            <a:r>
              <a:rPr lang="ru-RU" altLang="ru-RU" smtClean="0"/>
              <a:t>Операция ИЛИ</a:t>
            </a:r>
            <a:r>
              <a:rPr lang="en-US" altLang="ru-RU" sz="2400" smtClean="0"/>
              <a:t> (</a:t>
            </a:r>
            <a:r>
              <a:rPr lang="ru-RU" altLang="ru-RU" sz="2400" smtClean="0"/>
              <a:t>логическое сложение, дизъюнкция)</a:t>
            </a:r>
            <a:endParaRPr lang="ru-RU" altLang="ru-RU" smtClean="0"/>
          </a:p>
        </p:txBody>
      </p:sp>
      <p:sp>
        <p:nvSpPr>
          <p:cNvPr id="125130" name="Text Box 202"/>
          <p:cNvSpPr txBox="1">
            <a:spLocks noChangeArrowheads="1"/>
          </p:cNvSpPr>
          <p:nvPr/>
        </p:nvSpPr>
        <p:spPr bwMode="auto">
          <a:xfrm>
            <a:off x="388938" y="820738"/>
            <a:ext cx="8366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/>
              <a:t>Высказывание «</a:t>
            </a:r>
            <a:r>
              <a:rPr lang="en-US" altLang="ru-RU" sz="2600" b="1"/>
              <a:t>A</a:t>
            </a:r>
            <a:r>
              <a:rPr lang="en-US" altLang="ru-RU" sz="2600"/>
              <a:t> </a:t>
            </a:r>
            <a:r>
              <a:rPr lang="ru-RU" altLang="ru-RU" sz="2600" b="1"/>
              <a:t>или </a:t>
            </a:r>
            <a:r>
              <a:rPr lang="en-US" altLang="ru-RU" sz="2600" b="1"/>
              <a:t>B</a:t>
            </a:r>
            <a:r>
              <a:rPr lang="ru-RU" altLang="ru-RU" sz="2600" b="1"/>
              <a:t>»</a:t>
            </a:r>
            <a:r>
              <a:rPr lang="en-US" altLang="ru-RU" sz="2600"/>
              <a:t> </a:t>
            </a:r>
            <a:r>
              <a:rPr lang="ru-RU" altLang="ru-RU" sz="2600"/>
              <a:t>истинно</a:t>
            </a:r>
            <a:r>
              <a:rPr lang="en-US" altLang="ru-RU" sz="2600"/>
              <a:t> </a:t>
            </a:r>
            <a:r>
              <a:rPr lang="ru-RU" altLang="ru-RU" sz="2600"/>
              <a:t>тогда, когда истинно </a:t>
            </a:r>
            <a:r>
              <a:rPr lang="ru-RU" altLang="ru-RU" sz="2600" b="1"/>
              <a:t>А </a:t>
            </a:r>
            <a:r>
              <a:rPr lang="ru-RU" altLang="ru-RU" sz="2600"/>
              <a:t>или </a:t>
            </a:r>
            <a:r>
              <a:rPr lang="en-US" altLang="ru-RU" sz="2600" b="1"/>
              <a:t>B</a:t>
            </a:r>
            <a:r>
              <a:rPr lang="ru-RU" altLang="ru-RU" sz="2600"/>
              <a:t>, или оба вместе.</a:t>
            </a:r>
          </a:p>
        </p:txBody>
      </p:sp>
      <p:grpSp>
        <p:nvGrpSpPr>
          <p:cNvPr id="2" name="Group 50"/>
          <p:cNvGrpSpPr>
            <a:grpSpLocks noChangeAspect="1"/>
          </p:cNvGrpSpPr>
          <p:nvPr/>
        </p:nvGrpSpPr>
        <p:grpSpPr bwMode="auto">
          <a:xfrm>
            <a:off x="1779588" y="1933575"/>
            <a:ext cx="5027612" cy="3519488"/>
            <a:chOff x="4311" y="8042"/>
            <a:chExt cx="2168" cy="1519"/>
          </a:xfrm>
        </p:grpSpPr>
        <p:sp>
          <p:nvSpPr>
            <p:cNvPr id="68617" name="AutoShape 51"/>
            <p:cNvSpPr>
              <a:spLocks noChangeAspect="1" noChangeArrowheads="1"/>
            </p:cNvSpPr>
            <p:nvPr/>
          </p:nvSpPr>
          <p:spPr bwMode="auto">
            <a:xfrm>
              <a:off x="4311" y="8042"/>
              <a:ext cx="2168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6861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" y="8042"/>
              <a:ext cx="530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619" name="Group 53"/>
            <p:cNvGrpSpPr>
              <a:grpSpLocks/>
            </p:cNvGrpSpPr>
            <p:nvPr/>
          </p:nvGrpSpPr>
          <p:grpSpPr bwMode="auto">
            <a:xfrm>
              <a:off x="5554" y="9061"/>
              <a:ext cx="273" cy="273"/>
              <a:chOff x="3570" y="2941"/>
              <a:chExt cx="709" cy="708"/>
            </a:xfrm>
          </p:grpSpPr>
          <p:sp>
            <p:nvSpPr>
              <p:cNvPr id="68627" name="Oval 54"/>
              <p:cNvSpPr>
                <a:spLocks noChangeArrowheads="1"/>
              </p:cNvSpPr>
              <p:nvPr/>
            </p:nvSpPr>
            <p:spPr bwMode="auto">
              <a:xfrm>
                <a:off x="3570" y="2941"/>
                <a:ext cx="709" cy="7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68628" name="Group 55"/>
              <p:cNvGrpSpPr>
                <a:grpSpLocks/>
              </p:cNvGrpSpPr>
              <p:nvPr/>
            </p:nvGrpSpPr>
            <p:grpSpPr bwMode="auto">
              <a:xfrm>
                <a:off x="3700" y="3183"/>
                <a:ext cx="450" cy="224"/>
                <a:chOff x="4379" y="1775"/>
                <a:chExt cx="2963" cy="1470"/>
              </a:xfrm>
            </p:grpSpPr>
            <p:sp>
              <p:nvSpPr>
                <p:cNvPr id="68629" name="Arc 56"/>
                <p:cNvSpPr>
                  <a:spLocks/>
                </p:cNvSpPr>
                <p:nvPr/>
              </p:nvSpPr>
              <p:spPr bwMode="auto">
                <a:xfrm>
                  <a:off x="4379" y="177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0" name="Arc 57"/>
                <p:cNvSpPr>
                  <a:spLocks/>
                </p:cNvSpPr>
                <p:nvPr/>
              </p:nvSpPr>
              <p:spPr bwMode="auto">
                <a:xfrm flipH="1" flipV="1">
                  <a:off x="5860" y="2505"/>
                  <a:ext cx="1482" cy="740"/>
                </a:xfrm>
                <a:custGeom>
                  <a:avLst/>
                  <a:gdLst>
                    <a:gd name="T0" fmla="*/ 0 w 43200"/>
                    <a:gd name="T1" fmla="*/ 0 h 21600"/>
                    <a:gd name="T2" fmla="*/ 0 w 43200"/>
                    <a:gd name="T3" fmla="*/ 0 h 21600"/>
                    <a:gd name="T4" fmla="*/ 0 w 432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8620" name="Freeform 58"/>
            <p:cNvSpPr>
              <a:spLocks/>
            </p:cNvSpPr>
            <p:nvPr/>
          </p:nvSpPr>
          <p:spPr bwMode="auto">
            <a:xfrm>
              <a:off x="5835" y="8811"/>
              <a:ext cx="372" cy="376"/>
            </a:xfrm>
            <a:custGeom>
              <a:avLst/>
              <a:gdLst>
                <a:gd name="T0" fmla="*/ 0 w 406"/>
                <a:gd name="T1" fmla="*/ 7 h 447"/>
                <a:gd name="T2" fmla="*/ 50 w 406"/>
                <a:gd name="T3" fmla="*/ 7 h 447"/>
                <a:gd name="T4" fmla="*/ 50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1" name="Freeform 59"/>
            <p:cNvSpPr>
              <a:spLocks/>
            </p:cNvSpPr>
            <p:nvPr/>
          </p:nvSpPr>
          <p:spPr bwMode="auto">
            <a:xfrm flipH="1">
              <a:off x="5203" y="9006"/>
              <a:ext cx="344" cy="185"/>
            </a:xfrm>
            <a:custGeom>
              <a:avLst/>
              <a:gdLst>
                <a:gd name="T0" fmla="*/ 0 w 406"/>
                <a:gd name="T1" fmla="*/ 0 h 447"/>
                <a:gd name="T2" fmla="*/ 8 w 406"/>
                <a:gd name="T3" fmla="*/ 0 h 447"/>
                <a:gd name="T4" fmla="*/ 8 w 406"/>
                <a:gd name="T5" fmla="*/ 0 h 447"/>
                <a:gd name="T6" fmla="*/ 0 60000 65536"/>
                <a:gd name="T7" fmla="*/ 0 60000 65536"/>
                <a:gd name="T8" fmla="*/ 0 60000 65536"/>
                <a:gd name="T9" fmla="*/ 0 w 406"/>
                <a:gd name="T10" fmla="*/ 0 h 447"/>
                <a:gd name="T11" fmla="*/ 406 w 406"/>
                <a:gd name="T12" fmla="*/ 447 h 4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6" h="447">
                  <a:moveTo>
                    <a:pt x="0" y="447"/>
                  </a:moveTo>
                  <a:lnTo>
                    <a:pt x="406" y="447"/>
                  </a:lnTo>
                  <a:lnTo>
                    <a:pt x="4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Freeform 60"/>
            <p:cNvSpPr>
              <a:spLocks/>
            </p:cNvSpPr>
            <p:nvPr/>
          </p:nvSpPr>
          <p:spPr bwMode="auto">
            <a:xfrm>
              <a:off x="5190" y="8385"/>
              <a:ext cx="960" cy="328"/>
            </a:xfrm>
            <a:custGeom>
              <a:avLst/>
              <a:gdLst>
                <a:gd name="T0" fmla="*/ 0 w 960"/>
                <a:gd name="T1" fmla="*/ 175 h 328"/>
                <a:gd name="T2" fmla="*/ 0 w 960"/>
                <a:gd name="T3" fmla="*/ 0 h 328"/>
                <a:gd name="T4" fmla="*/ 519 w 960"/>
                <a:gd name="T5" fmla="*/ 0 h 328"/>
                <a:gd name="T6" fmla="*/ 519 w 960"/>
                <a:gd name="T7" fmla="*/ 328 h 328"/>
                <a:gd name="T8" fmla="*/ 960 w 960"/>
                <a:gd name="T9" fmla="*/ 32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328"/>
                <a:gd name="T17" fmla="*/ 960 w 96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328">
                  <a:moveTo>
                    <a:pt x="0" y="175"/>
                  </a:moveTo>
                  <a:lnTo>
                    <a:pt x="0" y="0"/>
                  </a:lnTo>
                  <a:lnTo>
                    <a:pt x="519" y="0"/>
                  </a:lnTo>
                  <a:lnTo>
                    <a:pt x="519" y="328"/>
                  </a:lnTo>
                  <a:lnTo>
                    <a:pt x="960" y="3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Rectangle 61"/>
            <p:cNvSpPr>
              <a:spLocks noChangeArrowheads="1"/>
            </p:cNvSpPr>
            <p:nvPr/>
          </p:nvSpPr>
          <p:spPr bwMode="auto">
            <a:xfrm>
              <a:off x="5287" y="9335"/>
              <a:ext cx="80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220 В</a:t>
              </a:r>
              <a:endParaRPr lang="ru-RU" altLang="ru-RU" sz="6600"/>
            </a:p>
          </p:txBody>
        </p:sp>
        <p:pic>
          <p:nvPicPr>
            <p:cNvPr id="68624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8562"/>
              <a:ext cx="471" cy="465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5" name="Freeform 63"/>
            <p:cNvSpPr>
              <a:spLocks/>
            </p:cNvSpPr>
            <p:nvPr/>
          </p:nvSpPr>
          <p:spPr bwMode="auto">
            <a:xfrm>
              <a:off x="4541" y="8384"/>
              <a:ext cx="662" cy="808"/>
            </a:xfrm>
            <a:custGeom>
              <a:avLst/>
              <a:gdLst>
                <a:gd name="T0" fmla="*/ 649 w 662"/>
                <a:gd name="T1" fmla="*/ 0 h 817"/>
                <a:gd name="T2" fmla="*/ 0 w 662"/>
                <a:gd name="T3" fmla="*/ 0 h 817"/>
                <a:gd name="T4" fmla="*/ 0 w 662"/>
                <a:gd name="T5" fmla="*/ 626 h 817"/>
                <a:gd name="T6" fmla="*/ 662 w 662"/>
                <a:gd name="T7" fmla="*/ 626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2"/>
                <a:gd name="T13" fmla="*/ 0 h 817"/>
                <a:gd name="T14" fmla="*/ 662 w 662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2" h="817">
                  <a:moveTo>
                    <a:pt x="649" y="0"/>
                  </a:moveTo>
                  <a:lnTo>
                    <a:pt x="0" y="0"/>
                  </a:lnTo>
                  <a:lnTo>
                    <a:pt x="0" y="817"/>
                  </a:lnTo>
                  <a:lnTo>
                    <a:pt x="662" y="81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8626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" y="8562"/>
              <a:ext cx="471" cy="465"/>
            </a:xfrm>
            <a:prstGeom prst="rect">
              <a:avLst/>
            </a:prstGeom>
            <a:noFill/>
            <a:ln w="9525">
              <a:solidFill>
                <a:srgbClr val="5A5A5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808788" y="2674938"/>
            <a:ext cx="137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A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000000"/>
                </a:solidFill>
              </a:rPr>
              <a:t>или </a:t>
            </a:r>
            <a:r>
              <a:rPr lang="en-US" altLang="ru-RU" sz="2400" b="1">
                <a:solidFill>
                  <a:srgbClr val="000000"/>
                </a:solidFill>
              </a:rPr>
              <a:t>B</a:t>
            </a:r>
            <a:endParaRPr lang="ru-RU" altLang="ru-RU"/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355725" y="34337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A</a:t>
            </a:r>
            <a:endParaRPr lang="ru-RU" altLang="ru-RU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4333875" y="34337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B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0" grpId="0" autoUpdateAnimBg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4BF31A-03F0-4541-BA53-FAB6E2D21084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69635" name="Заголовок 2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699500" cy="471488"/>
          </a:xfrm>
        </p:spPr>
        <p:txBody>
          <a:bodyPr/>
          <a:lstStyle/>
          <a:p>
            <a:r>
              <a:rPr lang="ru-RU" altLang="ru-RU" smtClean="0"/>
              <a:t>Операция ИЛИ</a:t>
            </a:r>
            <a:r>
              <a:rPr lang="en-US" altLang="ru-RU" sz="2400" smtClean="0"/>
              <a:t> (</a:t>
            </a:r>
            <a:r>
              <a:rPr lang="ru-RU" altLang="ru-RU" sz="2400" smtClean="0"/>
              <a:t>логическое сложение, дизъюнкция)</a:t>
            </a:r>
            <a:endParaRPr lang="ru-RU" altLang="ru-RU" smtClean="0"/>
          </a:p>
        </p:txBody>
      </p:sp>
      <p:graphicFrame>
        <p:nvGraphicFramePr>
          <p:cNvPr id="125131" name="Group 203"/>
          <p:cNvGraphicFramePr>
            <a:graphicFrameLocks noGrp="1"/>
          </p:cNvGraphicFramePr>
          <p:nvPr/>
        </p:nvGraphicFramePr>
        <p:xfrm>
          <a:off x="1087438" y="1474788"/>
          <a:ext cx="4332287" cy="3200400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или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4152900" y="406558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4108450" y="214471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0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4961" name="AutoShape 33"/>
          <p:cNvSpPr>
            <a:spLocks noChangeArrowheads="1"/>
          </p:cNvSpPr>
          <p:nvPr/>
        </p:nvSpPr>
        <p:spPr bwMode="auto">
          <a:xfrm>
            <a:off x="5707063" y="966788"/>
            <a:ext cx="3116262" cy="1238250"/>
          </a:xfrm>
          <a:prstGeom prst="wedgeRoundRectCallout">
            <a:avLst>
              <a:gd name="adj1" fmla="val -56519"/>
              <a:gd name="adj2" fmla="val 1641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также:</a:t>
            </a:r>
            <a:r>
              <a:rPr lang="ru-RU" sz="2400" b="1">
                <a:latin typeface="Arial" charset="0"/>
                <a:cs typeface="Arial" charset="0"/>
              </a:rPr>
              <a:t> </a:t>
            </a:r>
            <a:r>
              <a:rPr lang="en-US" sz="2400" b="1">
                <a:latin typeface="Arial" charset="0"/>
                <a:cs typeface="Arial" charset="0"/>
              </a:rPr>
              <a:t>A</a:t>
            </a:r>
            <a:r>
              <a:rPr lang="ru-RU" sz="2400" b="1">
                <a:latin typeface="Arial" charset="0"/>
                <a:cs typeface="Arial" charset="0"/>
              </a:rPr>
              <a:t>+</a:t>
            </a:r>
            <a:r>
              <a:rPr lang="en-US" sz="2400" b="1">
                <a:latin typeface="Arial" charset="0"/>
                <a:cs typeface="Arial" charset="0"/>
              </a:rPr>
              <a:t>B</a:t>
            </a:r>
            <a:r>
              <a:rPr lang="en-US" sz="2400">
                <a:latin typeface="Arial" charset="0"/>
                <a:cs typeface="Arial" charset="0"/>
              </a:rPr>
              <a:t>, </a:t>
            </a:r>
            <a:r>
              <a:rPr lang="en-US" sz="2400" b="1">
                <a:latin typeface="Arial" charset="0"/>
                <a:cs typeface="Arial" charset="0"/>
              </a:rPr>
              <a:t>A </a:t>
            </a:r>
            <a:r>
              <a:rPr lang="en-US" sz="2400" b="1">
                <a:latin typeface="Arial" charset="0"/>
                <a:cs typeface="Arial" charset="0"/>
                <a:sym typeface="Symbol" pitchFamily="18" charset="2"/>
              </a:rPr>
              <a:t> </a:t>
            </a:r>
            <a:r>
              <a:rPr lang="en-US" sz="2400" b="1">
                <a:latin typeface="Arial" charset="0"/>
                <a:cs typeface="Arial" charset="0"/>
              </a:rPr>
              <a:t>B</a:t>
            </a:r>
            <a:r>
              <a:rPr lang="en-US" sz="2400">
                <a:latin typeface="Arial" charset="0"/>
                <a:cs typeface="Arial" charset="0"/>
              </a:rPr>
              <a:t>,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or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Паскаль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ru-RU" sz="2400">
                <a:latin typeface="Arial" charset="0"/>
                <a:cs typeface="Arial" charset="0"/>
              </a:rPr>
              <a:t>, </a:t>
            </a:r>
            <a:br>
              <a:rPr lang="ru-RU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||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Си)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90663" y="2144713"/>
            <a:ext cx="1566862" cy="565150"/>
            <a:chOff x="789" y="1935"/>
            <a:chExt cx="1237" cy="356"/>
          </a:xfrm>
        </p:grpSpPr>
        <p:sp>
          <p:nvSpPr>
            <p:cNvPr id="69678" name="Rectangle 35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69679" name="Rectangle 36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490663" y="2789238"/>
            <a:ext cx="1566862" cy="565150"/>
            <a:chOff x="789" y="1935"/>
            <a:chExt cx="1237" cy="356"/>
          </a:xfrm>
        </p:grpSpPr>
        <p:sp>
          <p:nvSpPr>
            <p:cNvPr id="69676" name="Rectangle 38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69677" name="Rectangle 39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492250" y="3419475"/>
            <a:ext cx="1566863" cy="565150"/>
            <a:chOff x="789" y="1935"/>
            <a:chExt cx="1237" cy="356"/>
          </a:xfrm>
        </p:grpSpPr>
        <p:sp>
          <p:nvSpPr>
            <p:cNvPr id="69674" name="Rectangle 41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69675" name="Rectangle 42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492250" y="4054475"/>
            <a:ext cx="1566863" cy="565150"/>
            <a:chOff x="789" y="1935"/>
            <a:chExt cx="1237" cy="356"/>
          </a:xfrm>
        </p:grpSpPr>
        <p:sp>
          <p:nvSpPr>
            <p:cNvPr id="69672" name="Rectangle 44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69673" name="Rectangle 45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sp>
        <p:nvSpPr>
          <p:cNvPr id="124989" name="Rectangle 61"/>
          <p:cNvSpPr>
            <a:spLocks noChangeArrowheads="1"/>
          </p:cNvSpPr>
          <p:nvPr/>
        </p:nvSpPr>
        <p:spPr bwMode="auto">
          <a:xfrm>
            <a:off x="4117975" y="278606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1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4143375" y="3406775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1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4991" name="Rectangle 63"/>
          <p:cNvSpPr>
            <a:spLocks noChangeArrowheads="1"/>
          </p:cNvSpPr>
          <p:nvPr/>
        </p:nvSpPr>
        <p:spPr bwMode="auto">
          <a:xfrm>
            <a:off x="379413" y="5062538"/>
            <a:ext cx="838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accent2"/>
                </a:solidFill>
              </a:rPr>
              <a:t>дизъюнкция</a:t>
            </a:r>
            <a:r>
              <a:rPr lang="en-US" altLang="ru-RU" sz="2800"/>
              <a:t> – </a:t>
            </a:r>
            <a:r>
              <a:rPr lang="ru-RU" altLang="ru-RU" sz="2800"/>
              <a:t>от лат. </a:t>
            </a:r>
            <a:r>
              <a:rPr lang="en-US" altLang="ru-RU" sz="2800" i="1"/>
              <a:t>dis</a:t>
            </a:r>
            <a:r>
              <a:rPr lang="ru-RU" altLang="ru-RU" sz="2800" i="1"/>
              <a:t>junctio</a:t>
            </a:r>
            <a:r>
              <a:rPr lang="ru-RU" altLang="ru-RU" sz="2800"/>
              <a:t> — разъединение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9" grpId="0" autoUpdateAnimBg="0"/>
      <p:bldP spid="124960" grpId="0" autoUpdateAnimBg="0"/>
      <p:bldP spid="124961" grpId="0" animBg="1" autoUpdateAnimBg="0"/>
      <p:bldP spid="124989" grpId="0" autoUpdateAnimBg="0"/>
      <p:bldP spid="124990" grpId="0" autoUpdateAnimBg="0"/>
      <p:bldP spid="1249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6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EEF5AC-ACFD-4FFC-8DCE-F33629A32F66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03225" y="847725"/>
            <a:ext cx="84947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/>
              <a:t>В таблице приведены запросы к поисковому серверу. Расположите номера запросов в порядке </a:t>
            </a:r>
            <a:r>
              <a:rPr lang="ru-RU" altLang="ru-RU" sz="2400" b="1" i="1"/>
              <a:t>возрастания</a:t>
            </a:r>
            <a:r>
              <a:rPr lang="ru-RU" altLang="ru-RU" sz="2400" i="1"/>
              <a:t> количества страниц, которые найдет поисковый сервер по каждому запросу. Для обозначения логической операции «ИЛИ» в запросе используется символ </a:t>
            </a:r>
            <a:r>
              <a:rPr lang="ru-RU" altLang="ru-RU" sz="2400"/>
              <a:t>|</a:t>
            </a:r>
            <a:r>
              <a:rPr lang="ru-RU" altLang="ru-RU" sz="2400" i="1"/>
              <a:t>, а для логической операции «И» – &amp;.</a:t>
            </a:r>
            <a:endParaRPr lang="ru-RU" altLang="ru-RU" sz="2400"/>
          </a:p>
          <a:p>
            <a:pPr eaLnBrk="1" hangingPunct="1"/>
            <a:r>
              <a:rPr lang="ru-RU" altLang="ru-RU" sz="2400"/>
              <a:t>1)  </a:t>
            </a:r>
            <a:r>
              <a:rPr lang="ru-RU" altLang="ru-RU" sz="2400" b="1"/>
              <a:t>принтеры &amp; сканеры &amp; продажа</a:t>
            </a:r>
            <a:endParaRPr lang="ru-RU" altLang="ru-RU" sz="2400"/>
          </a:p>
          <a:p>
            <a:pPr eaLnBrk="1" hangingPunct="1"/>
            <a:r>
              <a:rPr lang="ru-RU" altLang="ru-RU" sz="2400"/>
              <a:t>2)  </a:t>
            </a:r>
            <a:r>
              <a:rPr lang="ru-RU" altLang="ru-RU" sz="2400" b="1"/>
              <a:t>принтеры &amp; продажа</a:t>
            </a:r>
            <a:endParaRPr lang="ru-RU" altLang="ru-RU" sz="2400"/>
          </a:p>
          <a:p>
            <a:pPr eaLnBrk="1" hangingPunct="1"/>
            <a:r>
              <a:rPr lang="ru-RU" altLang="ru-RU" sz="2400"/>
              <a:t>3)  </a:t>
            </a:r>
            <a:r>
              <a:rPr lang="ru-RU" altLang="ru-RU" sz="2400" b="1"/>
              <a:t>принтеры | продажа</a:t>
            </a:r>
            <a:endParaRPr lang="ru-RU" altLang="ru-RU" sz="2400"/>
          </a:p>
          <a:p>
            <a:pPr eaLnBrk="1" hangingPunct="1"/>
            <a:r>
              <a:rPr lang="ru-RU" altLang="ru-RU" sz="2400"/>
              <a:t>4)  </a:t>
            </a:r>
            <a:r>
              <a:rPr lang="ru-RU" altLang="ru-RU" sz="2400" b="1"/>
              <a:t>принтеры | сканеры | продажа</a:t>
            </a:r>
            <a:r>
              <a:rPr lang="ru-RU" altLang="ru-RU" sz="2400"/>
              <a:t>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25513" y="4802188"/>
            <a:ext cx="1427162" cy="550862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latin typeface="Arial" charset="0"/>
              </a:rPr>
              <a:t>1 2 3 4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C9595E-D529-43FC-ACC0-341B92B46F7F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71683" name="Заголовок 26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Операция </a:t>
            </a:r>
            <a:r>
              <a:rPr lang="en-US" altLang="ru-RU" smtClean="0"/>
              <a:t>«</a:t>
            </a:r>
            <a:r>
              <a:rPr lang="ru-RU" altLang="ru-RU" smtClean="0"/>
              <a:t>исключающее ИЛИ</a:t>
            </a:r>
            <a:r>
              <a:rPr lang="en-US" altLang="ru-RU" smtClean="0"/>
              <a:t>»</a:t>
            </a:r>
            <a:endParaRPr lang="ru-RU" altLang="ru-RU" smtClean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00050" y="841375"/>
            <a:ext cx="83661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Высказывание «</a:t>
            </a:r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ru-RU" altLang="ru-RU" sz="2400" b="1">
                <a:sym typeface="Symbol" panose="05050102010706020507" pitchFamily="18" charset="2"/>
              </a:rPr>
              <a:t></a:t>
            </a:r>
            <a:r>
              <a:rPr lang="ru-RU" altLang="ru-RU" sz="2400" b="1"/>
              <a:t> </a:t>
            </a:r>
            <a:r>
              <a:rPr lang="en-US" altLang="ru-RU" sz="2400" b="1"/>
              <a:t>B</a:t>
            </a:r>
            <a:r>
              <a:rPr lang="ru-RU" altLang="ru-RU" sz="2400" b="1"/>
              <a:t>»</a:t>
            </a:r>
            <a:r>
              <a:rPr lang="en-US" altLang="ru-RU" sz="2400"/>
              <a:t> </a:t>
            </a:r>
            <a:r>
              <a:rPr lang="ru-RU" altLang="ru-RU" sz="2400"/>
              <a:t>истинно</a:t>
            </a:r>
            <a:r>
              <a:rPr lang="en-US" altLang="ru-RU" sz="2400"/>
              <a:t> </a:t>
            </a:r>
            <a:r>
              <a:rPr lang="ru-RU" altLang="ru-RU" sz="2400"/>
              <a:t>тогда, когда истинно </a:t>
            </a:r>
            <a:r>
              <a:rPr lang="ru-RU" altLang="ru-RU" sz="2400" b="1"/>
              <a:t>А </a:t>
            </a:r>
            <a:r>
              <a:rPr lang="ru-RU" altLang="ru-RU" sz="2400"/>
              <a:t>или </a:t>
            </a:r>
            <a:r>
              <a:rPr lang="en-US" altLang="ru-RU" sz="2400" b="1"/>
              <a:t>B</a:t>
            </a:r>
            <a:r>
              <a:rPr lang="ru-RU" altLang="ru-RU" sz="2400"/>
              <a:t>, но </a:t>
            </a:r>
            <a:r>
              <a:rPr lang="ru-RU" altLang="ru-RU" sz="2400" b="1" i="1"/>
              <a:t>не оба одновременно</a:t>
            </a:r>
            <a:r>
              <a:rPr lang="en-US" altLang="ru-RU" sz="2400" b="1" i="1"/>
              <a:t> </a:t>
            </a:r>
            <a:r>
              <a:rPr lang="en-US" altLang="ru-RU" sz="2400"/>
              <a:t>(</a:t>
            </a:r>
            <a:r>
              <a:rPr lang="ru-RU" altLang="ru-RU" sz="2400"/>
              <a:t>то есть </a:t>
            </a:r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en-US" altLang="ru-RU" sz="2400">
                <a:sym typeface="Symbol" panose="05050102010706020507" pitchFamily="18" charset="2"/>
              </a:rPr>
              <a:t></a:t>
            </a:r>
            <a:r>
              <a:rPr lang="ru-RU" altLang="ru-RU" sz="2400" b="1"/>
              <a:t> </a:t>
            </a:r>
            <a:r>
              <a:rPr lang="en-US" altLang="ru-RU" sz="2400" b="1"/>
              <a:t>B</a:t>
            </a:r>
            <a:r>
              <a:rPr lang="en-US" altLang="ru-RU" sz="2400"/>
              <a:t>)</a:t>
            </a:r>
            <a:r>
              <a:rPr lang="ru-RU" altLang="ru-RU" sz="2400"/>
              <a:t>.</a:t>
            </a:r>
            <a:endParaRPr lang="en-US" altLang="ru-RU" sz="2400"/>
          </a:p>
          <a:p>
            <a:pPr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rgbClr val="0000FF"/>
                </a:solidFill>
              </a:rPr>
              <a:t>«Либо пан, либо пропал».</a:t>
            </a:r>
          </a:p>
        </p:txBody>
      </p:sp>
      <p:graphicFrame>
        <p:nvGraphicFramePr>
          <p:cNvPr id="127043" name="Group 67"/>
          <p:cNvGraphicFramePr>
            <a:graphicFrameLocks noGrp="1"/>
          </p:cNvGraphicFramePr>
          <p:nvPr/>
        </p:nvGraphicFramePr>
        <p:xfrm>
          <a:off x="611188" y="2386013"/>
          <a:ext cx="4332287" cy="3200400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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007" name="Rectangle 31"/>
          <p:cNvSpPr>
            <a:spLocks noChangeArrowheads="1"/>
          </p:cNvSpPr>
          <p:nvPr/>
        </p:nvSpPr>
        <p:spPr bwMode="auto">
          <a:xfrm>
            <a:off x="3676650" y="497681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0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7008" name="Rectangle 32"/>
          <p:cNvSpPr>
            <a:spLocks noChangeArrowheads="1"/>
          </p:cNvSpPr>
          <p:nvPr/>
        </p:nvSpPr>
        <p:spPr bwMode="auto">
          <a:xfrm>
            <a:off x="3632200" y="305593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7009" name="AutoShape 33"/>
          <p:cNvSpPr>
            <a:spLocks noChangeArrowheads="1"/>
          </p:cNvSpPr>
          <p:nvPr/>
        </p:nvSpPr>
        <p:spPr bwMode="auto">
          <a:xfrm>
            <a:off x="5662613" y="2241550"/>
            <a:ext cx="3116262" cy="1238250"/>
          </a:xfrm>
          <a:prstGeom prst="wedgeRoundRectCallout">
            <a:avLst>
              <a:gd name="adj1" fmla="val -79721"/>
              <a:gd name="adj2" fmla="val -19081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также:</a:t>
            </a:r>
            <a:r>
              <a:rPr lang="ru-RU" sz="2400" b="1">
                <a:latin typeface="Arial" charset="0"/>
                <a:cs typeface="Arial" charset="0"/>
              </a:rPr>
              <a:t> </a:t>
            </a:r>
            <a:br>
              <a:rPr lang="ru-RU" sz="2400" b="1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xor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Паскаль</a:t>
            </a:r>
            <a:r>
              <a:rPr lang="en-US" sz="2400">
                <a:latin typeface="Arial" charset="0"/>
                <a:cs typeface="Arial" charset="0"/>
              </a:rPr>
              <a:t>)</a:t>
            </a:r>
            <a:r>
              <a:rPr lang="ru-RU" sz="2400">
                <a:latin typeface="Arial" charset="0"/>
                <a:cs typeface="Arial" charset="0"/>
              </a:rPr>
              <a:t>, </a:t>
            </a:r>
            <a:br>
              <a:rPr lang="ru-RU" sz="2400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A ^ B</a:t>
            </a:r>
            <a:r>
              <a:rPr lang="en-US" sz="2400">
                <a:latin typeface="Arial" charset="0"/>
                <a:cs typeface="Arial" charset="0"/>
              </a:rPr>
              <a:t> (</a:t>
            </a:r>
            <a:r>
              <a:rPr lang="ru-RU" sz="2400">
                <a:latin typeface="Arial" charset="0"/>
                <a:cs typeface="Arial" charset="0"/>
              </a:rPr>
              <a:t>Си)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14413" y="3055938"/>
            <a:ext cx="1566862" cy="565150"/>
            <a:chOff x="789" y="1935"/>
            <a:chExt cx="1237" cy="356"/>
          </a:xfrm>
        </p:grpSpPr>
        <p:sp>
          <p:nvSpPr>
            <p:cNvPr id="71729" name="Rectangle 35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71730" name="Rectangle 36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14413" y="3700463"/>
            <a:ext cx="1566862" cy="565150"/>
            <a:chOff x="789" y="1935"/>
            <a:chExt cx="1237" cy="356"/>
          </a:xfrm>
        </p:grpSpPr>
        <p:sp>
          <p:nvSpPr>
            <p:cNvPr id="71727" name="Rectangle 38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71728" name="Rectangle 39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016000" y="4330700"/>
            <a:ext cx="1566863" cy="565150"/>
            <a:chOff x="789" y="1935"/>
            <a:chExt cx="1237" cy="356"/>
          </a:xfrm>
        </p:grpSpPr>
        <p:sp>
          <p:nvSpPr>
            <p:cNvPr id="71725" name="Rectangle 41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71726" name="Rectangle 42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016000" y="4965700"/>
            <a:ext cx="1566863" cy="565150"/>
            <a:chOff x="789" y="1935"/>
            <a:chExt cx="1237" cy="356"/>
          </a:xfrm>
        </p:grpSpPr>
        <p:sp>
          <p:nvSpPr>
            <p:cNvPr id="71723" name="Rectangle 44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71724" name="Rectangle 45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</p:grpSp>
      <p:sp>
        <p:nvSpPr>
          <p:cNvPr id="127037" name="Rectangle 61"/>
          <p:cNvSpPr>
            <a:spLocks noChangeArrowheads="1"/>
          </p:cNvSpPr>
          <p:nvPr/>
        </p:nvSpPr>
        <p:spPr bwMode="auto">
          <a:xfrm>
            <a:off x="3641725" y="369728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1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7038" name="Rectangle 62"/>
          <p:cNvSpPr>
            <a:spLocks noChangeArrowheads="1"/>
          </p:cNvSpPr>
          <p:nvPr/>
        </p:nvSpPr>
        <p:spPr bwMode="auto">
          <a:xfrm>
            <a:off x="3667125" y="4318000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>
                <a:solidFill>
                  <a:srgbClr val="FF0000"/>
                </a:solidFill>
              </a:rPr>
              <a:t>1</a:t>
            </a:r>
            <a:endParaRPr lang="ru-RU" altLang="ru-RU" sz="3800">
              <a:solidFill>
                <a:srgbClr val="FF0000"/>
              </a:solidFill>
            </a:endParaRPr>
          </a:p>
        </p:txBody>
      </p:sp>
      <p:sp>
        <p:nvSpPr>
          <p:cNvPr id="127040" name="Rectangle 64"/>
          <p:cNvSpPr>
            <a:spLocks noChangeArrowheads="1"/>
          </p:cNvSpPr>
          <p:nvPr/>
        </p:nvSpPr>
        <p:spPr bwMode="auto">
          <a:xfrm>
            <a:off x="787400" y="5875338"/>
            <a:ext cx="787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сложение по модулю 2:  </a:t>
            </a:r>
            <a:r>
              <a:rPr lang="ru-RU" altLang="ru-RU" sz="2800"/>
              <a:t>А </a:t>
            </a:r>
            <a:r>
              <a:rPr lang="ru-RU" altLang="ru-RU" sz="2800">
                <a:sym typeface="Symbol" panose="05050102010706020507" pitchFamily="18" charset="2"/>
              </a:rPr>
              <a:t></a:t>
            </a:r>
            <a:r>
              <a:rPr lang="ru-RU" altLang="ru-RU" sz="2800"/>
              <a:t> </a:t>
            </a:r>
            <a:r>
              <a:rPr lang="en-US" altLang="ru-RU" sz="2800"/>
              <a:t>B</a:t>
            </a:r>
            <a:r>
              <a:rPr lang="ru-RU" altLang="ru-RU" sz="2800"/>
              <a:t> = (</a:t>
            </a:r>
            <a:r>
              <a:rPr lang="en-US" altLang="ru-RU" sz="2800"/>
              <a:t>A + B) </a:t>
            </a:r>
            <a:r>
              <a:rPr lang="en-US" altLang="ru-RU" sz="2800" b="1"/>
              <a:t>mod</a:t>
            </a:r>
            <a:r>
              <a:rPr lang="en-US" altLang="ru-RU" sz="2800"/>
              <a:t> 2</a:t>
            </a:r>
            <a:endParaRPr lang="ru-RU" altLang="ru-RU" sz="2800"/>
          </a:p>
        </p:txBody>
      </p:sp>
      <p:sp>
        <p:nvSpPr>
          <p:cNvPr id="127041" name="AutoShape 65"/>
          <p:cNvSpPr>
            <a:spLocks noChangeArrowheads="1"/>
          </p:cNvSpPr>
          <p:nvPr/>
        </p:nvSpPr>
        <p:spPr bwMode="auto">
          <a:xfrm>
            <a:off x="5840413" y="3654425"/>
            <a:ext cx="2935287" cy="876300"/>
          </a:xfrm>
          <a:prstGeom prst="wedgeRoundRectCallout">
            <a:avLst>
              <a:gd name="adj1" fmla="val -25394"/>
              <a:gd name="adj2" fmla="val 21141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арифметическое сложение, 1+1=2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27042" name="AutoShape 66"/>
          <p:cNvSpPr>
            <a:spLocks noChangeArrowheads="1"/>
          </p:cNvSpPr>
          <p:nvPr/>
        </p:nvSpPr>
        <p:spPr bwMode="auto">
          <a:xfrm>
            <a:off x="7218363" y="4692650"/>
            <a:ext cx="1568450" cy="538163"/>
          </a:xfrm>
          <a:prstGeom prst="wedgeRoundRectCallout">
            <a:avLst>
              <a:gd name="adj1" fmla="val -29958"/>
              <a:gd name="adj2" fmla="val 197491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остаток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  <p:bldP spid="127007" grpId="0" autoUpdateAnimBg="0"/>
      <p:bldP spid="127008" grpId="0" autoUpdateAnimBg="0"/>
      <p:bldP spid="127009" grpId="0" animBg="1" autoUpdateAnimBg="0"/>
      <p:bldP spid="127037" grpId="0" autoUpdateAnimBg="0"/>
      <p:bldP spid="127038" grpId="0" autoUpdateAnimBg="0"/>
      <p:bldP spid="127040" grpId="0" autoUpdateAnimBg="0"/>
      <p:bldP spid="127041" grpId="0" animBg="1" autoUpdateAnimBg="0"/>
      <p:bldP spid="12704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79778" y="2637330"/>
            <a:ext cx="8369300" cy="1397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C00000"/>
                </a:solidFill>
              </a:rPr>
              <a:t>§ 1. Логика и компьютер</a:t>
            </a:r>
          </a:p>
        </p:txBody>
      </p:sp>
      <p:sp>
        <p:nvSpPr>
          <p:cNvPr id="614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E75AE3-5DE0-46DA-A79F-EB9975D76782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8C0DD7-995A-4D8F-AD43-81B84A1D76D4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3079" name="Заголовок 3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Свойства операции «исключающее ИЛИ»</a:t>
            </a:r>
          </a:p>
        </p:txBody>
      </p:sp>
      <p:sp>
        <p:nvSpPr>
          <p:cNvPr id="129137" name="Rectangle 113"/>
          <p:cNvSpPr>
            <a:spLocks noChangeArrowheads="1"/>
          </p:cNvSpPr>
          <p:nvPr/>
        </p:nvSpPr>
        <p:spPr bwMode="auto">
          <a:xfrm>
            <a:off x="3994150" y="890588"/>
            <a:ext cx="32940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3200" b="1"/>
              <a:t>A</a:t>
            </a:r>
            <a:r>
              <a:rPr lang="en-US" altLang="ru-RU" sz="3200"/>
              <a:t> </a:t>
            </a:r>
            <a:r>
              <a:rPr lang="ru-RU" altLang="ru-RU" sz="3200" b="1">
                <a:sym typeface="Symbol" panose="05050102010706020507" pitchFamily="18" charset="2"/>
              </a:rPr>
              <a:t></a:t>
            </a:r>
            <a:r>
              <a:rPr lang="ru-RU" altLang="ru-RU" sz="3200" b="1"/>
              <a:t> </a:t>
            </a:r>
            <a:r>
              <a:rPr lang="en-US" altLang="ru-RU" sz="3200" b="1"/>
              <a:t>A =</a:t>
            </a:r>
            <a:endParaRPr lang="en-US" altLang="ru-RU" sz="3200"/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3200"/>
              <a:t>(</a:t>
            </a:r>
            <a:r>
              <a:rPr lang="en-US" altLang="ru-RU" sz="3200" b="1"/>
              <a:t>A</a:t>
            </a:r>
            <a:r>
              <a:rPr lang="en-US" altLang="ru-RU" sz="3200"/>
              <a:t> </a:t>
            </a:r>
            <a:r>
              <a:rPr lang="ru-RU" altLang="ru-RU" sz="3200" b="1">
                <a:sym typeface="Symbol" panose="05050102010706020507" pitchFamily="18" charset="2"/>
              </a:rPr>
              <a:t></a:t>
            </a:r>
            <a:r>
              <a:rPr lang="ru-RU" altLang="ru-RU" sz="3200" b="1"/>
              <a:t> </a:t>
            </a:r>
            <a:r>
              <a:rPr lang="en-US" altLang="ru-RU" sz="3200" b="1"/>
              <a:t>B) </a:t>
            </a:r>
            <a:r>
              <a:rPr lang="ru-RU" altLang="ru-RU" sz="3200" b="1">
                <a:sym typeface="Symbol" panose="05050102010706020507" pitchFamily="18" charset="2"/>
              </a:rPr>
              <a:t></a:t>
            </a:r>
            <a:r>
              <a:rPr lang="ru-RU" altLang="ru-RU" sz="3200" b="1"/>
              <a:t> </a:t>
            </a:r>
            <a:r>
              <a:rPr lang="en-US" altLang="ru-RU" sz="3200" b="1"/>
              <a:t>B</a:t>
            </a:r>
            <a:r>
              <a:rPr lang="ru-RU" altLang="ru-RU" sz="3200" b="1"/>
              <a:t> =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00050" y="930275"/>
            <a:ext cx="83661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3200" b="1"/>
              <a:t>  </a:t>
            </a:r>
            <a:r>
              <a:rPr lang="en-US" altLang="ru-RU" sz="3200" b="1"/>
              <a:t>A</a:t>
            </a:r>
            <a:r>
              <a:rPr lang="en-US" altLang="ru-RU" sz="3200"/>
              <a:t> </a:t>
            </a:r>
            <a:r>
              <a:rPr lang="ru-RU" altLang="ru-RU" sz="3200" b="1">
                <a:sym typeface="Symbol" panose="05050102010706020507" pitchFamily="18" charset="2"/>
              </a:rPr>
              <a:t></a:t>
            </a:r>
            <a:r>
              <a:rPr lang="ru-RU" altLang="ru-RU" sz="3200" b="1"/>
              <a:t> 0 =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3200" b="1"/>
              <a:t>  A</a:t>
            </a:r>
            <a:r>
              <a:rPr lang="en-US" altLang="ru-RU" sz="3200"/>
              <a:t> </a:t>
            </a:r>
            <a:r>
              <a:rPr lang="ru-RU" altLang="ru-RU" sz="3200" b="1">
                <a:sym typeface="Symbol" panose="05050102010706020507" pitchFamily="18" charset="2"/>
              </a:rPr>
              <a:t></a:t>
            </a:r>
            <a:r>
              <a:rPr lang="ru-RU" altLang="ru-RU" sz="3200" b="1"/>
              <a:t> 1 =</a:t>
            </a:r>
          </a:p>
        </p:txBody>
      </p:sp>
      <p:sp>
        <p:nvSpPr>
          <p:cNvPr id="129080" name="Rectangle 56"/>
          <p:cNvSpPr>
            <a:spLocks noChangeArrowheads="1"/>
          </p:cNvSpPr>
          <p:nvPr/>
        </p:nvSpPr>
        <p:spPr bwMode="auto">
          <a:xfrm>
            <a:off x="2246313" y="917575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A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129081" name="Rectangle 57"/>
          <p:cNvSpPr>
            <a:spLocks noChangeArrowheads="1"/>
          </p:cNvSpPr>
          <p:nvPr/>
        </p:nvSpPr>
        <p:spPr bwMode="auto">
          <a:xfrm>
            <a:off x="5580063" y="8699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0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108200" y="2284413"/>
            <a:ext cx="4786313" cy="768350"/>
            <a:chOff x="313" y="1642"/>
            <a:chExt cx="3015" cy="484"/>
          </a:xfrm>
        </p:grpSpPr>
        <p:sp>
          <p:nvSpPr>
            <p:cNvPr id="3153" name="AutoShape 62"/>
            <p:cNvSpPr>
              <a:spLocks noChangeArrowheads="1"/>
            </p:cNvSpPr>
            <p:nvPr/>
          </p:nvSpPr>
          <p:spPr bwMode="auto">
            <a:xfrm>
              <a:off x="313" y="1642"/>
              <a:ext cx="3015" cy="484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3077" name="Object 61"/>
            <p:cNvGraphicFramePr>
              <a:graphicFrameLocks noChangeAspect="1"/>
            </p:cNvGraphicFramePr>
            <p:nvPr/>
          </p:nvGraphicFramePr>
          <p:xfrm>
            <a:off x="439" y="1656"/>
            <a:ext cx="2645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2" name="Формула" r:id="rId4" imgW="1282680" imgH="203040" progId="Equation.3">
                    <p:embed/>
                  </p:oleObj>
                </mc:Choice>
                <mc:Fallback>
                  <p:oleObj name="Формула" r:id="rId4" imgW="1282680" imgH="203040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" y="1656"/>
                          <a:ext cx="2645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9088" name="Rectangle 64"/>
          <p:cNvSpPr>
            <a:spLocks noChangeArrowheads="1"/>
          </p:cNvSpPr>
          <p:nvPr/>
        </p:nvSpPr>
        <p:spPr bwMode="auto">
          <a:xfrm>
            <a:off x="6692900" y="14525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?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/>
        </p:nvGraphicFramePr>
        <p:xfrm>
          <a:off x="485775" y="3408363"/>
          <a:ext cx="8116888" cy="2895600"/>
        </p:xfrm>
        <a:graphic>
          <a:graphicData uri="http://schemas.openxmlformats.org/drawingml/2006/table">
            <a:tbl>
              <a:tblPr/>
              <a:tblGrid>
                <a:gridCol w="117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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9142" name="Object 118"/>
          <p:cNvGraphicFramePr>
            <a:graphicFrameLocks noChangeAspect="1"/>
          </p:cNvGraphicFramePr>
          <p:nvPr/>
        </p:nvGraphicFramePr>
        <p:xfrm>
          <a:off x="2768600" y="3454400"/>
          <a:ext cx="9001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Формула" r:id="rId6" imgW="342720" imgH="190440" progId="Equation.3">
                  <p:embed/>
                </p:oleObj>
              </mc:Choice>
              <mc:Fallback>
                <p:oleObj name="Формула" r:id="rId6" imgW="342720" imgH="19044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454400"/>
                        <a:ext cx="9001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43" name="Object 119"/>
          <p:cNvGraphicFramePr>
            <a:graphicFrameLocks noChangeAspect="1"/>
          </p:cNvGraphicFramePr>
          <p:nvPr/>
        </p:nvGraphicFramePr>
        <p:xfrm>
          <a:off x="4089400" y="3444875"/>
          <a:ext cx="866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Формула" r:id="rId8" imgW="330120" imgH="190440" progId="Equation.3">
                  <p:embed/>
                </p:oleObj>
              </mc:Choice>
              <mc:Fallback>
                <p:oleObj name="Формула" r:id="rId8" imgW="330120" imgH="190440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444875"/>
                        <a:ext cx="8667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69" name="Object 145"/>
          <p:cNvGraphicFramePr>
            <a:graphicFrameLocks noChangeAspect="1"/>
          </p:cNvGraphicFramePr>
          <p:nvPr/>
        </p:nvGraphicFramePr>
        <p:xfrm>
          <a:off x="5173663" y="3432175"/>
          <a:ext cx="2098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Формула" r:id="rId10" imgW="761760" imgH="190440" progId="Equation.3">
                  <p:embed/>
                </p:oleObj>
              </mc:Choice>
              <mc:Fallback>
                <p:oleObj name="Формула" r:id="rId10" imgW="761760" imgH="19044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432175"/>
                        <a:ext cx="20986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949575" y="3971925"/>
            <a:ext cx="563563" cy="2305050"/>
            <a:chOff x="2060" y="2633"/>
            <a:chExt cx="355" cy="1452"/>
          </a:xfrm>
        </p:grpSpPr>
        <p:sp>
          <p:nvSpPr>
            <p:cNvPr id="3149" name="Rectangle 92"/>
            <p:cNvSpPr>
              <a:spLocks noChangeArrowheads="1"/>
            </p:cNvSpPr>
            <p:nvPr/>
          </p:nvSpPr>
          <p:spPr bwMode="auto">
            <a:xfrm>
              <a:off x="2060" y="2633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3150" name="Rectangle 147"/>
            <p:cNvSpPr>
              <a:spLocks noChangeArrowheads="1"/>
            </p:cNvSpPr>
            <p:nvPr/>
          </p:nvSpPr>
          <p:spPr bwMode="auto">
            <a:xfrm>
              <a:off x="2060" y="2999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3151" name="Rectangle 150"/>
            <p:cNvSpPr>
              <a:spLocks noChangeArrowheads="1"/>
            </p:cNvSpPr>
            <p:nvPr/>
          </p:nvSpPr>
          <p:spPr bwMode="auto">
            <a:xfrm>
              <a:off x="2060" y="3364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3152" name="Rectangle 151"/>
            <p:cNvSpPr>
              <a:spLocks noChangeArrowheads="1"/>
            </p:cNvSpPr>
            <p:nvPr/>
          </p:nvSpPr>
          <p:spPr bwMode="auto">
            <a:xfrm>
              <a:off x="2060" y="3729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4237038" y="3971925"/>
            <a:ext cx="565150" cy="2305050"/>
            <a:chOff x="2743" y="2633"/>
            <a:chExt cx="356" cy="1452"/>
          </a:xfrm>
        </p:grpSpPr>
        <p:sp>
          <p:nvSpPr>
            <p:cNvPr id="3145" name="Rectangle 146"/>
            <p:cNvSpPr>
              <a:spLocks noChangeArrowheads="1"/>
            </p:cNvSpPr>
            <p:nvPr/>
          </p:nvSpPr>
          <p:spPr bwMode="auto">
            <a:xfrm>
              <a:off x="2744" y="2633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3146" name="Rectangle 148"/>
            <p:cNvSpPr>
              <a:spLocks noChangeArrowheads="1"/>
            </p:cNvSpPr>
            <p:nvPr/>
          </p:nvSpPr>
          <p:spPr bwMode="auto">
            <a:xfrm>
              <a:off x="2744" y="300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3147" name="Rectangle 149"/>
            <p:cNvSpPr>
              <a:spLocks noChangeArrowheads="1"/>
            </p:cNvSpPr>
            <p:nvPr/>
          </p:nvSpPr>
          <p:spPr bwMode="auto">
            <a:xfrm>
              <a:off x="2744" y="3377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3148" name="Rectangle 152"/>
            <p:cNvSpPr>
              <a:spLocks noChangeArrowheads="1"/>
            </p:cNvSpPr>
            <p:nvPr/>
          </p:nvSpPr>
          <p:spPr bwMode="auto">
            <a:xfrm>
              <a:off x="2743" y="3729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5868988" y="3970338"/>
            <a:ext cx="565150" cy="2305050"/>
            <a:chOff x="3697" y="2501"/>
            <a:chExt cx="356" cy="1452"/>
          </a:xfrm>
        </p:grpSpPr>
        <p:sp>
          <p:nvSpPr>
            <p:cNvPr id="3141" name="Rectangle 153"/>
            <p:cNvSpPr>
              <a:spLocks noChangeArrowheads="1"/>
            </p:cNvSpPr>
            <p:nvPr/>
          </p:nvSpPr>
          <p:spPr bwMode="auto">
            <a:xfrm>
              <a:off x="3698" y="2501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142" name="Rectangle 154"/>
            <p:cNvSpPr>
              <a:spLocks noChangeArrowheads="1"/>
            </p:cNvSpPr>
            <p:nvPr/>
          </p:nvSpPr>
          <p:spPr bwMode="auto">
            <a:xfrm>
              <a:off x="3698" y="2873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>
                  <a:solidFill>
                    <a:srgbClr val="FF0000"/>
                  </a:solidFill>
                </a:rPr>
                <a:t>1</a:t>
              </a:r>
              <a:endParaRPr lang="ru-RU" altLang="ru-RU" sz="3800">
                <a:solidFill>
                  <a:srgbClr val="FF0000"/>
                </a:solidFill>
              </a:endParaRPr>
            </a:p>
          </p:txBody>
        </p:sp>
        <p:sp>
          <p:nvSpPr>
            <p:cNvPr id="3143" name="Rectangle 155"/>
            <p:cNvSpPr>
              <a:spLocks noChangeArrowheads="1"/>
            </p:cNvSpPr>
            <p:nvPr/>
          </p:nvSpPr>
          <p:spPr bwMode="auto">
            <a:xfrm>
              <a:off x="3698" y="324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>
                  <a:solidFill>
                    <a:srgbClr val="FF0000"/>
                  </a:solidFill>
                </a:rPr>
                <a:t>1</a:t>
              </a:r>
              <a:endParaRPr lang="ru-RU" altLang="ru-RU" sz="3800">
                <a:solidFill>
                  <a:srgbClr val="FF0000"/>
                </a:solidFill>
              </a:endParaRPr>
            </a:p>
          </p:txBody>
        </p:sp>
        <p:sp>
          <p:nvSpPr>
            <p:cNvPr id="3144" name="Rectangle 156"/>
            <p:cNvSpPr>
              <a:spLocks noChangeArrowheads="1"/>
            </p:cNvSpPr>
            <p:nvPr/>
          </p:nvSpPr>
          <p:spPr bwMode="auto">
            <a:xfrm>
              <a:off x="3697" y="3597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7580313" y="3941763"/>
            <a:ext cx="565150" cy="2305050"/>
            <a:chOff x="4806" y="2614"/>
            <a:chExt cx="356" cy="1452"/>
          </a:xfrm>
        </p:grpSpPr>
        <p:sp>
          <p:nvSpPr>
            <p:cNvPr id="3137" name="Rectangle 157"/>
            <p:cNvSpPr>
              <a:spLocks noChangeArrowheads="1"/>
            </p:cNvSpPr>
            <p:nvPr/>
          </p:nvSpPr>
          <p:spPr bwMode="auto">
            <a:xfrm>
              <a:off x="4807" y="2614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  <p:sp>
          <p:nvSpPr>
            <p:cNvPr id="3138" name="Rectangle 158"/>
            <p:cNvSpPr>
              <a:spLocks noChangeArrowheads="1"/>
            </p:cNvSpPr>
            <p:nvPr/>
          </p:nvSpPr>
          <p:spPr bwMode="auto">
            <a:xfrm>
              <a:off x="4807" y="2986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3139" name="Rectangle 159"/>
            <p:cNvSpPr>
              <a:spLocks noChangeArrowheads="1"/>
            </p:cNvSpPr>
            <p:nvPr/>
          </p:nvSpPr>
          <p:spPr bwMode="auto">
            <a:xfrm>
              <a:off x="4807" y="3358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1</a:t>
              </a:r>
              <a:endParaRPr lang="ru-RU" altLang="ru-RU" sz="3800"/>
            </a:p>
          </p:txBody>
        </p:sp>
        <p:sp>
          <p:nvSpPr>
            <p:cNvPr id="3140" name="Rectangle 160"/>
            <p:cNvSpPr>
              <a:spLocks noChangeArrowheads="1"/>
            </p:cNvSpPr>
            <p:nvPr/>
          </p:nvSpPr>
          <p:spPr bwMode="auto">
            <a:xfrm>
              <a:off x="4806" y="3710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3800"/>
                <a:t>0</a:t>
              </a:r>
            </a:p>
          </p:txBody>
        </p:sp>
      </p:grpSp>
      <p:grpSp>
        <p:nvGrpSpPr>
          <p:cNvPr id="7" name="Group 171"/>
          <p:cNvGrpSpPr>
            <a:grpSpLocks/>
          </p:cNvGrpSpPr>
          <p:nvPr/>
        </p:nvGrpSpPr>
        <p:grpSpPr bwMode="auto">
          <a:xfrm>
            <a:off x="2224088" y="1495425"/>
            <a:ext cx="477837" cy="579438"/>
            <a:chOff x="1401" y="942"/>
            <a:chExt cx="301" cy="365"/>
          </a:xfrm>
        </p:grpSpPr>
        <p:sp>
          <p:nvSpPr>
            <p:cNvPr id="3135" name="Rectangle 58"/>
            <p:cNvSpPr>
              <a:spLocks noChangeArrowheads="1"/>
            </p:cNvSpPr>
            <p:nvPr/>
          </p:nvSpPr>
          <p:spPr bwMode="auto">
            <a:xfrm>
              <a:off x="1401" y="9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36" name="Line 170"/>
            <p:cNvSpPr>
              <a:spLocks noChangeShapeType="1"/>
            </p:cNvSpPr>
            <p:nvPr/>
          </p:nvSpPr>
          <p:spPr bwMode="auto">
            <a:xfrm>
              <a:off x="1448" y="986"/>
              <a:ext cx="2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37" grpId="0" build="p" autoUpdateAnimBg="0"/>
      <p:bldP spid="129028" grpId="0" build="p" autoUpdateAnimBg="0"/>
      <p:bldP spid="129080" grpId="0" autoUpdateAnimBg="0"/>
      <p:bldP spid="129081" grpId="0" autoUpdateAnimBg="0"/>
      <p:bldP spid="12908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37ECC3-AD9A-4FA4-8966-8432837C26B0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4100" name="Заголовок 1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Импликация («если …, то …»)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00050" y="819150"/>
            <a:ext cx="8366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Высказывание «</a:t>
            </a:r>
            <a:r>
              <a:rPr lang="en-US" altLang="ru-RU" sz="2800" b="1"/>
              <a:t>A</a:t>
            </a:r>
            <a:r>
              <a:rPr lang="en-US" altLang="ru-RU" sz="2800"/>
              <a:t> </a:t>
            </a:r>
            <a:r>
              <a:rPr lang="en-US" altLang="ru-RU" sz="2800">
                <a:sym typeface="Symbol" panose="05050102010706020507" pitchFamily="18" charset="2"/>
              </a:rPr>
              <a:t></a:t>
            </a:r>
            <a:r>
              <a:rPr lang="ru-RU" altLang="ru-RU" sz="2800" b="1"/>
              <a:t> </a:t>
            </a:r>
            <a:r>
              <a:rPr lang="en-US" altLang="ru-RU" sz="2800" b="1"/>
              <a:t>B</a:t>
            </a:r>
            <a:r>
              <a:rPr lang="ru-RU" altLang="ru-RU" sz="2800" b="1"/>
              <a:t>»</a:t>
            </a:r>
            <a:r>
              <a:rPr lang="en-US" altLang="ru-RU" sz="2800"/>
              <a:t> </a:t>
            </a:r>
            <a:r>
              <a:rPr lang="ru-RU" altLang="ru-RU" sz="2800"/>
              <a:t>истинно, если не исключено, что из </a:t>
            </a:r>
            <a:r>
              <a:rPr lang="ru-RU" altLang="ru-RU" sz="2800" b="1"/>
              <a:t>А </a:t>
            </a:r>
            <a:r>
              <a:rPr lang="ru-RU" altLang="ru-RU" sz="2800"/>
              <a:t>следует </a:t>
            </a:r>
            <a:r>
              <a:rPr lang="en-US" altLang="ru-RU" sz="2800" b="1"/>
              <a:t>B</a:t>
            </a:r>
            <a:r>
              <a:rPr lang="ru-RU" altLang="ru-RU" sz="2800"/>
              <a:t>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  </a:t>
            </a:r>
            <a:r>
              <a:rPr lang="en-US" altLang="ru-RU" sz="2800" b="1"/>
              <a:t>A</a:t>
            </a:r>
            <a:r>
              <a:rPr lang="en-US" altLang="ru-RU" sz="2800"/>
              <a:t> – </a:t>
            </a:r>
            <a:r>
              <a:rPr lang="ru-RU" altLang="ru-RU" sz="2800"/>
              <a:t>«Работник хорошо работает».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  </a:t>
            </a:r>
            <a:r>
              <a:rPr lang="en-US" altLang="ru-RU" sz="2800" b="1"/>
              <a:t>B – </a:t>
            </a:r>
            <a:r>
              <a:rPr lang="ru-RU" altLang="ru-RU" sz="2800"/>
              <a:t>«У работника хорошая зарплата».</a:t>
            </a:r>
          </a:p>
        </p:txBody>
      </p:sp>
      <p:graphicFrame>
        <p:nvGraphicFramePr>
          <p:cNvPr id="135236" name="Group 68"/>
          <p:cNvGraphicFramePr>
            <a:graphicFrameLocks noGrp="1"/>
          </p:cNvGraphicFramePr>
          <p:nvPr/>
        </p:nvGraphicFramePr>
        <p:xfrm>
          <a:off x="769938" y="2982913"/>
          <a:ext cx="4332287" cy="2895600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322888" y="4010025"/>
            <a:ext cx="3411537" cy="739775"/>
            <a:chOff x="1775" y="3494"/>
            <a:chExt cx="2334" cy="506"/>
          </a:xfrm>
        </p:grpSpPr>
        <p:sp>
          <p:nvSpPr>
            <p:cNvPr id="4133" name="AutoShape 32"/>
            <p:cNvSpPr>
              <a:spLocks noChangeArrowheads="1"/>
            </p:cNvSpPr>
            <p:nvPr/>
          </p:nvSpPr>
          <p:spPr bwMode="auto">
            <a:xfrm>
              <a:off x="1775" y="3494"/>
              <a:ext cx="2334" cy="50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098" name="Object 33"/>
            <p:cNvGraphicFramePr>
              <a:graphicFrameLocks noChangeAspect="1"/>
            </p:cNvGraphicFramePr>
            <p:nvPr/>
          </p:nvGraphicFramePr>
          <p:xfrm>
            <a:off x="1931" y="3508"/>
            <a:ext cx="199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" name="Формула" r:id="rId4" imgW="965160" imgH="203040" progId="Equation.3">
                    <p:embed/>
                  </p:oleObj>
                </mc:Choice>
                <mc:Fallback>
                  <p:oleObj name="Формула" r:id="rId4" imgW="965160" imgH="2030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" y="3508"/>
                          <a:ext cx="1990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5232" name="Rectangle 64"/>
          <p:cNvSpPr>
            <a:spLocks noChangeArrowheads="1"/>
          </p:cNvSpPr>
          <p:nvPr/>
        </p:nvSpPr>
        <p:spPr bwMode="auto">
          <a:xfrm>
            <a:off x="3792538" y="5291138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33" name="Rectangle 65"/>
          <p:cNvSpPr>
            <a:spLocks noChangeArrowheads="1"/>
          </p:cNvSpPr>
          <p:nvPr/>
        </p:nvSpPr>
        <p:spPr bwMode="auto">
          <a:xfrm>
            <a:off x="3792538" y="3562350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34" name="Rectangle 66"/>
          <p:cNvSpPr>
            <a:spLocks noChangeArrowheads="1"/>
          </p:cNvSpPr>
          <p:nvPr/>
        </p:nvSpPr>
        <p:spPr bwMode="auto">
          <a:xfrm>
            <a:off x="3790950" y="415766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400">
                <a:solidFill>
                  <a:srgbClr val="FF0000"/>
                </a:solidFill>
              </a:rPr>
              <a:t>1</a:t>
            </a:r>
            <a:endParaRPr lang="ru-RU" altLang="ru-RU" sz="3400">
              <a:solidFill>
                <a:srgbClr val="FF0000"/>
              </a:solidFill>
            </a:endParaRPr>
          </a:p>
        </p:txBody>
      </p:sp>
      <p:sp>
        <p:nvSpPr>
          <p:cNvPr id="135235" name="Rectangle 67"/>
          <p:cNvSpPr>
            <a:spLocks noChangeArrowheads="1"/>
          </p:cNvSpPr>
          <p:nvPr/>
        </p:nvSpPr>
        <p:spPr bwMode="auto">
          <a:xfrm>
            <a:off x="3790950" y="4722813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40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 autoUpdateAnimBg="0"/>
      <p:bldP spid="135232" grpId="0" autoUpdateAnimBg="0"/>
      <p:bldP spid="135233" grpId="0" autoUpdateAnimBg="0"/>
      <p:bldP spid="135234" grpId="0" autoUpdateAnimBg="0"/>
      <p:bldP spid="1352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965168-35C0-4CB9-8EB8-97D3EE0C91E9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5124" name="Заголовок 1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Импликация </a:t>
            </a:r>
            <a:r>
              <a:rPr lang="ru-RU" altLang="ru-RU" sz="2800" smtClean="0"/>
              <a:t>(«если …, то …»)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00050" y="866775"/>
            <a:ext cx="8366125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«Если Вася идет гулять, то Маша сидит дома».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800" b="1"/>
              <a:t>  </a:t>
            </a:r>
            <a:r>
              <a:rPr lang="en-US" altLang="ru-RU" sz="2800" b="1"/>
              <a:t>A</a:t>
            </a:r>
            <a:r>
              <a:rPr lang="en-US" altLang="ru-RU" sz="2800"/>
              <a:t> – </a:t>
            </a:r>
            <a:r>
              <a:rPr lang="ru-RU" altLang="ru-RU" sz="2800"/>
              <a:t>«Вася идет гулять».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  </a:t>
            </a:r>
            <a:r>
              <a:rPr lang="en-US" altLang="ru-RU" sz="2800" b="1"/>
              <a:t>B – </a:t>
            </a:r>
            <a:r>
              <a:rPr lang="ru-RU" altLang="ru-RU" sz="2800"/>
              <a:t>«Маша сидит дома».</a:t>
            </a:r>
          </a:p>
          <a:p>
            <a:pPr>
              <a:spcBef>
                <a:spcPct val="20000"/>
              </a:spcBef>
            </a:pPr>
            <a:endParaRPr lang="ru-RU" altLang="ru-RU" sz="2800"/>
          </a:p>
          <a:p>
            <a:pPr>
              <a:spcBef>
                <a:spcPct val="20000"/>
              </a:spcBef>
            </a:pPr>
            <a:endParaRPr lang="en-US" altLang="ru-RU" sz="2800"/>
          </a:p>
          <a:p>
            <a:pPr>
              <a:spcBef>
                <a:spcPct val="20000"/>
              </a:spcBef>
            </a:pPr>
            <a:endParaRPr lang="en-US" altLang="ru-RU" sz="2800"/>
          </a:p>
          <a:p>
            <a:pPr>
              <a:spcBef>
                <a:spcPct val="20000"/>
              </a:spcBef>
            </a:pPr>
            <a:endParaRPr lang="ru-RU" altLang="ru-RU" sz="2800"/>
          </a:p>
          <a:p>
            <a:pPr>
              <a:spcBef>
                <a:spcPct val="20000"/>
              </a:spcBef>
            </a:pPr>
            <a:r>
              <a:rPr lang="ru-RU" altLang="ru-RU" sz="2800"/>
              <a:t>Маша может пойти гулять </a:t>
            </a:r>
            <a:r>
              <a:rPr lang="en-US" altLang="ru-RU" sz="2800"/>
              <a:t/>
            </a:r>
            <a:br>
              <a:rPr lang="en-US" altLang="ru-RU" sz="2800"/>
            </a:br>
            <a:r>
              <a:rPr lang="ru-RU" altLang="ru-RU" sz="2800"/>
              <a:t>(</a:t>
            </a:r>
            <a:r>
              <a:rPr lang="en-US" altLang="ru-RU" sz="2800"/>
              <a:t>B=0)</a:t>
            </a:r>
            <a:r>
              <a:rPr lang="ru-RU" altLang="ru-RU" sz="2800"/>
              <a:t>, а может и не пойти</a:t>
            </a:r>
            <a:r>
              <a:rPr lang="en-US" altLang="ru-RU" sz="2800"/>
              <a:t> (B=1)</a:t>
            </a:r>
            <a:r>
              <a:rPr lang="ru-RU" altLang="ru-RU" sz="2800"/>
              <a:t>!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graphicFrame>
        <p:nvGraphicFramePr>
          <p:cNvPr id="135236" name="Group 68"/>
          <p:cNvGraphicFramePr>
            <a:graphicFrameLocks noGrp="1"/>
          </p:cNvGraphicFramePr>
          <p:nvPr/>
        </p:nvGraphicFramePr>
        <p:xfrm>
          <a:off x="5830888" y="1641475"/>
          <a:ext cx="2930525" cy="2895600"/>
        </p:xfrm>
        <a:graphic>
          <a:graphicData uri="http://schemas.openxmlformats.org/drawingml/2006/table">
            <a:tbl>
              <a:tblPr/>
              <a:tblGrid>
                <a:gridCol w="69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15963" y="3368675"/>
            <a:ext cx="3962400" cy="936625"/>
            <a:chOff x="274" y="1191"/>
            <a:chExt cx="2496" cy="590"/>
          </a:xfrm>
        </p:grpSpPr>
        <p:sp>
          <p:nvSpPr>
            <p:cNvPr id="5157" name="Text Box 43"/>
            <p:cNvSpPr txBox="1">
              <a:spLocks noChangeArrowheads="1"/>
            </p:cNvSpPr>
            <p:nvPr/>
          </p:nvSpPr>
          <p:spPr bwMode="auto">
            <a:xfrm>
              <a:off x="568" y="1258"/>
              <a:ext cx="2202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А если Вася не идет гулять?</a:t>
              </a:r>
            </a:p>
          </p:txBody>
        </p:sp>
        <p:sp>
          <p:nvSpPr>
            <p:cNvPr id="5158" name="Oval 44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28763" y="2541588"/>
            <a:ext cx="2351087" cy="682625"/>
            <a:chOff x="667" y="3572"/>
            <a:chExt cx="1522" cy="506"/>
          </a:xfrm>
        </p:grpSpPr>
        <p:sp>
          <p:nvSpPr>
            <p:cNvPr id="5156" name="AutoShape 52"/>
            <p:cNvSpPr>
              <a:spLocks noChangeArrowheads="1"/>
            </p:cNvSpPr>
            <p:nvPr/>
          </p:nvSpPr>
          <p:spPr bwMode="auto">
            <a:xfrm>
              <a:off x="667" y="3572"/>
              <a:ext cx="1522" cy="50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5122" name="Object 53"/>
            <p:cNvGraphicFramePr>
              <a:graphicFrameLocks noChangeAspect="1"/>
            </p:cNvGraphicFramePr>
            <p:nvPr/>
          </p:nvGraphicFramePr>
          <p:xfrm>
            <a:off x="752" y="3628"/>
            <a:ext cx="1389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" name="Формула" r:id="rId4" imgW="672840" imgH="177480" progId="Equation.3">
                    <p:embed/>
                  </p:oleObj>
                </mc:Choice>
                <mc:Fallback>
                  <p:oleObj name="Формула" r:id="rId4" imgW="672840" imgH="17748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628"/>
                          <a:ext cx="1389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5773738" y="3997325"/>
            <a:ext cx="3051175" cy="542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5773738" y="2274888"/>
            <a:ext cx="3051175" cy="105251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5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 autoUpdateAnimBg="0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FD8F68-28CC-4578-B1D0-8F56E5E5A497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sp>
        <p:nvSpPr>
          <p:cNvPr id="6148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597900" cy="471488"/>
          </a:xfrm>
        </p:spPr>
        <p:txBody>
          <a:bodyPr/>
          <a:lstStyle/>
          <a:p>
            <a:r>
              <a:rPr lang="ru-RU" altLang="ru-RU" smtClean="0"/>
              <a:t>Эквивалентность </a:t>
            </a:r>
            <a:r>
              <a:rPr lang="ru-RU" altLang="ru-RU" sz="2800" smtClean="0"/>
              <a:t>(«тогда и только тогда, …»)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00050" y="830263"/>
            <a:ext cx="836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Высказывание «</a:t>
            </a:r>
            <a:r>
              <a:rPr lang="en-US" altLang="ru-RU" sz="2800" b="1"/>
              <a:t>A</a:t>
            </a:r>
            <a:r>
              <a:rPr lang="en-US" altLang="ru-RU" sz="2800"/>
              <a:t> </a:t>
            </a:r>
            <a:r>
              <a:rPr lang="ru-RU" altLang="ru-RU" sz="2800" b="1">
                <a:sym typeface="Symbol" panose="05050102010706020507" pitchFamily="18" charset="2"/>
              </a:rPr>
              <a:t></a:t>
            </a:r>
            <a:r>
              <a:rPr lang="ru-RU" altLang="ru-RU" sz="2800" b="1"/>
              <a:t> </a:t>
            </a:r>
            <a:r>
              <a:rPr lang="en-US" altLang="ru-RU" sz="2800" b="1"/>
              <a:t>B</a:t>
            </a:r>
            <a:r>
              <a:rPr lang="ru-RU" altLang="ru-RU" sz="2800" b="1"/>
              <a:t>»</a:t>
            </a:r>
            <a:r>
              <a:rPr lang="en-US" altLang="ru-RU" sz="2800"/>
              <a:t> </a:t>
            </a:r>
            <a:r>
              <a:rPr lang="ru-RU" altLang="ru-RU" sz="2800"/>
              <a:t>истинно</a:t>
            </a:r>
            <a:r>
              <a:rPr lang="en-US" altLang="ru-RU" sz="2800"/>
              <a:t> </a:t>
            </a:r>
            <a:r>
              <a:rPr lang="ru-RU" altLang="ru-RU" sz="2800"/>
              <a:t>тогда и только тогда, когда </a:t>
            </a:r>
            <a:r>
              <a:rPr lang="ru-RU" altLang="ru-RU" sz="2800" b="1"/>
              <a:t>А </a:t>
            </a:r>
            <a:r>
              <a:rPr lang="ru-RU" altLang="ru-RU" sz="2800"/>
              <a:t>и </a:t>
            </a:r>
            <a:r>
              <a:rPr lang="en-US" altLang="ru-RU" sz="2800" b="1"/>
              <a:t>B</a:t>
            </a:r>
            <a:r>
              <a:rPr lang="ru-RU" altLang="ru-RU" sz="2800"/>
              <a:t> равны.</a:t>
            </a:r>
          </a:p>
        </p:txBody>
      </p:sp>
      <p:graphicFrame>
        <p:nvGraphicFramePr>
          <p:cNvPr id="133176" name="Group 56"/>
          <p:cNvGraphicFramePr>
            <a:graphicFrameLocks noGrp="1"/>
          </p:cNvGraphicFramePr>
          <p:nvPr/>
        </p:nvGraphicFramePr>
        <p:xfrm>
          <a:off x="2474913" y="1908175"/>
          <a:ext cx="4332287" cy="3200400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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08125" y="5368925"/>
            <a:ext cx="6324600" cy="803275"/>
            <a:chOff x="929" y="3572"/>
            <a:chExt cx="3984" cy="506"/>
          </a:xfrm>
        </p:grpSpPr>
        <p:sp>
          <p:nvSpPr>
            <p:cNvPr id="6177" name="AutoShape 52"/>
            <p:cNvSpPr>
              <a:spLocks noChangeArrowheads="1"/>
            </p:cNvSpPr>
            <p:nvPr/>
          </p:nvSpPr>
          <p:spPr bwMode="auto">
            <a:xfrm>
              <a:off x="929" y="3572"/>
              <a:ext cx="3984" cy="506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146" name="Object 53"/>
            <p:cNvGraphicFramePr>
              <a:graphicFrameLocks noChangeAspect="1"/>
            </p:cNvGraphicFramePr>
            <p:nvPr/>
          </p:nvGraphicFramePr>
          <p:xfrm>
            <a:off x="981" y="3573"/>
            <a:ext cx="3849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5" name="Формула" r:id="rId4" imgW="1866600" imgH="215640" progId="Equation.3">
                    <p:embed/>
                  </p:oleObj>
                </mc:Choice>
                <mc:Fallback>
                  <p:oleObj name="Формула" r:id="rId4" imgW="1866600" imgH="21564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" y="3573"/>
                          <a:ext cx="3849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A12FA5-4939-4CC9-ABBA-899A48BC50A4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  <p:sp>
        <p:nvSpPr>
          <p:cNvPr id="72707" name="Заголовок 1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Базовый набор операций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00050" y="852488"/>
            <a:ext cx="836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С помощью операций </a:t>
            </a:r>
            <a:r>
              <a:rPr lang="ru-RU" altLang="ru-RU" sz="2800" b="1"/>
              <a:t>И, ИЛИ </a:t>
            </a:r>
            <a:r>
              <a:rPr lang="ru-RU" altLang="ru-RU" sz="2800"/>
              <a:t>и </a:t>
            </a:r>
            <a:r>
              <a:rPr lang="ru-RU" altLang="ru-RU" sz="2800" b="1"/>
              <a:t>НЕ</a:t>
            </a:r>
            <a:r>
              <a:rPr lang="ru-RU" altLang="ru-RU" sz="2800"/>
              <a:t> можно реализовать любую логическую операцию.</a:t>
            </a:r>
            <a:endParaRPr lang="ru-RU" altLang="ru-RU" sz="2800" b="1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063750" y="2101850"/>
            <a:ext cx="4673600" cy="1622425"/>
            <a:chOff x="1358" y="1266"/>
            <a:chExt cx="2801" cy="838"/>
          </a:xfrm>
        </p:grpSpPr>
        <p:sp>
          <p:nvSpPr>
            <p:cNvPr id="72713" name="AutoShape 35"/>
            <p:cNvSpPr>
              <a:spLocks noChangeArrowheads="1"/>
            </p:cNvSpPr>
            <p:nvPr/>
          </p:nvSpPr>
          <p:spPr bwMode="auto">
            <a:xfrm>
              <a:off x="2421" y="1402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ИЛИ</a:t>
              </a:r>
            </a:p>
          </p:txBody>
        </p:sp>
        <p:sp>
          <p:nvSpPr>
            <p:cNvPr id="72714" name="AutoShape 37"/>
            <p:cNvSpPr>
              <a:spLocks noChangeArrowheads="1"/>
            </p:cNvSpPr>
            <p:nvPr/>
          </p:nvSpPr>
          <p:spPr bwMode="auto">
            <a:xfrm>
              <a:off x="1507" y="1402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72715" name="AutoShape 38"/>
            <p:cNvSpPr>
              <a:spLocks noChangeArrowheads="1"/>
            </p:cNvSpPr>
            <p:nvPr/>
          </p:nvSpPr>
          <p:spPr bwMode="auto">
            <a:xfrm>
              <a:off x="3335" y="1409"/>
              <a:ext cx="667" cy="371"/>
            </a:xfrm>
            <a:prstGeom prst="flowChartAlternateProcess">
              <a:avLst/>
            </a:prstGeom>
            <a:solidFill>
              <a:srgbClr val="FF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800" b="1"/>
                <a:t>НЕ</a:t>
              </a:r>
            </a:p>
          </p:txBody>
        </p:sp>
        <p:sp>
          <p:nvSpPr>
            <p:cNvPr id="72716" name="AutoShape 39"/>
            <p:cNvSpPr>
              <a:spLocks noChangeArrowheads="1"/>
            </p:cNvSpPr>
            <p:nvPr/>
          </p:nvSpPr>
          <p:spPr bwMode="auto">
            <a:xfrm>
              <a:off x="1358" y="1266"/>
              <a:ext cx="2801" cy="838"/>
            </a:xfrm>
            <a:prstGeom prst="flowChartAlternateProcess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717" name="Rectangle 41"/>
            <p:cNvSpPr>
              <a:spLocks noChangeArrowheads="1"/>
            </p:cNvSpPr>
            <p:nvPr/>
          </p:nvSpPr>
          <p:spPr bwMode="auto">
            <a:xfrm>
              <a:off x="1777" y="1877"/>
              <a:ext cx="20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/>
                <a:t>базовый набор операций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88963" y="4059238"/>
            <a:ext cx="8183562" cy="954087"/>
            <a:chOff x="274" y="1191"/>
            <a:chExt cx="5155" cy="601"/>
          </a:xfrm>
        </p:grpSpPr>
        <p:sp>
          <p:nvSpPr>
            <p:cNvPr id="72711" name="Text Box 43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534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Сколько всего существует логических операции с двумя переменными?</a:t>
              </a:r>
            </a:p>
          </p:txBody>
        </p:sp>
        <p:sp>
          <p:nvSpPr>
            <p:cNvPr id="72712" name="Oval 44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29D944-1BC0-4F45-B90B-3D77EB3E82D1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7175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597900" cy="471488"/>
          </a:xfrm>
        </p:spPr>
        <p:txBody>
          <a:bodyPr/>
          <a:lstStyle/>
          <a:p>
            <a:r>
              <a:rPr lang="ru-RU" altLang="ru-RU" smtClean="0"/>
              <a:t>Штрих Шеффера, «И-НЕ» </a:t>
            </a:r>
            <a:endParaRPr lang="ru-RU" altLang="ru-RU" sz="2800" smtClean="0"/>
          </a:p>
        </p:txBody>
      </p:sp>
      <p:graphicFrame>
        <p:nvGraphicFramePr>
          <p:cNvPr id="133176" name="Group 56"/>
          <p:cNvGraphicFramePr>
            <a:graphicFrameLocks noGrp="1"/>
          </p:cNvGraphicFramePr>
          <p:nvPr/>
        </p:nvGraphicFramePr>
        <p:xfrm>
          <a:off x="3724275" y="993775"/>
          <a:ext cx="4332288" cy="3200400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 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53"/>
          <p:cNvGraphicFramePr>
            <a:graphicFrameLocks noChangeAspect="1"/>
          </p:cNvGraphicFramePr>
          <p:nvPr/>
        </p:nvGraphicFramePr>
        <p:xfrm>
          <a:off x="1081088" y="4768850"/>
          <a:ext cx="15922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Формула" r:id="rId4" imgW="622080" imgH="228600" progId="Equation.3">
                  <p:embed/>
                </p:oleObj>
              </mc:Choice>
              <mc:Fallback>
                <p:oleObj name="Формула" r:id="rId4" imgW="622080" imgH="2286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768850"/>
                        <a:ext cx="159226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30213" y="4237038"/>
            <a:ext cx="5849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Базовые операции через «И-НЕ»:</a:t>
            </a:r>
            <a:endParaRPr lang="ru-RU" altLang="ru-RU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340100" y="4752975"/>
          <a:ext cx="45497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Формула" r:id="rId6" imgW="1777680" imgH="241200" progId="Equation.3">
                  <p:embed/>
                </p:oleObj>
              </mc:Choice>
              <mc:Fallback>
                <p:oleObj name="Формула" r:id="rId6" imgW="17776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752975"/>
                        <a:ext cx="45497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093788" y="5516563"/>
          <a:ext cx="47450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Формула" r:id="rId8" imgW="1854000" imgH="228600" progId="Equation.3">
                  <p:embed/>
                </p:oleObj>
              </mc:Choice>
              <mc:Fallback>
                <p:oleObj name="Формула" r:id="rId8" imgW="1854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516563"/>
                        <a:ext cx="47450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17513" y="938213"/>
          <a:ext cx="27241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Формула" r:id="rId10" imgW="774360" imgH="241200" progId="Equation.3">
                  <p:embed/>
                </p:oleObj>
              </mc:Choice>
              <mc:Fallback>
                <p:oleObj name="Формула" r:id="rId10" imgW="774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938213"/>
                        <a:ext cx="27241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FB5D68-92A1-4026-A2E9-A33F9363D76D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sp>
        <p:nvSpPr>
          <p:cNvPr id="8196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597900" cy="471488"/>
          </a:xfrm>
        </p:spPr>
        <p:txBody>
          <a:bodyPr/>
          <a:lstStyle/>
          <a:p>
            <a:r>
              <a:rPr lang="ru-RU" altLang="ru-RU" smtClean="0"/>
              <a:t>Стрелка Пирса, «ИЛИ-НЕ» </a:t>
            </a:r>
            <a:endParaRPr lang="ru-RU" altLang="ru-RU" sz="2800" smtClean="0"/>
          </a:p>
        </p:txBody>
      </p:sp>
      <p:graphicFrame>
        <p:nvGraphicFramePr>
          <p:cNvPr id="133176" name="Group 56"/>
          <p:cNvGraphicFramePr>
            <a:graphicFrameLocks noGrp="1"/>
          </p:cNvGraphicFramePr>
          <p:nvPr/>
        </p:nvGraphicFramePr>
        <p:xfrm>
          <a:off x="4248150" y="993775"/>
          <a:ext cx="4332288" cy="3200400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↓ 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30213" y="4359275"/>
            <a:ext cx="634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Базовые операции через «ИЛИ-НЕ»:</a:t>
            </a:r>
            <a:endParaRPr lang="ru-RU" altLang="ru-RU"/>
          </a:p>
        </p:txBody>
      </p:sp>
      <p:graphicFrame>
        <p:nvGraphicFramePr>
          <p:cNvPr id="8194" name="Object 53"/>
          <p:cNvGraphicFramePr>
            <a:graphicFrameLocks noChangeAspect="1"/>
          </p:cNvGraphicFramePr>
          <p:nvPr/>
        </p:nvGraphicFramePr>
        <p:xfrm>
          <a:off x="361950" y="938213"/>
          <a:ext cx="3170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Формула" r:id="rId4" imgW="901440" imgH="215640" progId="Equation.3">
                  <p:embed/>
                </p:oleObj>
              </mc:Choice>
              <mc:Fallback>
                <p:oleObj name="Формула" r:id="rId4" imgW="901440" imgH="2156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938213"/>
                        <a:ext cx="31702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689225" y="4962525"/>
            <a:ext cx="3765550" cy="663575"/>
            <a:chOff x="849778" y="4807182"/>
            <a:chExt cx="3766827" cy="663575"/>
          </a:xfrm>
        </p:grpSpPr>
        <p:sp>
          <p:nvSpPr>
            <p:cNvPr id="8225" name="Text Box 43"/>
            <p:cNvSpPr txBox="1">
              <a:spLocks noChangeArrowheads="1"/>
            </p:cNvSpPr>
            <p:nvPr/>
          </p:nvSpPr>
          <p:spPr bwMode="auto">
            <a:xfrm>
              <a:off x="1316503" y="4913545"/>
              <a:ext cx="3300102" cy="461665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Самостоятельно…</a:t>
              </a:r>
            </a:p>
          </p:txBody>
        </p:sp>
        <p:sp>
          <p:nvSpPr>
            <p:cNvPr id="8226" name="Oval 44"/>
            <p:cNvSpPr>
              <a:spLocks noChangeArrowheads="1"/>
            </p:cNvSpPr>
            <p:nvPr/>
          </p:nvSpPr>
          <p:spPr bwMode="auto">
            <a:xfrm>
              <a:off x="849778" y="4807182"/>
              <a:ext cx="649288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4700" y="2385082"/>
            <a:ext cx="8369300" cy="1397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C00000"/>
                </a:solidFill>
              </a:rPr>
              <a:t>§ 3. Логические элементы компьютера</a:t>
            </a:r>
          </a:p>
        </p:txBody>
      </p:sp>
      <p:sp>
        <p:nvSpPr>
          <p:cNvPr id="870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5D3A8-0944-4215-8213-D670961A072D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6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718" y="1094268"/>
            <a:ext cx="8528482" cy="230832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Математический аппарат алгебры логики очень удобен для описания того, как функционируют аппаратные средства компьютера, поскольку основной системой счисления в компьютере является </a:t>
            </a: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двоичная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, в которой используются цифры </a:t>
            </a: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1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 и </a:t>
            </a:r>
            <a:r>
              <a:rPr kumimoji="0" lang="ru-RU" altLang="ko-KR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0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, а значений логических переменных тоже два: “</a:t>
            </a: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1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” и “</a:t>
            </a:r>
            <a:r>
              <a:rPr kumimoji="0" lang="ru-RU" altLang="ko-K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0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”.</a:t>
            </a:r>
            <a:endParaRPr kumimoji="0" lang="ru-RU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28" y="3523725"/>
            <a:ext cx="6534150" cy="33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0718" y="941634"/>
            <a:ext cx="8528482" cy="3816429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/>
              <a:t>Из этого следует два вывода: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/>
              <a:t>одни и те же устройства компьютера могут применяться для обработки и хранения как числовой информации, представленной в двоичной системе счисления, так и логических переменных;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на этапе конструирования аппаратных средств алгебра логики позволяет значительно упростить логические функции, описывающие функционирование схем компьютера, и, следовательно, уменьшить число элементарных логических элементов, из десятков тысяч которых состоят основные узлы компьютера.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0466" name="Picture 2" descr="Простая схема для управления вентилятором охлаждения в компьютере. Ремонт  домашней электро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84493"/>
            <a:ext cx="5524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497" y="5412828"/>
            <a:ext cx="226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управления </a:t>
            </a:r>
          </a:p>
          <a:p>
            <a:r>
              <a:rPr lang="ru-RU" dirty="0"/>
              <a:t>в</a:t>
            </a:r>
            <a:r>
              <a:rPr lang="ru-RU" dirty="0" smtClean="0"/>
              <a:t>ентилятором в </a:t>
            </a:r>
          </a:p>
          <a:p>
            <a:r>
              <a:rPr lang="ru-RU" dirty="0" smtClean="0"/>
              <a:t>компьютере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AFA8F-004C-4BB3-8C2E-A7CE6391FBAD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62467" name="Заголовок 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Логика, высказывания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3949" y="1051588"/>
            <a:ext cx="83693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dirty="0" smtClean="0">
                <a:solidFill>
                  <a:srgbClr val="0000FF"/>
                </a:solidFill>
              </a:rPr>
              <a:t>Алгебра логики</a:t>
            </a:r>
            <a:r>
              <a:rPr lang="ru-RU" altLang="ru-RU" sz="2600" dirty="0" smtClean="0"/>
              <a:t> </a:t>
            </a:r>
            <a:r>
              <a:rPr lang="ru-RU" altLang="ru-RU" sz="2600" dirty="0"/>
              <a:t>(</a:t>
            </a:r>
            <a:r>
              <a:rPr lang="ru-RU" altLang="ru-RU" sz="2600" dirty="0" err="1"/>
              <a:t>др.греч</a:t>
            </a:r>
            <a:r>
              <a:rPr lang="ru-RU" altLang="ru-RU" sz="2600" dirty="0"/>
              <a:t>. </a:t>
            </a:r>
            <a:r>
              <a:rPr lang="ru-RU" altLang="ru-RU" sz="2600" i="1" dirty="0" err="1"/>
              <a:t>λογικ</a:t>
            </a:r>
            <a:r>
              <a:rPr lang="en-US" altLang="ru-RU" sz="2600" i="1" dirty="0"/>
              <a:t>ο</a:t>
            </a:r>
            <a:r>
              <a:rPr lang="ru-RU" altLang="ru-RU" sz="2600" i="1" dirty="0"/>
              <a:t>ς</a:t>
            </a:r>
            <a:r>
              <a:rPr lang="ru-RU" altLang="ru-RU" sz="2600" dirty="0"/>
              <a:t>) – </a:t>
            </a:r>
            <a:r>
              <a:rPr lang="ru-RU" sz="2600" dirty="0"/>
              <a:t>раздел математики, изучающий высказывания, рассматриваемые со стороны их логических значений (истинности или ложности) и логических операций над ними.</a:t>
            </a:r>
            <a:endParaRPr lang="ru-RU" alt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2" y="3226676"/>
            <a:ext cx="4897516" cy="3552496"/>
          </a:xfrm>
          <a:prstGeom prst="rect">
            <a:avLst/>
          </a:prstGeom>
        </p:spPr>
      </p:pic>
      <p:sp>
        <p:nvSpPr>
          <p:cNvPr id="4" name="AutoShape 11" descr="Б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2" y="2743199"/>
            <a:ext cx="3752194" cy="409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0718" y="1231225"/>
            <a:ext cx="8528482" cy="2677656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Данные и команды представляются в виде двоичных последовательностей различной структуры и длины. Существуют различные физические способы кодирования двоичной информации. </a:t>
            </a:r>
            <a:r>
              <a:rPr lang="ru-RU" sz="2400" dirty="0" smtClean="0"/>
              <a:t>В </a:t>
            </a:r>
            <a:r>
              <a:rPr lang="ru-RU" sz="2400" dirty="0"/>
              <a:t>электронных устройствах компьютера </a:t>
            </a:r>
            <a:r>
              <a:rPr lang="ru-RU" sz="2400" b="1" dirty="0"/>
              <a:t>двоичные единицы чаще всего кодируются более высоким уровнем напряжения, чем двоичные нули</a:t>
            </a:r>
            <a:r>
              <a:rPr lang="ru-RU" sz="2400" dirty="0"/>
              <a:t> (или наоборот), например: </a:t>
            </a:r>
            <a:endParaRPr kumimoji="0" lang="ru-RU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1490" name="Picture 2" descr="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8" y="5073374"/>
            <a:ext cx="6715404" cy="133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0718" y="909603"/>
            <a:ext cx="849695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i="1" u="sng" dirty="0"/>
              <a:t>Логический элемент компьютера</a:t>
            </a:r>
            <a:r>
              <a:rPr lang="ru-RU" sz="2200" b="1" dirty="0"/>
              <a:t> — это часть электронной </a:t>
            </a:r>
            <a:r>
              <a:rPr lang="ru-RU" sz="2200" b="1" dirty="0" err="1"/>
              <a:t>логичеcкой</a:t>
            </a:r>
            <a:r>
              <a:rPr lang="ru-RU" sz="2200" b="1" dirty="0"/>
              <a:t> схемы, которая реализует элементарную логическую </a:t>
            </a:r>
            <a:r>
              <a:rPr lang="ru-RU" sz="2200" b="1" dirty="0" smtClean="0"/>
              <a:t>функцию</a:t>
            </a:r>
            <a:r>
              <a:rPr lang="en-US" sz="2200" b="1" dirty="0" smtClean="0"/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0718" y="2394645"/>
            <a:ext cx="865460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Логическими элементами компьютеров являются электронные схемы </a:t>
            </a: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И, ИЛИ, НЕ, И—НЕ, ИЛИ—НЕ</a:t>
            </a: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 и другие (называемые также </a:t>
            </a: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вентилями</a:t>
            </a: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), а также </a:t>
            </a: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триггер.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С помощью этих схем можно реализовать любую логическую формулу, описывающую работу устройств компьютера.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Каждый логический элемент имеет свое </a:t>
            </a: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условное обозначение, которое выражает его логическую формулу</a:t>
            </a: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, но не указывает на то. какая именно электронная схема в нем реализована. Это упрощает запись и понимание сложных логических схем.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4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 компьютера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1456" y="924991"/>
            <a:ext cx="865460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С помощью этих схем можно реализовать любую логическую функцию, описывающую работу устройств компьютера. </a:t>
            </a:r>
            <a:endParaRPr kumimoji="0" lang="en-US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Batang" charset="-127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Обычно у вентилей бывает от двух до восьми входов и один или два выхода.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Чтобы представить два логических состояния — “1” и “0” в вентилях, соответствующие им входные и выходные сигналы имеют один из двух установленных уровней напряжения. Например, +5 вольт и 0 вольт.</a:t>
            </a:r>
            <a:endParaRPr kumimoji="0" lang="ru-RU" altLang="ko-K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Высокий уровень обычно соответствует значению “истина” (“1”), а низкий — значению “ложь” (“0”).</a:t>
            </a:r>
            <a:endParaRPr kumimoji="0" lang="ru-RU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Batang" charset="-127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Batang" charset="-127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Каждый логический элемент имеет свое условное обозначение, которое выражает его логическую функцию, но не указывает на то, какая именно электронная схема в нем реализована.</a:t>
            </a: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Batang" charset="-127"/>
                <a:cs typeface="Times New Roman" panose="02020603050405020304" pitchFamily="18" charset="0"/>
              </a:rPr>
              <a:t> Это упрощает запись и понимание сложных логических схем</a:t>
            </a:r>
            <a:r>
              <a:rPr kumimoji="0" lang="ru-RU" altLang="ko-KR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0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Заголовок 6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3995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ABC19E-83EF-43AA-9C78-EC868B675EF7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795587" y="3363310"/>
            <a:ext cx="3406775" cy="1397876"/>
            <a:chOff x="425" y="1066"/>
            <a:chExt cx="984" cy="392"/>
          </a:xfrm>
        </p:grpSpPr>
        <p:sp>
          <p:nvSpPr>
            <p:cNvPr id="39991" name="Line 6"/>
            <p:cNvSpPr>
              <a:spLocks noChangeShapeType="1"/>
            </p:cNvSpPr>
            <p:nvPr/>
          </p:nvSpPr>
          <p:spPr bwMode="auto">
            <a:xfrm>
              <a:off x="425" y="1262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92" name="Line 7"/>
            <p:cNvSpPr>
              <a:spLocks noChangeShapeType="1"/>
            </p:cNvSpPr>
            <p:nvPr/>
          </p:nvSpPr>
          <p:spPr bwMode="auto">
            <a:xfrm>
              <a:off x="1060" y="1262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93" name="Group 8"/>
            <p:cNvGrpSpPr>
              <a:grpSpLocks/>
            </p:cNvGrpSpPr>
            <p:nvPr/>
          </p:nvGrpSpPr>
          <p:grpSpPr bwMode="auto">
            <a:xfrm>
              <a:off x="775" y="1066"/>
              <a:ext cx="321" cy="392"/>
              <a:chOff x="775" y="1066"/>
              <a:chExt cx="321" cy="392"/>
            </a:xfrm>
          </p:grpSpPr>
          <p:sp>
            <p:nvSpPr>
              <p:cNvPr id="39994" name="Rectangle 4"/>
              <p:cNvSpPr>
                <a:spLocks noChangeArrowheads="1"/>
              </p:cNvSpPr>
              <p:nvPr/>
            </p:nvSpPr>
            <p:spPr bwMode="auto">
              <a:xfrm>
                <a:off x="775" y="1066"/>
                <a:ext cx="284" cy="392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5" name="Oval 5"/>
              <p:cNvSpPr>
                <a:spLocks noChangeArrowheads="1"/>
              </p:cNvSpPr>
              <p:nvPr/>
            </p:nvSpPr>
            <p:spPr bwMode="auto">
              <a:xfrm>
                <a:off x="1011" y="1220"/>
                <a:ext cx="85" cy="8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4003884" y="1210441"/>
            <a:ext cx="68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ym typeface="Symbol" panose="05050102010706020507" pitchFamily="18" charset="2"/>
              </a:rPr>
              <a:t>НЕ</a:t>
            </a:r>
          </a:p>
        </p:txBody>
      </p:sp>
      <p:graphicFrame>
        <p:nvGraphicFramePr>
          <p:cNvPr id="157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07436"/>
              </p:ext>
            </p:extLst>
          </p:nvPr>
        </p:nvGraphicFramePr>
        <p:xfrm>
          <a:off x="2742221" y="3003183"/>
          <a:ext cx="998537" cy="98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8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5774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221" y="3003183"/>
                        <a:ext cx="998537" cy="984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43273"/>
              </p:ext>
            </p:extLst>
          </p:nvPr>
        </p:nvGraphicFramePr>
        <p:xfrm>
          <a:off x="5333672" y="4062248"/>
          <a:ext cx="868690" cy="9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99" name="Формула" r:id="rId6" imgW="164880" imgH="190440" progId="Equation.3">
                  <p:embed/>
                </p:oleObj>
              </mc:Choice>
              <mc:Fallback>
                <p:oleObj name="Формула" r:id="rId6" imgW="164880" imgH="190440" progId="Equation.3">
                  <p:embed/>
                  <p:pic>
                    <p:nvPicPr>
                      <p:cNvPr id="15774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672" y="4062248"/>
                        <a:ext cx="868690" cy="987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55" name="AutoShape 59"/>
          <p:cNvSpPr>
            <a:spLocks noChangeArrowheads="1"/>
          </p:cNvSpPr>
          <p:nvPr/>
        </p:nvSpPr>
        <p:spPr bwMode="auto">
          <a:xfrm>
            <a:off x="5118702" y="2570217"/>
            <a:ext cx="2312987" cy="539750"/>
          </a:xfrm>
          <a:prstGeom prst="wedgeRoundRectCallout">
            <a:avLst>
              <a:gd name="adj1" fmla="val -53088"/>
              <a:gd name="adj2" fmla="val 204704"/>
              <a:gd name="adj3" fmla="val 16667"/>
            </a:avLst>
          </a:prstGeom>
          <a:solidFill>
            <a:srgbClr val="FFFFC1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значок инверсии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084" y="56702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+mj-lt"/>
                <a:ea typeface="Batang"/>
              </a:rPr>
              <a:t>Схема   </a:t>
            </a:r>
            <a:r>
              <a:rPr lang="ru-RU" sz="2400" b="1" dirty="0" smtClean="0">
                <a:effectLst/>
                <a:latin typeface="+mj-lt"/>
                <a:ea typeface="Batang"/>
              </a:rPr>
              <a:t>НЕ</a:t>
            </a:r>
            <a:r>
              <a:rPr lang="ru-RU" sz="2400" dirty="0" smtClean="0">
                <a:effectLst/>
                <a:latin typeface="+mj-lt"/>
                <a:ea typeface="Batang"/>
              </a:rPr>
              <a:t>  (инвертор) реализует операцию отрицания.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5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3" grpId="0"/>
      <p:bldP spid="157755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Заголовок 6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3995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ABC19E-83EF-43AA-9C78-EC868B675EF7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70474" y="2615953"/>
            <a:ext cx="2996324" cy="1719263"/>
            <a:chOff x="2005" y="901"/>
            <a:chExt cx="1246" cy="748"/>
          </a:xfrm>
        </p:grpSpPr>
        <p:sp>
          <p:nvSpPr>
            <p:cNvPr id="39985" name="Rectangle 10"/>
            <p:cNvSpPr>
              <a:spLocks noChangeArrowheads="1"/>
            </p:cNvSpPr>
            <p:nvPr/>
          </p:nvSpPr>
          <p:spPr bwMode="auto">
            <a:xfrm>
              <a:off x="2359" y="901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9986" name="Group 15"/>
            <p:cNvGrpSpPr>
              <a:grpSpLocks/>
            </p:cNvGrpSpPr>
            <p:nvPr/>
          </p:nvGrpSpPr>
          <p:grpSpPr bwMode="auto">
            <a:xfrm>
              <a:off x="2005" y="1081"/>
              <a:ext cx="349" cy="387"/>
              <a:chOff x="2005" y="1073"/>
              <a:chExt cx="349" cy="387"/>
            </a:xfrm>
          </p:grpSpPr>
          <p:sp>
            <p:nvSpPr>
              <p:cNvPr id="39989" name="Line 12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0" name="Line 13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87" name="Line 14"/>
            <p:cNvSpPr>
              <a:spLocks noChangeShapeType="1"/>
            </p:cNvSpPr>
            <p:nvPr/>
          </p:nvSpPr>
          <p:spPr bwMode="auto">
            <a:xfrm>
              <a:off x="2902" y="1275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88" name="Rectangle 16"/>
            <p:cNvSpPr>
              <a:spLocks noChangeArrowheads="1"/>
            </p:cNvSpPr>
            <p:nvPr/>
          </p:nvSpPr>
          <p:spPr bwMode="auto">
            <a:xfrm>
              <a:off x="2399" y="915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graphicFrame>
        <p:nvGraphicFramePr>
          <p:cNvPr id="157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39203"/>
              </p:ext>
            </p:extLst>
          </p:nvPr>
        </p:nvGraphicFramePr>
        <p:xfrm>
          <a:off x="2900988" y="2140168"/>
          <a:ext cx="772674" cy="76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5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5774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988" y="2140168"/>
                        <a:ext cx="772674" cy="762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4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57501"/>
              </p:ext>
            </p:extLst>
          </p:nvPr>
        </p:nvGraphicFramePr>
        <p:xfrm>
          <a:off x="2930753" y="3080060"/>
          <a:ext cx="718699" cy="83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6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5774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753" y="3080060"/>
                        <a:ext cx="718699" cy="839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4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35999"/>
              </p:ext>
            </p:extLst>
          </p:nvPr>
        </p:nvGraphicFramePr>
        <p:xfrm>
          <a:off x="5102180" y="2643866"/>
          <a:ext cx="1529236" cy="75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7" name="Формула" r:id="rId8" imgW="330120" imgH="164880" progId="Equation.3">
                  <p:embed/>
                </p:oleObj>
              </mc:Choice>
              <mc:Fallback>
                <p:oleObj name="Формула" r:id="rId8" imgW="330120" imgH="164880" progId="Equation.3">
                  <p:embed/>
                  <p:pic>
                    <p:nvPicPr>
                      <p:cNvPr id="15774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180" y="2643866"/>
                        <a:ext cx="1529236" cy="75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51" name="Rectangle 55"/>
          <p:cNvSpPr>
            <a:spLocks noChangeArrowheads="1"/>
          </p:cNvSpPr>
          <p:nvPr/>
        </p:nvSpPr>
        <p:spPr bwMode="auto">
          <a:xfrm>
            <a:off x="4021403" y="996950"/>
            <a:ext cx="4619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 b="1" dirty="0">
                <a:sym typeface="Symbol" panose="05050102010706020507" pitchFamily="18" charset="2"/>
              </a:rPr>
              <a:t>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7389" y="54902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/>
                <a:latin typeface="+mj-lt"/>
                <a:ea typeface="Batang"/>
              </a:rPr>
              <a:t>Схема И реализует конъюнкцию двух или более логических значений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7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1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Заголовок 6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3995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ABC19E-83EF-43AA-9C78-EC868B675EF7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509564" y="2974921"/>
            <a:ext cx="3365718" cy="2359517"/>
            <a:chOff x="3719" y="894"/>
            <a:chExt cx="1246" cy="748"/>
          </a:xfrm>
        </p:grpSpPr>
        <p:sp>
          <p:nvSpPr>
            <p:cNvPr id="39979" name="Rectangle 18"/>
            <p:cNvSpPr>
              <a:spLocks noChangeArrowheads="1"/>
            </p:cNvSpPr>
            <p:nvPr/>
          </p:nvSpPr>
          <p:spPr bwMode="auto">
            <a:xfrm>
              <a:off x="4073" y="894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9980" name="Group 19"/>
            <p:cNvGrpSpPr>
              <a:grpSpLocks/>
            </p:cNvGrpSpPr>
            <p:nvPr/>
          </p:nvGrpSpPr>
          <p:grpSpPr bwMode="auto">
            <a:xfrm>
              <a:off x="3719" y="1074"/>
              <a:ext cx="349" cy="387"/>
              <a:chOff x="2005" y="1073"/>
              <a:chExt cx="349" cy="387"/>
            </a:xfrm>
          </p:grpSpPr>
          <p:sp>
            <p:nvSpPr>
              <p:cNvPr id="39983" name="Line 20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4" name="Line 21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81" name="Line 22"/>
            <p:cNvSpPr>
              <a:spLocks noChangeShapeType="1"/>
            </p:cNvSpPr>
            <p:nvPr/>
          </p:nvSpPr>
          <p:spPr bwMode="auto">
            <a:xfrm>
              <a:off x="4616" y="1268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82" name="Rectangle 17"/>
            <p:cNvSpPr>
              <a:spLocks noChangeArrowheads="1"/>
            </p:cNvSpPr>
            <p:nvPr/>
          </p:nvSpPr>
          <p:spPr bwMode="auto">
            <a:xfrm>
              <a:off x="4119" y="91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b="1"/>
                <a:t>1</a:t>
              </a:r>
              <a:endParaRPr lang="ru-RU" altLang="ru-RU" sz="2400" b="1"/>
            </a:p>
          </p:txBody>
        </p:sp>
      </p:grpSp>
      <p:graphicFrame>
        <p:nvGraphicFramePr>
          <p:cNvPr id="15774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40740"/>
              </p:ext>
            </p:extLst>
          </p:nvPr>
        </p:nvGraphicFramePr>
        <p:xfrm>
          <a:off x="2444586" y="2640860"/>
          <a:ext cx="786142" cy="77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0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5774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586" y="2640860"/>
                        <a:ext cx="786142" cy="775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4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3823"/>
              </p:ext>
            </p:extLst>
          </p:nvPr>
        </p:nvGraphicFramePr>
        <p:xfrm>
          <a:off x="2509564" y="3909339"/>
          <a:ext cx="656186" cy="7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1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5774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564" y="3909339"/>
                        <a:ext cx="656186" cy="766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52" name="Rectangle 56"/>
          <p:cNvSpPr>
            <a:spLocks noChangeArrowheads="1"/>
          </p:cNvSpPr>
          <p:nvPr/>
        </p:nvSpPr>
        <p:spPr bwMode="auto">
          <a:xfrm>
            <a:off x="3630888" y="1095376"/>
            <a:ext cx="10086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 b="1" dirty="0">
                <a:sym typeface="Symbol" panose="05050102010706020507" pitchFamily="18" charset="2"/>
              </a:rPr>
              <a:t>ИЛИ</a:t>
            </a:r>
          </a:p>
        </p:txBody>
      </p:sp>
      <p:graphicFrame>
        <p:nvGraphicFramePr>
          <p:cNvPr id="15775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514289"/>
              </p:ext>
            </p:extLst>
          </p:nvPr>
        </p:nvGraphicFramePr>
        <p:xfrm>
          <a:off x="5021813" y="3340374"/>
          <a:ext cx="1706937" cy="70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2" name="Формула" r:id="rId8" imgW="393480" imgH="164880" progId="Equation.3">
                  <p:embed/>
                </p:oleObj>
              </mc:Choice>
              <mc:Fallback>
                <p:oleObj name="Формула" r:id="rId8" imgW="393480" imgH="164880" progId="Equation.3">
                  <p:embed/>
                  <p:pic>
                    <p:nvPicPr>
                      <p:cNvPr id="157756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813" y="3340374"/>
                        <a:ext cx="1706937" cy="70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56750" y="55730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+mn-lt"/>
                <a:ea typeface="Batang"/>
              </a:rPr>
              <a:t>Схема  ИЛИ  реализует дизъюнкцию двух или более логических значений.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Заголовок 6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3995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ABC19E-83EF-43AA-9C78-EC868B675EF7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2605252" y="2330213"/>
            <a:ext cx="3532789" cy="2084132"/>
            <a:chOff x="1224" y="2596"/>
            <a:chExt cx="1246" cy="748"/>
          </a:xfrm>
        </p:grpSpPr>
        <p:sp>
          <p:nvSpPr>
            <p:cNvPr id="39965" name="Line 28"/>
            <p:cNvSpPr>
              <a:spLocks noChangeShapeType="1"/>
            </p:cNvSpPr>
            <p:nvPr/>
          </p:nvSpPr>
          <p:spPr bwMode="auto">
            <a:xfrm>
              <a:off x="2121" y="2974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6" name="Rectangle 24"/>
            <p:cNvSpPr>
              <a:spLocks noChangeArrowheads="1"/>
            </p:cNvSpPr>
            <p:nvPr/>
          </p:nvSpPr>
          <p:spPr bwMode="auto">
            <a:xfrm>
              <a:off x="1578" y="2596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9967" name="Group 25"/>
            <p:cNvGrpSpPr>
              <a:grpSpLocks/>
            </p:cNvGrpSpPr>
            <p:nvPr/>
          </p:nvGrpSpPr>
          <p:grpSpPr bwMode="auto">
            <a:xfrm>
              <a:off x="1224" y="2776"/>
              <a:ext cx="349" cy="387"/>
              <a:chOff x="2005" y="1073"/>
              <a:chExt cx="349" cy="387"/>
            </a:xfrm>
          </p:grpSpPr>
          <p:sp>
            <p:nvSpPr>
              <p:cNvPr id="39970" name="Line 26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Line 27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68" name="Rectangle 29"/>
            <p:cNvSpPr>
              <a:spLocks noChangeArrowheads="1"/>
            </p:cNvSpPr>
            <p:nvPr/>
          </p:nvSpPr>
          <p:spPr bwMode="auto">
            <a:xfrm>
              <a:off x="1618" y="261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  <p:sp>
          <p:nvSpPr>
            <p:cNvPr id="39969" name="Oval 36"/>
            <p:cNvSpPr>
              <a:spLocks noChangeArrowheads="1"/>
            </p:cNvSpPr>
            <p:nvPr/>
          </p:nvSpPr>
          <p:spPr bwMode="auto">
            <a:xfrm>
              <a:off x="2067" y="2927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aphicFrame>
        <p:nvGraphicFramePr>
          <p:cNvPr id="15774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96189"/>
              </p:ext>
            </p:extLst>
          </p:nvPr>
        </p:nvGraphicFramePr>
        <p:xfrm>
          <a:off x="2732691" y="2186530"/>
          <a:ext cx="658922" cy="64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5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5774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691" y="2186530"/>
                        <a:ext cx="658922" cy="649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4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78436"/>
              </p:ext>
            </p:extLst>
          </p:nvPr>
        </p:nvGraphicFramePr>
        <p:xfrm>
          <a:off x="2732691" y="3147575"/>
          <a:ext cx="604946" cy="706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6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5774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691" y="3147575"/>
                        <a:ext cx="604946" cy="706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54" name="Rectangle 58"/>
          <p:cNvSpPr>
            <a:spLocks noChangeArrowheads="1"/>
          </p:cNvSpPr>
          <p:nvPr/>
        </p:nvSpPr>
        <p:spPr bwMode="auto">
          <a:xfrm>
            <a:off x="3391612" y="1010225"/>
            <a:ext cx="1124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 b="1" dirty="0">
                <a:sym typeface="Symbol" panose="05050102010706020507" pitchFamily="18" charset="2"/>
              </a:rPr>
              <a:t>И-НЕ</a:t>
            </a:r>
          </a:p>
        </p:txBody>
      </p:sp>
      <p:graphicFrame>
        <p:nvGraphicFramePr>
          <p:cNvPr id="15775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16891"/>
              </p:ext>
            </p:extLst>
          </p:nvPr>
        </p:nvGraphicFramePr>
        <p:xfrm>
          <a:off x="5259097" y="2531744"/>
          <a:ext cx="1184049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7" name="Формула" r:id="rId8" imgW="330120" imgH="203040" progId="Equation.3">
                  <p:embed/>
                </p:oleObj>
              </mc:Choice>
              <mc:Fallback>
                <p:oleObj name="Формула" r:id="rId8" imgW="330120" imgH="203040" progId="Equation.3">
                  <p:embed/>
                  <p:pic>
                    <p:nvPicPr>
                      <p:cNvPr id="157758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097" y="2531744"/>
                        <a:ext cx="1184049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85513" y="5442054"/>
            <a:ext cx="5965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+mj-lt"/>
                <a:ea typeface="Batang"/>
              </a:rPr>
              <a:t>Схема </a:t>
            </a:r>
            <a:r>
              <a:rPr lang="ru-RU" sz="2400" b="1" dirty="0" smtClean="0">
                <a:effectLst/>
                <a:latin typeface="+mj-lt"/>
                <a:ea typeface="Batang"/>
              </a:rPr>
              <a:t>И—НЕ</a:t>
            </a:r>
            <a:r>
              <a:rPr lang="ru-RU" sz="2400" dirty="0" smtClean="0">
                <a:effectLst/>
                <a:latin typeface="+mj-lt"/>
                <a:ea typeface="Batang"/>
              </a:rPr>
              <a:t> состоит из элемента </a:t>
            </a:r>
            <a:r>
              <a:rPr lang="ru-RU" sz="2400" b="1" dirty="0" smtClean="0">
                <a:effectLst/>
                <a:latin typeface="+mj-lt"/>
                <a:ea typeface="Batang"/>
              </a:rPr>
              <a:t>И</a:t>
            </a:r>
            <a:r>
              <a:rPr lang="ru-RU" sz="2400" dirty="0" smtClean="0">
                <a:effectLst/>
                <a:latin typeface="+mj-lt"/>
                <a:ea typeface="Batang"/>
              </a:rPr>
              <a:t> </a:t>
            </a:r>
            <a:r>
              <a:rPr lang="ru-RU" sz="2400" dirty="0" err="1" smtClean="0">
                <a:effectLst/>
                <a:latin typeface="+mj-lt"/>
                <a:ea typeface="Batang"/>
              </a:rPr>
              <a:t>и</a:t>
            </a:r>
            <a:r>
              <a:rPr lang="ru-RU" sz="2400" dirty="0" smtClean="0">
                <a:effectLst/>
                <a:latin typeface="+mj-lt"/>
                <a:ea typeface="Batang"/>
              </a:rPr>
              <a:t> инвертора и осуществляет отрицание результата схемы </a:t>
            </a:r>
            <a:r>
              <a:rPr lang="ru-RU" sz="2400" b="1" dirty="0" smtClean="0">
                <a:effectLst/>
                <a:latin typeface="+mj-lt"/>
                <a:ea typeface="Batang"/>
              </a:rPr>
              <a:t>И.</a:t>
            </a:r>
            <a:r>
              <a:rPr lang="ru-RU" sz="2400" dirty="0" smtClean="0">
                <a:effectLst/>
                <a:latin typeface="+mj-lt"/>
                <a:ea typeface="Batang"/>
              </a:rPr>
              <a:t>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4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Заголовок 6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3995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ABC19E-83EF-43AA-9C78-EC868B675EF7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681041" y="2010385"/>
            <a:ext cx="3280816" cy="2397234"/>
            <a:chOff x="3178" y="2465"/>
            <a:chExt cx="1246" cy="748"/>
          </a:xfrm>
        </p:grpSpPr>
        <p:sp>
          <p:nvSpPr>
            <p:cNvPr id="39972" name="Rectangle 30"/>
            <p:cNvSpPr>
              <a:spLocks noChangeArrowheads="1"/>
            </p:cNvSpPr>
            <p:nvPr/>
          </p:nvSpPr>
          <p:spPr bwMode="auto">
            <a:xfrm>
              <a:off x="3532" y="2465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9973" name="Group 31"/>
            <p:cNvGrpSpPr>
              <a:grpSpLocks/>
            </p:cNvGrpSpPr>
            <p:nvPr/>
          </p:nvGrpSpPr>
          <p:grpSpPr bwMode="auto">
            <a:xfrm>
              <a:off x="3178" y="2645"/>
              <a:ext cx="349" cy="387"/>
              <a:chOff x="2005" y="1073"/>
              <a:chExt cx="349" cy="387"/>
            </a:xfrm>
          </p:grpSpPr>
          <p:sp>
            <p:nvSpPr>
              <p:cNvPr id="39977" name="Line 32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Line 33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74" name="Line 34"/>
            <p:cNvSpPr>
              <a:spLocks noChangeShapeType="1"/>
            </p:cNvSpPr>
            <p:nvPr/>
          </p:nvSpPr>
          <p:spPr bwMode="auto">
            <a:xfrm>
              <a:off x="4075" y="2839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75" name="Rectangle 35"/>
            <p:cNvSpPr>
              <a:spLocks noChangeArrowheads="1"/>
            </p:cNvSpPr>
            <p:nvPr/>
          </p:nvSpPr>
          <p:spPr bwMode="auto">
            <a:xfrm>
              <a:off x="3578" y="248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b="1"/>
                <a:t>1</a:t>
              </a:r>
              <a:endParaRPr lang="ru-RU" altLang="ru-RU" sz="2400" b="1"/>
            </a:p>
          </p:txBody>
        </p:sp>
        <p:sp>
          <p:nvSpPr>
            <p:cNvPr id="39976" name="Oval 11"/>
            <p:cNvSpPr>
              <a:spLocks noChangeArrowheads="1"/>
            </p:cNvSpPr>
            <p:nvPr/>
          </p:nvSpPr>
          <p:spPr bwMode="auto">
            <a:xfrm>
              <a:off x="4023" y="2796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aphicFrame>
        <p:nvGraphicFramePr>
          <p:cNvPr id="1577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67657"/>
              </p:ext>
            </p:extLst>
          </p:nvPr>
        </p:nvGraphicFramePr>
        <p:xfrm>
          <a:off x="2707899" y="1982798"/>
          <a:ext cx="643875" cy="6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9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5774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899" y="1982798"/>
                        <a:ext cx="643875" cy="635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5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57301"/>
              </p:ext>
            </p:extLst>
          </p:nvPr>
        </p:nvGraphicFramePr>
        <p:xfrm>
          <a:off x="2826119" y="2919502"/>
          <a:ext cx="726472" cy="84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0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5775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119" y="2919502"/>
                        <a:ext cx="726472" cy="848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53" name="Rectangle 57"/>
          <p:cNvSpPr>
            <a:spLocks noChangeArrowheads="1"/>
          </p:cNvSpPr>
          <p:nvPr/>
        </p:nvSpPr>
        <p:spPr bwMode="auto">
          <a:xfrm>
            <a:off x="3460094" y="1220569"/>
            <a:ext cx="1670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 b="1" dirty="0">
                <a:sym typeface="Symbol" panose="05050102010706020507" pitchFamily="18" charset="2"/>
              </a:rPr>
              <a:t>ИЛИ-НЕ</a:t>
            </a:r>
          </a:p>
        </p:txBody>
      </p:sp>
      <p:graphicFrame>
        <p:nvGraphicFramePr>
          <p:cNvPr id="15775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64437"/>
              </p:ext>
            </p:extLst>
          </p:nvPr>
        </p:nvGraphicFramePr>
        <p:xfrm>
          <a:off x="5161401" y="2447611"/>
          <a:ext cx="1454095" cy="74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1" name="Формула" r:id="rId8" imgW="393480" imgH="203040" progId="Equation.3">
                  <p:embed/>
                </p:oleObj>
              </mc:Choice>
              <mc:Fallback>
                <p:oleObj name="Формула" r:id="rId8" imgW="393480" imgH="203040" progId="Equation.3">
                  <p:embed/>
                  <p:pic>
                    <p:nvPicPr>
                      <p:cNvPr id="157757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401" y="2447611"/>
                        <a:ext cx="1454095" cy="742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4924" y="5423756"/>
            <a:ext cx="5678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+mn-lt"/>
                <a:ea typeface="Batang"/>
              </a:rPr>
              <a:t>Схема </a:t>
            </a:r>
            <a:r>
              <a:rPr lang="ru-RU" sz="2400" b="1" dirty="0" smtClean="0">
                <a:effectLst/>
                <a:latin typeface="+mn-lt"/>
                <a:ea typeface="Batang"/>
              </a:rPr>
              <a:t>ИЛИ—НЕ</a:t>
            </a:r>
            <a:r>
              <a:rPr lang="ru-RU" sz="2400" dirty="0" smtClean="0">
                <a:effectLst/>
                <a:latin typeface="+mn-lt"/>
                <a:ea typeface="Batang"/>
              </a:rPr>
              <a:t> состоит из элемента </a:t>
            </a:r>
            <a:r>
              <a:rPr lang="ru-RU" sz="2400" b="1" dirty="0" smtClean="0">
                <a:effectLst/>
                <a:latin typeface="+mn-lt"/>
                <a:ea typeface="Batang"/>
              </a:rPr>
              <a:t>ИЛИ</a:t>
            </a:r>
            <a:r>
              <a:rPr lang="ru-RU" sz="2400" dirty="0" smtClean="0">
                <a:effectLst/>
                <a:latin typeface="+mn-lt"/>
                <a:ea typeface="Batang"/>
              </a:rPr>
              <a:t> и инвертора  и осуществляет отрицание результата схемы </a:t>
            </a:r>
            <a:r>
              <a:rPr lang="ru-RU" sz="2400" b="1" dirty="0" smtClean="0">
                <a:effectLst/>
                <a:latin typeface="+mn-lt"/>
                <a:ea typeface="Batang"/>
              </a:rPr>
              <a:t>ИЛИ.</a:t>
            </a:r>
            <a:r>
              <a:rPr lang="ru-RU" sz="2400" dirty="0" smtClean="0">
                <a:effectLst/>
                <a:latin typeface="+mn-lt"/>
                <a:ea typeface="Batang"/>
              </a:rPr>
              <a:t>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3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Заголовок 7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элементы компьютера</a:t>
            </a:r>
          </a:p>
        </p:txBody>
      </p:sp>
      <p:sp>
        <p:nvSpPr>
          <p:cNvPr id="409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73D34A-C239-4305-9EB9-100CDBF0832C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Любое логическое выражение можно реализовать на элементах </a:t>
            </a:r>
            <a:r>
              <a:rPr lang="ru-RU" altLang="ru-RU" sz="2400" b="1"/>
              <a:t>И-НЕ </a:t>
            </a:r>
            <a:r>
              <a:rPr lang="ru-RU" altLang="ru-RU" sz="2400"/>
              <a:t>или </a:t>
            </a:r>
            <a:r>
              <a:rPr lang="ru-RU" altLang="ru-RU" sz="2400" b="1"/>
              <a:t>ИЛИ-НЕ.</a:t>
            </a:r>
            <a:endParaRPr lang="ru-RU" altLang="ru-RU" sz="2400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841375" y="2620963"/>
            <a:ext cx="2332038" cy="995362"/>
            <a:chOff x="516" y="1232"/>
            <a:chExt cx="1469" cy="627"/>
          </a:xfrm>
        </p:grpSpPr>
        <p:graphicFrame>
          <p:nvGraphicFramePr>
            <p:cNvPr id="40974" name="Object 13"/>
            <p:cNvGraphicFramePr>
              <a:graphicFrameLocks noChangeAspect="1"/>
            </p:cNvGraphicFramePr>
            <p:nvPr/>
          </p:nvGraphicFramePr>
          <p:xfrm>
            <a:off x="565" y="1289"/>
            <a:ext cx="21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06" name="Формула" r:id="rId4" imgW="164880" imgH="164880" progId="Equation.3">
                    <p:embed/>
                  </p:oleObj>
                </mc:Choice>
                <mc:Fallback>
                  <p:oleObj name="Формула" r:id="rId4" imgW="164880" imgH="164880" progId="Equation.3">
                    <p:embed/>
                    <p:pic>
                      <p:nvPicPr>
                        <p:cNvPr id="4097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" y="1289"/>
                          <a:ext cx="21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5" name="Object 14"/>
            <p:cNvGraphicFramePr>
              <a:graphicFrameLocks noChangeAspect="1"/>
            </p:cNvGraphicFramePr>
            <p:nvPr/>
          </p:nvGraphicFramePr>
          <p:xfrm>
            <a:off x="1766" y="1252"/>
            <a:ext cx="219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07" name="Формула" r:id="rId6" imgW="164880" imgH="190440" progId="Equation.3">
                    <p:embed/>
                  </p:oleObj>
                </mc:Choice>
                <mc:Fallback>
                  <p:oleObj name="Формула" r:id="rId6" imgW="164880" imgH="190440" progId="Equation.3">
                    <p:embed/>
                    <p:pic>
                      <p:nvPicPr>
                        <p:cNvPr id="4097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" y="1252"/>
                          <a:ext cx="219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27" name="Group 38"/>
            <p:cNvGrpSpPr>
              <a:grpSpLocks/>
            </p:cNvGrpSpPr>
            <p:nvPr/>
          </p:nvGrpSpPr>
          <p:grpSpPr bwMode="auto">
            <a:xfrm>
              <a:off x="516" y="1232"/>
              <a:ext cx="1428" cy="627"/>
              <a:chOff x="417" y="1139"/>
              <a:chExt cx="1705" cy="748"/>
            </a:xfrm>
          </p:grpSpPr>
          <p:grpSp>
            <p:nvGrpSpPr>
              <p:cNvPr id="41028" name="Group 5"/>
              <p:cNvGrpSpPr>
                <a:grpSpLocks/>
              </p:cNvGrpSpPr>
              <p:nvPr/>
            </p:nvGrpSpPr>
            <p:grpSpPr bwMode="auto">
              <a:xfrm>
                <a:off x="876" y="1139"/>
                <a:ext cx="1246" cy="748"/>
                <a:chOff x="1224" y="2596"/>
                <a:chExt cx="1246" cy="748"/>
              </a:xfrm>
            </p:grpSpPr>
            <p:sp>
              <p:nvSpPr>
                <p:cNvPr id="41032" name="Line 6"/>
                <p:cNvSpPr>
                  <a:spLocks noChangeShapeType="1"/>
                </p:cNvSpPr>
                <p:nvPr/>
              </p:nvSpPr>
              <p:spPr bwMode="auto">
                <a:xfrm>
                  <a:off x="2121" y="2974"/>
                  <a:ext cx="34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33" name="Rectangle 7"/>
                <p:cNvSpPr>
                  <a:spLocks noChangeArrowheads="1"/>
                </p:cNvSpPr>
                <p:nvPr/>
              </p:nvSpPr>
              <p:spPr bwMode="auto">
                <a:xfrm>
                  <a:off x="1578" y="2596"/>
                  <a:ext cx="542" cy="748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41034" name="Group 8"/>
                <p:cNvGrpSpPr>
                  <a:grpSpLocks/>
                </p:cNvGrpSpPr>
                <p:nvPr/>
              </p:nvGrpSpPr>
              <p:grpSpPr bwMode="auto">
                <a:xfrm>
                  <a:off x="1224" y="2776"/>
                  <a:ext cx="349" cy="387"/>
                  <a:chOff x="2005" y="1073"/>
                  <a:chExt cx="349" cy="387"/>
                </a:xfrm>
              </p:grpSpPr>
              <p:sp>
                <p:nvSpPr>
                  <p:cNvPr id="410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005" y="1073"/>
                    <a:ext cx="34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3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005" y="1460"/>
                    <a:ext cx="34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1618" y="2612"/>
                  <a:ext cx="332" cy="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ru-RU" sz="2800" b="1"/>
                    <a:t>&amp;</a:t>
                  </a:r>
                  <a:endParaRPr lang="ru-RU" altLang="ru-RU" sz="2800" b="1"/>
                </a:p>
              </p:txBody>
            </p:sp>
            <p:sp>
              <p:nvSpPr>
                <p:cNvPr id="41036" name="Oval 12"/>
                <p:cNvSpPr>
                  <a:spLocks noChangeArrowheads="1"/>
                </p:cNvSpPr>
                <p:nvPr/>
              </p:nvSpPr>
              <p:spPr bwMode="auto">
                <a:xfrm>
                  <a:off x="2067" y="2927"/>
                  <a:ext cx="85" cy="8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029" name="Line 22"/>
              <p:cNvSpPr>
                <a:spLocks noChangeShapeType="1"/>
              </p:cNvSpPr>
              <p:nvPr/>
            </p:nvSpPr>
            <p:spPr bwMode="auto">
              <a:xfrm>
                <a:off x="882" y="1312"/>
                <a:ext cx="0" cy="4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0" name="Oval 23"/>
              <p:cNvSpPr>
                <a:spLocks noChangeArrowheads="1"/>
              </p:cNvSpPr>
              <p:nvPr/>
            </p:nvSpPr>
            <p:spPr bwMode="auto">
              <a:xfrm>
                <a:off x="854" y="146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1" name="Line 24"/>
              <p:cNvSpPr>
                <a:spLocks noChangeShapeType="1"/>
              </p:cNvSpPr>
              <p:nvPr/>
            </p:nvSpPr>
            <p:spPr bwMode="auto">
              <a:xfrm>
                <a:off x="417" y="1494"/>
                <a:ext cx="4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9779" name="Rectangle 35"/>
          <p:cNvSpPr>
            <a:spLocks noChangeArrowheads="1"/>
          </p:cNvSpPr>
          <p:nvPr/>
        </p:nvSpPr>
        <p:spPr bwMode="auto">
          <a:xfrm>
            <a:off x="4765675" y="1755775"/>
            <a:ext cx="52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ym typeface="Symbol" panose="05050102010706020507" pitchFamily="18" charset="2"/>
              </a:rPr>
              <a:t>И</a:t>
            </a:r>
            <a:r>
              <a:rPr lang="ru-RU" altLang="ru-RU" sz="2000" b="1"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59781" name="Rectangle 37"/>
          <p:cNvSpPr>
            <a:spLocks noChangeArrowheads="1"/>
          </p:cNvSpPr>
          <p:nvPr/>
        </p:nvSpPr>
        <p:spPr bwMode="auto">
          <a:xfrm>
            <a:off x="577850" y="1776413"/>
            <a:ext cx="796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ym typeface="Symbol" panose="05050102010706020507" pitchFamily="18" charset="2"/>
              </a:rPr>
              <a:t>НЕ:</a:t>
            </a:r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4197350" y="2486025"/>
            <a:ext cx="3841750" cy="1184275"/>
            <a:chOff x="2644" y="1161"/>
            <a:chExt cx="2420" cy="746"/>
          </a:xfrm>
        </p:grpSpPr>
        <p:grpSp>
          <p:nvGrpSpPr>
            <p:cNvPr id="41009" name="Group 52"/>
            <p:cNvGrpSpPr>
              <a:grpSpLocks/>
            </p:cNvGrpSpPr>
            <p:nvPr/>
          </p:nvGrpSpPr>
          <p:grpSpPr bwMode="auto">
            <a:xfrm>
              <a:off x="2649" y="1259"/>
              <a:ext cx="1186" cy="620"/>
              <a:chOff x="529" y="2461"/>
              <a:chExt cx="1431" cy="748"/>
            </a:xfrm>
          </p:grpSpPr>
          <p:sp>
            <p:nvSpPr>
              <p:cNvPr id="41020" name="Line 26"/>
              <p:cNvSpPr>
                <a:spLocks noChangeShapeType="1"/>
              </p:cNvSpPr>
              <p:nvPr/>
            </p:nvSpPr>
            <p:spPr bwMode="auto">
              <a:xfrm>
                <a:off x="1426" y="2839"/>
                <a:ext cx="5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1" name="Rectangle 27"/>
              <p:cNvSpPr>
                <a:spLocks noChangeArrowheads="1"/>
              </p:cNvSpPr>
              <p:nvPr/>
            </p:nvSpPr>
            <p:spPr bwMode="auto">
              <a:xfrm>
                <a:off x="883" y="2461"/>
                <a:ext cx="542" cy="748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41022" name="Group 28"/>
              <p:cNvGrpSpPr>
                <a:grpSpLocks/>
              </p:cNvGrpSpPr>
              <p:nvPr/>
            </p:nvGrpSpPr>
            <p:grpSpPr bwMode="auto">
              <a:xfrm>
                <a:off x="529" y="2641"/>
                <a:ext cx="349" cy="387"/>
                <a:chOff x="2005" y="1073"/>
                <a:chExt cx="349" cy="387"/>
              </a:xfrm>
            </p:grpSpPr>
            <p:sp>
              <p:nvSpPr>
                <p:cNvPr id="41025" name="Line 29"/>
                <p:cNvSpPr>
                  <a:spLocks noChangeShapeType="1"/>
                </p:cNvSpPr>
                <p:nvPr/>
              </p:nvSpPr>
              <p:spPr bwMode="auto">
                <a:xfrm>
                  <a:off x="2005" y="1073"/>
                  <a:ext cx="34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26" name="Line 30"/>
                <p:cNvSpPr>
                  <a:spLocks noChangeShapeType="1"/>
                </p:cNvSpPr>
                <p:nvPr/>
              </p:nvSpPr>
              <p:spPr bwMode="auto">
                <a:xfrm>
                  <a:off x="2005" y="1460"/>
                  <a:ext cx="34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023" name="Rectangle 31"/>
              <p:cNvSpPr>
                <a:spLocks noChangeArrowheads="1"/>
              </p:cNvSpPr>
              <p:nvPr/>
            </p:nvSpPr>
            <p:spPr bwMode="auto">
              <a:xfrm>
                <a:off x="924" y="2475"/>
                <a:ext cx="335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/>
                  <a:t>&amp;</a:t>
                </a:r>
                <a:endParaRPr lang="ru-RU" altLang="ru-RU" sz="2800" b="1"/>
              </a:p>
            </p:txBody>
          </p:sp>
          <p:sp>
            <p:nvSpPr>
              <p:cNvPr id="41024" name="Oval 32"/>
              <p:cNvSpPr>
                <a:spLocks noChangeArrowheads="1"/>
              </p:cNvSpPr>
              <p:nvPr/>
            </p:nvSpPr>
            <p:spPr bwMode="auto">
              <a:xfrm>
                <a:off x="1372" y="2792"/>
                <a:ext cx="85" cy="8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aphicFrame>
          <p:nvGraphicFramePr>
            <p:cNvPr id="40970" name="Object 33"/>
            <p:cNvGraphicFramePr>
              <a:graphicFrameLocks noChangeAspect="1"/>
            </p:cNvGraphicFramePr>
            <p:nvPr/>
          </p:nvGraphicFramePr>
          <p:xfrm>
            <a:off x="2644" y="1161"/>
            <a:ext cx="21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08" name="Формула" r:id="rId8" imgW="164880" imgH="164880" progId="Equation.3">
                    <p:embed/>
                  </p:oleObj>
                </mc:Choice>
                <mc:Fallback>
                  <p:oleObj name="Формула" r:id="rId8" imgW="164880" imgH="164880" progId="Equation.3">
                    <p:embed/>
                    <p:pic>
                      <p:nvPicPr>
                        <p:cNvPr id="4097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" y="1161"/>
                          <a:ext cx="21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1" name="Object 34"/>
            <p:cNvGraphicFramePr>
              <a:graphicFrameLocks noChangeAspect="1"/>
            </p:cNvGraphicFramePr>
            <p:nvPr/>
          </p:nvGraphicFramePr>
          <p:xfrm>
            <a:off x="2665" y="1509"/>
            <a:ext cx="18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09" name="Формула" r:id="rId10" imgW="139680" imgH="164880" progId="Equation.3">
                    <p:embed/>
                  </p:oleObj>
                </mc:Choice>
                <mc:Fallback>
                  <p:oleObj name="Формула" r:id="rId10" imgW="139680" imgH="164880" progId="Equation.3">
                    <p:embed/>
                    <p:pic>
                      <p:nvPicPr>
                        <p:cNvPr id="40971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" y="1509"/>
                          <a:ext cx="18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2" name="Object 36"/>
            <p:cNvGraphicFramePr>
              <a:graphicFrameLocks noChangeAspect="1"/>
            </p:cNvGraphicFramePr>
            <p:nvPr/>
          </p:nvGraphicFramePr>
          <p:xfrm>
            <a:off x="3375" y="1270"/>
            <a:ext cx="43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0" name="Формула" r:id="rId12" imgW="330120" imgH="203040" progId="Equation.3">
                    <p:embed/>
                  </p:oleObj>
                </mc:Choice>
                <mc:Fallback>
                  <p:oleObj name="Формула" r:id="rId12" imgW="330120" imgH="203040" progId="Equation.3">
                    <p:embed/>
                    <p:pic>
                      <p:nvPicPr>
                        <p:cNvPr id="40972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5" y="1270"/>
                          <a:ext cx="437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10" name="Group 40"/>
            <p:cNvGrpSpPr>
              <a:grpSpLocks/>
            </p:cNvGrpSpPr>
            <p:nvPr/>
          </p:nvGrpSpPr>
          <p:grpSpPr bwMode="auto">
            <a:xfrm>
              <a:off x="3833" y="1272"/>
              <a:ext cx="1057" cy="635"/>
              <a:chOff x="1224" y="2596"/>
              <a:chExt cx="1246" cy="748"/>
            </a:xfrm>
          </p:grpSpPr>
          <p:sp>
            <p:nvSpPr>
              <p:cNvPr id="41013" name="Line 41"/>
              <p:cNvSpPr>
                <a:spLocks noChangeShapeType="1"/>
              </p:cNvSpPr>
              <p:nvPr/>
            </p:nvSpPr>
            <p:spPr bwMode="auto">
              <a:xfrm>
                <a:off x="2121" y="2974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14" name="Rectangle 42"/>
              <p:cNvSpPr>
                <a:spLocks noChangeArrowheads="1"/>
              </p:cNvSpPr>
              <p:nvPr/>
            </p:nvSpPr>
            <p:spPr bwMode="auto">
              <a:xfrm>
                <a:off x="1578" y="2596"/>
                <a:ext cx="542" cy="748"/>
              </a:xfrm>
              <a:prstGeom prst="rect">
                <a:avLst/>
              </a:prstGeom>
              <a:solidFill>
                <a:srgbClr val="E6E6E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41015" name="Group 43"/>
              <p:cNvGrpSpPr>
                <a:grpSpLocks/>
              </p:cNvGrpSpPr>
              <p:nvPr/>
            </p:nvGrpSpPr>
            <p:grpSpPr bwMode="auto">
              <a:xfrm>
                <a:off x="1224" y="2776"/>
                <a:ext cx="349" cy="387"/>
                <a:chOff x="2005" y="1073"/>
                <a:chExt cx="349" cy="387"/>
              </a:xfrm>
            </p:grpSpPr>
            <p:sp>
              <p:nvSpPr>
                <p:cNvPr id="41018" name="Line 44"/>
                <p:cNvSpPr>
                  <a:spLocks noChangeShapeType="1"/>
                </p:cNvSpPr>
                <p:nvPr/>
              </p:nvSpPr>
              <p:spPr bwMode="auto">
                <a:xfrm>
                  <a:off x="2005" y="1073"/>
                  <a:ext cx="34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9" name="Line 45"/>
                <p:cNvSpPr>
                  <a:spLocks noChangeShapeType="1"/>
                </p:cNvSpPr>
                <p:nvPr/>
              </p:nvSpPr>
              <p:spPr bwMode="auto">
                <a:xfrm>
                  <a:off x="2005" y="1460"/>
                  <a:ext cx="34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016" name="Rectangle 46"/>
              <p:cNvSpPr>
                <a:spLocks noChangeArrowheads="1"/>
              </p:cNvSpPr>
              <p:nvPr/>
            </p:nvSpPr>
            <p:spPr bwMode="auto">
              <a:xfrm>
                <a:off x="1618" y="2610"/>
                <a:ext cx="327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/>
                  <a:t>&amp;</a:t>
                </a:r>
                <a:endParaRPr lang="ru-RU" altLang="ru-RU" sz="2800" b="1"/>
              </a:p>
            </p:txBody>
          </p:sp>
          <p:sp>
            <p:nvSpPr>
              <p:cNvPr id="41017" name="Oval 47"/>
              <p:cNvSpPr>
                <a:spLocks noChangeArrowheads="1"/>
              </p:cNvSpPr>
              <p:nvPr/>
            </p:nvSpPr>
            <p:spPr bwMode="auto">
              <a:xfrm>
                <a:off x="2067" y="2927"/>
                <a:ext cx="85" cy="8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1011" name="Line 48"/>
            <p:cNvSpPr>
              <a:spLocks noChangeShapeType="1"/>
            </p:cNvSpPr>
            <p:nvPr/>
          </p:nvSpPr>
          <p:spPr bwMode="auto">
            <a:xfrm>
              <a:off x="3838" y="1419"/>
              <a:ext cx="0" cy="3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Oval 49"/>
            <p:cNvSpPr>
              <a:spLocks noChangeArrowheads="1"/>
            </p:cNvSpPr>
            <p:nvPr/>
          </p:nvSpPr>
          <p:spPr bwMode="auto">
            <a:xfrm>
              <a:off x="3814" y="155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0973" name="Object 53"/>
            <p:cNvGraphicFramePr>
              <a:graphicFrameLocks noChangeAspect="1"/>
            </p:cNvGraphicFramePr>
            <p:nvPr/>
          </p:nvGraphicFramePr>
          <p:xfrm>
            <a:off x="4627" y="1323"/>
            <a:ext cx="43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1" name="Формула" r:id="rId14" imgW="330120" imgH="164880" progId="Equation.3">
                    <p:embed/>
                  </p:oleObj>
                </mc:Choice>
                <mc:Fallback>
                  <p:oleObj name="Формула" r:id="rId14" imgW="330120" imgH="164880" progId="Equation.3">
                    <p:embed/>
                    <p:pic>
                      <p:nvPicPr>
                        <p:cNvPr id="40973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" y="1323"/>
                          <a:ext cx="437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798" name="Rectangle 54"/>
          <p:cNvSpPr>
            <a:spLocks noChangeArrowheads="1"/>
          </p:cNvSpPr>
          <p:nvPr/>
        </p:nvSpPr>
        <p:spPr bwMode="auto">
          <a:xfrm>
            <a:off x="757238" y="4149725"/>
            <a:ext cx="1063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ym typeface="Symbol" panose="05050102010706020507" pitchFamily="18" charset="2"/>
              </a:rPr>
              <a:t>ИЛИ:</a:t>
            </a:r>
          </a:p>
        </p:txBody>
      </p:sp>
      <p:graphicFrame>
        <p:nvGraphicFramePr>
          <p:cNvPr id="159799" name="Object 55"/>
          <p:cNvGraphicFramePr>
            <a:graphicFrameLocks noChangeAspect="1"/>
          </p:cNvGraphicFramePr>
          <p:nvPr/>
        </p:nvGraphicFramePr>
        <p:xfrm>
          <a:off x="1352550" y="1798638"/>
          <a:ext cx="2352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12" name="Формула" r:id="rId16" imgW="1117440" imgH="203040" progId="Equation.3">
                  <p:embed/>
                </p:oleObj>
              </mc:Choice>
              <mc:Fallback>
                <p:oleObj name="Формула" r:id="rId16" imgW="1117440" imgH="203040" progId="Equation.3">
                  <p:embed/>
                  <p:pic>
                    <p:nvPicPr>
                      <p:cNvPr id="15979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798638"/>
                        <a:ext cx="2352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801" name="Object 57"/>
          <p:cNvGraphicFramePr>
            <a:graphicFrameLocks noChangeAspect="1"/>
          </p:cNvGraphicFramePr>
          <p:nvPr/>
        </p:nvGraphicFramePr>
        <p:xfrm>
          <a:off x="5299075" y="1743075"/>
          <a:ext cx="1603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13" name="Формула" r:id="rId18" imgW="761760" imgH="228600" progId="Equation.3">
                  <p:embed/>
                </p:oleObj>
              </mc:Choice>
              <mc:Fallback>
                <p:oleObj name="Формула" r:id="rId18" imgW="761760" imgH="228600" progId="Equation.3">
                  <p:embed/>
                  <p:pic>
                    <p:nvPicPr>
                      <p:cNvPr id="15980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1743075"/>
                        <a:ext cx="16033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802" name="Object 58"/>
          <p:cNvGraphicFramePr>
            <a:graphicFrameLocks noChangeAspect="1"/>
          </p:cNvGraphicFramePr>
          <p:nvPr/>
        </p:nvGraphicFramePr>
        <p:xfrm>
          <a:off x="860425" y="4632325"/>
          <a:ext cx="17637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14" name="Формула" r:id="rId20" imgW="838080" imgH="228600" progId="Equation.3">
                  <p:embed/>
                </p:oleObj>
              </mc:Choice>
              <mc:Fallback>
                <p:oleObj name="Формула" r:id="rId20" imgW="838080" imgH="228600" progId="Equation.3">
                  <p:embed/>
                  <p:pic>
                    <p:nvPicPr>
                      <p:cNvPr id="15980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632325"/>
                        <a:ext cx="17637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2986088" y="4065588"/>
            <a:ext cx="4349750" cy="2038350"/>
            <a:chOff x="2180" y="2589"/>
            <a:chExt cx="2740" cy="1284"/>
          </a:xfrm>
        </p:grpSpPr>
        <p:graphicFrame>
          <p:nvGraphicFramePr>
            <p:cNvPr id="40965" name="Object 15"/>
            <p:cNvGraphicFramePr>
              <a:graphicFrameLocks noChangeAspect="1"/>
            </p:cNvGraphicFramePr>
            <p:nvPr/>
          </p:nvGraphicFramePr>
          <p:xfrm>
            <a:off x="2222" y="2654"/>
            <a:ext cx="21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5" name="Формула" r:id="rId22" imgW="164880" imgH="164880" progId="Equation.3">
                    <p:embed/>
                  </p:oleObj>
                </mc:Choice>
                <mc:Fallback>
                  <p:oleObj name="Формула" r:id="rId22" imgW="164880" imgH="164880" progId="Equation.3">
                    <p:embed/>
                    <p:pic>
                      <p:nvPicPr>
                        <p:cNvPr id="4096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2654"/>
                          <a:ext cx="21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6" name="Object 16"/>
            <p:cNvGraphicFramePr>
              <a:graphicFrameLocks noChangeAspect="1"/>
            </p:cNvGraphicFramePr>
            <p:nvPr/>
          </p:nvGraphicFramePr>
          <p:xfrm>
            <a:off x="2215" y="3309"/>
            <a:ext cx="18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6" name="Формула" r:id="rId23" imgW="139680" imgH="164880" progId="Equation.3">
                    <p:embed/>
                  </p:oleObj>
                </mc:Choice>
                <mc:Fallback>
                  <p:oleObj name="Формула" r:id="rId23" imgW="139680" imgH="164880" progId="Equation.3">
                    <p:embed/>
                    <p:pic>
                      <p:nvPicPr>
                        <p:cNvPr id="4096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5" y="3309"/>
                          <a:ext cx="18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7" name="Object 20"/>
            <p:cNvGraphicFramePr>
              <a:graphicFrameLocks noChangeAspect="1"/>
            </p:cNvGraphicFramePr>
            <p:nvPr/>
          </p:nvGraphicFramePr>
          <p:xfrm>
            <a:off x="4399" y="2981"/>
            <a:ext cx="521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7" name="Формула" r:id="rId25" imgW="393480" imgH="164880" progId="Equation.3">
                    <p:embed/>
                  </p:oleObj>
                </mc:Choice>
                <mc:Fallback>
                  <p:oleObj name="Формула" r:id="rId25" imgW="393480" imgH="164880" progId="Equation.3">
                    <p:embed/>
                    <p:pic>
                      <p:nvPicPr>
                        <p:cNvPr id="4096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9" y="2981"/>
                          <a:ext cx="521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5" name="Rectangle 61"/>
            <p:cNvSpPr>
              <a:spLocks noChangeArrowheads="1"/>
            </p:cNvSpPr>
            <p:nvPr/>
          </p:nvSpPr>
          <p:spPr bwMode="auto">
            <a:xfrm>
              <a:off x="2909" y="2589"/>
              <a:ext cx="402" cy="613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0986" name="Group 62"/>
            <p:cNvGrpSpPr>
              <a:grpSpLocks/>
            </p:cNvGrpSpPr>
            <p:nvPr/>
          </p:nvGrpSpPr>
          <p:grpSpPr bwMode="auto">
            <a:xfrm>
              <a:off x="2646" y="2737"/>
              <a:ext cx="259" cy="317"/>
              <a:chOff x="2005" y="1073"/>
              <a:chExt cx="349" cy="387"/>
            </a:xfrm>
          </p:grpSpPr>
          <p:sp>
            <p:nvSpPr>
              <p:cNvPr id="41007" name="Line 63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8" name="Line 64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87" name="Rectangle 65"/>
            <p:cNvSpPr>
              <a:spLocks noChangeArrowheads="1"/>
            </p:cNvSpPr>
            <p:nvPr/>
          </p:nvSpPr>
          <p:spPr bwMode="auto">
            <a:xfrm>
              <a:off x="2938" y="260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  <p:sp>
          <p:nvSpPr>
            <p:cNvPr id="40988" name="Rectangle 79"/>
            <p:cNvSpPr>
              <a:spLocks noChangeArrowheads="1"/>
            </p:cNvSpPr>
            <p:nvPr/>
          </p:nvSpPr>
          <p:spPr bwMode="auto">
            <a:xfrm>
              <a:off x="2908" y="3260"/>
              <a:ext cx="402" cy="613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0989" name="Group 80"/>
            <p:cNvGrpSpPr>
              <a:grpSpLocks/>
            </p:cNvGrpSpPr>
            <p:nvPr/>
          </p:nvGrpSpPr>
          <p:grpSpPr bwMode="auto">
            <a:xfrm>
              <a:off x="2645" y="3408"/>
              <a:ext cx="259" cy="317"/>
              <a:chOff x="2005" y="1073"/>
              <a:chExt cx="349" cy="387"/>
            </a:xfrm>
          </p:grpSpPr>
          <p:sp>
            <p:nvSpPr>
              <p:cNvPr id="41005" name="Line 81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6" name="Line 82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90" name="Rectangle 83"/>
            <p:cNvSpPr>
              <a:spLocks noChangeArrowheads="1"/>
            </p:cNvSpPr>
            <p:nvPr/>
          </p:nvSpPr>
          <p:spPr bwMode="auto">
            <a:xfrm>
              <a:off x="2937" y="327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  <p:sp>
          <p:nvSpPr>
            <p:cNvPr id="40991" name="Line 85"/>
            <p:cNvSpPr>
              <a:spLocks noChangeShapeType="1"/>
            </p:cNvSpPr>
            <p:nvPr/>
          </p:nvSpPr>
          <p:spPr bwMode="auto">
            <a:xfrm>
              <a:off x="2650" y="2732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Oval 86"/>
            <p:cNvSpPr>
              <a:spLocks noChangeArrowheads="1"/>
            </p:cNvSpPr>
            <p:nvPr/>
          </p:nvSpPr>
          <p:spPr bwMode="auto">
            <a:xfrm>
              <a:off x="2626" y="2863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93" name="Line 87"/>
            <p:cNvSpPr>
              <a:spLocks noChangeShapeType="1"/>
            </p:cNvSpPr>
            <p:nvPr/>
          </p:nvSpPr>
          <p:spPr bwMode="auto">
            <a:xfrm>
              <a:off x="2653" y="3404"/>
              <a:ext cx="0" cy="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4" name="Oval 88"/>
            <p:cNvSpPr>
              <a:spLocks noChangeArrowheads="1"/>
            </p:cNvSpPr>
            <p:nvPr/>
          </p:nvSpPr>
          <p:spPr bwMode="auto">
            <a:xfrm>
              <a:off x="2629" y="353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95" name="Line 89"/>
            <p:cNvSpPr>
              <a:spLocks noChangeShapeType="1"/>
            </p:cNvSpPr>
            <p:nvPr/>
          </p:nvSpPr>
          <p:spPr bwMode="auto">
            <a:xfrm>
              <a:off x="2180" y="2890"/>
              <a:ext cx="4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Line 90"/>
            <p:cNvSpPr>
              <a:spLocks noChangeShapeType="1"/>
            </p:cNvSpPr>
            <p:nvPr/>
          </p:nvSpPr>
          <p:spPr bwMode="auto">
            <a:xfrm>
              <a:off x="2189" y="3559"/>
              <a:ext cx="4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Line 92"/>
            <p:cNvSpPr>
              <a:spLocks noChangeShapeType="1"/>
            </p:cNvSpPr>
            <p:nvPr/>
          </p:nvSpPr>
          <p:spPr bwMode="auto">
            <a:xfrm>
              <a:off x="4320" y="3261"/>
              <a:ext cx="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8" name="Rectangle 93"/>
            <p:cNvSpPr>
              <a:spLocks noChangeArrowheads="1"/>
            </p:cNvSpPr>
            <p:nvPr/>
          </p:nvSpPr>
          <p:spPr bwMode="auto">
            <a:xfrm>
              <a:off x="3917" y="2951"/>
              <a:ext cx="402" cy="613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99" name="Rectangle 97"/>
            <p:cNvSpPr>
              <a:spLocks noChangeArrowheads="1"/>
            </p:cNvSpPr>
            <p:nvPr/>
          </p:nvSpPr>
          <p:spPr bwMode="auto">
            <a:xfrm>
              <a:off x="3946" y="296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  <p:sp>
          <p:nvSpPr>
            <p:cNvPr id="41000" name="Oval 98"/>
            <p:cNvSpPr>
              <a:spLocks noChangeArrowheads="1"/>
            </p:cNvSpPr>
            <p:nvPr/>
          </p:nvSpPr>
          <p:spPr bwMode="auto">
            <a:xfrm>
              <a:off x="4280" y="3222"/>
              <a:ext cx="63" cy="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01" name="Freeform 103"/>
            <p:cNvSpPr>
              <a:spLocks/>
            </p:cNvSpPr>
            <p:nvPr/>
          </p:nvSpPr>
          <p:spPr bwMode="auto">
            <a:xfrm>
              <a:off x="3308" y="2899"/>
              <a:ext cx="602" cy="186"/>
            </a:xfrm>
            <a:custGeom>
              <a:avLst/>
              <a:gdLst>
                <a:gd name="T0" fmla="*/ 0 w 1142"/>
                <a:gd name="T1" fmla="*/ 0 h 185"/>
                <a:gd name="T2" fmla="*/ 1 w 1142"/>
                <a:gd name="T3" fmla="*/ 0 h 185"/>
                <a:gd name="T4" fmla="*/ 1 w 1142"/>
                <a:gd name="T5" fmla="*/ 221 h 185"/>
                <a:gd name="T6" fmla="*/ 1 w 1142"/>
                <a:gd name="T7" fmla="*/ 221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2"/>
                <a:gd name="T13" fmla="*/ 0 h 185"/>
                <a:gd name="T14" fmla="*/ 1142 w 1142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2" h="185">
                  <a:moveTo>
                    <a:pt x="0" y="0"/>
                  </a:moveTo>
                  <a:lnTo>
                    <a:pt x="405" y="0"/>
                  </a:lnTo>
                  <a:lnTo>
                    <a:pt x="405" y="185"/>
                  </a:lnTo>
                  <a:lnTo>
                    <a:pt x="1142" y="18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2" name="Oval 66"/>
            <p:cNvSpPr>
              <a:spLocks noChangeArrowheads="1"/>
            </p:cNvSpPr>
            <p:nvPr/>
          </p:nvSpPr>
          <p:spPr bwMode="auto">
            <a:xfrm>
              <a:off x="3272" y="2860"/>
              <a:ext cx="63" cy="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03" name="Freeform 104"/>
            <p:cNvSpPr>
              <a:spLocks/>
            </p:cNvSpPr>
            <p:nvPr/>
          </p:nvSpPr>
          <p:spPr bwMode="auto">
            <a:xfrm>
              <a:off x="3308" y="3402"/>
              <a:ext cx="603" cy="164"/>
            </a:xfrm>
            <a:custGeom>
              <a:avLst/>
              <a:gdLst>
                <a:gd name="T0" fmla="*/ 0 w 1143"/>
                <a:gd name="T1" fmla="*/ 164 h 164"/>
                <a:gd name="T2" fmla="*/ 1 w 1143"/>
                <a:gd name="T3" fmla="*/ 164 h 164"/>
                <a:gd name="T4" fmla="*/ 1 w 1143"/>
                <a:gd name="T5" fmla="*/ 0 h 164"/>
                <a:gd name="T6" fmla="*/ 1 w 1143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3"/>
                <a:gd name="T13" fmla="*/ 0 h 164"/>
                <a:gd name="T14" fmla="*/ 1143 w 1143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3" h="164">
                  <a:moveTo>
                    <a:pt x="0" y="164"/>
                  </a:moveTo>
                  <a:lnTo>
                    <a:pt x="405" y="164"/>
                  </a:lnTo>
                  <a:lnTo>
                    <a:pt x="404" y="0"/>
                  </a:lnTo>
                  <a:lnTo>
                    <a:pt x="114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Oval 84"/>
            <p:cNvSpPr>
              <a:spLocks noChangeArrowheads="1"/>
            </p:cNvSpPr>
            <p:nvPr/>
          </p:nvSpPr>
          <p:spPr bwMode="auto">
            <a:xfrm>
              <a:off x="3271" y="3531"/>
              <a:ext cx="63" cy="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0968" name="Object 106"/>
            <p:cNvGraphicFramePr>
              <a:graphicFrameLocks noChangeAspect="1"/>
            </p:cNvGraphicFramePr>
            <p:nvPr/>
          </p:nvGraphicFramePr>
          <p:xfrm>
            <a:off x="3415" y="2610"/>
            <a:ext cx="219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8" name="Формула" r:id="rId27" imgW="164880" imgH="190440" progId="Equation.3">
                    <p:embed/>
                  </p:oleObj>
                </mc:Choice>
                <mc:Fallback>
                  <p:oleObj name="Формула" r:id="rId27" imgW="164880" imgH="190440" progId="Equation.3">
                    <p:embed/>
                    <p:pic>
                      <p:nvPicPr>
                        <p:cNvPr id="40968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5" y="2610"/>
                          <a:ext cx="219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9" name="Object 107"/>
            <p:cNvGraphicFramePr>
              <a:graphicFrameLocks noChangeAspect="1"/>
            </p:cNvGraphicFramePr>
            <p:nvPr/>
          </p:nvGraphicFramePr>
          <p:xfrm>
            <a:off x="3430" y="3578"/>
            <a:ext cx="21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19" name="Формула" r:id="rId28" imgW="164880" imgH="190440" progId="Equation.3">
                    <p:embed/>
                  </p:oleObj>
                </mc:Choice>
                <mc:Fallback>
                  <p:oleObj name="Формула" r:id="rId28" imgW="164880" imgH="190440" progId="Equation.3">
                    <p:embed/>
                    <p:pic>
                      <p:nvPicPr>
                        <p:cNvPr id="40969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" y="3578"/>
                          <a:ext cx="218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731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build="allAtOnce"/>
      <p:bldP spid="159779" grpId="0"/>
      <p:bldP spid="159781" grpId="0"/>
      <p:bldP spid="1597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Заголовок 67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Составление схем</a:t>
            </a:r>
          </a:p>
        </p:txBody>
      </p:sp>
      <p:sp>
        <p:nvSpPr>
          <p:cNvPr id="420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0C1C1E-1D8F-4640-9F15-723BD1B6EE50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168017" name="Line 81"/>
          <p:cNvSpPr>
            <a:spLocks noChangeShapeType="1"/>
          </p:cNvSpPr>
          <p:nvPr/>
        </p:nvSpPr>
        <p:spPr bwMode="auto">
          <a:xfrm>
            <a:off x="3209925" y="51482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92" name="Freeform 56"/>
          <p:cNvSpPr>
            <a:spLocks/>
          </p:cNvSpPr>
          <p:nvPr/>
        </p:nvSpPr>
        <p:spPr bwMode="auto">
          <a:xfrm>
            <a:off x="4659313" y="5338763"/>
            <a:ext cx="527050" cy="514350"/>
          </a:xfrm>
          <a:custGeom>
            <a:avLst/>
            <a:gdLst>
              <a:gd name="T0" fmla="*/ 0 w 348"/>
              <a:gd name="T1" fmla="*/ 2147483647 h 320"/>
              <a:gd name="T2" fmla="*/ 2147483647 w 348"/>
              <a:gd name="T3" fmla="*/ 2147483647 h 320"/>
              <a:gd name="T4" fmla="*/ 2147483647 w 348"/>
              <a:gd name="T5" fmla="*/ 0 h 320"/>
              <a:gd name="T6" fmla="*/ 0 60000 65536"/>
              <a:gd name="T7" fmla="*/ 0 60000 65536"/>
              <a:gd name="T8" fmla="*/ 0 60000 65536"/>
              <a:gd name="T9" fmla="*/ 0 w 348"/>
              <a:gd name="T10" fmla="*/ 0 h 320"/>
              <a:gd name="T11" fmla="*/ 348 w 348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320">
                <a:moveTo>
                  <a:pt x="0" y="320"/>
                </a:moveTo>
                <a:lnTo>
                  <a:pt x="348" y="320"/>
                </a:lnTo>
                <a:lnTo>
                  <a:pt x="34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833688" y="1693863"/>
            <a:ext cx="3284537" cy="631825"/>
            <a:chOff x="1785" y="1067"/>
            <a:chExt cx="2069" cy="398"/>
          </a:xfrm>
        </p:grpSpPr>
        <p:sp>
          <p:nvSpPr>
            <p:cNvPr id="42050" name="AutoShape 74"/>
            <p:cNvSpPr>
              <a:spLocks noChangeArrowheads="1"/>
            </p:cNvSpPr>
            <p:nvPr/>
          </p:nvSpPr>
          <p:spPr bwMode="auto">
            <a:xfrm>
              <a:off x="1785" y="1067"/>
              <a:ext cx="2069" cy="398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1998" name="Object 4"/>
            <p:cNvGraphicFramePr>
              <a:graphicFrameLocks noChangeAspect="1"/>
            </p:cNvGraphicFramePr>
            <p:nvPr/>
          </p:nvGraphicFramePr>
          <p:xfrm>
            <a:off x="1935" y="1098"/>
            <a:ext cx="1771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682" name="Формула" r:id="rId4" imgW="1206360" imgH="215640" progId="Equation.3">
                    <p:embed/>
                  </p:oleObj>
                </mc:Choice>
                <mc:Fallback>
                  <p:oleObj name="Формула" r:id="rId4" imgW="1206360" imgH="215640" progId="Equation.3">
                    <p:embed/>
                    <p:pic>
                      <p:nvPicPr>
                        <p:cNvPr id="4199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" y="1098"/>
                          <a:ext cx="1771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4240213" y="933450"/>
            <a:ext cx="4333875" cy="539750"/>
          </a:xfrm>
          <a:prstGeom prst="wedgeRoundRectCallout">
            <a:avLst>
              <a:gd name="adj1" fmla="val -43519"/>
              <a:gd name="adj2" fmla="val 12735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последняя операция - ИЛИ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167949" name="Object 13"/>
          <p:cNvGraphicFramePr>
            <a:graphicFrameLocks noChangeAspect="1"/>
          </p:cNvGraphicFramePr>
          <p:nvPr/>
        </p:nvGraphicFramePr>
        <p:xfrm>
          <a:off x="6076950" y="3275013"/>
          <a:ext cx="695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3" name="Формула" r:id="rId6" imgW="330120" imgH="190440" progId="Equation.3">
                  <p:embed/>
                </p:oleObj>
              </mc:Choice>
              <mc:Fallback>
                <p:oleObj name="Формула" r:id="rId6" imgW="330120" imgH="190440" progId="Equation.3">
                  <p:embed/>
                  <p:pic>
                    <p:nvPicPr>
                      <p:cNvPr id="167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275013"/>
                        <a:ext cx="6953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0" name="Object 14"/>
          <p:cNvGraphicFramePr>
            <a:graphicFrameLocks noChangeAspect="1"/>
          </p:cNvGraphicFramePr>
          <p:nvPr/>
        </p:nvGraphicFramePr>
        <p:xfrm>
          <a:off x="5405438" y="3838575"/>
          <a:ext cx="11207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4" name="Формула" r:id="rId8" imgW="533160" imgH="215640" progId="Equation.3">
                  <p:embed/>
                </p:oleObj>
              </mc:Choice>
              <mc:Fallback>
                <p:oleObj name="Формула" r:id="rId8" imgW="533160" imgH="215640" progId="Equation.3">
                  <p:embed/>
                  <p:pic>
                    <p:nvPicPr>
                      <p:cNvPr id="1679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3838575"/>
                        <a:ext cx="11207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/>
        </p:nvGraphicFramePr>
        <p:xfrm>
          <a:off x="7985125" y="3797300"/>
          <a:ext cx="319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5" name="Формула" r:id="rId10" imgW="152280" imgH="164880" progId="Equation.3">
                  <p:embed/>
                </p:oleObj>
              </mc:Choice>
              <mc:Fallback>
                <p:oleObj name="Формула" r:id="rId10" imgW="152280" imgH="164880" progId="Equation.3">
                  <p:embed/>
                  <p:pic>
                    <p:nvPicPr>
                      <p:cNvPr id="1679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797300"/>
                        <a:ext cx="319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59200" y="3313113"/>
            <a:ext cx="2894013" cy="849312"/>
            <a:chOff x="1821" y="1764"/>
            <a:chExt cx="1823" cy="535"/>
          </a:xfrm>
        </p:grpSpPr>
        <p:sp>
          <p:nvSpPr>
            <p:cNvPr id="42044" name="Rectangle 18"/>
            <p:cNvSpPr>
              <a:spLocks noChangeArrowheads="1"/>
            </p:cNvSpPr>
            <p:nvPr/>
          </p:nvSpPr>
          <p:spPr bwMode="auto">
            <a:xfrm>
              <a:off x="2074" y="1764"/>
              <a:ext cx="388" cy="535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2045" name="Group 19"/>
            <p:cNvGrpSpPr>
              <a:grpSpLocks/>
            </p:cNvGrpSpPr>
            <p:nvPr/>
          </p:nvGrpSpPr>
          <p:grpSpPr bwMode="auto">
            <a:xfrm>
              <a:off x="1821" y="1893"/>
              <a:ext cx="250" cy="277"/>
              <a:chOff x="2005" y="1073"/>
              <a:chExt cx="349" cy="387"/>
            </a:xfrm>
          </p:grpSpPr>
          <p:sp>
            <p:nvSpPr>
              <p:cNvPr id="42048" name="Line 20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9" name="Line 21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46" name="Line 22"/>
            <p:cNvSpPr>
              <a:spLocks noChangeShapeType="1"/>
            </p:cNvSpPr>
            <p:nvPr/>
          </p:nvSpPr>
          <p:spPr bwMode="auto">
            <a:xfrm>
              <a:off x="2462" y="2032"/>
              <a:ext cx="1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7" name="Rectangle 23"/>
            <p:cNvSpPr>
              <a:spLocks noChangeArrowheads="1"/>
            </p:cNvSpPr>
            <p:nvPr/>
          </p:nvSpPr>
          <p:spPr bwMode="auto">
            <a:xfrm>
              <a:off x="2103" y="177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524625" y="3533775"/>
            <a:ext cx="1414463" cy="849313"/>
            <a:chOff x="2005" y="901"/>
            <a:chExt cx="1246" cy="748"/>
          </a:xfrm>
        </p:grpSpPr>
        <p:sp>
          <p:nvSpPr>
            <p:cNvPr id="42038" name="Rectangle 25"/>
            <p:cNvSpPr>
              <a:spLocks noChangeArrowheads="1"/>
            </p:cNvSpPr>
            <p:nvPr/>
          </p:nvSpPr>
          <p:spPr bwMode="auto">
            <a:xfrm>
              <a:off x="2359" y="901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2039" name="Group 26"/>
            <p:cNvGrpSpPr>
              <a:grpSpLocks/>
            </p:cNvGrpSpPr>
            <p:nvPr/>
          </p:nvGrpSpPr>
          <p:grpSpPr bwMode="auto">
            <a:xfrm>
              <a:off x="2005" y="1081"/>
              <a:ext cx="349" cy="387"/>
              <a:chOff x="2005" y="1073"/>
              <a:chExt cx="349" cy="387"/>
            </a:xfrm>
          </p:grpSpPr>
          <p:sp>
            <p:nvSpPr>
              <p:cNvPr id="42042" name="Line 27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3" name="Line 28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40" name="Line 29"/>
            <p:cNvSpPr>
              <a:spLocks noChangeShapeType="1"/>
            </p:cNvSpPr>
            <p:nvPr/>
          </p:nvSpPr>
          <p:spPr bwMode="auto">
            <a:xfrm>
              <a:off x="2902" y="1275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1" name="Rectangle 30"/>
            <p:cNvSpPr>
              <a:spLocks noChangeArrowheads="1"/>
            </p:cNvSpPr>
            <p:nvPr/>
          </p:nvSpPr>
          <p:spPr bwMode="auto">
            <a:xfrm>
              <a:off x="2399" y="915"/>
              <a:ext cx="33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1</a:t>
              </a:r>
            </a:p>
          </p:txBody>
        </p:sp>
      </p:grp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5583238" y="4702175"/>
            <a:ext cx="615950" cy="849313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181600" y="4906963"/>
            <a:ext cx="396875" cy="439737"/>
            <a:chOff x="2005" y="1073"/>
            <a:chExt cx="349" cy="387"/>
          </a:xfrm>
        </p:grpSpPr>
        <p:sp>
          <p:nvSpPr>
            <p:cNvPr id="42036" name="Line 35"/>
            <p:cNvSpPr>
              <a:spLocks noChangeShapeType="1"/>
            </p:cNvSpPr>
            <p:nvPr/>
          </p:nvSpPr>
          <p:spPr bwMode="auto">
            <a:xfrm>
              <a:off x="2005" y="1073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7" name="Line 36"/>
            <p:cNvSpPr>
              <a:spLocks noChangeShapeType="1"/>
            </p:cNvSpPr>
            <p:nvPr/>
          </p:nvSpPr>
          <p:spPr bwMode="auto">
            <a:xfrm>
              <a:off x="2005" y="1460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7974" name="Rectangle 38"/>
          <p:cNvSpPr>
            <a:spLocks noChangeArrowheads="1"/>
          </p:cNvSpPr>
          <p:nvPr/>
        </p:nvSpPr>
        <p:spPr bwMode="auto">
          <a:xfrm>
            <a:off x="5629275" y="47180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/>
              <a:t>&amp;</a:t>
            </a:r>
            <a:endParaRPr lang="ru-RU" altLang="ru-RU" sz="2800" b="1"/>
          </a:p>
        </p:txBody>
      </p:sp>
      <p:sp>
        <p:nvSpPr>
          <p:cNvPr id="167975" name="Freeform 39"/>
          <p:cNvSpPr>
            <a:spLocks/>
          </p:cNvSpPr>
          <p:nvPr/>
        </p:nvSpPr>
        <p:spPr bwMode="auto">
          <a:xfrm>
            <a:off x="6196013" y="4181475"/>
            <a:ext cx="344487" cy="939800"/>
          </a:xfrm>
          <a:custGeom>
            <a:avLst/>
            <a:gdLst>
              <a:gd name="T0" fmla="*/ 0 w 228"/>
              <a:gd name="T1" fmla="*/ 2147483647 h 792"/>
              <a:gd name="T2" fmla="*/ 2147483647 w 228"/>
              <a:gd name="T3" fmla="*/ 2147483647 h 792"/>
              <a:gd name="T4" fmla="*/ 2147483647 w 228"/>
              <a:gd name="T5" fmla="*/ 0 h 792"/>
              <a:gd name="T6" fmla="*/ 0 60000 65536"/>
              <a:gd name="T7" fmla="*/ 0 60000 65536"/>
              <a:gd name="T8" fmla="*/ 0 60000 65536"/>
              <a:gd name="T9" fmla="*/ 0 w 228"/>
              <a:gd name="T10" fmla="*/ 0 h 792"/>
              <a:gd name="T11" fmla="*/ 228 w 228"/>
              <a:gd name="T12" fmla="*/ 792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92">
                <a:moveTo>
                  <a:pt x="0" y="792"/>
                </a:moveTo>
                <a:lnTo>
                  <a:pt x="228" y="792"/>
                </a:lnTo>
                <a:lnTo>
                  <a:pt x="22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3787775" y="4505325"/>
            <a:ext cx="1420813" cy="849313"/>
            <a:chOff x="2329" y="2646"/>
            <a:chExt cx="895" cy="535"/>
          </a:xfrm>
        </p:grpSpPr>
        <p:sp>
          <p:nvSpPr>
            <p:cNvPr id="42030" name="Rectangle 42"/>
            <p:cNvSpPr>
              <a:spLocks noChangeArrowheads="1"/>
            </p:cNvSpPr>
            <p:nvPr/>
          </p:nvSpPr>
          <p:spPr bwMode="auto">
            <a:xfrm>
              <a:off x="2582" y="2646"/>
              <a:ext cx="388" cy="535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2031" name="Group 43"/>
            <p:cNvGrpSpPr>
              <a:grpSpLocks/>
            </p:cNvGrpSpPr>
            <p:nvPr/>
          </p:nvGrpSpPr>
          <p:grpSpPr bwMode="auto">
            <a:xfrm>
              <a:off x="2329" y="2775"/>
              <a:ext cx="250" cy="277"/>
              <a:chOff x="2005" y="1073"/>
              <a:chExt cx="349" cy="387"/>
            </a:xfrm>
          </p:grpSpPr>
          <p:sp>
            <p:nvSpPr>
              <p:cNvPr id="42034" name="Line 44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5" name="Line 45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32" name="Line 46"/>
            <p:cNvSpPr>
              <a:spLocks noChangeShapeType="1"/>
            </p:cNvSpPr>
            <p:nvPr/>
          </p:nvSpPr>
          <p:spPr bwMode="auto">
            <a:xfrm>
              <a:off x="2972" y="2898"/>
              <a:ext cx="2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3" name="Rectangle 47"/>
            <p:cNvSpPr>
              <a:spLocks noChangeArrowheads="1"/>
            </p:cNvSpPr>
            <p:nvPr/>
          </p:nvSpPr>
          <p:spPr bwMode="auto">
            <a:xfrm>
              <a:off x="2611" y="265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graphicFrame>
        <p:nvGraphicFramePr>
          <p:cNvPr id="167984" name="Object 48"/>
          <p:cNvGraphicFramePr>
            <a:graphicFrameLocks noChangeAspect="1"/>
          </p:cNvGraphicFramePr>
          <p:nvPr/>
        </p:nvGraphicFramePr>
        <p:xfrm>
          <a:off x="4837113" y="4440238"/>
          <a:ext cx="720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6" name="Формула" r:id="rId12" imgW="342720" imgH="190440" progId="Equation.3">
                  <p:embed/>
                </p:oleObj>
              </mc:Choice>
              <mc:Fallback>
                <p:oleObj name="Формула" r:id="rId12" imgW="342720" imgH="190440" progId="Equation.3">
                  <p:embed/>
                  <p:pic>
                    <p:nvPicPr>
                      <p:cNvPr id="16798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440238"/>
                        <a:ext cx="7207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5" name="Object 49"/>
          <p:cNvGraphicFramePr>
            <a:graphicFrameLocks noChangeAspect="1"/>
          </p:cNvGraphicFramePr>
          <p:nvPr/>
        </p:nvGraphicFramePr>
        <p:xfrm>
          <a:off x="5087938" y="4876800"/>
          <a:ext cx="3476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7" name="Формула" r:id="rId14" imgW="164880" imgH="215640" progId="Equation.3">
                  <p:embed/>
                </p:oleObj>
              </mc:Choice>
              <mc:Fallback>
                <p:oleObj name="Формула" r:id="rId14" imgW="164880" imgH="215640" progId="Equation.3">
                  <p:embed/>
                  <p:pic>
                    <p:nvPicPr>
                      <p:cNvPr id="16798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4876800"/>
                        <a:ext cx="34766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7" name="Line 51"/>
          <p:cNvSpPr>
            <a:spLocks noChangeShapeType="1"/>
          </p:cNvSpPr>
          <p:nvPr/>
        </p:nvSpPr>
        <p:spPr bwMode="auto">
          <a:xfrm>
            <a:off x="1905000" y="5848350"/>
            <a:ext cx="2466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371975" y="5643563"/>
            <a:ext cx="336550" cy="407987"/>
            <a:chOff x="775" y="1066"/>
            <a:chExt cx="321" cy="392"/>
          </a:xfrm>
        </p:grpSpPr>
        <p:sp>
          <p:nvSpPr>
            <p:cNvPr id="42028" name="Rectangle 54"/>
            <p:cNvSpPr>
              <a:spLocks noChangeArrowheads="1"/>
            </p:cNvSpPr>
            <p:nvPr/>
          </p:nvSpPr>
          <p:spPr bwMode="auto">
            <a:xfrm>
              <a:off x="775" y="1066"/>
              <a:ext cx="284" cy="392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029" name="Oval 55"/>
            <p:cNvSpPr>
              <a:spLocks noChangeArrowheads="1"/>
            </p:cNvSpPr>
            <p:nvPr/>
          </p:nvSpPr>
          <p:spPr bwMode="auto">
            <a:xfrm>
              <a:off x="1011" y="1220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917825" y="4953000"/>
            <a:ext cx="336550" cy="407988"/>
            <a:chOff x="775" y="1066"/>
            <a:chExt cx="321" cy="392"/>
          </a:xfrm>
        </p:grpSpPr>
        <p:sp>
          <p:nvSpPr>
            <p:cNvPr id="42026" name="Rectangle 61"/>
            <p:cNvSpPr>
              <a:spLocks noChangeArrowheads="1"/>
            </p:cNvSpPr>
            <p:nvPr/>
          </p:nvSpPr>
          <p:spPr bwMode="auto">
            <a:xfrm>
              <a:off x="775" y="1066"/>
              <a:ext cx="284" cy="392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027" name="Oval 62"/>
            <p:cNvSpPr>
              <a:spLocks noChangeArrowheads="1"/>
            </p:cNvSpPr>
            <p:nvPr/>
          </p:nvSpPr>
          <p:spPr bwMode="auto">
            <a:xfrm>
              <a:off x="1011" y="1220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aphicFrame>
        <p:nvGraphicFramePr>
          <p:cNvPr id="167999" name="Object 63"/>
          <p:cNvGraphicFramePr>
            <a:graphicFrameLocks noChangeAspect="1"/>
          </p:cNvGraphicFramePr>
          <p:nvPr/>
        </p:nvGraphicFramePr>
        <p:xfrm>
          <a:off x="3525838" y="3070225"/>
          <a:ext cx="346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8" name="Формула" r:id="rId16" imgW="164880" imgH="190440" progId="Equation.3">
                  <p:embed/>
                </p:oleObj>
              </mc:Choice>
              <mc:Fallback>
                <p:oleObj name="Формула" r:id="rId16" imgW="164880" imgH="190440" progId="Equation.3">
                  <p:embed/>
                  <p:pic>
                    <p:nvPicPr>
                      <p:cNvPr id="16799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070225"/>
                        <a:ext cx="3460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000" name="Line 64"/>
          <p:cNvSpPr>
            <a:spLocks noChangeShapeType="1"/>
          </p:cNvSpPr>
          <p:nvPr/>
        </p:nvSpPr>
        <p:spPr bwMode="auto">
          <a:xfrm flipH="1">
            <a:off x="3221038" y="3516313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01950" y="3306763"/>
            <a:ext cx="336550" cy="407987"/>
            <a:chOff x="775" y="1066"/>
            <a:chExt cx="321" cy="392"/>
          </a:xfrm>
        </p:grpSpPr>
        <p:sp>
          <p:nvSpPr>
            <p:cNvPr id="42024" name="Rectangle 58"/>
            <p:cNvSpPr>
              <a:spLocks noChangeArrowheads="1"/>
            </p:cNvSpPr>
            <p:nvPr/>
          </p:nvSpPr>
          <p:spPr bwMode="auto">
            <a:xfrm>
              <a:off x="775" y="1066"/>
              <a:ext cx="284" cy="392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025" name="Oval 59"/>
            <p:cNvSpPr>
              <a:spLocks noChangeArrowheads="1"/>
            </p:cNvSpPr>
            <p:nvPr/>
          </p:nvSpPr>
          <p:spPr bwMode="auto">
            <a:xfrm>
              <a:off x="1011" y="1220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8001" name="Line 65"/>
          <p:cNvSpPr>
            <a:spLocks noChangeShapeType="1"/>
          </p:cNvSpPr>
          <p:nvPr/>
        </p:nvSpPr>
        <p:spPr bwMode="auto">
          <a:xfrm>
            <a:off x="1782763" y="3500438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>
            <a:off x="1793875" y="3956050"/>
            <a:ext cx="2055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003" name="Oval 67"/>
          <p:cNvSpPr>
            <a:spLocks noChangeArrowheads="1"/>
          </p:cNvSpPr>
          <p:nvPr/>
        </p:nvSpPr>
        <p:spPr bwMode="auto">
          <a:xfrm>
            <a:off x="2538413" y="3463925"/>
            <a:ext cx="71437" cy="714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8004" name="Freeform 68"/>
          <p:cNvSpPr>
            <a:spLocks/>
          </p:cNvSpPr>
          <p:nvPr/>
        </p:nvSpPr>
        <p:spPr bwMode="auto">
          <a:xfrm>
            <a:off x="2570163" y="3490913"/>
            <a:ext cx="1343025" cy="1219200"/>
          </a:xfrm>
          <a:custGeom>
            <a:avLst/>
            <a:gdLst>
              <a:gd name="T0" fmla="*/ 0 w 998"/>
              <a:gd name="T1" fmla="*/ 0 h 750"/>
              <a:gd name="T2" fmla="*/ 0 w 998"/>
              <a:gd name="T3" fmla="*/ 2147483647 h 750"/>
              <a:gd name="T4" fmla="*/ 2147483647 w 998"/>
              <a:gd name="T5" fmla="*/ 2147483647 h 750"/>
              <a:gd name="T6" fmla="*/ 0 60000 65536"/>
              <a:gd name="T7" fmla="*/ 0 60000 65536"/>
              <a:gd name="T8" fmla="*/ 0 60000 65536"/>
              <a:gd name="T9" fmla="*/ 0 w 998"/>
              <a:gd name="T10" fmla="*/ 0 h 750"/>
              <a:gd name="T11" fmla="*/ 998 w 998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750">
                <a:moveTo>
                  <a:pt x="0" y="0"/>
                </a:moveTo>
                <a:lnTo>
                  <a:pt x="0" y="750"/>
                </a:lnTo>
                <a:lnTo>
                  <a:pt x="998" y="75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005" name="Oval 69"/>
          <p:cNvSpPr>
            <a:spLocks noChangeArrowheads="1"/>
          </p:cNvSpPr>
          <p:nvPr/>
        </p:nvSpPr>
        <p:spPr bwMode="auto">
          <a:xfrm>
            <a:off x="2147888" y="3914775"/>
            <a:ext cx="71437" cy="714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8006" name="Freeform 70"/>
          <p:cNvSpPr>
            <a:spLocks/>
          </p:cNvSpPr>
          <p:nvPr/>
        </p:nvSpPr>
        <p:spPr bwMode="auto">
          <a:xfrm>
            <a:off x="2182813" y="3954463"/>
            <a:ext cx="747712" cy="1203325"/>
          </a:xfrm>
          <a:custGeom>
            <a:avLst/>
            <a:gdLst>
              <a:gd name="T0" fmla="*/ 0 w 998"/>
              <a:gd name="T1" fmla="*/ 0 h 750"/>
              <a:gd name="T2" fmla="*/ 0 w 998"/>
              <a:gd name="T3" fmla="*/ 2147483647 h 750"/>
              <a:gd name="T4" fmla="*/ 2147483647 w 998"/>
              <a:gd name="T5" fmla="*/ 2147483647 h 750"/>
              <a:gd name="T6" fmla="*/ 0 60000 65536"/>
              <a:gd name="T7" fmla="*/ 0 60000 65536"/>
              <a:gd name="T8" fmla="*/ 0 60000 65536"/>
              <a:gd name="T9" fmla="*/ 0 w 998"/>
              <a:gd name="T10" fmla="*/ 0 h 750"/>
              <a:gd name="T11" fmla="*/ 998 w 998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750">
                <a:moveTo>
                  <a:pt x="0" y="0"/>
                </a:moveTo>
                <a:lnTo>
                  <a:pt x="0" y="750"/>
                </a:lnTo>
                <a:lnTo>
                  <a:pt x="998" y="75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8007" name="Object 71"/>
          <p:cNvGraphicFramePr>
            <a:graphicFrameLocks noChangeAspect="1"/>
          </p:cNvGraphicFramePr>
          <p:nvPr/>
        </p:nvGraphicFramePr>
        <p:xfrm>
          <a:off x="1522413" y="5640388"/>
          <a:ext cx="3206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89" name="Формула" r:id="rId18" imgW="152280" imgH="177480" progId="Equation.3">
                  <p:embed/>
                </p:oleObj>
              </mc:Choice>
              <mc:Fallback>
                <p:oleObj name="Формула" r:id="rId18" imgW="152280" imgH="177480" progId="Equation.3">
                  <p:embed/>
                  <p:pic>
                    <p:nvPicPr>
                      <p:cNvPr id="16800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5640388"/>
                        <a:ext cx="3206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08" name="Object 72"/>
          <p:cNvGraphicFramePr>
            <a:graphicFrameLocks noChangeAspect="1"/>
          </p:cNvGraphicFramePr>
          <p:nvPr/>
        </p:nvGraphicFramePr>
        <p:xfrm>
          <a:off x="1433513" y="3778250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90" name="Формула" r:id="rId20" imgW="139680" imgH="164880" progId="Equation.3">
                  <p:embed/>
                </p:oleObj>
              </mc:Choice>
              <mc:Fallback>
                <p:oleObj name="Формула" r:id="rId20" imgW="139680" imgH="164880" progId="Equation.3">
                  <p:embed/>
                  <p:pic>
                    <p:nvPicPr>
                      <p:cNvPr id="168008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3778250"/>
                        <a:ext cx="293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09" name="Object 73"/>
          <p:cNvGraphicFramePr>
            <a:graphicFrameLocks noChangeAspect="1"/>
          </p:cNvGraphicFramePr>
          <p:nvPr/>
        </p:nvGraphicFramePr>
        <p:xfrm>
          <a:off x="1408113" y="3270250"/>
          <a:ext cx="3460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91" name="Формула" r:id="rId22" imgW="164880" imgH="164880" progId="Equation.3">
                  <p:embed/>
                </p:oleObj>
              </mc:Choice>
              <mc:Fallback>
                <p:oleObj name="Формула" r:id="rId22" imgW="164880" imgH="164880" progId="Equation.3">
                  <p:embed/>
                  <p:pic>
                    <p:nvPicPr>
                      <p:cNvPr id="168009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3270250"/>
                        <a:ext cx="3460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012" name="AutoShape 76"/>
          <p:cNvSpPr>
            <a:spLocks noChangeArrowheads="1"/>
          </p:cNvSpPr>
          <p:nvPr/>
        </p:nvSpPr>
        <p:spPr bwMode="auto">
          <a:xfrm>
            <a:off x="6415088" y="2728913"/>
            <a:ext cx="517525" cy="393700"/>
          </a:xfrm>
          <a:prstGeom prst="wedgeRoundRectCallout">
            <a:avLst>
              <a:gd name="adj1" fmla="val -48468"/>
              <a:gd name="adj2" fmla="val 138708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И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168013" name="Object 77"/>
          <p:cNvGraphicFramePr>
            <a:graphicFrameLocks noChangeAspect="1"/>
          </p:cNvGraphicFramePr>
          <p:nvPr/>
        </p:nvGraphicFramePr>
        <p:xfrm>
          <a:off x="3567113" y="3563938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92" name="Формула" r:id="rId24" imgW="139680" imgH="164880" progId="Equation.3">
                  <p:embed/>
                </p:oleObj>
              </mc:Choice>
              <mc:Fallback>
                <p:oleObj name="Формула" r:id="rId24" imgW="139680" imgH="164880" progId="Equation.3">
                  <p:embed/>
                  <p:pic>
                    <p:nvPicPr>
                      <p:cNvPr id="16801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563938"/>
                        <a:ext cx="293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15" name="Object 79"/>
          <p:cNvGraphicFramePr>
            <a:graphicFrameLocks noChangeAspect="1"/>
          </p:cNvGraphicFramePr>
          <p:nvPr/>
        </p:nvGraphicFramePr>
        <p:xfrm>
          <a:off x="3603625" y="4354513"/>
          <a:ext cx="3460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93" name="Формула" r:id="rId25" imgW="164880" imgH="164880" progId="Equation.3">
                  <p:embed/>
                </p:oleObj>
              </mc:Choice>
              <mc:Fallback>
                <p:oleObj name="Формула" r:id="rId25" imgW="164880" imgH="164880" progId="Equation.3">
                  <p:embed/>
                  <p:pic>
                    <p:nvPicPr>
                      <p:cNvPr id="168015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4354513"/>
                        <a:ext cx="3460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16" name="Object 80"/>
          <p:cNvGraphicFramePr>
            <a:graphicFrameLocks noChangeAspect="1"/>
          </p:cNvGraphicFramePr>
          <p:nvPr/>
        </p:nvGraphicFramePr>
        <p:xfrm>
          <a:off x="3622675" y="4748213"/>
          <a:ext cx="346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94" name="Формула" r:id="rId27" imgW="164880" imgH="190440" progId="Equation.3">
                  <p:embed/>
                </p:oleObj>
              </mc:Choice>
              <mc:Fallback>
                <p:oleObj name="Формула" r:id="rId27" imgW="164880" imgH="190440" progId="Equation.3">
                  <p:embed/>
                  <p:pic>
                    <p:nvPicPr>
                      <p:cNvPr id="168016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4748213"/>
                        <a:ext cx="3460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6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69" grpId="0" animBg="1"/>
      <p:bldP spid="167974" grpId="0"/>
      <p:bldP spid="168003" grpId="0" animBg="1"/>
      <p:bldP spid="168005" grpId="0" animBg="1"/>
      <p:bldP spid="1680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AFA8F-004C-4BB3-8C2E-A7CE6391FBAD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62467" name="Заголовок 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Логика, высказывания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073900" y="1722438"/>
            <a:ext cx="1722438" cy="2252662"/>
            <a:chOff x="7073727" y="1586556"/>
            <a:chExt cx="1722996" cy="2252524"/>
          </a:xfrm>
        </p:grpSpPr>
        <p:sp>
          <p:nvSpPr>
            <p:cNvPr id="62472" name="Rectangle 3"/>
            <p:cNvSpPr>
              <a:spLocks noChangeArrowheads="1"/>
            </p:cNvSpPr>
            <p:nvPr/>
          </p:nvSpPr>
          <p:spPr bwMode="auto">
            <a:xfrm>
              <a:off x="7073727" y="3378971"/>
              <a:ext cx="1722996" cy="460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>
                  <a:latin typeface="Calibri" panose="020F0502020204030204" pitchFamily="34" charset="0"/>
                </a:rPr>
                <a:t>Аристотель</a:t>
              </a:r>
              <a:endParaRPr lang="ru-RU" altLang="ru-RU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ru-RU" altLang="ru-RU">
                  <a:latin typeface="Calibri" panose="020F0502020204030204" pitchFamily="34" charset="0"/>
                </a:rPr>
                <a:t>(384-322 до н.э.)</a:t>
              </a:r>
            </a:p>
            <a:p>
              <a:pPr eaLnBrk="1" hangingPunct="1"/>
              <a:endParaRPr lang="ru-RU" altLang="ru-RU"/>
            </a:p>
          </p:txBody>
        </p:sp>
        <p:pic>
          <p:nvPicPr>
            <p:cNvPr id="624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386" y="1586556"/>
              <a:ext cx="1142805" cy="177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7825" y="2424113"/>
            <a:ext cx="68500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Формальная логика </a:t>
            </a:r>
            <a:r>
              <a:rPr lang="ru-RU" altLang="ru-RU" sz="2600"/>
              <a:t>отвлекается от конкретного содержания, изучает только истинность и ложность высказываний.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8463" y="4178300"/>
            <a:ext cx="83661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600" b="1">
                <a:solidFill>
                  <a:srgbClr val="0000FF"/>
                </a:solidFill>
              </a:rPr>
              <a:t>Логическое высказывание </a:t>
            </a:r>
            <a:r>
              <a:rPr lang="ru-RU" altLang="ru-RU" sz="2600"/>
              <a:t>– это повествовательное предложение, относительно которого можно однозначно сказать, истинно оно или ложно.</a:t>
            </a:r>
          </a:p>
        </p:txBody>
      </p:sp>
    </p:spTree>
    <p:extLst>
      <p:ext uri="{BB962C8B-B14F-4D97-AF65-F5344CB8AC3E}">
        <p14:creationId xmlns:p14="http://schemas.microsoft.com/office/powerpoint/2010/main" val="10841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Заголовок 4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Триггер (англ. </a:t>
            </a:r>
            <a:r>
              <a:rPr lang="en-US" altLang="ru-RU" i="1" smtClean="0"/>
              <a:t>trigger</a:t>
            </a:r>
            <a:r>
              <a:rPr lang="en-US" altLang="ru-RU" smtClean="0"/>
              <a:t> – </a:t>
            </a:r>
            <a:r>
              <a:rPr lang="ru-RU" altLang="ru-RU" smtClean="0"/>
              <a:t>защёлка)</a:t>
            </a:r>
          </a:p>
        </p:txBody>
      </p:sp>
      <p:sp>
        <p:nvSpPr>
          <p:cNvPr id="430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945B0B-8817-4B19-A828-3A848A6ED148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>
                <a:solidFill>
                  <a:schemeClr val="accent2"/>
                </a:solidFill>
              </a:rPr>
              <a:t>Триггер</a:t>
            </a:r>
            <a:r>
              <a:rPr lang="ru-RU" altLang="ru-RU" sz="2600"/>
              <a:t> – это логическая схема, способная хранить 1 бит информации (1 или 0). Строится на 2-х элементах </a:t>
            </a:r>
            <a:r>
              <a:rPr lang="ru-RU" altLang="ru-RU" sz="2600" b="1"/>
              <a:t>ИЛИ-НЕ</a:t>
            </a:r>
            <a:r>
              <a:rPr lang="ru-RU" altLang="ru-RU" sz="2600"/>
              <a:t> или на 2-х элементах </a:t>
            </a:r>
            <a:r>
              <a:rPr lang="ru-RU" altLang="ru-RU" sz="2600" b="1"/>
              <a:t>И-НЕ.</a:t>
            </a:r>
          </a:p>
        </p:txBody>
      </p: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785813" y="2528888"/>
          <a:ext cx="295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8" name="Формула" r:id="rId4" imgW="139680" imgH="177480" progId="Equation.3">
                  <p:embed/>
                </p:oleObj>
              </mc:Choice>
              <mc:Fallback>
                <p:oleObj name="Формула" r:id="rId4" imgW="139680" imgH="177480" progId="Equation.3">
                  <p:embed/>
                  <p:pic>
                    <p:nvPicPr>
                      <p:cNvPr id="161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528888"/>
                        <a:ext cx="2952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3265488" y="2749550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9" name="Формула" r:id="rId6" imgW="177480" imgH="215640" progId="Equation.3">
                  <p:embed/>
                </p:oleObj>
              </mc:Choice>
              <mc:Fallback>
                <p:oleObj name="Формула" r:id="rId6" imgW="177480" imgH="215640" progId="Equation.3">
                  <p:embed/>
                  <p:pic>
                    <p:nvPicPr>
                      <p:cNvPr id="161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749550"/>
                        <a:ext cx="3746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2" name="Object 20"/>
          <p:cNvGraphicFramePr>
            <a:graphicFrameLocks noChangeAspect="1"/>
          </p:cNvGraphicFramePr>
          <p:nvPr/>
        </p:nvGraphicFramePr>
        <p:xfrm>
          <a:off x="774700" y="5307013"/>
          <a:ext cx="3222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0" name="Формула" r:id="rId8" imgW="152280" imgH="164880" progId="Equation.3">
                  <p:embed/>
                </p:oleObj>
              </mc:Choice>
              <mc:Fallback>
                <p:oleObj name="Формула" r:id="rId8" imgW="152280" imgH="164880" progId="Equation.3">
                  <p:embed/>
                  <p:pic>
                    <p:nvPicPr>
                      <p:cNvPr id="161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307013"/>
                        <a:ext cx="3222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795338" y="2755900"/>
            <a:ext cx="2989262" cy="2698750"/>
            <a:chOff x="501" y="1736"/>
            <a:chExt cx="1883" cy="1700"/>
          </a:xfrm>
        </p:grpSpPr>
        <p:sp>
          <p:nvSpPr>
            <p:cNvPr id="43078" name="Freeform 31"/>
            <p:cNvSpPr>
              <a:spLocks/>
            </p:cNvSpPr>
            <p:nvPr/>
          </p:nvSpPr>
          <p:spPr bwMode="auto">
            <a:xfrm>
              <a:off x="844" y="2062"/>
              <a:ext cx="1110" cy="897"/>
            </a:xfrm>
            <a:custGeom>
              <a:avLst/>
              <a:gdLst>
                <a:gd name="T0" fmla="*/ 1110 w 1110"/>
                <a:gd name="T1" fmla="*/ 0 h 897"/>
                <a:gd name="T2" fmla="*/ 1110 w 1110"/>
                <a:gd name="T3" fmla="*/ 303 h 897"/>
                <a:gd name="T4" fmla="*/ 0 w 1110"/>
                <a:gd name="T5" fmla="*/ 663 h 897"/>
                <a:gd name="T6" fmla="*/ 0 w 1110"/>
                <a:gd name="T7" fmla="*/ 897 h 897"/>
                <a:gd name="T8" fmla="*/ 327 w 1110"/>
                <a:gd name="T9" fmla="*/ 897 h 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0"/>
                <a:gd name="T16" fmla="*/ 0 h 897"/>
                <a:gd name="T17" fmla="*/ 1110 w 1110"/>
                <a:gd name="T18" fmla="*/ 897 h 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0" h="897">
                  <a:moveTo>
                    <a:pt x="1110" y="0"/>
                  </a:moveTo>
                  <a:lnTo>
                    <a:pt x="1110" y="303"/>
                  </a:lnTo>
                  <a:lnTo>
                    <a:pt x="0" y="663"/>
                  </a:lnTo>
                  <a:lnTo>
                    <a:pt x="0" y="897"/>
                  </a:lnTo>
                  <a:lnTo>
                    <a:pt x="327" y="89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79" name="Freeform 32"/>
            <p:cNvSpPr>
              <a:spLocks/>
            </p:cNvSpPr>
            <p:nvPr/>
          </p:nvSpPr>
          <p:spPr bwMode="auto">
            <a:xfrm flipV="1">
              <a:off x="832" y="2221"/>
              <a:ext cx="1110" cy="897"/>
            </a:xfrm>
            <a:custGeom>
              <a:avLst/>
              <a:gdLst>
                <a:gd name="T0" fmla="*/ 1110 w 1110"/>
                <a:gd name="T1" fmla="*/ 0 h 897"/>
                <a:gd name="T2" fmla="*/ 1110 w 1110"/>
                <a:gd name="T3" fmla="*/ 303 h 897"/>
                <a:gd name="T4" fmla="*/ 0 w 1110"/>
                <a:gd name="T5" fmla="*/ 663 h 897"/>
                <a:gd name="T6" fmla="*/ 0 w 1110"/>
                <a:gd name="T7" fmla="*/ 897 h 897"/>
                <a:gd name="T8" fmla="*/ 327 w 1110"/>
                <a:gd name="T9" fmla="*/ 897 h 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0"/>
                <a:gd name="T16" fmla="*/ 0 h 897"/>
                <a:gd name="T17" fmla="*/ 1110 w 1110"/>
                <a:gd name="T18" fmla="*/ 897 h 8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0" h="897">
                  <a:moveTo>
                    <a:pt x="1110" y="0"/>
                  </a:moveTo>
                  <a:lnTo>
                    <a:pt x="1110" y="303"/>
                  </a:lnTo>
                  <a:lnTo>
                    <a:pt x="0" y="663"/>
                  </a:lnTo>
                  <a:lnTo>
                    <a:pt x="0" y="897"/>
                  </a:lnTo>
                  <a:lnTo>
                    <a:pt x="327" y="89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80" name="Line 10"/>
            <p:cNvSpPr>
              <a:spLocks noChangeShapeType="1"/>
            </p:cNvSpPr>
            <p:nvPr/>
          </p:nvSpPr>
          <p:spPr bwMode="auto">
            <a:xfrm>
              <a:off x="1616" y="2053"/>
              <a:ext cx="7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81" name="Rectangle 11"/>
            <p:cNvSpPr>
              <a:spLocks noChangeArrowheads="1"/>
            </p:cNvSpPr>
            <p:nvPr/>
          </p:nvSpPr>
          <p:spPr bwMode="auto">
            <a:xfrm>
              <a:off x="1161" y="1736"/>
              <a:ext cx="454" cy="62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82" name="Line 13"/>
            <p:cNvSpPr>
              <a:spLocks noChangeShapeType="1"/>
            </p:cNvSpPr>
            <p:nvPr/>
          </p:nvSpPr>
          <p:spPr bwMode="auto">
            <a:xfrm>
              <a:off x="501" y="1887"/>
              <a:ext cx="6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83" name="Rectangle 15"/>
            <p:cNvSpPr>
              <a:spLocks noChangeArrowheads="1"/>
            </p:cNvSpPr>
            <p:nvPr/>
          </p:nvSpPr>
          <p:spPr bwMode="auto">
            <a:xfrm>
              <a:off x="1194" y="174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1</a:t>
              </a:r>
            </a:p>
          </p:txBody>
        </p:sp>
        <p:sp>
          <p:nvSpPr>
            <p:cNvPr id="43084" name="Oval 16"/>
            <p:cNvSpPr>
              <a:spLocks noChangeArrowheads="1"/>
            </p:cNvSpPr>
            <p:nvPr/>
          </p:nvSpPr>
          <p:spPr bwMode="auto">
            <a:xfrm>
              <a:off x="1570" y="2013"/>
              <a:ext cx="72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85" name="Line 22"/>
            <p:cNvSpPr>
              <a:spLocks noChangeShapeType="1"/>
            </p:cNvSpPr>
            <p:nvPr/>
          </p:nvSpPr>
          <p:spPr bwMode="auto">
            <a:xfrm>
              <a:off x="1630" y="3126"/>
              <a:ext cx="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86" name="Rectangle 23"/>
            <p:cNvSpPr>
              <a:spLocks noChangeArrowheads="1"/>
            </p:cNvSpPr>
            <p:nvPr/>
          </p:nvSpPr>
          <p:spPr bwMode="auto">
            <a:xfrm>
              <a:off x="1175" y="2809"/>
              <a:ext cx="454" cy="62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87" name="Line 24"/>
            <p:cNvSpPr>
              <a:spLocks noChangeShapeType="1"/>
            </p:cNvSpPr>
            <p:nvPr/>
          </p:nvSpPr>
          <p:spPr bwMode="auto">
            <a:xfrm flipV="1">
              <a:off x="542" y="3284"/>
              <a:ext cx="6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88" name="Rectangle 26"/>
            <p:cNvSpPr>
              <a:spLocks noChangeArrowheads="1"/>
            </p:cNvSpPr>
            <p:nvPr/>
          </p:nvSpPr>
          <p:spPr bwMode="auto">
            <a:xfrm>
              <a:off x="1208" y="282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1</a:t>
              </a:r>
            </a:p>
          </p:txBody>
        </p:sp>
        <p:sp>
          <p:nvSpPr>
            <p:cNvPr id="43089" name="Oval 27"/>
            <p:cNvSpPr>
              <a:spLocks noChangeArrowheads="1"/>
            </p:cNvSpPr>
            <p:nvPr/>
          </p:nvSpPr>
          <p:spPr bwMode="auto">
            <a:xfrm>
              <a:off x="1584" y="3086"/>
              <a:ext cx="72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90" name="Oval 29"/>
            <p:cNvSpPr>
              <a:spLocks noChangeArrowheads="1"/>
            </p:cNvSpPr>
            <p:nvPr/>
          </p:nvSpPr>
          <p:spPr bwMode="auto">
            <a:xfrm>
              <a:off x="1917" y="2015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91" name="Oval 30"/>
            <p:cNvSpPr>
              <a:spLocks noChangeArrowheads="1"/>
            </p:cNvSpPr>
            <p:nvPr/>
          </p:nvSpPr>
          <p:spPr bwMode="auto">
            <a:xfrm>
              <a:off x="1908" y="3092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1826" name="Rectangle 34"/>
          <p:cNvSpPr>
            <a:spLocks noChangeArrowheads="1"/>
          </p:cNvSpPr>
          <p:nvPr/>
        </p:nvSpPr>
        <p:spPr bwMode="auto">
          <a:xfrm>
            <a:off x="2914650" y="5097463"/>
            <a:ext cx="124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основной </a:t>
            </a:r>
          </a:p>
          <a:p>
            <a:pPr algn="ctr" eaLnBrk="1" hangingPunct="1"/>
            <a:r>
              <a:rPr lang="ru-RU" altLang="ru-RU"/>
              <a:t>выход</a:t>
            </a:r>
          </a:p>
        </p:txBody>
      </p:sp>
      <p:sp>
        <p:nvSpPr>
          <p:cNvPr id="161827" name="Rectangle 35"/>
          <p:cNvSpPr>
            <a:spLocks noChangeArrowheads="1"/>
          </p:cNvSpPr>
          <p:nvPr/>
        </p:nvSpPr>
        <p:spPr bwMode="auto">
          <a:xfrm>
            <a:off x="2687638" y="216376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вспомогательный </a:t>
            </a:r>
          </a:p>
          <a:p>
            <a:pPr algn="ctr" eaLnBrk="1" hangingPunct="1"/>
            <a:r>
              <a:rPr lang="ru-RU" altLang="ru-RU"/>
              <a:t>выход</a:t>
            </a:r>
          </a:p>
        </p:txBody>
      </p:sp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709613" y="5640388"/>
            <a:ext cx="1431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reset, </a:t>
            </a:r>
            <a:r>
              <a:rPr lang="ru-RU" altLang="ru-RU"/>
              <a:t>сброс</a:t>
            </a:r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730250" y="2185988"/>
            <a:ext cx="167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/>
              <a:t>set, </a:t>
            </a:r>
            <a:r>
              <a:rPr lang="ru-RU" altLang="ru-RU"/>
              <a:t>установка</a:t>
            </a:r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2520950" y="3924300"/>
            <a:ext cx="187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обратные связи</a:t>
            </a:r>
          </a:p>
        </p:txBody>
      </p:sp>
      <p:graphicFrame>
        <p:nvGraphicFramePr>
          <p:cNvPr id="162032" name="Group 240"/>
          <p:cNvGraphicFramePr>
            <a:graphicFrameLocks noGrp="1"/>
          </p:cNvGraphicFramePr>
          <p:nvPr/>
        </p:nvGraphicFramePr>
        <p:xfrm>
          <a:off x="4597400" y="2786063"/>
          <a:ext cx="4308475" cy="2760662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режим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1813" name="Object 21"/>
          <p:cNvGraphicFramePr>
            <a:graphicFrameLocks noChangeAspect="1"/>
          </p:cNvGraphicFramePr>
          <p:nvPr/>
        </p:nvGraphicFramePr>
        <p:xfrm>
          <a:off x="5715000" y="3403600"/>
          <a:ext cx="404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1" name="Формула" r:id="rId10" imgW="164880" imgH="177480" progId="Equation.3">
                  <p:embed/>
                </p:oleObj>
              </mc:Choice>
              <mc:Fallback>
                <p:oleObj name="Формула" r:id="rId10" imgW="164880" imgH="177480" progId="Equation.3">
                  <p:embed/>
                  <p:pic>
                    <p:nvPicPr>
                      <p:cNvPr id="1618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03600"/>
                        <a:ext cx="404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78" name="Object 186"/>
          <p:cNvGraphicFramePr>
            <a:graphicFrameLocks noChangeAspect="1"/>
          </p:cNvGraphicFramePr>
          <p:nvPr/>
        </p:nvGraphicFramePr>
        <p:xfrm>
          <a:off x="6346825" y="2782888"/>
          <a:ext cx="43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2" name="Формула" r:id="rId12" imgW="177480" imgH="215640" progId="Equation.3">
                  <p:embed/>
                </p:oleObj>
              </mc:Choice>
              <mc:Fallback>
                <p:oleObj name="Формула" r:id="rId12" imgW="177480" imgH="215640" progId="Equation.3">
                  <p:embed/>
                  <p:pic>
                    <p:nvPicPr>
                      <p:cNvPr id="1619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2782888"/>
                        <a:ext cx="431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2" name="Object 200"/>
          <p:cNvGraphicFramePr>
            <a:graphicFrameLocks noChangeAspect="1"/>
          </p:cNvGraphicFramePr>
          <p:nvPr/>
        </p:nvGraphicFramePr>
        <p:xfrm>
          <a:off x="6346825" y="3322638"/>
          <a:ext cx="43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3" name="Формула" r:id="rId13" imgW="177480" imgH="215640" progId="Equation.3">
                  <p:embed/>
                </p:oleObj>
              </mc:Choice>
              <mc:Fallback>
                <p:oleObj name="Формула" r:id="rId13" imgW="177480" imgH="215640" progId="Equation.3">
                  <p:embed/>
                  <p:pic>
                    <p:nvPicPr>
                      <p:cNvPr id="161992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22638"/>
                        <a:ext cx="431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007" name="Group 215"/>
          <p:cNvGraphicFramePr>
            <a:graphicFrameLocks noGrp="1"/>
          </p:cNvGraphicFramePr>
          <p:nvPr/>
        </p:nvGraphicFramePr>
        <p:xfrm>
          <a:off x="6853238" y="3360738"/>
          <a:ext cx="2043112" cy="520700"/>
        </p:xfrm>
        <a:graphic>
          <a:graphicData uri="http://schemas.openxmlformats.org/drawingml/2006/table">
            <a:tbl>
              <a:tblPr/>
              <a:tblGrid>
                <a:gridCol w="204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хранение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008" name="Group 216"/>
          <p:cNvGraphicFramePr>
            <a:graphicFrameLocks noGrp="1"/>
          </p:cNvGraphicFramePr>
          <p:nvPr/>
        </p:nvGraphicFramePr>
        <p:xfrm>
          <a:off x="6851650" y="5006975"/>
          <a:ext cx="2052638" cy="520700"/>
        </p:xfrm>
        <a:graphic>
          <a:graphicData uri="http://schemas.openxmlformats.org/drawingml/2006/table">
            <a:tbl>
              <a:tblPr/>
              <a:tblGrid>
                <a:gridCol w="205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запрещен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016" name="Rectangle 224"/>
          <p:cNvSpPr>
            <a:spLocks noChangeArrowheads="1"/>
          </p:cNvSpPr>
          <p:nvPr/>
        </p:nvSpPr>
        <p:spPr bwMode="auto">
          <a:xfrm>
            <a:off x="6346825" y="39354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1</a:t>
            </a:r>
          </a:p>
        </p:txBody>
      </p:sp>
      <p:sp>
        <p:nvSpPr>
          <p:cNvPr id="162017" name="Rectangle 225"/>
          <p:cNvSpPr>
            <a:spLocks noChangeArrowheads="1"/>
          </p:cNvSpPr>
          <p:nvPr/>
        </p:nvSpPr>
        <p:spPr bwMode="auto">
          <a:xfrm>
            <a:off x="5711825" y="447833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1</a:t>
            </a:r>
          </a:p>
        </p:txBody>
      </p:sp>
      <p:sp>
        <p:nvSpPr>
          <p:cNvPr id="162018" name="Rectangle 226"/>
          <p:cNvSpPr>
            <a:spLocks noChangeArrowheads="1"/>
          </p:cNvSpPr>
          <p:nvPr/>
        </p:nvSpPr>
        <p:spPr bwMode="auto">
          <a:xfrm>
            <a:off x="5724525" y="39243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0</a:t>
            </a:r>
          </a:p>
        </p:txBody>
      </p:sp>
      <p:sp>
        <p:nvSpPr>
          <p:cNvPr id="162019" name="Rectangle 227"/>
          <p:cNvSpPr>
            <a:spLocks noChangeArrowheads="1"/>
          </p:cNvSpPr>
          <p:nvPr/>
        </p:nvSpPr>
        <p:spPr bwMode="auto">
          <a:xfrm>
            <a:off x="6345238" y="450056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0</a:t>
            </a:r>
          </a:p>
        </p:txBody>
      </p:sp>
      <p:graphicFrame>
        <p:nvGraphicFramePr>
          <p:cNvPr id="162031" name="Group 239"/>
          <p:cNvGraphicFramePr>
            <a:graphicFrameLocks noGrp="1"/>
          </p:cNvGraphicFramePr>
          <p:nvPr/>
        </p:nvGraphicFramePr>
        <p:xfrm>
          <a:off x="6831013" y="3933825"/>
          <a:ext cx="2030412" cy="520700"/>
        </p:xfrm>
        <a:graphic>
          <a:graphicData uri="http://schemas.openxmlformats.org/drawingml/2006/table">
            <a:tbl>
              <a:tblPr/>
              <a:tblGrid>
                <a:gridCol w="203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сброс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033" name="Group 241"/>
          <p:cNvGraphicFramePr>
            <a:graphicFrameLocks noGrp="1"/>
          </p:cNvGraphicFramePr>
          <p:nvPr/>
        </p:nvGraphicFramePr>
        <p:xfrm>
          <a:off x="6877050" y="4465638"/>
          <a:ext cx="2030413" cy="520700"/>
        </p:xfrm>
        <a:graphic>
          <a:graphicData uri="http://schemas.openxmlformats.org/drawingml/2006/table">
            <a:tbl>
              <a:tblPr/>
              <a:tblGrid>
                <a:gridCol w="203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установка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039" name="Rectangle 247"/>
          <p:cNvSpPr>
            <a:spLocks noChangeArrowheads="1"/>
          </p:cNvSpPr>
          <p:nvPr/>
        </p:nvSpPr>
        <p:spPr bwMode="auto">
          <a:xfrm>
            <a:off x="5734050" y="50085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0</a:t>
            </a:r>
            <a:endParaRPr lang="ru-RU" altLang="ru-RU" sz="2800"/>
          </a:p>
        </p:txBody>
      </p:sp>
      <p:sp>
        <p:nvSpPr>
          <p:cNvPr id="162040" name="Rectangle 248"/>
          <p:cNvSpPr>
            <a:spLocks noChangeArrowheads="1"/>
          </p:cNvSpPr>
          <p:nvPr/>
        </p:nvSpPr>
        <p:spPr bwMode="auto">
          <a:xfrm>
            <a:off x="6342063" y="50165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0</a:t>
            </a:r>
            <a:endParaRPr lang="ru-RU" altLang="ru-RU" sz="2800"/>
          </a:p>
        </p:txBody>
      </p:sp>
      <p:graphicFrame>
        <p:nvGraphicFramePr>
          <p:cNvPr id="162041" name="Object 249"/>
          <p:cNvGraphicFramePr>
            <a:graphicFrameLocks noChangeAspect="1"/>
          </p:cNvGraphicFramePr>
          <p:nvPr/>
        </p:nvGraphicFramePr>
        <p:xfrm>
          <a:off x="3311525" y="4486275"/>
          <a:ext cx="404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4" name="Формула" r:id="rId14" imgW="164880" imgH="177480" progId="Equation.3">
                  <p:embed/>
                </p:oleObj>
              </mc:Choice>
              <mc:Fallback>
                <p:oleObj name="Формула" r:id="rId14" imgW="164880" imgH="177480" progId="Equation.3">
                  <p:embed/>
                  <p:pic>
                    <p:nvPicPr>
                      <p:cNvPr id="162041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486275"/>
                        <a:ext cx="404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6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allAtOnce"/>
      <p:bldP spid="161826" grpId="0"/>
      <p:bldP spid="161827" grpId="0"/>
      <p:bldP spid="161828" grpId="0"/>
      <p:bldP spid="161829" grpId="0"/>
      <p:bldP spid="161830" grpId="0"/>
      <p:bldP spid="162016" grpId="0"/>
      <p:bldP spid="162017" grpId="0"/>
      <p:bldP spid="162018" grpId="0"/>
      <p:bldP spid="162019" grpId="0"/>
      <p:bldP spid="162039" grpId="0"/>
      <p:bldP spid="1620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Line 22"/>
          <p:cNvSpPr>
            <a:spLocks noChangeShapeType="1"/>
          </p:cNvSpPr>
          <p:nvPr/>
        </p:nvSpPr>
        <p:spPr bwMode="auto">
          <a:xfrm>
            <a:off x="1995488" y="3698875"/>
            <a:ext cx="68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6" name="Line 10"/>
          <p:cNvSpPr>
            <a:spLocks noChangeShapeType="1"/>
          </p:cNvSpPr>
          <p:nvPr/>
        </p:nvSpPr>
        <p:spPr bwMode="auto">
          <a:xfrm>
            <a:off x="1922463" y="1995488"/>
            <a:ext cx="763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7" name="Rectangle 11"/>
          <p:cNvSpPr>
            <a:spLocks noChangeArrowheads="1"/>
          </p:cNvSpPr>
          <p:nvPr/>
        </p:nvSpPr>
        <p:spPr bwMode="auto">
          <a:xfrm>
            <a:off x="2676525" y="3432175"/>
            <a:ext cx="358775" cy="493713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8" name="Rectangle 11"/>
          <p:cNvSpPr>
            <a:spLocks noChangeArrowheads="1"/>
          </p:cNvSpPr>
          <p:nvPr/>
        </p:nvSpPr>
        <p:spPr bwMode="auto">
          <a:xfrm>
            <a:off x="2676525" y="1743075"/>
            <a:ext cx="358775" cy="493713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9" name="Заголовок 4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Триггер</a:t>
            </a:r>
            <a:r>
              <a:rPr lang="en-US" altLang="ru-RU" smtClean="0"/>
              <a:t> – </a:t>
            </a:r>
            <a:r>
              <a:rPr lang="ru-RU" altLang="ru-RU" smtClean="0"/>
              <a:t>таблица истинности</a:t>
            </a:r>
          </a:p>
        </p:txBody>
      </p:sp>
      <p:sp>
        <p:nvSpPr>
          <p:cNvPr id="440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CC7120-D6BD-4769-8A68-16257560D237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333375" y="1265238"/>
          <a:ext cx="295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4" name="Формула" r:id="rId4" imgW="139680" imgH="177480" progId="Equation.3">
                  <p:embed/>
                </p:oleObj>
              </mc:Choice>
              <mc:Fallback>
                <p:oleObj name="Формула" r:id="rId4" imgW="139680" imgH="177480" progId="Equation.3">
                  <p:embed/>
                  <p:pic>
                    <p:nvPicPr>
                      <p:cNvPr id="161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265238"/>
                        <a:ext cx="2952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3752850" y="1485900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5" name="Формула" r:id="rId6" imgW="177480" imgH="215640" progId="Equation.3">
                  <p:embed/>
                </p:oleObj>
              </mc:Choice>
              <mc:Fallback>
                <p:oleObj name="Формула" r:id="rId6" imgW="177480" imgH="215640" progId="Equation.3">
                  <p:embed/>
                  <p:pic>
                    <p:nvPicPr>
                      <p:cNvPr id="161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485900"/>
                        <a:ext cx="3746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12" name="Object 20"/>
          <p:cNvGraphicFramePr>
            <a:graphicFrameLocks noChangeAspect="1"/>
          </p:cNvGraphicFramePr>
          <p:nvPr/>
        </p:nvGraphicFramePr>
        <p:xfrm>
          <a:off x="322263" y="4043363"/>
          <a:ext cx="3222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6" name="Формула" r:id="rId8" imgW="152280" imgH="164880" progId="Equation.3">
                  <p:embed/>
                </p:oleObj>
              </mc:Choice>
              <mc:Fallback>
                <p:oleObj name="Формула" r:id="rId8" imgW="152280" imgH="164880" progId="Equation.3">
                  <p:embed/>
                  <p:pic>
                    <p:nvPicPr>
                      <p:cNvPr id="161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4043363"/>
                        <a:ext cx="32226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1" name="Freeform 31"/>
          <p:cNvSpPr>
            <a:spLocks/>
          </p:cNvSpPr>
          <p:nvPr/>
        </p:nvSpPr>
        <p:spPr bwMode="auto">
          <a:xfrm>
            <a:off x="887413" y="2009775"/>
            <a:ext cx="2706687" cy="1423988"/>
          </a:xfrm>
          <a:custGeom>
            <a:avLst/>
            <a:gdLst>
              <a:gd name="T0" fmla="*/ 2147483647 w 1110"/>
              <a:gd name="T1" fmla="*/ 0 h 897"/>
              <a:gd name="T2" fmla="*/ 2147483647 w 1110"/>
              <a:gd name="T3" fmla="*/ 2147483647 h 897"/>
              <a:gd name="T4" fmla="*/ 0 w 1110"/>
              <a:gd name="T5" fmla="*/ 2147483647 h 897"/>
              <a:gd name="T6" fmla="*/ 0 w 1110"/>
              <a:gd name="T7" fmla="*/ 2147483647 h 897"/>
              <a:gd name="T8" fmla="*/ 2147483647 w 1110"/>
              <a:gd name="T9" fmla="*/ 2147483647 h 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0"/>
              <a:gd name="T16" fmla="*/ 0 h 897"/>
              <a:gd name="T17" fmla="*/ 1110 w 1110"/>
              <a:gd name="T18" fmla="*/ 897 h 8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0" h="897">
                <a:moveTo>
                  <a:pt x="1110" y="0"/>
                </a:moveTo>
                <a:lnTo>
                  <a:pt x="1110" y="303"/>
                </a:lnTo>
                <a:lnTo>
                  <a:pt x="0" y="663"/>
                </a:lnTo>
                <a:lnTo>
                  <a:pt x="0" y="897"/>
                </a:lnTo>
                <a:lnTo>
                  <a:pt x="327" y="897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2" name="Freeform 32"/>
          <p:cNvSpPr>
            <a:spLocks/>
          </p:cNvSpPr>
          <p:nvPr/>
        </p:nvSpPr>
        <p:spPr bwMode="auto">
          <a:xfrm flipV="1">
            <a:off x="868363" y="2262188"/>
            <a:ext cx="2674937" cy="1423987"/>
          </a:xfrm>
          <a:custGeom>
            <a:avLst/>
            <a:gdLst>
              <a:gd name="T0" fmla="*/ 2147483647 w 1110"/>
              <a:gd name="T1" fmla="*/ 0 h 897"/>
              <a:gd name="T2" fmla="*/ 2147483647 w 1110"/>
              <a:gd name="T3" fmla="*/ 2147483647 h 897"/>
              <a:gd name="T4" fmla="*/ 0 w 1110"/>
              <a:gd name="T5" fmla="*/ 2147483647 h 897"/>
              <a:gd name="T6" fmla="*/ 0 w 1110"/>
              <a:gd name="T7" fmla="*/ 2147483647 h 897"/>
              <a:gd name="T8" fmla="*/ 2147483647 w 1110"/>
              <a:gd name="T9" fmla="*/ 2147483647 h 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0"/>
              <a:gd name="T16" fmla="*/ 0 h 897"/>
              <a:gd name="T17" fmla="*/ 1110 w 1110"/>
              <a:gd name="T18" fmla="*/ 897 h 8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0" h="897">
                <a:moveTo>
                  <a:pt x="1110" y="0"/>
                </a:moveTo>
                <a:lnTo>
                  <a:pt x="1110" y="303"/>
                </a:lnTo>
                <a:lnTo>
                  <a:pt x="0" y="663"/>
                </a:lnTo>
                <a:lnTo>
                  <a:pt x="0" y="897"/>
                </a:lnTo>
                <a:lnTo>
                  <a:pt x="327" y="897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3" name="Line 10"/>
          <p:cNvSpPr>
            <a:spLocks noChangeShapeType="1"/>
          </p:cNvSpPr>
          <p:nvPr/>
        </p:nvSpPr>
        <p:spPr bwMode="auto">
          <a:xfrm>
            <a:off x="3052763" y="1995488"/>
            <a:ext cx="1163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4" name="Rectangle 11"/>
          <p:cNvSpPr>
            <a:spLocks noChangeArrowheads="1"/>
          </p:cNvSpPr>
          <p:nvPr/>
        </p:nvSpPr>
        <p:spPr bwMode="auto">
          <a:xfrm>
            <a:off x="1390650" y="1492250"/>
            <a:ext cx="603250" cy="995363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55" name="Line 13"/>
          <p:cNvSpPr>
            <a:spLocks noChangeShapeType="1"/>
          </p:cNvSpPr>
          <p:nvPr/>
        </p:nvSpPr>
        <p:spPr bwMode="auto">
          <a:xfrm>
            <a:off x="342900" y="1731963"/>
            <a:ext cx="1039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Rectangle 15"/>
          <p:cNvSpPr>
            <a:spLocks noChangeArrowheads="1"/>
          </p:cNvSpPr>
          <p:nvPr/>
        </p:nvSpPr>
        <p:spPr bwMode="auto">
          <a:xfrm>
            <a:off x="1443038" y="15128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</a:t>
            </a:r>
          </a:p>
        </p:txBody>
      </p:sp>
      <p:sp>
        <p:nvSpPr>
          <p:cNvPr id="44057" name="Oval 16"/>
          <p:cNvSpPr>
            <a:spLocks noChangeArrowheads="1"/>
          </p:cNvSpPr>
          <p:nvPr/>
        </p:nvSpPr>
        <p:spPr bwMode="auto">
          <a:xfrm>
            <a:off x="2979738" y="1931988"/>
            <a:ext cx="1143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58" name="Line 22"/>
          <p:cNvSpPr>
            <a:spLocks noChangeShapeType="1"/>
          </p:cNvSpPr>
          <p:nvPr/>
        </p:nvSpPr>
        <p:spPr bwMode="auto">
          <a:xfrm>
            <a:off x="3043238" y="3698875"/>
            <a:ext cx="1196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9" name="Rectangle 23"/>
          <p:cNvSpPr>
            <a:spLocks noChangeArrowheads="1"/>
          </p:cNvSpPr>
          <p:nvPr/>
        </p:nvSpPr>
        <p:spPr bwMode="auto">
          <a:xfrm>
            <a:off x="1412875" y="3195638"/>
            <a:ext cx="603250" cy="995362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60" name="Line 24"/>
          <p:cNvSpPr>
            <a:spLocks noChangeShapeType="1"/>
          </p:cNvSpPr>
          <p:nvPr/>
        </p:nvSpPr>
        <p:spPr bwMode="auto">
          <a:xfrm flipV="1">
            <a:off x="407988" y="3949700"/>
            <a:ext cx="996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1" name="Rectangle 26"/>
          <p:cNvSpPr>
            <a:spLocks noChangeArrowheads="1"/>
          </p:cNvSpPr>
          <p:nvPr/>
        </p:nvSpPr>
        <p:spPr bwMode="auto">
          <a:xfrm>
            <a:off x="1465263" y="321627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</a:t>
            </a:r>
          </a:p>
        </p:txBody>
      </p:sp>
      <p:sp>
        <p:nvSpPr>
          <p:cNvPr id="44062" name="Oval 27"/>
          <p:cNvSpPr>
            <a:spLocks noChangeArrowheads="1"/>
          </p:cNvSpPr>
          <p:nvPr/>
        </p:nvSpPr>
        <p:spPr bwMode="auto">
          <a:xfrm>
            <a:off x="2970213" y="3635375"/>
            <a:ext cx="1143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63" name="Oval 29"/>
          <p:cNvSpPr>
            <a:spLocks noChangeArrowheads="1"/>
          </p:cNvSpPr>
          <p:nvPr/>
        </p:nvSpPr>
        <p:spPr bwMode="auto">
          <a:xfrm>
            <a:off x="3530600" y="1935163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64" name="Oval 30"/>
          <p:cNvSpPr>
            <a:spLocks noChangeArrowheads="1"/>
          </p:cNvSpPr>
          <p:nvPr/>
        </p:nvSpPr>
        <p:spPr bwMode="auto">
          <a:xfrm>
            <a:off x="3484563" y="364490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65" name="Rectangle 38"/>
          <p:cNvSpPr>
            <a:spLocks noChangeArrowheads="1"/>
          </p:cNvSpPr>
          <p:nvPr/>
        </p:nvSpPr>
        <p:spPr bwMode="auto">
          <a:xfrm>
            <a:off x="3021013" y="2660650"/>
            <a:ext cx="1874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обратные связи</a:t>
            </a:r>
          </a:p>
        </p:txBody>
      </p:sp>
      <p:graphicFrame>
        <p:nvGraphicFramePr>
          <p:cNvPr id="162032" name="Group 240"/>
          <p:cNvGraphicFramePr>
            <a:graphicFrameLocks noGrp="1"/>
          </p:cNvGraphicFramePr>
          <p:nvPr/>
        </p:nvGraphicFramePr>
        <p:xfrm>
          <a:off x="4957763" y="1522413"/>
          <a:ext cx="3857625" cy="2760662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режим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1813" name="Object 21"/>
          <p:cNvGraphicFramePr>
            <a:graphicFrameLocks noChangeAspect="1"/>
          </p:cNvGraphicFramePr>
          <p:nvPr/>
        </p:nvGraphicFramePr>
        <p:xfrm>
          <a:off x="6013450" y="2139950"/>
          <a:ext cx="404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7" name="Формула" r:id="rId10" imgW="164880" imgH="177480" progId="Equation.3">
                  <p:embed/>
                </p:oleObj>
              </mc:Choice>
              <mc:Fallback>
                <p:oleObj name="Формула" r:id="rId10" imgW="164880" imgH="177480" progId="Equation.3">
                  <p:embed/>
                  <p:pic>
                    <p:nvPicPr>
                      <p:cNvPr id="1618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139950"/>
                        <a:ext cx="404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78" name="Object 186"/>
          <p:cNvGraphicFramePr>
            <a:graphicFrameLocks noChangeAspect="1"/>
          </p:cNvGraphicFramePr>
          <p:nvPr/>
        </p:nvGraphicFramePr>
        <p:xfrm>
          <a:off x="6645275" y="1519238"/>
          <a:ext cx="43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8" name="Формула" r:id="rId12" imgW="177480" imgH="215640" progId="Equation.3">
                  <p:embed/>
                </p:oleObj>
              </mc:Choice>
              <mc:Fallback>
                <p:oleObj name="Формула" r:id="rId12" imgW="177480" imgH="215640" progId="Equation.3">
                  <p:embed/>
                  <p:pic>
                    <p:nvPicPr>
                      <p:cNvPr id="1619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1519238"/>
                        <a:ext cx="431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992" name="Object 200"/>
          <p:cNvGraphicFramePr>
            <a:graphicFrameLocks noChangeAspect="1"/>
          </p:cNvGraphicFramePr>
          <p:nvPr/>
        </p:nvGraphicFramePr>
        <p:xfrm>
          <a:off x="6645275" y="2058988"/>
          <a:ext cx="43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9" name="Формула" r:id="rId13" imgW="177480" imgH="215640" progId="Equation.3">
                  <p:embed/>
                </p:oleObj>
              </mc:Choice>
              <mc:Fallback>
                <p:oleObj name="Формула" r:id="rId13" imgW="177480" imgH="215640" progId="Equation.3">
                  <p:embed/>
                  <p:pic>
                    <p:nvPicPr>
                      <p:cNvPr id="161992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2058988"/>
                        <a:ext cx="431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007" name="Group 215"/>
          <p:cNvGraphicFramePr>
            <a:graphicFrameLocks noGrp="1"/>
          </p:cNvGraphicFramePr>
          <p:nvPr/>
        </p:nvGraphicFramePr>
        <p:xfrm>
          <a:off x="7142163" y="2097088"/>
          <a:ext cx="1673225" cy="520700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хранение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008" name="Group 216"/>
          <p:cNvGraphicFramePr>
            <a:graphicFrameLocks noGrp="1"/>
          </p:cNvGraphicFramePr>
          <p:nvPr/>
        </p:nvGraphicFramePr>
        <p:xfrm>
          <a:off x="7140575" y="3749675"/>
          <a:ext cx="1670050" cy="520700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запрещен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016" name="Rectangle 224"/>
          <p:cNvSpPr>
            <a:spLocks noChangeArrowheads="1"/>
          </p:cNvSpPr>
          <p:nvPr/>
        </p:nvSpPr>
        <p:spPr bwMode="auto">
          <a:xfrm>
            <a:off x="6645275" y="26717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1</a:t>
            </a:r>
          </a:p>
        </p:txBody>
      </p:sp>
      <p:sp>
        <p:nvSpPr>
          <p:cNvPr id="162017" name="Rectangle 225"/>
          <p:cNvSpPr>
            <a:spLocks noChangeArrowheads="1"/>
          </p:cNvSpPr>
          <p:nvPr/>
        </p:nvSpPr>
        <p:spPr bwMode="auto">
          <a:xfrm>
            <a:off x="6010275" y="322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1</a:t>
            </a:r>
          </a:p>
        </p:txBody>
      </p:sp>
      <p:sp>
        <p:nvSpPr>
          <p:cNvPr id="162018" name="Rectangle 226"/>
          <p:cNvSpPr>
            <a:spLocks noChangeArrowheads="1"/>
          </p:cNvSpPr>
          <p:nvPr/>
        </p:nvSpPr>
        <p:spPr bwMode="auto">
          <a:xfrm>
            <a:off x="6022975" y="266065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0</a:t>
            </a:r>
          </a:p>
        </p:txBody>
      </p:sp>
      <p:sp>
        <p:nvSpPr>
          <p:cNvPr id="162019" name="Rectangle 227"/>
          <p:cNvSpPr>
            <a:spLocks noChangeArrowheads="1"/>
          </p:cNvSpPr>
          <p:nvPr/>
        </p:nvSpPr>
        <p:spPr bwMode="auto">
          <a:xfrm>
            <a:off x="6643688" y="32369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0</a:t>
            </a:r>
          </a:p>
        </p:txBody>
      </p:sp>
      <p:graphicFrame>
        <p:nvGraphicFramePr>
          <p:cNvPr id="162031" name="Group 239"/>
          <p:cNvGraphicFramePr>
            <a:graphicFrameLocks noGrp="1"/>
          </p:cNvGraphicFramePr>
          <p:nvPr/>
        </p:nvGraphicFramePr>
        <p:xfrm>
          <a:off x="7129463" y="2670175"/>
          <a:ext cx="1644650" cy="520700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сброс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033" name="Group 241"/>
          <p:cNvGraphicFramePr>
            <a:graphicFrameLocks noGrp="1"/>
          </p:cNvGraphicFramePr>
          <p:nvPr/>
        </p:nvGraphicFramePr>
        <p:xfrm>
          <a:off x="7175500" y="3201988"/>
          <a:ext cx="1628775" cy="520700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установка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039" name="Rectangle 247"/>
          <p:cNvSpPr>
            <a:spLocks noChangeArrowheads="1"/>
          </p:cNvSpPr>
          <p:nvPr/>
        </p:nvSpPr>
        <p:spPr bwMode="auto">
          <a:xfrm>
            <a:off x="6032500" y="37449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0</a:t>
            </a:r>
            <a:endParaRPr lang="ru-RU" altLang="ru-RU" sz="2800"/>
          </a:p>
        </p:txBody>
      </p:sp>
      <p:sp>
        <p:nvSpPr>
          <p:cNvPr id="162040" name="Rectangle 248"/>
          <p:cNvSpPr>
            <a:spLocks noChangeArrowheads="1"/>
          </p:cNvSpPr>
          <p:nvPr/>
        </p:nvSpPr>
        <p:spPr bwMode="auto">
          <a:xfrm>
            <a:off x="6640513" y="375285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0</a:t>
            </a:r>
            <a:endParaRPr lang="ru-RU" altLang="ru-RU" sz="2800"/>
          </a:p>
        </p:txBody>
      </p:sp>
      <p:graphicFrame>
        <p:nvGraphicFramePr>
          <p:cNvPr id="162041" name="Object 249"/>
          <p:cNvGraphicFramePr>
            <a:graphicFrameLocks noChangeAspect="1"/>
          </p:cNvGraphicFramePr>
          <p:nvPr/>
        </p:nvGraphicFramePr>
        <p:xfrm>
          <a:off x="3767138" y="3222625"/>
          <a:ext cx="4048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0" name="Формула" r:id="rId14" imgW="164880" imgH="177480" progId="Equation.3">
                  <p:embed/>
                </p:oleObj>
              </mc:Choice>
              <mc:Fallback>
                <p:oleObj name="Формула" r:id="rId14" imgW="164880" imgH="177480" progId="Equation.3">
                  <p:embed/>
                  <p:pic>
                    <p:nvPicPr>
                      <p:cNvPr id="162041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222625"/>
                        <a:ext cx="4048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881063" y="13684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1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881063" y="39592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0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2128838" y="16351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1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119438" y="16351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881063" y="34258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128838" y="333057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0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119438" y="333057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1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graphicFrame>
        <p:nvGraphicFramePr>
          <p:cNvPr id="54" name="Object 9"/>
          <p:cNvGraphicFramePr>
            <a:graphicFrameLocks noChangeAspect="1"/>
          </p:cNvGraphicFramePr>
          <p:nvPr/>
        </p:nvGraphicFramePr>
        <p:xfrm>
          <a:off x="855663" y="1844675"/>
          <a:ext cx="4048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1" name="Формула" r:id="rId16" imgW="164880" imgH="177480" progId="Equation.3">
                  <p:embed/>
                </p:oleObj>
              </mc:Choice>
              <mc:Fallback>
                <p:oleObj name="Формула" r:id="rId16" imgW="164880" imgH="177480" progId="Equation.3">
                  <p:embed/>
                  <p:pic>
                    <p:nvPicPr>
                      <p:cNvPr id="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844675"/>
                        <a:ext cx="4048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881063" y="1368425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000" b="1">
                <a:solidFill>
                  <a:srgbClr val="0000FF"/>
                </a:solidFill>
              </a:rPr>
              <a:t>0</a:t>
            </a:r>
            <a:endParaRPr lang="ru-RU" altLang="ru-RU" sz="2000" b="1">
              <a:solidFill>
                <a:srgbClr val="0000FF"/>
              </a:solidFill>
            </a:endParaRPr>
          </a:p>
        </p:txBody>
      </p:sp>
      <p:graphicFrame>
        <p:nvGraphicFramePr>
          <p:cNvPr id="56" name="Object 10"/>
          <p:cNvGraphicFramePr>
            <a:graphicFrameLocks noChangeAspect="1"/>
          </p:cNvGraphicFramePr>
          <p:nvPr/>
        </p:nvGraphicFramePr>
        <p:xfrm>
          <a:off x="2130425" y="1597025"/>
          <a:ext cx="4048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2" name="Формула" r:id="rId18" imgW="164880" imgH="177480" progId="Equation.3">
                  <p:embed/>
                </p:oleObj>
              </mc:Choice>
              <mc:Fallback>
                <p:oleObj name="Формула" r:id="rId18" imgW="164880" imgH="177480" progId="Equation.3">
                  <p:embed/>
                  <p:pic>
                    <p:nvPicPr>
                      <p:cNvPr id="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1597025"/>
                        <a:ext cx="4048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1"/>
          <p:cNvGraphicFramePr>
            <a:graphicFrameLocks noChangeAspect="1"/>
          </p:cNvGraphicFramePr>
          <p:nvPr/>
        </p:nvGraphicFramePr>
        <p:xfrm>
          <a:off x="863600" y="3427413"/>
          <a:ext cx="374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3" name="Формула" r:id="rId19" imgW="177480" imgH="215640" progId="Equation.3">
                  <p:embed/>
                </p:oleObj>
              </mc:Choice>
              <mc:Fallback>
                <p:oleObj name="Формула" r:id="rId19" imgW="177480" imgH="215640" progId="Equation.3">
                  <p:embed/>
                  <p:pic>
                    <p:nvPicPr>
                      <p:cNvPr id="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427413"/>
                        <a:ext cx="3746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2"/>
          <p:cNvGraphicFramePr>
            <a:graphicFrameLocks noChangeAspect="1"/>
          </p:cNvGraphicFramePr>
          <p:nvPr/>
        </p:nvGraphicFramePr>
        <p:xfrm>
          <a:off x="2127250" y="3252788"/>
          <a:ext cx="374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4" name="Формула" r:id="rId20" imgW="177480" imgH="215640" progId="Equation.3">
                  <p:embed/>
                </p:oleObj>
              </mc:Choice>
              <mc:Fallback>
                <p:oleObj name="Формула" r:id="rId20" imgW="177480" imgH="215640" progId="Equation.3">
                  <p:embed/>
                  <p:pic>
                    <p:nvPicPr>
                      <p:cNvPr id="5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252788"/>
                        <a:ext cx="3746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1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16" grpId="0"/>
      <p:bldP spid="162017" grpId="0"/>
      <p:bldP spid="162018" grpId="0"/>
      <p:bldP spid="162019" grpId="0"/>
      <p:bldP spid="162039" grpId="0"/>
      <p:bldP spid="162040" grpId="0"/>
      <p:bldP spid="47" grpId="0"/>
      <p:bldP spid="47" grpId="1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3" name="Заголовок 7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Полусумматор</a:t>
            </a:r>
          </a:p>
        </p:txBody>
      </p:sp>
      <p:sp>
        <p:nvSpPr>
          <p:cNvPr id="45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4CE553-F0F5-45AF-B11E-64A511662346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sp>
        <p:nvSpPr>
          <p:cNvPr id="163987" name="Line 147"/>
          <p:cNvSpPr>
            <a:spLocks noChangeShapeType="1"/>
          </p:cNvSpPr>
          <p:nvPr/>
        </p:nvSpPr>
        <p:spPr bwMode="auto">
          <a:xfrm>
            <a:off x="2401888" y="4645025"/>
            <a:ext cx="514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>
                <a:solidFill>
                  <a:schemeClr val="accent2"/>
                </a:solidFill>
              </a:rPr>
              <a:t>Полусумматор</a:t>
            </a:r>
            <a:r>
              <a:rPr lang="ru-RU" altLang="ru-RU" sz="2600"/>
              <a:t> – это логическая схема, способная складывать два одноразрядных двоичных числа.</a:t>
            </a:r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1047750" y="1747838"/>
            <a:ext cx="2822575" cy="1319212"/>
            <a:chOff x="660" y="1038"/>
            <a:chExt cx="1778" cy="831"/>
          </a:xfrm>
        </p:grpSpPr>
        <p:sp>
          <p:nvSpPr>
            <p:cNvPr id="45151" name="Rectangle 21"/>
            <p:cNvSpPr>
              <a:spLocks noChangeArrowheads="1"/>
            </p:cNvSpPr>
            <p:nvPr/>
          </p:nvSpPr>
          <p:spPr bwMode="auto">
            <a:xfrm>
              <a:off x="1014" y="1121"/>
              <a:ext cx="542" cy="74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5152" name="Group 22"/>
            <p:cNvGrpSpPr>
              <a:grpSpLocks/>
            </p:cNvGrpSpPr>
            <p:nvPr/>
          </p:nvGrpSpPr>
          <p:grpSpPr bwMode="auto">
            <a:xfrm>
              <a:off x="660" y="1301"/>
              <a:ext cx="349" cy="387"/>
              <a:chOff x="2005" y="1073"/>
              <a:chExt cx="349" cy="387"/>
            </a:xfrm>
          </p:grpSpPr>
          <p:sp>
            <p:nvSpPr>
              <p:cNvPr id="45159" name="Line 23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0" name="Line 24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153" name="Rectangle 26"/>
            <p:cNvSpPr>
              <a:spLocks noChangeArrowheads="1"/>
            </p:cNvSpPr>
            <p:nvPr/>
          </p:nvSpPr>
          <p:spPr bwMode="auto">
            <a:xfrm>
              <a:off x="1060" y="1138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 b="1">
                  <a:cs typeface="Arial" panose="020B0604020202020204" pitchFamily="34" charset="0"/>
                </a:rPr>
                <a:t>Σ</a:t>
              </a:r>
            </a:p>
          </p:txBody>
        </p:sp>
        <p:graphicFrame>
          <p:nvGraphicFramePr>
            <p:cNvPr id="45069" name="Object 27"/>
            <p:cNvGraphicFramePr>
              <a:graphicFrameLocks noChangeAspect="1"/>
            </p:cNvGraphicFramePr>
            <p:nvPr/>
          </p:nvGraphicFramePr>
          <p:xfrm>
            <a:off x="678" y="1038"/>
            <a:ext cx="21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50" name="Формула" r:id="rId4" imgW="164880" imgH="164880" progId="Equation.3">
                    <p:embed/>
                  </p:oleObj>
                </mc:Choice>
                <mc:Fallback>
                  <p:oleObj name="Формула" r:id="rId4" imgW="164880" imgH="164880" progId="Equation.3">
                    <p:embed/>
                    <p:pic>
                      <p:nvPicPr>
                        <p:cNvPr id="4506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" y="1038"/>
                          <a:ext cx="219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0" name="Object 28"/>
            <p:cNvGraphicFramePr>
              <a:graphicFrameLocks noChangeAspect="1"/>
            </p:cNvGraphicFramePr>
            <p:nvPr/>
          </p:nvGraphicFramePr>
          <p:xfrm>
            <a:off x="678" y="1450"/>
            <a:ext cx="18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51" name="Формула" r:id="rId6" imgW="139680" imgH="164880" progId="Equation.3">
                    <p:embed/>
                  </p:oleObj>
                </mc:Choice>
                <mc:Fallback>
                  <p:oleObj name="Формула" r:id="rId6" imgW="139680" imgH="164880" progId="Equation.3">
                    <p:embed/>
                    <p:pic>
                      <p:nvPicPr>
                        <p:cNvPr id="4507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" y="1450"/>
                          <a:ext cx="18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1" name="Object 29"/>
            <p:cNvGraphicFramePr>
              <a:graphicFrameLocks noChangeAspect="1"/>
            </p:cNvGraphicFramePr>
            <p:nvPr/>
          </p:nvGraphicFramePr>
          <p:xfrm>
            <a:off x="1616" y="1042"/>
            <a:ext cx="18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52" name="Формула" r:id="rId8" imgW="139680" imgH="177480" progId="Equation.3">
                    <p:embed/>
                  </p:oleObj>
                </mc:Choice>
                <mc:Fallback>
                  <p:oleObj name="Формула" r:id="rId8" imgW="139680" imgH="177480" progId="Equation.3">
                    <p:embed/>
                    <p:pic>
                      <p:nvPicPr>
                        <p:cNvPr id="4507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1042"/>
                          <a:ext cx="185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154" name="Group 30"/>
            <p:cNvGrpSpPr>
              <a:grpSpLocks/>
            </p:cNvGrpSpPr>
            <p:nvPr/>
          </p:nvGrpSpPr>
          <p:grpSpPr bwMode="auto">
            <a:xfrm>
              <a:off x="1552" y="1282"/>
              <a:ext cx="349" cy="387"/>
              <a:chOff x="2005" y="1073"/>
              <a:chExt cx="349" cy="387"/>
            </a:xfrm>
          </p:grpSpPr>
          <p:sp>
            <p:nvSpPr>
              <p:cNvPr id="45157" name="Line 31"/>
              <p:cNvSpPr>
                <a:spLocks noChangeShapeType="1"/>
              </p:cNvSpPr>
              <p:nvPr/>
            </p:nvSpPr>
            <p:spPr bwMode="auto">
              <a:xfrm>
                <a:off x="2005" y="1073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58" name="Line 32"/>
              <p:cNvSpPr>
                <a:spLocks noChangeShapeType="1"/>
              </p:cNvSpPr>
              <p:nvPr/>
            </p:nvSpPr>
            <p:spPr bwMode="auto">
              <a:xfrm>
                <a:off x="2005" y="1460"/>
                <a:ext cx="3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45072" name="Object 33"/>
            <p:cNvGraphicFramePr>
              <a:graphicFrameLocks noChangeAspect="1"/>
            </p:cNvGraphicFramePr>
            <p:nvPr/>
          </p:nvGraphicFramePr>
          <p:xfrm>
            <a:off x="1647" y="1409"/>
            <a:ext cx="18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53" name="Формула" r:id="rId10" imgW="139680" imgH="164880" progId="Equation.3">
                    <p:embed/>
                  </p:oleObj>
                </mc:Choice>
                <mc:Fallback>
                  <p:oleObj name="Формула" r:id="rId10" imgW="139680" imgH="164880" progId="Equation.3">
                    <p:embed/>
                    <p:pic>
                      <p:nvPicPr>
                        <p:cNvPr id="45072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" y="1409"/>
                          <a:ext cx="18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55" name="Rectangle 34"/>
            <p:cNvSpPr>
              <a:spLocks noChangeArrowheads="1"/>
            </p:cNvSpPr>
            <p:nvPr/>
          </p:nvSpPr>
          <p:spPr bwMode="auto">
            <a:xfrm>
              <a:off x="1767" y="1041"/>
              <a:ext cx="5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сумма</a:t>
              </a:r>
            </a:p>
          </p:txBody>
        </p:sp>
        <p:sp>
          <p:nvSpPr>
            <p:cNvPr id="45156" name="Rectangle 35"/>
            <p:cNvSpPr>
              <a:spLocks noChangeArrowheads="1"/>
            </p:cNvSpPr>
            <p:nvPr/>
          </p:nvSpPr>
          <p:spPr bwMode="auto">
            <a:xfrm>
              <a:off x="1772" y="1419"/>
              <a:ext cx="6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перенос</a:t>
              </a:r>
            </a:p>
          </p:txBody>
        </p:sp>
      </p:grpSp>
      <p:graphicFrame>
        <p:nvGraphicFramePr>
          <p:cNvPr id="164031" name="Group 191"/>
          <p:cNvGraphicFramePr>
            <a:graphicFrameLocks noGrp="1"/>
          </p:cNvGraphicFramePr>
          <p:nvPr/>
        </p:nvGraphicFramePr>
        <p:xfrm>
          <a:off x="5072063" y="1706563"/>
          <a:ext cx="2751137" cy="2105027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964" name="Rectangle 124"/>
          <p:cNvSpPr>
            <a:spLocks noChangeArrowheads="1"/>
          </p:cNvSpPr>
          <p:nvPr/>
        </p:nvSpPr>
        <p:spPr bwMode="auto">
          <a:xfrm>
            <a:off x="6477000" y="2166938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0         0</a:t>
            </a:r>
            <a:endParaRPr lang="ru-RU" altLang="ru-RU" sz="2000"/>
          </a:p>
        </p:txBody>
      </p:sp>
      <p:sp>
        <p:nvSpPr>
          <p:cNvPr id="163965" name="Rectangle 125"/>
          <p:cNvSpPr>
            <a:spLocks noChangeArrowheads="1"/>
          </p:cNvSpPr>
          <p:nvPr/>
        </p:nvSpPr>
        <p:spPr bwMode="auto">
          <a:xfrm>
            <a:off x="6477000" y="2579688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0         1</a:t>
            </a:r>
            <a:endParaRPr lang="ru-RU" altLang="ru-RU" sz="2000"/>
          </a:p>
        </p:txBody>
      </p:sp>
      <p:sp>
        <p:nvSpPr>
          <p:cNvPr id="163966" name="Rectangle 126"/>
          <p:cNvSpPr>
            <a:spLocks noChangeArrowheads="1"/>
          </p:cNvSpPr>
          <p:nvPr/>
        </p:nvSpPr>
        <p:spPr bwMode="auto">
          <a:xfrm>
            <a:off x="6477000" y="2992438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0         1</a:t>
            </a:r>
            <a:endParaRPr lang="ru-RU" altLang="ru-RU" sz="2000"/>
          </a:p>
        </p:txBody>
      </p:sp>
      <p:sp>
        <p:nvSpPr>
          <p:cNvPr id="163967" name="Rectangle 127"/>
          <p:cNvSpPr>
            <a:spLocks noChangeArrowheads="1"/>
          </p:cNvSpPr>
          <p:nvPr/>
        </p:nvSpPr>
        <p:spPr bwMode="auto">
          <a:xfrm>
            <a:off x="6477000" y="3406775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1         0</a:t>
            </a:r>
            <a:endParaRPr lang="ru-RU" altLang="ru-RU" sz="2000"/>
          </a:p>
        </p:txBody>
      </p:sp>
      <p:graphicFrame>
        <p:nvGraphicFramePr>
          <p:cNvPr id="163968" name="Object 128"/>
          <p:cNvGraphicFramePr>
            <a:graphicFrameLocks noChangeAspect="1"/>
          </p:cNvGraphicFramePr>
          <p:nvPr/>
        </p:nvGraphicFramePr>
        <p:xfrm>
          <a:off x="922338" y="3146425"/>
          <a:ext cx="10414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4" name="Формула" r:id="rId12" imgW="571320" imgH="164880" progId="Equation.3">
                  <p:embed/>
                </p:oleObj>
              </mc:Choice>
              <mc:Fallback>
                <p:oleObj name="Формула" r:id="rId12" imgW="571320" imgH="164880" progId="Equation.3">
                  <p:embed/>
                  <p:pic>
                    <p:nvPicPr>
                      <p:cNvPr id="163968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146425"/>
                        <a:ext cx="104140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9" name="Object 129"/>
          <p:cNvGraphicFramePr>
            <a:graphicFrameLocks noChangeAspect="1"/>
          </p:cNvGraphicFramePr>
          <p:nvPr/>
        </p:nvGraphicFramePr>
        <p:xfrm>
          <a:off x="911225" y="3490913"/>
          <a:ext cx="28019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5" name="Формула" r:id="rId14" imgW="1536480" imgH="203040" progId="Equation.3">
                  <p:embed/>
                </p:oleObj>
              </mc:Choice>
              <mc:Fallback>
                <p:oleObj name="Формула" r:id="rId14" imgW="1536480" imgH="203040" progId="Equation.3">
                  <p:embed/>
                  <p:pic>
                    <p:nvPicPr>
                      <p:cNvPr id="163969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90913"/>
                        <a:ext cx="28019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43"/>
          <p:cNvGrpSpPr>
            <a:grpSpLocks/>
          </p:cNvGrpSpPr>
          <p:nvPr/>
        </p:nvGrpSpPr>
        <p:grpSpPr bwMode="auto">
          <a:xfrm>
            <a:off x="2927350" y="4106863"/>
            <a:ext cx="514350" cy="709612"/>
            <a:chOff x="3077" y="3468"/>
            <a:chExt cx="324" cy="447"/>
          </a:xfrm>
        </p:grpSpPr>
        <p:sp>
          <p:nvSpPr>
            <p:cNvPr id="45149" name="Rectangle 131"/>
            <p:cNvSpPr>
              <a:spLocks noChangeArrowheads="1"/>
            </p:cNvSpPr>
            <p:nvPr/>
          </p:nvSpPr>
          <p:spPr bwMode="auto">
            <a:xfrm>
              <a:off x="3077" y="3468"/>
              <a:ext cx="324" cy="44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50" name="Rectangle 136"/>
            <p:cNvSpPr>
              <a:spLocks noChangeArrowheads="1"/>
            </p:cNvSpPr>
            <p:nvPr/>
          </p:nvSpPr>
          <p:spPr bwMode="auto">
            <a:xfrm>
              <a:off x="3101" y="347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grpSp>
        <p:nvGrpSpPr>
          <p:cNvPr id="6" name="Group 140"/>
          <p:cNvGrpSpPr>
            <a:grpSpLocks/>
          </p:cNvGrpSpPr>
          <p:nvPr/>
        </p:nvGrpSpPr>
        <p:grpSpPr bwMode="auto">
          <a:xfrm>
            <a:off x="2136775" y="4449763"/>
            <a:ext cx="304800" cy="371475"/>
            <a:chOff x="775" y="1066"/>
            <a:chExt cx="321" cy="392"/>
          </a:xfrm>
        </p:grpSpPr>
        <p:sp>
          <p:nvSpPr>
            <p:cNvPr id="45147" name="Rectangle 141"/>
            <p:cNvSpPr>
              <a:spLocks noChangeArrowheads="1"/>
            </p:cNvSpPr>
            <p:nvPr/>
          </p:nvSpPr>
          <p:spPr bwMode="auto">
            <a:xfrm>
              <a:off x="775" y="1066"/>
              <a:ext cx="284" cy="392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48" name="Oval 142"/>
            <p:cNvSpPr>
              <a:spLocks noChangeArrowheads="1"/>
            </p:cNvSpPr>
            <p:nvPr/>
          </p:nvSpPr>
          <p:spPr bwMode="auto">
            <a:xfrm>
              <a:off x="1011" y="1220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4652963" y="4537075"/>
            <a:ext cx="514350" cy="709613"/>
            <a:chOff x="3077" y="3468"/>
            <a:chExt cx="324" cy="447"/>
          </a:xfrm>
        </p:grpSpPr>
        <p:sp>
          <p:nvSpPr>
            <p:cNvPr id="45145" name="Rectangle 145"/>
            <p:cNvSpPr>
              <a:spLocks noChangeArrowheads="1"/>
            </p:cNvSpPr>
            <p:nvPr/>
          </p:nvSpPr>
          <p:spPr bwMode="auto">
            <a:xfrm>
              <a:off x="3077" y="3468"/>
              <a:ext cx="324" cy="44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46" name="Rectangle 146"/>
            <p:cNvSpPr>
              <a:spLocks noChangeArrowheads="1"/>
            </p:cNvSpPr>
            <p:nvPr/>
          </p:nvSpPr>
          <p:spPr bwMode="auto">
            <a:xfrm>
              <a:off x="3101" y="347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1</a:t>
              </a:r>
              <a:endParaRPr lang="ru-RU" altLang="ru-RU" sz="2800" b="1"/>
            </a:p>
          </p:txBody>
        </p:sp>
      </p:grpSp>
      <p:graphicFrame>
        <p:nvGraphicFramePr>
          <p:cNvPr id="163988" name="Object 148"/>
          <p:cNvGraphicFramePr>
            <a:graphicFrameLocks noChangeAspect="1"/>
          </p:cNvGraphicFramePr>
          <p:nvPr/>
        </p:nvGraphicFramePr>
        <p:xfrm>
          <a:off x="5645150" y="4297363"/>
          <a:ext cx="21113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6" name="Формула" r:id="rId16" imgW="1002960" imgH="203040" progId="Equation.3">
                  <p:embed/>
                </p:oleObj>
              </mc:Choice>
              <mc:Fallback>
                <p:oleObj name="Формула" r:id="rId16" imgW="1002960" imgH="203040" progId="Equation.3">
                  <p:embed/>
                  <p:pic>
                    <p:nvPicPr>
                      <p:cNvPr id="163988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297363"/>
                        <a:ext cx="21113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9" name="Object 149"/>
          <p:cNvGraphicFramePr>
            <a:graphicFrameLocks noChangeAspect="1"/>
          </p:cNvGraphicFramePr>
          <p:nvPr/>
        </p:nvGraphicFramePr>
        <p:xfrm>
          <a:off x="3479800" y="4013200"/>
          <a:ext cx="7207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7" name="Формула" r:id="rId18" imgW="342720" imgH="190440" progId="Equation.3">
                  <p:embed/>
                </p:oleObj>
              </mc:Choice>
              <mc:Fallback>
                <p:oleObj name="Формула" r:id="rId18" imgW="342720" imgH="190440" progId="Equation.3">
                  <p:embed/>
                  <p:pic>
                    <p:nvPicPr>
                      <p:cNvPr id="163989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013200"/>
                        <a:ext cx="7207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0" name="Object 150"/>
          <p:cNvGraphicFramePr>
            <a:graphicFrameLocks noChangeAspect="1"/>
          </p:cNvGraphicFramePr>
          <p:nvPr/>
        </p:nvGraphicFramePr>
        <p:xfrm>
          <a:off x="2487613" y="4791075"/>
          <a:ext cx="288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8" name="Формула" r:id="rId20" imgW="164880" imgH="190440" progId="Equation.3">
                  <p:embed/>
                </p:oleObj>
              </mc:Choice>
              <mc:Fallback>
                <p:oleObj name="Формула" r:id="rId20" imgW="164880" imgH="190440" progId="Equation.3">
                  <p:embed/>
                  <p:pic>
                    <p:nvPicPr>
                      <p:cNvPr id="16399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791075"/>
                        <a:ext cx="2889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2" name="Object 152"/>
          <p:cNvGraphicFramePr>
            <a:graphicFrameLocks noChangeAspect="1"/>
          </p:cNvGraphicFramePr>
          <p:nvPr/>
        </p:nvGraphicFramePr>
        <p:xfrm>
          <a:off x="606425" y="3878263"/>
          <a:ext cx="34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9" name="Формула" r:id="rId22" imgW="164880" imgH="164880" progId="Equation.3">
                  <p:embed/>
                </p:oleObj>
              </mc:Choice>
              <mc:Fallback>
                <p:oleObj name="Формула" r:id="rId22" imgW="164880" imgH="164880" progId="Equation.3">
                  <p:embed/>
                  <p:pic>
                    <p:nvPicPr>
                      <p:cNvPr id="163992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3878263"/>
                        <a:ext cx="3476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3" name="Line 153"/>
          <p:cNvSpPr>
            <a:spLocks noChangeShapeType="1"/>
          </p:cNvSpPr>
          <p:nvPr/>
        </p:nvSpPr>
        <p:spPr bwMode="auto">
          <a:xfrm>
            <a:off x="2422525" y="5135563"/>
            <a:ext cx="514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154"/>
          <p:cNvGrpSpPr>
            <a:grpSpLocks/>
          </p:cNvGrpSpPr>
          <p:nvPr/>
        </p:nvGrpSpPr>
        <p:grpSpPr bwMode="auto">
          <a:xfrm>
            <a:off x="2927350" y="4941888"/>
            <a:ext cx="514350" cy="709612"/>
            <a:chOff x="3077" y="3468"/>
            <a:chExt cx="324" cy="447"/>
          </a:xfrm>
        </p:grpSpPr>
        <p:sp>
          <p:nvSpPr>
            <p:cNvPr id="45143" name="Rectangle 155"/>
            <p:cNvSpPr>
              <a:spLocks noChangeArrowheads="1"/>
            </p:cNvSpPr>
            <p:nvPr/>
          </p:nvSpPr>
          <p:spPr bwMode="auto">
            <a:xfrm>
              <a:off x="3077" y="3468"/>
              <a:ext cx="324" cy="44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44" name="Rectangle 156"/>
            <p:cNvSpPr>
              <a:spLocks noChangeArrowheads="1"/>
            </p:cNvSpPr>
            <p:nvPr/>
          </p:nvSpPr>
          <p:spPr bwMode="auto">
            <a:xfrm>
              <a:off x="3101" y="347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grpSp>
        <p:nvGrpSpPr>
          <p:cNvPr id="9" name="Group 157"/>
          <p:cNvGrpSpPr>
            <a:grpSpLocks/>
          </p:cNvGrpSpPr>
          <p:nvPr/>
        </p:nvGrpSpPr>
        <p:grpSpPr bwMode="auto">
          <a:xfrm>
            <a:off x="2157413" y="4940300"/>
            <a:ext cx="304800" cy="371475"/>
            <a:chOff x="775" y="1066"/>
            <a:chExt cx="321" cy="392"/>
          </a:xfrm>
        </p:grpSpPr>
        <p:sp>
          <p:nvSpPr>
            <p:cNvPr id="45141" name="Rectangle 158"/>
            <p:cNvSpPr>
              <a:spLocks noChangeArrowheads="1"/>
            </p:cNvSpPr>
            <p:nvPr/>
          </p:nvSpPr>
          <p:spPr bwMode="auto">
            <a:xfrm>
              <a:off x="775" y="1066"/>
              <a:ext cx="284" cy="392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42" name="Oval 159"/>
            <p:cNvSpPr>
              <a:spLocks noChangeArrowheads="1"/>
            </p:cNvSpPr>
            <p:nvPr/>
          </p:nvSpPr>
          <p:spPr bwMode="auto">
            <a:xfrm>
              <a:off x="1011" y="1220"/>
              <a:ext cx="85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aphicFrame>
        <p:nvGraphicFramePr>
          <p:cNvPr id="164000" name="Object 160"/>
          <p:cNvGraphicFramePr>
            <a:graphicFrameLocks noChangeAspect="1"/>
          </p:cNvGraphicFramePr>
          <p:nvPr/>
        </p:nvGraphicFramePr>
        <p:xfrm>
          <a:off x="2478088" y="4294188"/>
          <a:ext cx="2778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0" name="Формула" r:id="rId24" imgW="164880" imgH="190440" progId="Equation.3">
                  <p:embed/>
                </p:oleObj>
              </mc:Choice>
              <mc:Fallback>
                <p:oleObj name="Формула" r:id="rId24" imgW="164880" imgH="190440" progId="Equation.3">
                  <p:embed/>
                  <p:pic>
                    <p:nvPicPr>
                      <p:cNvPr id="16400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294188"/>
                        <a:ext cx="2778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1" name="Object 161"/>
          <p:cNvGraphicFramePr>
            <a:graphicFrameLocks noChangeAspect="1"/>
          </p:cNvGraphicFramePr>
          <p:nvPr/>
        </p:nvGraphicFramePr>
        <p:xfrm>
          <a:off x="3530600" y="4873625"/>
          <a:ext cx="6953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1" name="Формула" r:id="rId26" imgW="330120" imgH="190440" progId="Equation.3">
                  <p:embed/>
                </p:oleObj>
              </mc:Choice>
              <mc:Fallback>
                <p:oleObj name="Формула" r:id="rId26" imgW="330120" imgH="190440" progId="Equation.3">
                  <p:embed/>
                  <p:pic>
                    <p:nvPicPr>
                      <p:cNvPr id="164001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4873625"/>
                        <a:ext cx="6953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3"/>
          <p:cNvGrpSpPr>
            <a:grpSpLocks/>
          </p:cNvGrpSpPr>
          <p:nvPr/>
        </p:nvGrpSpPr>
        <p:grpSpPr bwMode="auto">
          <a:xfrm>
            <a:off x="2946400" y="5797550"/>
            <a:ext cx="514350" cy="709613"/>
            <a:chOff x="3077" y="3468"/>
            <a:chExt cx="324" cy="447"/>
          </a:xfrm>
        </p:grpSpPr>
        <p:sp>
          <p:nvSpPr>
            <p:cNvPr id="45139" name="Rectangle 164"/>
            <p:cNvSpPr>
              <a:spLocks noChangeArrowheads="1"/>
            </p:cNvSpPr>
            <p:nvPr/>
          </p:nvSpPr>
          <p:spPr bwMode="auto">
            <a:xfrm>
              <a:off x="3077" y="3468"/>
              <a:ext cx="324" cy="447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140" name="Rectangle 165"/>
            <p:cNvSpPr>
              <a:spLocks noChangeArrowheads="1"/>
            </p:cNvSpPr>
            <p:nvPr/>
          </p:nvSpPr>
          <p:spPr bwMode="auto">
            <a:xfrm>
              <a:off x="3101" y="347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&amp;</a:t>
              </a:r>
              <a:endParaRPr lang="ru-RU" altLang="ru-RU" sz="2800" b="1"/>
            </a:p>
          </p:txBody>
        </p:sp>
      </p:grpSp>
      <p:sp>
        <p:nvSpPr>
          <p:cNvPr id="164006" name="Line 166"/>
          <p:cNvSpPr>
            <a:spLocks noChangeShapeType="1"/>
          </p:cNvSpPr>
          <p:nvPr/>
        </p:nvSpPr>
        <p:spPr bwMode="auto">
          <a:xfrm>
            <a:off x="3457575" y="6165850"/>
            <a:ext cx="2333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4007" name="Object 167"/>
          <p:cNvGraphicFramePr>
            <a:graphicFrameLocks noChangeAspect="1"/>
          </p:cNvGraphicFramePr>
          <p:nvPr/>
        </p:nvGraphicFramePr>
        <p:xfrm>
          <a:off x="5641975" y="5651500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2" name="Формула" r:id="rId28" imgW="139680" imgH="164880" progId="Equation.3">
                  <p:embed/>
                </p:oleObj>
              </mc:Choice>
              <mc:Fallback>
                <p:oleObj name="Формула" r:id="rId28" imgW="139680" imgH="164880" progId="Equation.3">
                  <p:embed/>
                  <p:pic>
                    <p:nvPicPr>
                      <p:cNvPr id="164007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5651500"/>
                        <a:ext cx="304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8" name="Freeform 168"/>
          <p:cNvSpPr>
            <a:spLocks/>
          </p:cNvSpPr>
          <p:nvPr/>
        </p:nvSpPr>
        <p:spPr bwMode="auto">
          <a:xfrm>
            <a:off x="3441700" y="5086350"/>
            <a:ext cx="1214438" cy="223838"/>
          </a:xfrm>
          <a:custGeom>
            <a:avLst/>
            <a:gdLst>
              <a:gd name="T0" fmla="*/ 0 w 765"/>
              <a:gd name="T1" fmla="*/ 2147483647 h 141"/>
              <a:gd name="T2" fmla="*/ 2147483647 w 765"/>
              <a:gd name="T3" fmla="*/ 2147483647 h 141"/>
              <a:gd name="T4" fmla="*/ 2147483647 w 765"/>
              <a:gd name="T5" fmla="*/ 0 h 141"/>
              <a:gd name="T6" fmla="*/ 2147483647 w 765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141"/>
              <a:gd name="T14" fmla="*/ 765 w 765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141">
                <a:moveTo>
                  <a:pt x="0" y="141"/>
                </a:moveTo>
                <a:lnTo>
                  <a:pt x="561" y="141"/>
                </a:lnTo>
                <a:lnTo>
                  <a:pt x="561" y="0"/>
                </a:lnTo>
                <a:lnTo>
                  <a:pt x="765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9" name="Freeform 169"/>
          <p:cNvSpPr>
            <a:spLocks/>
          </p:cNvSpPr>
          <p:nvPr/>
        </p:nvSpPr>
        <p:spPr bwMode="auto">
          <a:xfrm flipV="1">
            <a:off x="3441700" y="4471988"/>
            <a:ext cx="1214438" cy="223837"/>
          </a:xfrm>
          <a:custGeom>
            <a:avLst/>
            <a:gdLst>
              <a:gd name="T0" fmla="*/ 0 w 765"/>
              <a:gd name="T1" fmla="*/ 2147483647 h 141"/>
              <a:gd name="T2" fmla="*/ 2147483647 w 765"/>
              <a:gd name="T3" fmla="*/ 2147483647 h 141"/>
              <a:gd name="T4" fmla="*/ 2147483647 w 765"/>
              <a:gd name="T5" fmla="*/ 0 h 141"/>
              <a:gd name="T6" fmla="*/ 2147483647 w 765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141"/>
              <a:gd name="T14" fmla="*/ 765 w 765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141">
                <a:moveTo>
                  <a:pt x="0" y="141"/>
                </a:moveTo>
                <a:lnTo>
                  <a:pt x="561" y="141"/>
                </a:lnTo>
                <a:lnTo>
                  <a:pt x="561" y="0"/>
                </a:lnTo>
                <a:lnTo>
                  <a:pt x="765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0" name="Line 170"/>
          <p:cNvSpPr>
            <a:spLocks noChangeShapeType="1"/>
          </p:cNvSpPr>
          <p:nvPr/>
        </p:nvSpPr>
        <p:spPr bwMode="auto">
          <a:xfrm>
            <a:off x="630238" y="6359525"/>
            <a:ext cx="231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4011" name="Object 171"/>
          <p:cNvGraphicFramePr>
            <a:graphicFrameLocks noChangeAspect="1"/>
          </p:cNvGraphicFramePr>
          <p:nvPr/>
        </p:nvGraphicFramePr>
        <p:xfrm>
          <a:off x="595313" y="5953125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3" name="Формула" r:id="rId30" imgW="139680" imgH="164880" progId="Equation.3">
                  <p:embed/>
                </p:oleObj>
              </mc:Choice>
              <mc:Fallback>
                <p:oleObj name="Формула" r:id="rId30" imgW="139680" imgH="164880" progId="Equation.3">
                  <p:embed/>
                  <p:pic>
                    <p:nvPicPr>
                      <p:cNvPr id="164011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953125"/>
                        <a:ext cx="293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3" name="Freeform 173"/>
          <p:cNvSpPr>
            <a:spLocks/>
          </p:cNvSpPr>
          <p:nvPr/>
        </p:nvSpPr>
        <p:spPr bwMode="auto">
          <a:xfrm>
            <a:off x="555625" y="4262438"/>
            <a:ext cx="2386013" cy="1733550"/>
          </a:xfrm>
          <a:custGeom>
            <a:avLst/>
            <a:gdLst>
              <a:gd name="T0" fmla="*/ 0 w 1719"/>
              <a:gd name="T1" fmla="*/ 0 h 1053"/>
              <a:gd name="T2" fmla="*/ 2147483647 w 1719"/>
              <a:gd name="T3" fmla="*/ 0 h 1053"/>
              <a:gd name="T4" fmla="*/ 2147483647 w 1719"/>
              <a:gd name="T5" fmla="*/ 2147483647 h 1053"/>
              <a:gd name="T6" fmla="*/ 2147483647 w 1719"/>
              <a:gd name="T7" fmla="*/ 2147483647 h 1053"/>
              <a:gd name="T8" fmla="*/ 0 60000 65536"/>
              <a:gd name="T9" fmla="*/ 0 60000 65536"/>
              <a:gd name="T10" fmla="*/ 0 60000 65536"/>
              <a:gd name="T11" fmla="*/ 0 60000 65536"/>
              <a:gd name="T12" fmla="*/ 0 w 1719"/>
              <a:gd name="T13" fmla="*/ 0 h 1053"/>
              <a:gd name="T14" fmla="*/ 1719 w 1719"/>
              <a:gd name="T15" fmla="*/ 1053 h 10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9" h="1053">
                <a:moveTo>
                  <a:pt x="0" y="0"/>
                </a:moveTo>
                <a:lnTo>
                  <a:pt x="474" y="0"/>
                </a:lnTo>
                <a:lnTo>
                  <a:pt x="474" y="1053"/>
                </a:lnTo>
                <a:lnTo>
                  <a:pt x="1719" y="1053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4" name="Line 174"/>
          <p:cNvSpPr>
            <a:spLocks noChangeShapeType="1"/>
          </p:cNvSpPr>
          <p:nvPr/>
        </p:nvSpPr>
        <p:spPr bwMode="auto">
          <a:xfrm>
            <a:off x="1203325" y="5129213"/>
            <a:ext cx="957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5" name="Line 175"/>
          <p:cNvSpPr>
            <a:spLocks noChangeShapeType="1"/>
          </p:cNvSpPr>
          <p:nvPr/>
        </p:nvSpPr>
        <p:spPr bwMode="auto">
          <a:xfrm>
            <a:off x="960438" y="4262438"/>
            <a:ext cx="1971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6" name="Freeform 176"/>
          <p:cNvSpPr>
            <a:spLocks/>
          </p:cNvSpPr>
          <p:nvPr/>
        </p:nvSpPr>
        <p:spPr bwMode="auto">
          <a:xfrm>
            <a:off x="1631950" y="4638675"/>
            <a:ext cx="500063" cy="1719263"/>
          </a:xfrm>
          <a:custGeom>
            <a:avLst/>
            <a:gdLst>
              <a:gd name="T0" fmla="*/ 0 w 315"/>
              <a:gd name="T1" fmla="*/ 2147483647 h 1083"/>
              <a:gd name="T2" fmla="*/ 0 w 315"/>
              <a:gd name="T3" fmla="*/ 0 h 1083"/>
              <a:gd name="T4" fmla="*/ 2147483647 w 315"/>
              <a:gd name="T5" fmla="*/ 0 h 1083"/>
              <a:gd name="T6" fmla="*/ 0 60000 65536"/>
              <a:gd name="T7" fmla="*/ 0 60000 65536"/>
              <a:gd name="T8" fmla="*/ 0 60000 65536"/>
              <a:gd name="T9" fmla="*/ 0 w 315"/>
              <a:gd name="T10" fmla="*/ 0 h 1083"/>
              <a:gd name="T11" fmla="*/ 315 w 315"/>
              <a:gd name="T12" fmla="*/ 1083 h 1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083">
                <a:moveTo>
                  <a:pt x="0" y="1083"/>
                </a:moveTo>
                <a:lnTo>
                  <a:pt x="0" y="0"/>
                </a:lnTo>
                <a:lnTo>
                  <a:pt x="315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7" name="Oval 177"/>
          <p:cNvSpPr>
            <a:spLocks noChangeArrowheads="1"/>
          </p:cNvSpPr>
          <p:nvPr/>
        </p:nvSpPr>
        <p:spPr bwMode="auto">
          <a:xfrm>
            <a:off x="1598613" y="6319838"/>
            <a:ext cx="71437" cy="714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018" name="Oval 178"/>
          <p:cNvSpPr>
            <a:spLocks noChangeArrowheads="1"/>
          </p:cNvSpPr>
          <p:nvPr/>
        </p:nvSpPr>
        <p:spPr bwMode="auto">
          <a:xfrm>
            <a:off x="1174750" y="5091113"/>
            <a:ext cx="71438" cy="714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019" name="Oval 179"/>
          <p:cNvSpPr>
            <a:spLocks noChangeArrowheads="1"/>
          </p:cNvSpPr>
          <p:nvPr/>
        </p:nvSpPr>
        <p:spPr bwMode="auto">
          <a:xfrm>
            <a:off x="1169988" y="4219575"/>
            <a:ext cx="71437" cy="714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020" name="Line 180"/>
          <p:cNvSpPr>
            <a:spLocks noChangeShapeType="1"/>
          </p:cNvSpPr>
          <p:nvPr/>
        </p:nvSpPr>
        <p:spPr bwMode="auto">
          <a:xfrm>
            <a:off x="1627188" y="5481638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1" name="Oval 181"/>
          <p:cNvSpPr>
            <a:spLocks noChangeArrowheads="1"/>
          </p:cNvSpPr>
          <p:nvPr/>
        </p:nvSpPr>
        <p:spPr bwMode="auto">
          <a:xfrm>
            <a:off x="1593850" y="5438775"/>
            <a:ext cx="71438" cy="714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022" name="Line 182"/>
          <p:cNvSpPr>
            <a:spLocks noChangeShapeType="1"/>
          </p:cNvSpPr>
          <p:nvPr/>
        </p:nvSpPr>
        <p:spPr bwMode="auto">
          <a:xfrm>
            <a:off x="5160963" y="4895850"/>
            <a:ext cx="620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4023" name="Object 183"/>
          <p:cNvGraphicFramePr>
            <a:graphicFrameLocks noChangeAspect="1"/>
          </p:cNvGraphicFramePr>
          <p:nvPr/>
        </p:nvGraphicFramePr>
        <p:xfrm>
          <a:off x="3575050" y="5751513"/>
          <a:ext cx="7207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" name="Формула" r:id="rId32" imgW="330120" imgH="164880" progId="Equation.3">
                  <p:embed/>
                </p:oleObj>
              </mc:Choice>
              <mc:Fallback>
                <p:oleObj name="Формула" r:id="rId32" imgW="330120" imgH="164880" progId="Equation.3">
                  <p:embed/>
                  <p:pic>
                    <p:nvPicPr>
                      <p:cNvPr id="164023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751513"/>
                        <a:ext cx="7207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5" name="Rectangle 185"/>
          <p:cNvSpPr>
            <a:spLocks noChangeArrowheads="1"/>
          </p:cNvSpPr>
          <p:nvPr/>
        </p:nvSpPr>
        <p:spPr bwMode="auto">
          <a:xfrm>
            <a:off x="1003300" y="3892550"/>
            <a:ext cx="4343400" cy="275272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" name="Group 189"/>
          <p:cNvGrpSpPr>
            <a:grpSpLocks/>
          </p:cNvGrpSpPr>
          <p:nvPr/>
        </p:nvGrpSpPr>
        <p:grpSpPr bwMode="auto">
          <a:xfrm>
            <a:off x="6299200" y="5307013"/>
            <a:ext cx="2420938" cy="833437"/>
            <a:chOff x="3411" y="3132"/>
            <a:chExt cx="1525" cy="525"/>
          </a:xfrm>
        </p:grpSpPr>
        <p:sp>
          <p:nvSpPr>
            <p:cNvPr id="45137" name="Text Box 187"/>
            <p:cNvSpPr txBox="1">
              <a:spLocks noChangeArrowheads="1"/>
            </p:cNvSpPr>
            <p:nvPr/>
          </p:nvSpPr>
          <p:spPr bwMode="auto">
            <a:xfrm>
              <a:off x="3705" y="3199"/>
              <a:ext cx="1231" cy="458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000" b="1"/>
                <a:t>  Схема на 4-х элементах?</a:t>
              </a:r>
            </a:p>
          </p:txBody>
        </p:sp>
        <p:sp>
          <p:nvSpPr>
            <p:cNvPr id="45138" name="Oval 188"/>
            <p:cNvSpPr>
              <a:spLocks noChangeArrowheads="1"/>
            </p:cNvSpPr>
            <p:nvPr/>
          </p:nvSpPr>
          <p:spPr bwMode="auto">
            <a:xfrm>
              <a:off x="3411" y="313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6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6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6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6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6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6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6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6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6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6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utoUpdateAnimBg="0"/>
      <p:bldP spid="163964" grpId="0" autoUpdateAnimBg="0"/>
      <p:bldP spid="163965" grpId="0" autoUpdateAnimBg="0"/>
      <p:bldP spid="163966" grpId="0" autoUpdateAnimBg="0"/>
      <p:bldP spid="163967" grpId="0" autoUpdateAnimBg="0"/>
      <p:bldP spid="164017" grpId="0" animBg="1"/>
      <p:bldP spid="164018" grpId="0" animBg="1"/>
      <p:bldP spid="164019" grpId="0" animBg="1"/>
      <p:bldP spid="164021" grpId="0" animBg="1"/>
      <p:bldP spid="1640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Заголовок 2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Сумматор</a:t>
            </a:r>
          </a:p>
        </p:txBody>
      </p:sp>
      <p:sp>
        <p:nvSpPr>
          <p:cNvPr id="460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6E148E-072F-4F0E-9984-0A2AD572DAF3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>
                <a:solidFill>
                  <a:schemeClr val="accent2"/>
                </a:solidFill>
              </a:rPr>
              <a:t>Сумматор</a:t>
            </a:r>
            <a:r>
              <a:rPr lang="ru-RU" altLang="ru-RU" sz="2600"/>
              <a:t> – это логическая схема, способная складывать два одноразрядных двоичных числа с переносом из предыдущего разряда.</a:t>
            </a:r>
            <a:endParaRPr lang="ru-RU" altLang="ru-RU" sz="2600" b="1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784350" y="3095625"/>
            <a:ext cx="860425" cy="1393825"/>
          </a:xfrm>
          <a:prstGeom prst="rect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1222375" y="3381375"/>
            <a:ext cx="554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1241425" y="3798888"/>
            <a:ext cx="554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1857375" y="31226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400" b="1">
                <a:cs typeface="Arial" panose="020B0604020202020204" pitchFamily="34" charset="0"/>
              </a:rPr>
              <a:t>Σ</a:t>
            </a:r>
          </a:p>
        </p:txBody>
      </p:sp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1250950" y="2963863"/>
          <a:ext cx="34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4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196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63863"/>
                        <a:ext cx="3476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9" name="Object 11"/>
          <p:cNvGraphicFramePr>
            <a:graphicFrameLocks noChangeAspect="1"/>
          </p:cNvGraphicFramePr>
          <p:nvPr/>
        </p:nvGraphicFramePr>
        <p:xfrm>
          <a:off x="1270000" y="3421063"/>
          <a:ext cx="2936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5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966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421063"/>
                        <a:ext cx="2936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0" name="Object 12"/>
          <p:cNvGraphicFramePr>
            <a:graphicFrameLocks noChangeAspect="1"/>
          </p:cNvGraphicFramePr>
          <p:nvPr/>
        </p:nvGraphicFramePr>
        <p:xfrm>
          <a:off x="2749550" y="3136900"/>
          <a:ext cx="2936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6"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1966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3136900"/>
                        <a:ext cx="29368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7950" y="3517900"/>
            <a:ext cx="554038" cy="614363"/>
            <a:chOff x="2005" y="1073"/>
            <a:chExt cx="349" cy="387"/>
          </a:xfrm>
        </p:grpSpPr>
        <p:sp>
          <p:nvSpPr>
            <p:cNvPr id="46161" name="Line 14"/>
            <p:cNvSpPr>
              <a:spLocks noChangeShapeType="1"/>
            </p:cNvSpPr>
            <p:nvPr/>
          </p:nvSpPr>
          <p:spPr bwMode="auto">
            <a:xfrm>
              <a:off x="2005" y="1073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2" name="Line 15"/>
            <p:cNvSpPr>
              <a:spLocks noChangeShapeType="1"/>
            </p:cNvSpPr>
            <p:nvPr/>
          </p:nvSpPr>
          <p:spPr bwMode="auto">
            <a:xfrm>
              <a:off x="2005" y="1460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2798763" y="3719513"/>
          <a:ext cx="293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7" name="Формула" r:id="rId10" imgW="139680" imgH="164880" progId="Equation.3">
                  <p:embed/>
                </p:oleObj>
              </mc:Choice>
              <mc:Fallback>
                <p:oleObj name="Формула" r:id="rId10" imgW="139680" imgH="164880" progId="Equation.3">
                  <p:embed/>
                  <p:pic>
                    <p:nvPicPr>
                      <p:cNvPr id="196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3719513"/>
                        <a:ext cx="293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2989263" y="3135313"/>
            <a:ext cx="85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сумма</a:t>
            </a:r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2997200" y="3735388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перенос</a:t>
            </a:r>
          </a:p>
        </p:txBody>
      </p:sp>
      <p:sp>
        <p:nvSpPr>
          <p:cNvPr id="196627" name="Line 19"/>
          <p:cNvSpPr>
            <a:spLocks noChangeShapeType="1"/>
          </p:cNvSpPr>
          <p:nvPr/>
        </p:nvSpPr>
        <p:spPr bwMode="auto">
          <a:xfrm>
            <a:off x="1250950" y="4202113"/>
            <a:ext cx="554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96628" name="Object 20"/>
          <p:cNvGraphicFramePr>
            <a:graphicFrameLocks noChangeAspect="1"/>
          </p:cNvGraphicFramePr>
          <p:nvPr/>
        </p:nvGraphicFramePr>
        <p:xfrm>
          <a:off x="1247775" y="3810000"/>
          <a:ext cx="320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8" name="Формула" r:id="rId12" imgW="152280" imgH="177480" progId="Equation.3">
                  <p:embed/>
                </p:oleObj>
              </mc:Choice>
              <mc:Fallback>
                <p:oleObj name="Формула" r:id="rId12" imgW="152280" imgH="177480" progId="Equation.3">
                  <p:embed/>
                  <p:pic>
                    <p:nvPicPr>
                      <p:cNvPr id="1966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3810000"/>
                        <a:ext cx="3206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227013" y="3784600"/>
            <a:ext cx="1057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перенос</a:t>
            </a:r>
          </a:p>
        </p:txBody>
      </p:sp>
      <p:graphicFrame>
        <p:nvGraphicFramePr>
          <p:cNvPr id="196812" name="Group 204"/>
          <p:cNvGraphicFramePr>
            <a:graphicFrameLocks noGrp="1"/>
          </p:cNvGraphicFramePr>
          <p:nvPr/>
        </p:nvGraphicFramePr>
        <p:xfrm>
          <a:off x="4752975" y="2293938"/>
          <a:ext cx="3352800" cy="3736978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13" grpId="0" animBg="1"/>
      <p:bldP spid="196617" grpId="0"/>
      <p:bldP spid="196625" grpId="0"/>
      <p:bldP spid="196626" grpId="0"/>
      <p:bldP spid="1966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6" name="Заголовок 5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Многоразрядный сумматор</a:t>
            </a:r>
          </a:p>
        </p:txBody>
      </p:sp>
      <p:sp>
        <p:nvSpPr>
          <p:cNvPr id="471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E011AB-B2E7-4B7B-BE68-AD9343A0425E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47128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/>
              <a:t>это логическая схема, способная складывать два </a:t>
            </a:r>
            <a:r>
              <a:rPr lang="en-US" altLang="ru-RU" sz="2600"/>
              <a:t/>
            </a:r>
            <a:br>
              <a:rPr lang="en-US" altLang="ru-RU" sz="2600"/>
            </a:br>
            <a:r>
              <a:rPr lang="en-US" altLang="ru-RU" sz="2600"/>
              <a:t>n-</a:t>
            </a:r>
            <a:r>
              <a:rPr lang="ru-RU" altLang="ru-RU" sz="2600"/>
              <a:t>разрядных двоичных числа.</a:t>
            </a:r>
            <a:endParaRPr lang="ru-RU" altLang="ru-RU" sz="2600" b="1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2995613" y="1939925"/>
          <a:ext cx="29416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38" name="Формула" r:id="rId4" imgW="1396800" imgH="215640" progId="Equation.3">
                  <p:embed/>
                </p:oleObj>
              </mc:Choice>
              <mc:Fallback>
                <p:oleObj name="Формула" r:id="rId4" imgW="1396800" imgH="215640" progId="Equation.3">
                  <p:embed/>
                  <p:pic>
                    <p:nvPicPr>
                      <p:cNvPr id="165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1939925"/>
                        <a:ext cx="29416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3067050" y="2471738"/>
          <a:ext cx="2940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39" name="Формула" r:id="rId6" imgW="1396800" imgH="215640" progId="Equation.3">
                  <p:embed/>
                </p:oleObj>
              </mc:Choice>
              <mc:Fallback>
                <p:oleObj name="Формула" r:id="rId6" imgW="1396800" imgH="215640" progId="Equation.3">
                  <p:embed/>
                  <p:pic>
                    <p:nvPicPr>
                      <p:cNvPr id="165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471738"/>
                        <a:ext cx="29400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3062288" y="3005138"/>
          <a:ext cx="29670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40" name="Формула" r:id="rId8" imgW="1409400" imgH="215640" progId="Equation.3">
                  <p:embed/>
                </p:oleObj>
              </mc:Choice>
              <mc:Fallback>
                <p:oleObj name="Формула" r:id="rId8" imgW="1409400" imgH="215640" progId="Equation.3">
                  <p:embed/>
                  <p:pic>
                    <p:nvPicPr>
                      <p:cNvPr id="1658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005138"/>
                        <a:ext cx="29670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2733675" y="2979738"/>
            <a:ext cx="3343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5899" name="Object 11"/>
          <p:cNvGraphicFramePr>
            <a:graphicFrameLocks noChangeAspect="1"/>
          </p:cNvGraphicFramePr>
          <p:nvPr/>
        </p:nvGraphicFramePr>
        <p:xfrm>
          <a:off x="2674938" y="2333625"/>
          <a:ext cx="2936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41" name="Формула" r:id="rId10" imgW="139680" imgH="139680" progId="Equation.3">
                  <p:embed/>
                </p:oleObj>
              </mc:Choice>
              <mc:Fallback>
                <p:oleObj name="Формула" r:id="rId10" imgW="139680" imgH="139680" progId="Equation.3">
                  <p:embed/>
                  <p:pic>
                    <p:nvPicPr>
                      <p:cNvPr id="165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2333625"/>
                        <a:ext cx="2936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78238" y="3068638"/>
            <a:ext cx="295275" cy="401637"/>
            <a:chOff x="2304" y="2274"/>
            <a:chExt cx="186" cy="253"/>
          </a:xfrm>
        </p:grpSpPr>
        <p:sp>
          <p:nvSpPr>
            <p:cNvPr id="47156" name="AutoShape 13"/>
            <p:cNvSpPr>
              <a:spLocks noChangeArrowheads="1"/>
            </p:cNvSpPr>
            <p:nvPr/>
          </p:nvSpPr>
          <p:spPr bwMode="auto">
            <a:xfrm>
              <a:off x="2304" y="2274"/>
              <a:ext cx="186" cy="2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7125" name="Object 12"/>
            <p:cNvGraphicFramePr>
              <a:graphicFrameLocks noChangeAspect="1"/>
            </p:cNvGraphicFramePr>
            <p:nvPr/>
          </p:nvGraphicFramePr>
          <p:xfrm>
            <a:off x="2304" y="2285"/>
            <a:ext cx="18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2" name="Формула" r:id="rId12" imgW="139680" imgH="164880" progId="Equation.3">
                    <p:embed/>
                  </p:oleObj>
                </mc:Choice>
                <mc:Fallback>
                  <p:oleObj name="Формула" r:id="rId12" imgW="139680" imgH="164880" progId="Equation.3">
                    <p:embed/>
                    <p:pic>
                      <p:nvPicPr>
                        <p:cNvPr id="4712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285"/>
                          <a:ext cx="185" cy="215"/>
                        </a:xfrm>
                        <a:prstGeom prst="rect">
                          <a:avLst/>
                        </a:prstGeom>
                        <a:solidFill>
                          <a:srgbClr val="FFFFC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3324225" y="3440113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перенос</a:t>
            </a:r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2263775" y="5481638"/>
            <a:ext cx="1360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5914" name="Object 26"/>
          <p:cNvGraphicFramePr>
            <a:graphicFrameLocks noChangeAspect="1"/>
          </p:cNvGraphicFramePr>
          <p:nvPr/>
        </p:nvGraphicFramePr>
        <p:xfrm>
          <a:off x="8020050" y="5192713"/>
          <a:ext cx="2682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43" name="Формула" r:id="rId14" imgW="126720" imgH="177480" progId="Equation.3">
                  <p:embed/>
                </p:oleObj>
              </mc:Choice>
              <mc:Fallback>
                <p:oleObj name="Формула" r:id="rId14" imgW="126720" imgH="177480" progId="Equation.3">
                  <p:embed/>
                  <p:pic>
                    <p:nvPicPr>
                      <p:cNvPr id="1659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5192713"/>
                        <a:ext cx="2682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6" name="Rectangle 28"/>
          <p:cNvSpPr>
            <a:spLocks noChangeArrowheads="1"/>
          </p:cNvSpPr>
          <p:nvPr/>
        </p:nvSpPr>
        <p:spPr bwMode="auto">
          <a:xfrm>
            <a:off x="7658100" y="5402263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перенос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54038" y="4014788"/>
            <a:ext cx="2266950" cy="1871662"/>
            <a:chOff x="380" y="2176"/>
            <a:chExt cx="1428" cy="1179"/>
          </a:xfrm>
        </p:grpSpPr>
        <p:sp>
          <p:nvSpPr>
            <p:cNvPr id="47150" name="Rectangle 16"/>
            <p:cNvSpPr>
              <a:spLocks noChangeArrowheads="1"/>
            </p:cNvSpPr>
            <p:nvPr/>
          </p:nvSpPr>
          <p:spPr bwMode="auto">
            <a:xfrm>
              <a:off x="913" y="2416"/>
              <a:ext cx="542" cy="87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51" name="Line 17"/>
            <p:cNvSpPr>
              <a:spLocks noChangeShapeType="1"/>
            </p:cNvSpPr>
            <p:nvPr/>
          </p:nvSpPr>
          <p:spPr bwMode="auto">
            <a:xfrm>
              <a:off x="559" y="2596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2" name="Line 18"/>
            <p:cNvSpPr>
              <a:spLocks noChangeShapeType="1"/>
            </p:cNvSpPr>
            <p:nvPr/>
          </p:nvSpPr>
          <p:spPr bwMode="auto">
            <a:xfrm>
              <a:off x="571" y="2859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3" name="Rectangle 19"/>
            <p:cNvSpPr>
              <a:spLocks noChangeArrowheads="1"/>
            </p:cNvSpPr>
            <p:nvPr/>
          </p:nvSpPr>
          <p:spPr bwMode="auto">
            <a:xfrm>
              <a:off x="959" y="243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 b="1">
                  <a:cs typeface="Arial" panose="020B0604020202020204" pitchFamily="34" charset="0"/>
                </a:rPr>
                <a:t>Σ</a:t>
              </a:r>
            </a:p>
          </p:txBody>
        </p:sp>
        <p:graphicFrame>
          <p:nvGraphicFramePr>
            <p:cNvPr id="47120" name="Object 20"/>
            <p:cNvGraphicFramePr>
              <a:graphicFrameLocks noChangeAspect="1"/>
            </p:cNvGraphicFramePr>
            <p:nvPr/>
          </p:nvGraphicFramePr>
          <p:xfrm>
            <a:off x="577" y="2300"/>
            <a:ext cx="219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4" name="Формула" r:id="rId16" imgW="164880" imgH="215640" progId="Equation.3">
                    <p:embed/>
                  </p:oleObj>
                </mc:Choice>
                <mc:Fallback>
                  <p:oleObj name="Формула" r:id="rId16" imgW="164880" imgH="215640" progId="Equation.3">
                    <p:embed/>
                    <p:pic>
                      <p:nvPicPr>
                        <p:cNvPr id="4712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300"/>
                          <a:ext cx="219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1" name="Object 21"/>
            <p:cNvGraphicFramePr>
              <a:graphicFrameLocks noChangeAspect="1"/>
            </p:cNvGraphicFramePr>
            <p:nvPr/>
          </p:nvGraphicFramePr>
          <p:xfrm>
            <a:off x="572" y="2588"/>
            <a:ext cx="21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5" name="Формула" r:id="rId18" imgW="164880" imgH="215640" progId="Equation.3">
                    <p:embed/>
                  </p:oleObj>
                </mc:Choice>
                <mc:Fallback>
                  <p:oleObj name="Формула" r:id="rId18" imgW="164880" imgH="215640" progId="Equation.3">
                    <p:embed/>
                    <p:pic>
                      <p:nvPicPr>
                        <p:cNvPr id="4712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2588"/>
                          <a:ext cx="219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2" name="Object 22"/>
            <p:cNvGraphicFramePr>
              <a:graphicFrameLocks noChangeAspect="1"/>
            </p:cNvGraphicFramePr>
            <p:nvPr/>
          </p:nvGraphicFramePr>
          <p:xfrm>
            <a:off x="1536" y="2176"/>
            <a:ext cx="21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6" name="Формула" r:id="rId20" imgW="164880" imgH="215640" progId="Equation.3">
                    <p:embed/>
                  </p:oleObj>
                </mc:Choice>
                <mc:Fallback>
                  <p:oleObj name="Формула" r:id="rId20" imgW="164880" imgH="215640" progId="Equation.3">
                    <p:embed/>
                    <p:pic>
                      <p:nvPicPr>
                        <p:cNvPr id="4712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176"/>
                          <a:ext cx="218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54" name="Line 29"/>
            <p:cNvSpPr>
              <a:spLocks noChangeShapeType="1"/>
            </p:cNvSpPr>
            <p:nvPr/>
          </p:nvSpPr>
          <p:spPr bwMode="auto">
            <a:xfrm>
              <a:off x="577" y="3113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7123" name="Object 30"/>
            <p:cNvGraphicFramePr>
              <a:graphicFrameLocks noChangeAspect="1"/>
            </p:cNvGraphicFramePr>
            <p:nvPr/>
          </p:nvGraphicFramePr>
          <p:xfrm>
            <a:off x="380" y="3008"/>
            <a:ext cx="169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7" name="Формула" r:id="rId22" imgW="126720" imgH="177480" progId="Equation.3">
                    <p:embed/>
                  </p:oleObj>
                </mc:Choice>
                <mc:Fallback>
                  <p:oleObj name="Формула" r:id="rId22" imgW="126720" imgH="177480" progId="Equation.3">
                    <p:embed/>
                    <p:pic>
                      <p:nvPicPr>
                        <p:cNvPr id="4712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" y="3008"/>
                          <a:ext cx="169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4" name="Object 31"/>
            <p:cNvGraphicFramePr>
              <a:graphicFrameLocks noChangeAspect="1"/>
            </p:cNvGraphicFramePr>
            <p:nvPr/>
          </p:nvGraphicFramePr>
          <p:xfrm>
            <a:off x="1562" y="3073"/>
            <a:ext cx="23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48" name="Формула" r:id="rId24" imgW="177480" imgH="215640" progId="Equation.3">
                    <p:embed/>
                  </p:oleObj>
                </mc:Choice>
                <mc:Fallback>
                  <p:oleObj name="Формула" r:id="rId24" imgW="177480" imgH="215640" progId="Equation.3">
                    <p:embed/>
                    <p:pic>
                      <p:nvPicPr>
                        <p:cNvPr id="47124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2" y="3073"/>
                          <a:ext cx="237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55" name="Freeform 32"/>
            <p:cNvSpPr>
              <a:spLocks/>
            </p:cNvSpPr>
            <p:nvPr/>
          </p:nvSpPr>
          <p:spPr bwMode="auto">
            <a:xfrm>
              <a:off x="1455" y="2248"/>
              <a:ext cx="353" cy="396"/>
            </a:xfrm>
            <a:custGeom>
              <a:avLst/>
              <a:gdLst>
                <a:gd name="T0" fmla="*/ 0 w 353"/>
                <a:gd name="T1" fmla="*/ 396 h 396"/>
                <a:gd name="T2" fmla="*/ 353 w 353"/>
                <a:gd name="T3" fmla="*/ 396 h 396"/>
                <a:gd name="T4" fmla="*/ 353 w 353"/>
                <a:gd name="T5" fmla="*/ 0 h 396"/>
                <a:gd name="T6" fmla="*/ 0 60000 65536"/>
                <a:gd name="T7" fmla="*/ 0 60000 65536"/>
                <a:gd name="T8" fmla="*/ 0 60000 65536"/>
                <a:gd name="T9" fmla="*/ 0 w 353"/>
                <a:gd name="T10" fmla="*/ 0 h 396"/>
                <a:gd name="T11" fmla="*/ 353 w 353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" h="396">
                  <a:moveTo>
                    <a:pt x="0" y="396"/>
                  </a:moveTo>
                  <a:lnTo>
                    <a:pt x="353" y="396"/>
                  </a:lnTo>
                  <a:lnTo>
                    <a:pt x="35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65931" name="Object 43"/>
          <p:cNvGraphicFramePr>
            <a:graphicFrameLocks noChangeAspect="1"/>
          </p:cNvGraphicFramePr>
          <p:nvPr/>
        </p:nvGraphicFramePr>
        <p:xfrm>
          <a:off x="4722813" y="5408613"/>
          <a:ext cx="3762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49" name="Формула" r:id="rId26" imgW="177480" imgH="228600" progId="Equation.3">
                  <p:embed/>
                </p:oleObj>
              </mc:Choice>
              <mc:Fallback>
                <p:oleObj name="Формула" r:id="rId26" imgW="177480" imgH="228600" progId="Equation.3">
                  <p:embed/>
                  <p:pic>
                    <p:nvPicPr>
                      <p:cNvPr id="1659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5408613"/>
                        <a:ext cx="3762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079750" y="4014788"/>
            <a:ext cx="1989138" cy="1706562"/>
            <a:chOff x="1940" y="2529"/>
            <a:chExt cx="1253" cy="1075"/>
          </a:xfrm>
        </p:grpSpPr>
        <p:graphicFrame>
          <p:nvGraphicFramePr>
            <p:cNvPr id="47117" name="Object 39"/>
            <p:cNvGraphicFramePr>
              <a:graphicFrameLocks noChangeAspect="1"/>
            </p:cNvGraphicFramePr>
            <p:nvPr/>
          </p:nvGraphicFramePr>
          <p:xfrm>
            <a:off x="2915" y="2529"/>
            <a:ext cx="235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0" name="Формула" r:id="rId28" imgW="177480" imgH="215640" progId="Equation.3">
                    <p:embed/>
                  </p:oleObj>
                </mc:Choice>
                <mc:Fallback>
                  <p:oleObj name="Формула" r:id="rId28" imgW="177480" imgH="215640" progId="Equation.3">
                    <p:embed/>
                    <p:pic>
                      <p:nvPicPr>
                        <p:cNvPr id="47117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529"/>
                          <a:ext cx="235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4" name="Rectangle 33"/>
            <p:cNvSpPr>
              <a:spLocks noChangeArrowheads="1"/>
            </p:cNvSpPr>
            <p:nvPr/>
          </p:nvSpPr>
          <p:spPr bwMode="auto">
            <a:xfrm>
              <a:off x="2294" y="2726"/>
              <a:ext cx="542" cy="87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45" name="Line 34"/>
            <p:cNvSpPr>
              <a:spLocks noChangeShapeType="1"/>
            </p:cNvSpPr>
            <p:nvPr/>
          </p:nvSpPr>
          <p:spPr bwMode="auto">
            <a:xfrm>
              <a:off x="1940" y="2906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6" name="Line 35"/>
            <p:cNvSpPr>
              <a:spLocks noChangeShapeType="1"/>
            </p:cNvSpPr>
            <p:nvPr/>
          </p:nvSpPr>
          <p:spPr bwMode="auto">
            <a:xfrm>
              <a:off x="1952" y="3169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7" name="Rectangle 36"/>
            <p:cNvSpPr>
              <a:spLocks noChangeArrowheads="1"/>
            </p:cNvSpPr>
            <p:nvPr/>
          </p:nvSpPr>
          <p:spPr bwMode="auto">
            <a:xfrm>
              <a:off x="2340" y="274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 b="1">
                  <a:cs typeface="Arial" panose="020B0604020202020204" pitchFamily="34" charset="0"/>
                </a:rPr>
                <a:t>Σ</a:t>
              </a:r>
            </a:p>
          </p:txBody>
        </p:sp>
        <p:graphicFrame>
          <p:nvGraphicFramePr>
            <p:cNvPr id="47118" name="Object 37"/>
            <p:cNvGraphicFramePr>
              <a:graphicFrameLocks noChangeAspect="1"/>
            </p:cNvGraphicFramePr>
            <p:nvPr/>
          </p:nvGraphicFramePr>
          <p:xfrm>
            <a:off x="1941" y="2610"/>
            <a:ext cx="25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1" name="Формула" r:id="rId30" imgW="190440" imgH="215640" progId="Equation.3">
                    <p:embed/>
                  </p:oleObj>
                </mc:Choice>
                <mc:Fallback>
                  <p:oleObj name="Формула" r:id="rId30" imgW="190440" imgH="215640" progId="Equation.3">
                    <p:embed/>
                    <p:pic>
                      <p:nvPicPr>
                        <p:cNvPr id="4711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1" y="2610"/>
                          <a:ext cx="253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9" name="Object 38"/>
            <p:cNvGraphicFramePr>
              <a:graphicFrameLocks noChangeAspect="1"/>
            </p:cNvGraphicFramePr>
            <p:nvPr/>
          </p:nvGraphicFramePr>
          <p:xfrm>
            <a:off x="1945" y="2898"/>
            <a:ext cx="235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2" name="Формула" r:id="rId32" imgW="177480" imgH="215640" progId="Equation.3">
                    <p:embed/>
                  </p:oleObj>
                </mc:Choice>
                <mc:Fallback>
                  <p:oleObj name="Формула" r:id="rId32" imgW="177480" imgH="215640" progId="Equation.3">
                    <p:embed/>
                    <p:pic>
                      <p:nvPicPr>
                        <p:cNvPr id="4711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5" y="2898"/>
                          <a:ext cx="235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8" name="Line 40"/>
            <p:cNvSpPr>
              <a:spLocks noChangeShapeType="1"/>
            </p:cNvSpPr>
            <p:nvPr/>
          </p:nvSpPr>
          <p:spPr bwMode="auto">
            <a:xfrm>
              <a:off x="2844" y="3441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9" name="Freeform 44"/>
            <p:cNvSpPr>
              <a:spLocks/>
            </p:cNvSpPr>
            <p:nvPr/>
          </p:nvSpPr>
          <p:spPr bwMode="auto">
            <a:xfrm>
              <a:off x="2836" y="2558"/>
              <a:ext cx="353" cy="396"/>
            </a:xfrm>
            <a:custGeom>
              <a:avLst/>
              <a:gdLst>
                <a:gd name="T0" fmla="*/ 0 w 353"/>
                <a:gd name="T1" fmla="*/ 396 h 396"/>
                <a:gd name="T2" fmla="*/ 353 w 353"/>
                <a:gd name="T3" fmla="*/ 396 h 396"/>
                <a:gd name="T4" fmla="*/ 353 w 353"/>
                <a:gd name="T5" fmla="*/ 0 h 396"/>
                <a:gd name="T6" fmla="*/ 0 60000 65536"/>
                <a:gd name="T7" fmla="*/ 0 60000 65536"/>
                <a:gd name="T8" fmla="*/ 0 60000 65536"/>
                <a:gd name="T9" fmla="*/ 0 w 353"/>
                <a:gd name="T10" fmla="*/ 0 h 396"/>
                <a:gd name="T11" fmla="*/ 353 w 353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" h="396">
                  <a:moveTo>
                    <a:pt x="0" y="396"/>
                  </a:moveTo>
                  <a:lnTo>
                    <a:pt x="353" y="396"/>
                  </a:lnTo>
                  <a:lnTo>
                    <a:pt x="35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957888" y="3922713"/>
            <a:ext cx="1982787" cy="1774825"/>
            <a:chOff x="3903" y="2263"/>
            <a:chExt cx="1249" cy="1118"/>
          </a:xfrm>
        </p:grpSpPr>
        <p:sp>
          <p:nvSpPr>
            <p:cNvPr id="47138" name="Rectangle 45"/>
            <p:cNvSpPr>
              <a:spLocks noChangeArrowheads="1"/>
            </p:cNvSpPr>
            <p:nvPr/>
          </p:nvSpPr>
          <p:spPr bwMode="auto">
            <a:xfrm>
              <a:off x="4257" y="2503"/>
              <a:ext cx="542" cy="878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39" name="Line 46"/>
            <p:cNvSpPr>
              <a:spLocks noChangeShapeType="1"/>
            </p:cNvSpPr>
            <p:nvPr/>
          </p:nvSpPr>
          <p:spPr bwMode="auto">
            <a:xfrm>
              <a:off x="3903" y="2683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0" name="Line 47"/>
            <p:cNvSpPr>
              <a:spLocks noChangeShapeType="1"/>
            </p:cNvSpPr>
            <p:nvPr/>
          </p:nvSpPr>
          <p:spPr bwMode="auto">
            <a:xfrm>
              <a:off x="3915" y="2946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1" name="Rectangle 48"/>
            <p:cNvSpPr>
              <a:spLocks noChangeArrowheads="1"/>
            </p:cNvSpPr>
            <p:nvPr/>
          </p:nvSpPr>
          <p:spPr bwMode="auto">
            <a:xfrm>
              <a:off x="4303" y="25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 b="1">
                  <a:cs typeface="Arial" panose="020B0604020202020204" pitchFamily="34" charset="0"/>
                </a:rPr>
                <a:t>Σ</a:t>
              </a:r>
            </a:p>
          </p:txBody>
        </p:sp>
        <p:graphicFrame>
          <p:nvGraphicFramePr>
            <p:cNvPr id="47114" name="Object 49"/>
            <p:cNvGraphicFramePr>
              <a:graphicFrameLocks noChangeAspect="1"/>
            </p:cNvGraphicFramePr>
            <p:nvPr/>
          </p:nvGraphicFramePr>
          <p:xfrm>
            <a:off x="3912" y="2387"/>
            <a:ext cx="236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3" name="Формула" r:id="rId34" imgW="177480" imgH="215640" progId="Equation.3">
                    <p:embed/>
                  </p:oleObj>
                </mc:Choice>
                <mc:Fallback>
                  <p:oleObj name="Формула" r:id="rId34" imgW="177480" imgH="215640" progId="Equation.3">
                    <p:embed/>
                    <p:pic>
                      <p:nvPicPr>
                        <p:cNvPr id="47114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2" y="2387"/>
                          <a:ext cx="236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50"/>
            <p:cNvGraphicFramePr>
              <a:graphicFrameLocks noChangeAspect="1"/>
            </p:cNvGraphicFramePr>
            <p:nvPr/>
          </p:nvGraphicFramePr>
          <p:xfrm>
            <a:off x="3908" y="2675"/>
            <a:ext cx="235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4" name="Формула" r:id="rId36" imgW="177480" imgH="215640" progId="Equation.3">
                    <p:embed/>
                  </p:oleObj>
                </mc:Choice>
                <mc:Fallback>
                  <p:oleObj name="Формула" r:id="rId36" imgW="177480" imgH="215640" progId="Equation.3">
                    <p:embed/>
                    <p:pic>
                      <p:nvPicPr>
                        <p:cNvPr id="47115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675"/>
                          <a:ext cx="235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6" name="Object 51"/>
            <p:cNvGraphicFramePr>
              <a:graphicFrameLocks noChangeAspect="1"/>
            </p:cNvGraphicFramePr>
            <p:nvPr/>
          </p:nvGraphicFramePr>
          <p:xfrm>
            <a:off x="4872" y="2263"/>
            <a:ext cx="235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155" name="Формула" r:id="rId38" imgW="177480" imgH="215640" progId="Equation.3">
                    <p:embed/>
                  </p:oleObj>
                </mc:Choice>
                <mc:Fallback>
                  <p:oleObj name="Формула" r:id="rId38" imgW="177480" imgH="215640" progId="Equation.3">
                    <p:embed/>
                    <p:pic>
                      <p:nvPicPr>
                        <p:cNvPr id="47116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2263"/>
                          <a:ext cx="235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2" name="Line 52"/>
            <p:cNvSpPr>
              <a:spLocks noChangeShapeType="1"/>
            </p:cNvSpPr>
            <p:nvPr/>
          </p:nvSpPr>
          <p:spPr bwMode="auto">
            <a:xfrm>
              <a:off x="4801" y="3156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3" name="Freeform 54"/>
            <p:cNvSpPr>
              <a:spLocks/>
            </p:cNvSpPr>
            <p:nvPr/>
          </p:nvSpPr>
          <p:spPr bwMode="auto">
            <a:xfrm>
              <a:off x="4799" y="2335"/>
              <a:ext cx="353" cy="396"/>
            </a:xfrm>
            <a:custGeom>
              <a:avLst/>
              <a:gdLst>
                <a:gd name="T0" fmla="*/ 0 w 353"/>
                <a:gd name="T1" fmla="*/ 396 h 396"/>
                <a:gd name="T2" fmla="*/ 353 w 353"/>
                <a:gd name="T3" fmla="*/ 396 h 396"/>
                <a:gd name="T4" fmla="*/ 353 w 353"/>
                <a:gd name="T5" fmla="*/ 0 h 396"/>
                <a:gd name="T6" fmla="*/ 0 60000 65536"/>
                <a:gd name="T7" fmla="*/ 0 60000 65536"/>
                <a:gd name="T8" fmla="*/ 0 60000 65536"/>
                <a:gd name="T9" fmla="*/ 0 w 353"/>
                <a:gd name="T10" fmla="*/ 0 h 396"/>
                <a:gd name="T11" fmla="*/ 353 w 353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" h="396">
                  <a:moveTo>
                    <a:pt x="0" y="396"/>
                  </a:moveTo>
                  <a:lnTo>
                    <a:pt x="353" y="396"/>
                  </a:lnTo>
                  <a:lnTo>
                    <a:pt x="35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46" name="Line 58"/>
          <p:cNvSpPr>
            <a:spLocks noChangeShapeType="1"/>
          </p:cNvSpPr>
          <p:nvPr/>
        </p:nvSpPr>
        <p:spPr bwMode="auto">
          <a:xfrm>
            <a:off x="5967413" y="5427663"/>
            <a:ext cx="55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5947" name="Object 59"/>
          <p:cNvGraphicFramePr>
            <a:graphicFrameLocks noChangeAspect="1"/>
          </p:cNvGraphicFramePr>
          <p:nvPr/>
        </p:nvGraphicFramePr>
        <p:xfrm>
          <a:off x="5322888" y="5357813"/>
          <a:ext cx="42862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56" name="Формула" r:id="rId40" imgW="203040" imgH="114120" progId="Equation.3">
                  <p:embed/>
                </p:oleObj>
              </mc:Choice>
              <mc:Fallback>
                <p:oleObj name="Формула" r:id="rId40" imgW="203040" imgH="114120" progId="Equation.3">
                  <p:embed/>
                  <p:pic>
                    <p:nvPicPr>
                      <p:cNvPr id="165947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5357813"/>
                        <a:ext cx="428625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49" name="Object 61"/>
          <p:cNvGraphicFramePr>
            <a:graphicFrameLocks noChangeAspect="1"/>
          </p:cNvGraphicFramePr>
          <p:nvPr/>
        </p:nvGraphicFramePr>
        <p:xfrm>
          <a:off x="5883275" y="5391150"/>
          <a:ext cx="3762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57" name="Формула" r:id="rId42" imgW="177480" imgH="215640" progId="Equation.3">
                  <p:embed/>
                </p:oleObj>
              </mc:Choice>
              <mc:Fallback>
                <p:oleObj name="Формула" r:id="rId42" imgW="177480" imgH="215640" progId="Equation.3">
                  <p:embed/>
                  <p:pic>
                    <p:nvPicPr>
                      <p:cNvPr id="16594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91150"/>
                        <a:ext cx="3762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3" grpId="0"/>
      <p:bldP spid="1659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2633" y="2458655"/>
            <a:ext cx="8369300" cy="1397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C00000"/>
                </a:solidFill>
              </a:rPr>
              <a:t>§ </a:t>
            </a:r>
            <a:r>
              <a:rPr lang="ru-RU" altLang="ru-RU" sz="4400" b="1" dirty="0">
                <a:solidFill>
                  <a:srgbClr val="C00000"/>
                </a:solidFill>
              </a:rPr>
              <a:t>3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. Логические формулы</a:t>
            </a:r>
          </a:p>
        </p:txBody>
      </p:sp>
      <p:sp>
        <p:nvSpPr>
          <p:cNvPr id="614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75AE3-5DE0-46DA-A79F-EB9975D7678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A2A3FB-8E5D-40A7-A690-98A1F3A05723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  <p:sp>
        <p:nvSpPr>
          <p:cNvPr id="9220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Формализация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Прибор имеет три датчика и может работать, если два из них исправны. Записать в виде формулы ситуацию «авария».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</a:t>
            </a:r>
            <a:r>
              <a:rPr lang="en-US" altLang="ru-RU" sz="2400" b="1" dirty="0">
                <a:solidFill>
                  <a:schemeClr val="accent2"/>
                </a:solidFill>
              </a:rPr>
              <a:t>A</a:t>
            </a:r>
            <a:r>
              <a:rPr lang="en-US" altLang="ru-RU" sz="2400" dirty="0"/>
              <a:t> – </a:t>
            </a:r>
            <a:r>
              <a:rPr lang="ru-RU" altLang="ru-RU" sz="2400" dirty="0"/>
              <a:t>«Датчик № 1 неисправен».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</a:t>
            </a:r>
            <a:r>
              <a:rPr lang="en-US" altLang="ru-RU" sz="2400" b="1" dirty="0">
                <a:solidFill>
                  <a:schemeClr val="accent2"/>
                </a:solidFill>
              </a:rPr>
              <a:t>B</a:t>
            </a:r>
            <a:r>
              <a:rPr lang="en-US" altLang="ru-RU" sz="2400" b="1" dirty="0"/>
              <a:t> – </a:t>
            </a:r>
            <a:r>
              <a:rPr lang="ru-RU" altLang="ru-RU" sz="2400" dirty="0"/>
              <a:t>«Датчик № 2 неисправен».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</a:t>
            </a:r>
            <a:r>
              <a:rPr lang="en-US" altLang="ru-RU" sz="2400" b="1" dirty="0">
                <a:solidFill>
                  <a:schemeClr val="accent2"/>
                </a:solidFill>
              </a:rPr>
              <a:t>C</a:t>
            </a:r>
            <a:r>
              <a:rPr lang="en-US" altLang="ru-RU" sz="2400" b="1" dirty="0"/>
              <a:t> – </a:t>
            </a:r>
            <a:r>
              <a:rPr lang="ru-RU" altLang="ru-RU" sz="2400" dirty="0"/>
              <a:t>«Датчик № </a:t>
            </a:r>
            <a:r>
              <a:rPr lang="en-US" altLang="ru-RU" sz="2400" dirty="0"/>
              <a:t>3</a:t>
            </a:r>
            <a:r>
              <a:rPr lang="ru-RU" altLang="ru-RU" sz="2400" dirty="0"/>
              <a:t> неисправен».</a:t>
            </a:r>
            <a:endParaRPr lang="en-US" altLang="ru-RU" sz="2400" dirty="0"/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Аварийный сигнал</a:t>
            </a:r>
            <a:r>
              <a:rPr lang="ru-RU" altLang="ru-RU" sz="2400" dirty="0"/>
              <a:t>: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</a:t>
            </a:r>
            <a:r>
              <a:rPr lang="en-US" altLang="ru-RU" sz="2400" b="1" dirty="0"/>
              <a:t>X – </a:t>
            </a:r>
            <a:r>
              <a:rPr lang="ru-RU" altLang="ru-RU" sz="2400" dirty="0"/>
              <a:t>«Неисправны два датчика».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485775" y="4113213"/>
            <a:ext cx="6427788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</a:t>
            </a:r>
            <a:r>
              <a:rPr lang="en-US" altLang="ru-RU" sz="2400" b="1" dirty="0"/>
              <a:t>X – </a:t>
            </a:r>
            <a:r>
              <a:rPr lang="ru-RU" altLang="ru-RU" sz="2400" dirty="0"/>
              <a:t>«Неисправны датчики № 1 </a:t>
            </a:r>
            <a:r>
              <a:rPr lang="ru-RU" altLang="ru-RU" sz="2400" b="1" dirty="0"/>
              <a:t>и</a:t>
            </a:r>
            <a:r>
              <a:rPr lang="ru-RU" altLang="ru-RU" sz="2400" dirty="0"/>
              <a:t> № 2» </a:t>
            </a:r>
            <a:r>
              <a:rPr lang="ru-RU" altLang="ru-RU" sz="2400" b="1" dirty="0"/>
              <a:t>или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     «Неисправны датчики № 1 </a:t>
            </a:r>
            <a:r>
              <a:rPr lang="ru-RU" altLang="ru-RU" sz="2400" b="1" dirty="0"/>
              <a:t>и</a:t>
            </a:r>
            <a:r>
              <a:rPr lang="ru-RU" altLang="ru-RU" sz="2400" dirty="0"/>
              <a:t> № 3» </a:t>
            </a:r>
            <a:r>
              <a:rPr lang="ru-RU" altLang="ru-RU" sz="2400" b="1" dirty="0"/>
              <a:t>или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       «Неисправны датчики № 2 </a:t>
            </a:r>
            <a:r>
              <a:rPr lang="ru-RU" altLang="ru-RU" sz="2400" b="1" dirty="0"/>
              <a:t>и</a:t>
            </a:r>
            <a:r>
              <a:rPr lang="ru-RU" altLang="ru-RU" sz="2400" dirty="0"/>
              <a:t> № 3».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725" y="5635625"/>
            <a:ext cx="4687888" cy="661988"/>
            <a:chOff x="324" y="3520"/>
            <a:chExt cx="2953" cy="417"/>
          </a:xfrm>
        </p:grpSpPr>
        <p:sp>
          <p:nvSpPr>
            <p:cNvPr id="9228" name="AutoShape 8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9218" name="Object 9"/>
            <p:cNvGraphicFramePr>
              <a:graphicFrameLocks noChangeAspect="1"/>
            </p:cNvGraphicFramePr>
            <p:nvPr/>
          </p:nvGraphicFramePr>
          <p:xfrm>
            <a:off x="455" y="3557"/>
            <a:ext cx="269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6" name="Формула" r:id="rId4" imgW="1422360" imgH="177480" progId="Equation.3">
                    <p:embed/>
                  </p:oleObj>
                </mc:Choice>
                <mc:Fallback>
                  <p:oleObj name="Формула" r:id="rId4" imgW="142236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3557"/>
                          <a:ext cx="269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371" name="AutoShape 11"/>
          <p:cNvSpPr>
            <a:spLocks noChangeArrowheads="1"/>
          </p:cNvSpPr>
          <p:nvPr/>
        </p:nvSpPr>
        <p:spPr bwMode="auto">
          <a:xfrm>
            <a:off x="6562725" y="5292725"/>
            <a:ext cx="2166938" cy="933450"/>
          </a:xfrm>
          <a:prstGeom prst="wedgeRoundRectCallout">
            <a:avLst>
              <a:gd name="adj1" fmla="val -108903"/>
              <a:gd name="adj2" fmla="val 1394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логическая формула</a:t>
            </a:r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4806950" y="2365375"/>
            <a:ext cx="4068763" cy="1306513"/>
            <a:chOff x="3959827" y="2142041"/>
            <a:chExt cx="4069051" cy="1306692"/>
          </a:xfrm>
        </p:grpSpPr>
        <p:sp>
          <p:nvSpPr>
            <p:cNvPr id="9226" name="Text Box 43"/>
            <p:cNvSpPr txBox="1">
              <a:spLocks noChangeArrowheads="1"/>
            </p:cNvSpPr>
            <p:nvPr/>
          </p:nvSpPr>
          <p:spPr bwMode="auto">
            <a:xfrm>
              <a:off x="4426552" y="2248404"/>
              <a:ext cx="3602326" cy="1200329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Формализация </a:t>
              </a:r>
              <a:r>
                <a:rPr lang="ru-RU" altLang="ru-RU" sz="2400"/>
                <a:t>– это переход к записи на формальном языке!</a:t>
              </a:r>
            </a:p>
          </p:txBody>
        </p:sp>
        <p:sp>
          <p:nvSpPr>
            <p:cNvPr id="9227" name="Oval 44"/>
            <p:cNvSpPr>
              <a:spLocks noChangeArrowheads="1"/>
            </p:cNvSpPr>
            <p:nvPr/>
          </p:nvSpPr>
          <p:spPr bwMode="auto">
            <a:xfrm>
              <a:off x="3959827" y="2142041"/>
              <a:ext cx="649288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allAtOnce"/>
      <p:bldP spid="143366" grpId="0"/>
      <p:bldP spid="1433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A2A3FB-8E5D-40A7-A690-98A1F3A05723}" type="slidenum">
              <a:rPr lang="ru-RU" altLang="ru-RU"/>
              <a:pPr eaLnBrk="1" hangingPunct="1"/>
              <a:t>47</a:t>
            </a:fld>
            <a:endParaRPr lang="ru-RU" altLang="ru-RU"/>
          </a:p>
        </p:txBody>
      </p:sp>
      <p:sp>
        <p:nvSpPr>
          <p:cNvPr id="9220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Формализация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88938" y="804863"/>
            <a:ext cx="83661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200" dirty="0"/>
              <a:t>С помощью логических переменных и символов логических операций любое высказывание можно формализовать, то есть заменить </a:t>
            </a:r>
            <a:r>
              <a:rPr lang="ru-RU" sz="2200" b="1" dirty="0"/>
              <a:t>логической формулой</a:t>
            </a:r>
            <a:r>
              <a:rPr lang="ru-RU" sz="2200" dirty="0" smtClean="0"/>
              <a:t>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2934" y="6037069"/>
            <a:ext cx="4687888" cy="661988"/>
            <a:chOff x="324" y="3520"/>
            <a:chExt cx="2953" cy="417"/>
          </a:xfrm>
        </p:grpSpPr>
        <p:sp>
          <p:nvSpPr>
            <p:cNvPr id="9228" name="AutoShape 8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921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956707"/>
                </p:ext>
              </p:extLst>
            </p:nvPr>
          </p:nvGraphicFramePr>
          <p:xfrm>
            <a:off x="1130" y="3557"/>
            <a:ext cx="134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43" name="Формула" r:id="rId4" imgW="711000" imgH="177480" progId="Equation.3">
                    <p:embed/>
                  </p:oleObj>
                </mc:Choice>
                <mc:Fallback>
                  <p:oleObj name="Формула" r:id="rId4" imgW="711000" imgH="177480" progId="Equation.3">
                    <p:embed/>
                    <p:pic>
                      <p:nvPicPr>
                        <p:cNvPr id="921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" y="3557"/>
                          <a:ext cx="134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371" name="AutoShape 11"/>
          <p:cNvSpPr>
            <a:spLocks noChangeArrowheads="1"/>
          </p:cNvSpPr>
          <p:nvPr/>
        </p:nvSpPr>
        <p:spPr bwMode="auto">
          <a:xfrm>
            <a:off x="6519862" y="5629082"/>
            <a:ext cx="2166938" cy="933450"/>
          </a:xfrm>
          <a:prstGeom prst="wedgeRoundRectCallout">
            <a:avLst>
              <a:gd name="adj1" fmla="val -108903"/>
              <a:gd name="adj2" fmla="val 1394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 dirty="0">
                <a:latin typeface="Arial" charset="0"/>
                <a:cs typeface="Arial" charset="0"/>
              </a:rPr>
              <a:t>логическая формула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039722"/>
            <a:ext cx="9144000" cy="220756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88938" y="4600752"/>
            <a:ext cx="86037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effectLst/>
                <a:latin typeface="+mn-lt"/>
                <a:ea typeface="Batang"/>
              </a:rPr>
              <a:t>В качестве примера рассмотрим высказывание </a:t>
            </a:r>
            <a:r>
              <a:rPr lang="ru-RU" sz="2300" i="1" dirty="0" smtClean="0">
                <a:effectLst/>
                <a:latin typeface="+mn-lt"/>
                <a:ea typeface="Batang"/>
              </a:rPr>
              <a:t>"</a:t>
            </a:r>
            <a:r>
              <a:rPr lang="ru-RU" sz="2300" b="1" i="1" dirty="0" smtClean="0">
                <a:solidFill>
                  <a:srgbClr val="0000FF"/>
                </a:solidFill>
                <a:effectLst/>
                <a:latin typeface="+mn-lt"/>
                <a:ea typeface="Batang"/>
              </a:rPr>
              <a:t>если я куплю яблоки или абрикосы, то приготовлю фруктовый пирог</a:t>
            </a:r>
            <a:r>
              <a:rPr lang="ru-RU" sz="2300" i="1" dirty="0" smtClean="0">
                <a:effectLst/>
                <a:latin typeface="+mn-lt"/>
                <a:ea typeface="Batang"/>
              </a:rPr>
              <a:t>"</a:t>
            </a:r>
            <a:endParaRPr lang="ru-RU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1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allAtOnce"/>
      <p:bldP spid="14337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A89B4-7CE1-4C50-8820-6324C3CAFD29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  <p:sp>
        <p:nvSpPr>
          <p:cNvPr id="10244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Вычисление логических выражений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76450" y="1262063"/>
            <a:ext cx="4687888" cy="661987"/>
            <a:chOff x="324" y="3520"/>
            <a:chExt cx="2953" cy="417"/>
          </a:xfrm>
        </p:grpSpPr>
        <p:sp>
          <p:nvSpPr>
            <p:cNvPr id="10269" name="AutoShape 8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242" name="Object 9"/>
            <p:cNvGraphicFramePr>
              <a:graphicFrameLocks noChangeAspect="1"/>
            </p:cNvGraphicFramePr>
            <p:nvPr/>
          </p:nvGraphicFramePr>
          <p:xfrm>
            <a:off x="455" y="3557"/>
            <a:ext cx="2699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7" name="Формула" r:id="rId4" imgW="1422360" imgH="177480" progId="Equation.3">
                    <p:embed/>
                  </p:oleObj>
                </mc:Choice>
                <mc:Fallback>
                  <p:oleObj name="Формула" r:id="rId4" imgW="142236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3557"/>
                          <a:ext cx="2699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5763" y="2162175"/>
            <a:ext cx="4117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00"/>
                </a:solidFill>
              </a:rPr>
              <a:t>Порядок вычислений</a:t>
            </a:r>
            <a:r>
              <a:rPr lang="ru-RU" altLang="ru-RU" sz="2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скобки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НЕ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ИЛИ, исключающее ИЛИ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импликация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эквивалентность</a:t>
            </a:r>
          </a:p>
        </p:txBody>
      </p:sp>
      <p:sp>
        <p:nvSpPr>
          <p:cNvPr id="128005" name="Oval 5"/>
          <p:cNvSpPr>
            <a:spLocks noChangeArrowheads="1"/>
          </p:cNvSpPr>
          <p:nvPr/>
        </p:nvSpPr>
        <p:spPr bwMode="auto">
          <a:xfrm>
            <a:off x="4179888" y="4776788"/>
            <a:ext cx="541337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 b="1">
                <a:latin typeface="Courier New" pitchFamily="49" charset="0"/>
              </a:rPr>
              <a:t>A</a:t>
            </a:r>
            <a:endParaRPr lang="ru-RU" sz="2800">
              <a:latin typeface="Arial" charset="0"/>
            </a:endParaRPr>
          </a:p>
        </p:txBody>
      </p:sp>
      <p:sp>
        <p:nvSpPr>
          <p:cNvPr id="128006" name="Oval 6"/>
          <p:cNvSpPr>
            <a:spLocks noChangeArrowheads="1"/>
          </p:cNvSpPr>
          <p:nvPr/>
        </p:nvSpPr>
        <p:spPr bwMode="auto">
          <a:xfrm>
            <a:off x="5018088" y="4776788"/>
            <a:ext cx="541337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 b="1">
                <a:latin typeface="Courier New" pitchFamily="49" charset="0"/>
              </a:rPr>
              <a:t>B</a:t>
            </a:r>
            <a:endParaRPr lang="ru-RU" sz="2400">
              <a:latin typeface="Arial" charset="0"/>
            </a:endParaRP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6526213" y="2033588"/>
            <a:ext cx="541337" cy="541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>
                <a:latin typeface="Courier New" panose="02070309020205020404" pitchFamily="49" charset="0"/>
              </a:rPr>
              <a:t>+</a:t>
            </a:r>
            <a:endParaRPr lang="ru-RU" altLang="ru-RU" sz="2400"/>
          </a:p>
        </p:txBody>
      </p:sp>
      <p:sp>
        <p:nvSpPr>
          <p:cNvPr id="128008" name="Oval 8"/>
          <p:cNvSpPr>
            <a:spLocks noChangeArrowheads="1"/>
          </p:cNvSpPr>
          <p:nvPr/>
        </p:nvSpPr>
        <p:spPr bwMode="auto">
          <a:xfrm>
            <a:off x="4598988" y="3841750"/>
            <a:ext cx="541337" cy="539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ym typeface="Symbol" panose="05050102010706020507" pitchFamily="18" charset="2"/>
              </a:rPr>
              <a:t></a:t>
            </a:r>
            <a:endParaRPr lang="ru-RU" altLang="ru-RU" sz="2000"/>
          </a:p>
        </p:txBody>
      </p:sp>
      <p:sp>
        <p:nvSpPr>
          <p:cNvPr id="128009" name="Oval 9"/>
          <p:cNvSpPr>
            <a:spLocks noChangeArrowheads="1"/>
          </p:cNvSpPr>
          <p:nvPr/>
        </p:nvSpPr>
        <p:spPr bwMode="auto">
          <a:xfrm>
            <a:off x="5438775" y="2906713"/>
            <a:ext cx="539750" cy="539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>
                <a:latin typeface="Courier New" panose="02070309020205020404" pitchFamily="49" charset="0"/>
              </a:rPr>
              <a:t>+</a:t>
            </a:r>
            <a:endParaRPr lang="ru-RU" altLang="ru-RU" sz="2400"/>
          </a:p>
        </p:txBody>
      </p:sp>
      <p:sp>
        <p:nvSpPr>
          <p:cNvPr id="128010" name="Oval 10"/>
          <p:cNvSpPr>
            <a:spLocks noChangeArrowheads="1"/>
          </p:cNvSpPr>
          <p:nvPr/>
        </p:nvSpPr>
        <p:spPr bwMode="auto">
          <a:xfrm>
            <a:off x="7150100" y="3841750"/>
            <a:ext cx="541338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 b="1">
                <a:latin typeface="Courier New" pitchFamily="49" charset="0"/>
              </a:rPr>
              <a:t>B</a:t>
            </a:r>
            <a:endParaRPr lang="ru-RU" sz="2400">
              <a:latin typeface="Arial" charset="0"/>
            </a:endParaRPr>
          </a:p>
        </p:txBody>
      </p:sp>
      <p:sp>
        <p:nvSpPr>
          <p:cNvPr id="128011" name="Oval 11"/>
          <p:cNvSpPr>
            <a:spLocks noChangeArrowheads="1"/>
          </p:cNvSpPr>
          <p:nvPr/>
        </p:nvSpPr>
        <p:spPr bwMode="auto">
          <a:xfrm>
            <a:off x="8080375" y="3841750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 b="1">
                <a:latin typeface="Courier New" pitchFamily="49" charset="0"/>
              </a:rPr>
              <a:t>C</a:t>
            </a:r>
            <a:endParaRPr lang="ru-RU" sz="2400">
              <a:latin typeface="Arial" charset="0"/>
            </a:endParaRPr>
          </a:p>
        </p:txBody>
      </p:sp>
      <p:sp>
        <p:nvSpPr>
          <p:cNvPr id="128012" name="Oval 12"/>
          <p:cNvSpPr>
            <a:spLocks noChangeArrowheads="1"/>
          </p:cNvSpPr>
          <p:nvPr/>
        </p:nvSpPr>
        <p:spPr bwMode="auto">
          <a:xfrm>
            <a:off x="7615238" y="2824163"/>
            <a:ext cx="539750" cy="539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ym typeface="Symbol" panose="05050102010706020507" pitchFamily="18" charset="2"/>
              </a:rPr>
              <a:t></a:t>
            </a:r>
            <a:endParaRPr lang="ru-RU" altLang="ru-RU" sz="2000"/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5857875" y="4776788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400" b="1">
                <a:latin typeface="Courier New" pitchFamily="49" charset="0"/>
              </a:rPr>
              <a:t>A</a:t>
            </a:r>
            <a:endParaRPr lang="ru-RU" sz="2400">
              <a:latin typeface="Arial" charset="0"/>
            </a:endParaRPr>
          </a:p>
        </p:txBody>
      </p:sp>
      <p:sp>
        <p:nvSpPr>
          <p:cNvPr id="128022" name="Oval 22"/>
          <p:cNvSpPr>
            <a:spLocks noChangeArrowheads="1"/>
          </p:cNvSpPr>
          <p:nvPr/>
        </p:nvSpPr>
        <p:spPr bwMode="auto">
          <a:xfrm>
            <a:off x="6696075" y="4776788"/>
            <a:ext cx="539750" cy="5397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1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2400" b="1">
                <a:latin typeface="Courier New" pitchFamily="49" charset="0"/>
              </a:rPr>
              <a:t>С</a:t>
            </a:r>
            <a:endParaRPr lang="ru-RU" sz="2400">
              <a:latin typeface="Arial" charset="0"/>
            </a:endParaRPr>
          </a:p>
        </p:txBody>
      </p:sp>
      <p:sp>
        <p:nvSpPr>
          <p:cNvPr id="128023" name="Oval 23"/>
          <p:cNvSpPr>
            <a:spLocks noChangeArrowheads="1"/>
          </p:cNvSpPr>
          <p:nvPr/>
        </p:nvSpPr>
        <p:spPr bwMode="auto">
          <a:xfrm>
            <a:off x="6276975" y="3841750"/>
            <a:ext cx="539750" cy="539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</a:t>
            </a:r>
            <a:endParaRPr lang="ru-RU" altLang="ru-RU" sz="2000"/>
          </a:p>
        </p:txBody>
      </p:sp>
      <p:cxnSp>
        <p:nvCxnSpPr>
          <p:cNvPr id="40" name="Прямая со стрелкой 39"/>
          <p:cNvCxnSpPr>
            <a:cxnSpLocks noChangeShapeType="1"/>
            <a:stCxn id="128009" idx="3"/>
            <a:endCxn id="128008" idx="7"/>
          </p:cNvCxnSpPr>
          <p:nvPr/>
        </p:nvCxnSpPr>
        <p:spPr bwMode="auto">
          <a:xfrm rot="5400000">
            <a:off x="5012532" y="3417093"/>
            <a:ext cx="552450" cy="455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 стрелкой 41"/>
          <p:cNvCxnSpPr>
            <a:cxnSpLocks noChangeShapeType="1"/>
            <a:stCxn id="128007" idx="3"/>
            <a:endCxn id="128009" idx="7"/>
          </p:cNvCxnSpPr>
          <p:nvPr/>
        </p:nvCxnSpPr>
        <p:spPr bwMode="auto">
          <a:xfrm rot="5400000">
            <a:off x="6007100" y="2387600"/>
            <a:ext cx="490538" cy="7064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 стрелкой 43"/>
          <p:cNvCxnSpPr>
            <a:cxnSpLocks noChangeShapeType="1"/>
            <a:stCxn id="128008" idx="3"/>
            <a:endCxn id="128005" idx="0"/>
          </p:cNvCxnSpPr>
          <p:nvPr/>
        </p:nvCxnSpPr>
        <p:spPr bwMode="auto">
          <a:xfrm rot="5400000">
            <a:off x="4327525" y="4425950"/>
            <a:ext cx="474663" cy="227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Прямая со стрелкой 45"/>
          <p:cNvCxnSpPr>
            <a:cxnSpLocks noChangeShapeType="1"/>
            <a:stCxn id="128008" idx="5"/>
            <a:endCxn id="128006" idx="0"/>
          </p:cNvCxnSpPr>
          <p:nvPr/>
        </p:nvCxnSpPr>
        <p:spPr bwMode="auto">
          <a:xfrm rot="16200000" flipH="1">
            <a:off x="4937918" y="4425157"/>
            <a:ext cx="474663" cy="228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Прямая со стрелкой 47"/>
          <p:cNvCxnSpPr>
            <a:cxnSpLocks noChangeShapeType="1"/>
            <a:stCxn id="128009" idx="5"/>
            <a:endCxn id="128023" idx="1"/>
          </p:cNvCxnSpPr>
          <p:nvPr/>
        </p:nvCxnSpPr>
        <p:spPr bwMode="auto">
          <a:xfrm rot="16200000" flipH="1">
            <a:off x="5850732" y="3417093"/>
            <a:ext cx="552450" cy="4556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Прямая со стрелкой 49"/>
          <p:cNvCxnSpPr>
            <a:cxnSpLocks noChangeShapeType="1"/>
            <a:stCxn id="128023" idx="3"/>
            <a:endCxn id="128021" idx="0"/>
          </p:cNvCxnSpPr>
          <p:nvPr/>
        </p:nvCxnSpPr>
        <p:spPr bwMode="auto">
          <a:xfrm rot="5400000">
            <a:off x="6003925" y="4425950"/>
            <a:ext cx="474663" cy="227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Прямая со стрелкой 51"/>
          <p:cNvCxnSpPr>
            <a:cxnSpLocks noChangeShapeType="1"/>
            <a:stCxn id="128023" idx="5"/>
            <a:endCxn id="128022" idx="0"/>
          </p:cNvCxnSpPr>
          <p:nvPr/>
        </p:nvCxnSpPr>
        <p:spPr bwMode="auto">
          <a:xfrm rot="16200000" flipH="1">
            <a:off x="6614318" y="4425157"/>
            <a:ext cx="474663" cy="228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Прямая со стрелкой 53"/>
          <p:cNvCxnSpPr>
            <a:cxnSpLocks noChangeShapeType="1"/>
            <a:stCxn id="128007" idx="5"/>
            <a:endCxn id="128012" idx="1"/>
          </p:cNvCxnSpPr>
          <p:nvPr/>
        </p:nvCxnSpPr>
        <p:spPr bwMode="auto">
          <a:xfrm rot="16200000" flipH="1">
            <a:off x="7137400" y="2346325"/>
            <a:ext cx="407988" cy="7064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Прямая со стрелкой 55"/>
          <p:cNvCxnSpPr>
            <a:cxnSpLocks noChangeShapeType="1"/>
            <a:stCxn id="128012" idx="3"/>
            <a:endCxn id="128010" idx="0"/>
          </p:cNvCxnSpPr>
          <p:nvPr/>
        </p:nvCxnSpPr>
        <p:spPr bwMode="auto">
          <a:xfrm rot="5400000">
            <a:off x="7278688" y="3425825"/>
            <a:ext cx="557212" cy="2746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Прямая со стрелкой 57"/>
          <p:cNvCxnSpPr>
            <a:cxnSpLocks noChangeShapeType="1"/>
            <a:stCxn id="128012" idx="5"/>
            <a:endCxn id="128011" idx="0"/>
          </p:cNvCxnSpPr>
          <p:nvPr/>
        </p:nvCxnSpPr>
        <p:spPr bwMode="auto">
          <a:xfrm rot="16200000" flipH="1">
            <a:off x="7935119" y="3426619"/>
            <a:ext cx="557212" cy="273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3394075" y="812800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1  4  </a:t>
            </a:r>
            <a:r>
              <a:rPr lang="en-US" altLang="ru-RU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altLang="ru-RU" sz="12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  </a:t>
            </a:r>
            <a:r>
              <a:rPr lang="en-US" altLang="ru-RU" sz="6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400" b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endParaRPr lang="ru-RU" altLang="ru-RU" b="1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28005" grpId="0" animBg="1"/>
      <p:bldP spid="128006" grpId="0" animBg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21" grpId="0" animBg="1"/>
      <p:bldP spid="128022" grpId="0" animBg="1"/>
      <p:bldP spid="128023" grpId="0" animBg="1"/>
      <p:bldP spid="1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Составление таблиц истинности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F89D-6C6A-48B0-A2FB-359BD93721A4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0717" y="944478"/>
            <a:ext cx="869946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600"/>
              </a:spcAft>
            </a:pP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Согласно определению, </a:t>
            </a:r>
            <a:r>
              <a:rPr lang="ru-RU" sz="2200" b="1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таблица истинности логической формулы выражает соответствие между всевозможными наборами значений переменных и значениями формулы.</a:t>
            </a:r>
            <a:endParaRPr lang="ru-RU" sz="2200" dirty="0" smtClean="0">
              <a:effectLst/>
              <a:latin typeface="+mn-lt"/>
              <a:ea typeface="Batang"/>
              <a:cs typeface="Times New Roman" panose="02020603050405020304" pitchFamily="18" charset="0"/>
            </a:endParaRPr>
          </a:p>
          <a:p>
            <a:pPr indent="304800" algn="just">
              <a:spcAft>
                <a:spcPts val="600"/>
              </a:spcAft>
            </a:pP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Для формулы, которая содержит </a:t>
            </a:r>
            <a:r>
              <a:rPr lang="en-US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 переменные, таких наборов значений переменных всего </a:t>
            </a:r>
            <a:r>
              <a:rPr lang="en-US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:</a:t>
            </a:r>
          </a:p>
          <a:p>
            <a:pPr marL="457200" indent="304800" algn="just">
              <a:spcAft>
                <a:spcPts val="600"/>
              </a:spcAft>
            </a:pPr>
            <a:r>
              <a:rPr lang="ru-RU" sz="2200" b="1" dirty="0" smtClean="0"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(0, 0),     (0, 1),     (1, 0),     (1, 1).</a:t>
            </a:r>
          </a:p>
          <a:p>
            <a:pPr indent="304800" algn="just">
              <a:spcAft>
                <a:spcPts val="600"/>
              </a:spcAft>
            </a:pP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Если формула содержит </a:t>
            </a:r>
            <a:r>
              <a:rPr lang="en-US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 переменные, то возможных наборов значений переменных </a:t>
            </a:r>
            <a:r>
              <a:rPr lang="en-US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:</a:t>
            </a:r>
          </a:p>
          <a:p>
            <a:pPr marL="457200" indent="304800" algn="just">
              <a:spcAft>
                <a:spcPts val="600"/>
              </a:spcAft>
            </a:pPr>
            <a:r>
              <a:rPr lang="ru-RU" sz="2200" b="1" dirty="0" smtClean="0">
                <a:solidFill>
                  <a:srgbClr val="C00000"/>
                </a:solidFill>
                <a:effectLst/>
                <a:latin typeface="+mn-lt"/>
                <a:ea typeface="Batang"/>
                <a:cs typeface="Times New Roman" panose="02020603050405020304" pitchFamily="18" charset="0"/>
              </a:rPr>
              <a:t>(0, 0, 0),     (0, 0, 1),     (0, 1, 0),     (0, 1, 1),     (1, 0, 0),     (1, 0, 1),     (1, 1, 0),     (1, 1, 1).</a:t>
            </a:r>
          </a:p>
          <a:p>
            <a:pPr indent="304800" algn="just">
              <a:spcAft>
                <a:spcPts val="600"/>
              </a:spcAft>
            </a:pP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Количество наборов для формулы с четырьмя переменными равно </a:t>
            </a:r>
            <a:r>
              <a:rPr lang="en-US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16</a:t>
            </a:r>
            <a:r>
              <a:rPr lang="ru-RU" sz="2200" dirty="0" smtClean="0">
                <a:effectLst/>
                <a:latin typeface="+mn-lt"/>
                <a:ea typeface="Batang"/>
                <a:cs typeface="Times New Roman" panose="02020603050405020304" pitchFamily="18" charset="0"/>
              </a:rPr>
              <a:t> и т.д.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effectLst/>
                <a:latin typeface="+mn-lt"/>
                <a:ea typeface="Batang"/>
              </a:rPr>
              <a:t>Удобной формой записи при нахождении значений формулы является таблица, содержащая кроме значений переменных и значений формулы также и </a:t>
            </a:r>
            <a:r>
              <a:rPr lang="ru-RU" sz="2200" b="1" u="sng" dirty="0" smtClean="0">
                <a:solidFill>
                  <a:srgbClr val="C00000"/>
                </a:solidFill>
                <a:effectLst/>
                <a:latin typeface="+mn-lt"/>
                <a:ea typeface="Batang"/>
              </a:rPr>
              <a:t>значения промежуточных формул</a:t>
            </a:r>
            <a:r>
              <a:rPr lang="en-US" sz="2200" b="1" u="sng" dirty="0" smtClean="0">
                <a:solidFill>
                  <a:srgbClr val="C00000"/>
                </a:solidFill>
                <a:effectLst/>
                <a:latin typeface="+mn-lt"/>
                <a:ea typeface="Batang"/>
              </a:rPr>
              <a:t>!</a:t>
            </a:r>
            <a:endParaRPr lang="ru-RU" sz="2200" b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6E677E-6A95-4548-B8F4-A7DF79115F83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3491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Высказывание или нет?</a:t>
            </a:r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5600" y="850900"/>
            <a:ext cx="8140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8050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ru-RU" altLang="ru-RU" sz="2800"/>
              <a:t>Сейчас идет дождь.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Жирафы летят на север.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История – интересный предмет.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У квадрата – 10 сторон и все разные.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Красиво!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В городе </a:t>
            </a:r>
            <a:r>
              <a:rPr lang="en-US" altLang="ru-RU" sz="2800"/>
              <a:t>N </a:t>
            </a:r>
            <a:r>
              <a:rPr lang="ru-RU" altLang="ru-RU" sz="2800"/>
              <a:t>живут 2 миллиона человек.</a:t>
            </a:r>
          </a:p>
          <a:p>
            <a:pPr lvl="1">
              <a:spcBef>
                <a:spcPct val="50000"/>
              </a:spcBef>
            </a:pPr>
            <a:r>
              <a:rPr lang="ru-RU" altLang="ru-RU" sz="2800"/>
              <a:t>Который час?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971550" y="2413000"/>
            <a:ext cx="52355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81075" y="3700463"/>
            <a:ext cx="17621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981075" y="4340225"/>
            <a:ext cx="64611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009650" y="4962525"/>
            <a:ext cx="2482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22300" y="914400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622300" y="1546225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622300" y="2840038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367185-F07D-43A7-9BCF-F54E47584846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  <p:sp>
        <p:nvSpPr>
          <p:cNvPr id="11270" name="Заголовок 3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Составление таблиц истинности</a:t>
            </a:r>
          </a:p>
        </p:txBody>
      </p:sp>
      <p:graphicFrame>
        <p:nvGraphicFramePr>
          <p:cNvPr id="15580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81820"/>
              </p:ext>
            </p:extLst>
          </p:nvPr>
        </p:nvGraphicFramePr>
        <p:xfrm>
          <a:off x="1381125" y="1841500"/>
          <a:ext cx="5537200" cy="2651650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˄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389188" y="993775"/>
            <a:ext cx="4687887" cy="661988"/>
            <a:chOff x="324" y="3520"/>
            <a:chExt cx="2953" cy="417"/>
          </a:xfrm>
        </p:grpSpPr>
        <p:sp>
          <p:nvSpPr>
            <p:cNvPr id="11342" name="AutoShape 87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268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682294"/>
                </p:ext>
              </p:extLst>
            </p:nvPr>
          </p:nvGraphicFramePr>
          <p:xfrm>
            <a:off x="936" y="3545"/>
            <a:ext cx="1736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03" name="Формула" r:id="rId4" imgW="914400" imgH="190440" progId="Equation.3">
                    <p:embed/>
                  </p:oleObj>
                </mc:Choice>
                <mc:Fallback>
                  <p:oleObj name="Формула" r:id="rId4" imgW="914400" imgH="190440" progId="Equation.3">
                    <p:embed/>
                    <p:pic>
                      <p:nvPicPr>
                        <p:cNvPr id="1126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3545"/>
                          <a:ext cx="1736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07" name="Group 159"/>
          <p:cNvGraphicFramePr>
            <a:graphicFrameLocks noGrp="1"/>
          </p:cNvGraphicFramePr>
          <p:nvPr/>
        </p:nvGraphicFramePr>
        <p:xfrm>
          <a:off x="777875" y="2439988"/>
          <a:ext cx="542925" cy="2073276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811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36080"/>
              </p:ext>
            </p:extLst>
          </p:nvPr>
        </p:nvGraphicFramePr>
        <p:xfrm>
          <a:off x="4994275" y="1879600"/>
          <a:ext cx="4397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4" name="Формула" r:id="rId6" imgW="164880" imgH="190440" progId="Equation.3">
                  <p:embed/>
                </p:oleObj>
              </mc:Choice>
              <mc:Fallback>
                <p:oleObj name="Формула" r:id="rId6" imgW="164880" imgH="190440" progId="Equation.3">
                  <p:embed/>
                  <p:pic>
                    <p:nvPicPr>
                      <p:cNvPr id="15581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1879600"/>
                        <a:ext cx="4397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34" name="Text Box 186"/>
          <p:cNvSpPr txBox="1">
            <a:spLocks noChangeArrowheads="1"/>
          </p:cNvSpPr>
          <p:nvPr/>
        </p:nvSpPr>
        <p:spPr bwMode="auto">
          <a:xfrm>
            <a:off x="422275" y="4613275"/>
            <a:ext cx="83661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6088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Логические выражения могут быть: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/>
              <a:t>тождественно истинными </a:t>
            </a:r>
            <a:r>
              <a:rPr lang="ru-RU" altLang="ru-RU" sz="2400"/>
              <a:t>(всегда 1, тавтология)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/>
              <a:t>тождественно ложными</a:t>
            </a:r>
            <a:r>
              <a:rPr lang="ru-RU" altLang="ru-RU" sz="2400"/>
              <a:t> (всегда 0, противоречие)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/>
              <a:t>вычислимыми </a:t>
            </a:r>
            <a:r>
              <a:rPr lang="ru-RU" altLang="ru-RU" sz="2400"/>
              <a:t>(зависят от исходных данных)</a:t>
            </a:r>
            <a:endParaRPr lang="ru-RU" altLang="ru-RU" sz="2400" b="1"/>
          </a:p>
        </p:txBody>
      </p:sp>
      <p:sp>
        <p:nvSpPr>
          <p:cNvPr id="32" name="TextBox 31"/>
          <p:cNvSpPr txBox="1"/>
          <p:nvPr/>
        </p:nvSpPr>
        <p:spPr>
          <a:xfrm>
            <a:off x="3719100" y="23860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39737" y="28918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44117" y="342626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39736" y="393396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9059" y="23759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21495" y="289319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33537" y="342626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7089" y="390113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63386" y="23987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9404" y="28883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5422" y="340624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01254" y="388436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056672" y="1835433"/>
            <a:ext cx="1862176" cy="1398021"/>
            <a:chOff x="7338607" y="432687"/>
            <a:chExt cx="1862176" cy="139802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338607" y="432687"/>
              <a:ext cx="18621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1800" b="1" dirty="0" smtClean="0"/>
                <a:t>Выражение – </a:t>
              </a:r>
            </a:p>
            <a:p>
              <a:r>
                <a:rPr lang="ru-RU" altLang="ru-RU" sz="1800" b="1" dirty="0" smtClean="0"/>
                <a:t>тождественно </a:t>
              </a:r>
            </a:p>
            <a:p>
              <a:r>
                <a:rPr lang="ru-RU" altLang="ru-RU" sz="1800" b="1" dirty="0" smtClean="0"/>
                <a:t>ложное</a:t>
              </a:r>
              <a:endParaRPr lang="ru-RU" dirty="0"/>
            </a:p>
          </p:txBody>
        </p:sp>
        <p:sp>
          <p:nvSpPr>
            <p:cNvPr id="30" name="Стрелка вниз 29"/>
            <p:cNvSpPr/>
            <p:nvPr/>
          </p:nvSpPr>
          <p:spPr bwMode="auto">
            <a:xfrm>
              <a:off x="7338607" y="1479494"/>
              <a:ext cx="426260" cy="35121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0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4" grpId="0" build="allAtOnce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367185-F07D-43A7-9BCF-F54E47584846}" type="slidenum">
              <a:rPr lang="ru-RU" altLang="ru-RU"/>
              <a:pPr eaLnBrk="1" hangingPunct="1"/>
              <a:t>51</a:t>
            </a:fld>
            <a:endParaRPr lang="ru-RU" altLang="ru-RU"/>
          </a:p>
        </p:txBody>
      </p:sp>
      <p:sp>
        <p:nvSpPr>
          <p:cNvPr id="11270" name="Заголовок 3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Составление таблиц истинности</a:t>
            </a:r>
          </a:p>
        </p:txBody>
      </p:sp>
      <p:graphicFrame>
        <p:nvGraphicFramePr>
          <p:cNvPr id="15580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04792"/>
              </p:ext>
            </p:extLst>
          </p:nvPr>
        </p:nvGraphicFramePr>
        <p:xfrm>
          <a:off x="1433677" y="1841500"/>
          <a:ext cx="6723062" cy="2651650"/>
        </p:xfrm>
        <a:graphic>
          <a:graphicData uri="http://schemas.openxmlformats.org/drawingml/2006/table">
            <a:tbl>
              <a:tblPr/>
              <a:tblGrid>
                <a:gridCol w="83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62">
                  <a:extLst>
                    <a:ext uri="{9D8B030D-6E8A-4147-A177-3AD203B41FA5}">
                      <a16:colId xmlns:a16="http://schemas.microsoft.com/office/drawing/2014/main" val="173038113"/>
                    </a:ext>
                  </a:extLst>
                </a:gridCol>
                <a:gridCol w="111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389188" y="993775"/>
            <a:ext cx="4687887" cy="661988"/>
            <a:chOff x="324" y="3520"/>
            <a:chExt cx="2953" cy="417"/>
          </a:xfrm>
        </p:grpSpPr>
        <p:sp>
          <p:nvSpPr>
            <p:cNvPr id="11342" name="AutoShape 87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268" name="Object 88"/>
            <p:cNvGraphicFramePr>
              <a:graphicFrameLocks noChangeAspect="1"/>
            </p:cNvGraphicFramePr>
            <p:nvPr/>
          </p:nvGraphicFramePr>
          <p:xfrm>
            <a:off x="623" y="3545"/>
            <a:ext cx="2362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25" name="Формула" r:id="rId4" imgW="1244520" imgH="190440" progId="Equation.3">
                    <p:embed/>
                  </p:oleObj>
                </mc:Choice>
                <mc:Fallback>
                  <p:oleObj name="Формула" r:id="rId4" imgW="1244520" imgH="190440" progId="Equation.3">
                    <p:embed/>
                    <p:pic>
                      <p:nvPicPr>
                        <p:cNvPr id="1126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" y="3545"/>
                          <a:ext cx="2362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07" name="Group 159"/>
          <p:cNvGraphicFramePr>
            <a:graphicFrameLocks noGrp="1"/>
          </p:cNvGraphicFramePr>
          <p:nvPr/>
        </p:nvGraphicFramePr>
        <p:xfrm>
          <a:off x="777875" y="2439988"/>
          <a:ext cx="542925" cy="2073276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811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91564"/>
              </p:ext>
            </p:extLst>
          </p:nvPr>
        </p:nvGraphicFramePr>
        <p:xfrm>
          <a:off x="5058975" y="1879600"/>
          <a:ext cx="8778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6" name="Формула" r:id="rId6" imgW="330120" imgH="190440" progId="Equation.3">
                  <p:embed/>
                </p:oleObj>
              </mc:Choice>
              <mc:Fallback>
                <p:oleObj name="Формула" r:id="rId6" imgW="330120" imgH="190440" progId="Equation.3">
                  <p:embed/>
                  <p:pic>
                    <p:nvPicPr>
                      <p:cNvPr id="15581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975" y="1879600"/>
                        <a:ext cx="87788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12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881"/>
              </p:ext>
            </p:extLst>
          </p:nvPr>
        </p:nvGraphicFramePr>
        <p:xfrm>
          <a:off x="6452800" y="1870075"/>
          <a:ext cx="4397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7" name="Формула" r:id="rId8" imgW="164880" imgH="190440" progId="Equation.3">
                  <p:embed/>
                </p:oleObj>
              </mc:Choice>
              <mc:Fallback>
                <p:oleObj name="Формула" r:id="rId8" imgW="164880" imgH="190440" progId="Equation.3">
                  <p:embed/>
                  <p:pic>
                    <p:nvPicPr>
                      <p:cNvPr id="155812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800" y="1870075"/>
                        <a:ext cx="4397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34" name="Text Box 186"/>
          <p:cNvSpPr txBox="1">
            <a:spLocks noChangeArrowheads="1"/>
          </p:cNvSpPr>
          <p:nvPr/>
        </p:nvSpPr>
        <p:spPr bwMode="auto">
          <a:xfrm>
            <a:off x="550068" y="4958725"/>
            <a:ext cx="83661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6088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Логические выражения могут быть: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/>
              <a:t>тождественно истинными </a:t>
            </a:r>
            <a:r>
              <a:rPr lang="ru-RU" altLang="ru-RU" sz="2400" dirty="0"/>
              <a:t>(всегда 1, тавтология)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/>
              <a:t>тождественно ложными</a:t>
            </a:r>
            <a:r>
              <a:rPr lang="ru-RU" altLang="ru-RU" sz="2400" dirty="0"/>
              <a:t> (всегда 0, противоречие)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/>
              <a:t>вычислимыми </a:t>
            </a:r>
            <a:r>
              <a:rPr lang="ru-RU" altLang="ru-RU" sz="2400" dirty="0"/>
              <a:t>(зависят от исходных данных)</a:t>
            </a:r>
            <a:endParaRPr lang="ru-RU" alt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60529" y="236429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81166" y="287013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85546" y="340454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81165" y="391224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9467" y="23759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41903" y="289319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53945" y="342626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77497" y="390113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447161" y="23987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43179" y="28883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39197" y="340624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5029" y="388436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26349" y="236429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39886" y="290325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79093" y="341918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96637" y="395677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338607" y="432687"/>
            <a:ext cx="1862176" cy="1398021"/>
            <a:chOff x="7338607" y="432687"/>
            <a:chExt cx="1862176" cy="13980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38607" y="432687"/>
              <a:ext cx="18621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1800" b="1" dirty="0" smtClean="0"/>
                <a:t>Выражение – </a:t>
              </a:r>
            </a:p>
            <a:p>
              <a:r>
                <a:rPr lang="ru-RU" altLang="ru-RU" sz="1800" b="1" dirty="0" smtClean="0"/>
                <a:t>тождественно </a:t>
              </a:r>
            </a:p>
            <a:p>
              <a:r>
                <a:rPr lang="ru-RU" altLang="ru-RU" sz="1800" b="1" dirty="0" smtClean="0"/>
                <a:t>истинное</a:t>
              </a:r>
              <a:endParaRPr lang="ru-RU" dirty="0"/>
            </a:p>
          </p:txBody>
        </p:sp>
        <p:sp>
          <p:nvSpPr>
            <p:cNvPr id="8" name="Стрелка вниз 7"/>
            <p:cNvSpPr/>
            <p:nvPr/>
          </p:nvSpPr>
          <p:spPr bwMode="auto">
            <a:xfrm>
              <a:off x="7338607" y="1479494"/>
              <a:ext cx="426260" cy="35121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31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743633"/>
              </p:ext>
            </p:extLst>
          </p:nvPr>
        </p:nvGraphicFramePr>
        <p:xfrm>
          <a:off x="3277993" y="1894362"/>
          <a:ext cx="4397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8" name="Формула" r:id="rId10" imgW="164880" imgH="190440" progId="Equation.3">
                  <p:embed/>
                </p:oleObj>
              </mc:Choice>
              <mc:Fallback>
                <p:oleObj name="Формула" r:id="rId10" imgW="164880" imgH="190440" progId="Equation.3">
                  <p:embed/>
                  <p:pic>
                    <p:nvPicPr>
                      <p:cNvPr id="155812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993" y="1894362"/>
                        <a:ext cx="4397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304715" y="236068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25352" y="286651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29732" y="340093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325351" y="3908629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552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4" grpId="0" build="allAtOnce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367185-F07D-43A7-9BCF-F54E47584846}" type="slidenum">
              <a:rPr lang="ru-RU" altLang="ru-RU"/>
              <a:pPr eaLnBrk="1" hangingPunct="1"/>
              <a:t>52</a:t>
            </a:fld>
            <a:endParaRPr lang="ru-RU" altLang="ru-RU"/>
          </a:p>
        </p:txBody>
      </p:sp>
      <p:sp>
        <p:nvSpPr>
          <p:cNvPr id="11270" name="Заголовок 3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Составление таблиц истинности</a:t>
            </a:r>
          </a:p>
        </p:txBody>
      </p:sp>
      <p:graphicFrame>
        <p:nvGraphicFramePr>
          <p:cNvPr id="15580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12626"/>
              </p:ext>
            </p:extLst>
          </p:nvPr>
        </p:nvGraphicFramePr>
        <p:xfrm>
          <a:off x="2915630" y="1841500"/>
          <a:ext cx="3335338" cy="2651650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389188" y="993775"/>
            <a:ext cx="4687887" cy="661988"/>
            <a:chOff x="324" y="3520"/>
            <a:chExt cx="2953" cy="417"/>
          </a:xfrm>
        </p:grpSpPr>
        <p:sp>
          <p:nvSpPr>
            <p:cNvPr id="11342" name="AutoShape 87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268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353840"/>
                </p:ext>
              </p:extLst>
            </p:nvPr>
          </p:nvGraphicFramePr>
          <p:xfrm>
            <a:off x="1406" y="3521"/>
            <a:ext cx="796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35" name="Формула" r:id="rId4" imgW="419040" imgH="215640" progId="Equation.3">
                    <p:embed/>
                  </p:oleObj>
                </mc:Choice>
                <mc:Fallback>
                  <p:oleObj name="Формула" r:id="rId4" imgW="419040" imgH="215640" progId="Equation.3">
                    <p:embed/>
                    <p:pic>
                      <p:nvPicPr>
                        <p:cNvPr id="1126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3521"/>
                          <a:ext cx="796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07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2832"/>
              </p:ext>
            </p:extLst>
          </p:nvPr>
        </p:nvGraphicFramePr>
        <p:xfrm>
          <a:off x="2238805" y="2439988"/>
          <a:ext cx="542925" cy="2073276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811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61515"/>
              </p:ext>
            </p:extLst>
          </p:nvPr>
        </p:nvGraphicFramePr>
        <p:xfrm>
          <a:off x="4296781" y="1858031"/>
          <a:ext cx="4397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6" name="Формула" r:id="rId6" imgW="164880" imgH="190440" progId="Equation.3">
                  <p:embed/>
                </p:oleObj>
              </mc:Choice>
              <mc:Fallback>
                <p:oleObj name="Формула" r:id="rId6" imgW="164880" imgH="190440" progId="Equation.3">
                  <p:embed/>
                  <p:pic>
                    <p:nvPicPr>
                      <p:cNvPr id="15581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781" y="1858031"/>
                        <a:ext cx="4397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76145" y="23860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96782" y="28918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1162" y="342626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96781" y="393396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59189" y="242223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55207" y="291187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1225" y="342976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4507" y="390789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1150" y="4810496"/>
            <a:ext cx="8722386" cy="988924"/>
            <a:chOff x="311150" y="4810496"/>
            <a:chExt cx="8722386" cy="988924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933630"/>
                </p:ext>
              </p:extLst>
            </p:nvPr>
          </p:nvGraphicFramePr>
          <p:xfrm>
            <a:off x="2824519" y="4810496"/>
            <a:ext cx="517024" cy="9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37" name="Формула" r:id="rId8" imgW="190417" imgH="355446" progId="Equation.3">
                    <p:embed/>
                  </p:oleObj>
                </mc:Choice>
                <mc:Fallback>
                  <p:oleObj name="Формула" r:id="rId8" imgW="190417" imgH="35544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519" y="4810496"/>
                          <a:ext cx="517024" cy="9651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11150" y="5337755"/>
              <a:ext cx="24668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48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ko-K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Batang"/>
                  <a:cs typeface="Times New Roman" panose="02020603050405020304" pitchFamily="18" charset="0"/>
                </a:rPr>
                <a:t>Т.е. формула </a:t>
              </a:r>
              <a:endPara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161992" y="5214645"/>
              <a:ext cx="587154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48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ko-K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Batang"/>
                  <a:cs typeface="Times New Roman" panose="02020603050405020304" pitchFamily="18" charset="0"/>
                </a:rPr>
                <a:t>(двойное отрицание) равносильна </a:t>
              </a:r>
              <a:r>
                <a:rPr kumimoji="0" lang="ru-RU" altLang="ko-KR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Batang"/>
                  <a:cs typeface="Times New Roman" panose="02020603050405020304" pitchFamily="18" charset="0"/>
                </a:rPr>
                <a:t>А</a:t>
              </a:r>
              <a:r>
                <a:rPr kumimoji="0" lang="ru-RU" altLang="ko-K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Batang"/>
                  <a:cs typeface="Times New Roman" panose="02020603050405020304" pitchFamily="18" charset="0"/>
                </a:rPr>
                <a:t> </a:t>
              </a:r>
              <a:endPara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9089" y="63235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3" grpId="0" autoUpdateAnimBg="0"/>
      <p:bldP spid="34" grpId="0" autoUpdateAnimBg="0"/>
      <p:bldP spid="35" grpId="0" autoUpdateAnimBg="0"/>
      <p:bldP spid="40" grpId="0" autoUpdateAnimBg="0"/>
      <p:bldP spid="41" grpId="0" autoUpdateAnimBg="0"/>
      <p:bldP spid="42" grpId="0" autoUpdateAnimBg="0"/>
      <p:bldP spid="4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367185-F07D-43A7-9BCF-F54E47584846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  <p:sp>
        <p:nvSpPr>
          <p:cNvPr id="11270" name="Заголовок 3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Составление таблиц истинности</a:t>
            </a:r>
          </a:p>
        </p:txBody>
      </p:sp>
      <p:graphicFrame>
        <p:nvGraphicFramePr>
          <p:cNvPr id="15580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6611"/>
              </p:ext>
            </p:extLst>
          </p:nvPr>
        </p:nvGraphicFramePr>
        <p:xfrm>
          <a:off x="2915630" y="1841500"/>
          <a:ext cx="3335338" cy="2651650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389188" y="993775"/>
            <a:ext cx="4687887" cy="661988"/>
            <a:chOff x="324" y="3520"/>
            <a:chExt cx="2953" cy="417"/>
          </a:xfrm>
        </p:grpSpPr>
        <p:sp>
          <p:nvSpPr>
            <p:cNvPr id="11342" name="AutoShape 87"/>
            <p:cNvSpPr>
              <a:spLocks noChangeArrowheads="1"/>
            </p:cNvSpPr>
            <p:nvPr/>
          </p:nvSpPr>
          <p:spPr bwMode="auto">
            <a:xfrm>
              <a:off x="324" y="3520"/>
              <a:ext cx="2953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268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673545"/>
                </p:ext>
              </p:extLst>
            </p:nvPr>
          </p:nvGraphicFramePr>
          <p:xfrm>
            <a:off x="1238" y="3569"/>
            <a:ext cx="1133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88" name="Формула" r:id="rId4" imgW="596880" imgH="164880" progId="Equation.3">
                    <p:embed/>
                  </p:oleObj>
                </mc:Choice>
                <mc:Fallback>
                  <p:oleObj name="Формула" r:id="rId4" imgW="596880" imgH="164880" progId="Equation.3">
                    <p:embed/>
                    <p:pic>
                      <p:nvPicPr>
                        <p:cNvPr id="1126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" y="3569"/>
                          <a:ext cx="1133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07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2832"/>
              </p:ext>
            </p:extLst>
          </p:nvPr>
        </p:nvGraphicFramePr>
        <p:xfrm>
          <a:off x="2238805" y="2439988"/>
          <a:ext cx="542925" cy="2073276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76145" y="23860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96782" y="28918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1162" y="342626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96781" y="393396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59189" y="242223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55207" y="291187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1225" y="342976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4507" y="390789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9089" y="63235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44714" y="5279083"/>
            <a:ext cx="6667903" cy="514790"/>
            <a:chOff x="0" y="5279083"/>
            <a:chExt cx="6667903" cy="51479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0" y="5297489"/>
              <a:ext cx="24668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48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ko-K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Batang"/>
                  <a:cs typeface="Times New Roman" panose="02020603050405020304" pitchFamily="18" charset="0"/>
                </a:rPr>
                <a:t>Т.е. формула </a:t>
              </a:r>
              <a:endPara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040837" y="5332208"/>
              <a:ext cx="26270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48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ko-KR" sz="2400" dirty="0">
                  <a:latin typeface="+mj-lt"/>
                  <a:cs typeface="Times New Roman" panose="02020603050405020304" pitchFamily="18" charset="0"/>
                </a:rPr>
                <a:t>р</a:t>
              </a:r>
              <a:r>
                <a:rPr lang="ru-RU" altLang="ko-KR" sz="2400" dirty="0" smtClean="0">
                  <a:latin typeface="+mj-lt"/>
                  <a:cs typeface="Times New Roman" panose="02020603050405020304" pitchFamily="18" charset="0"/>
                </a:rPr>
                <a:t>авна единице</a:t>
              </a:r>
              <a:endPara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aphicFrame>
          <p:nvGraphicFramePr>
            <p:cNvPr id="22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660815"/>
                </p:ext>
              </p:extLst>
            </p:nvPr>
          </p:nvGraphicFramePr>
          <p:xfrm>
            <a:off x="2262673" y="5279083"/>
            <a:ext cx="1798637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89" name="Формула" r:id="rId6" imgW="596880" imgH="164880" progId="Equation.3">
                    <p:embed/>
                  </p:oleObj>
                </mc:Choice>
                <mc:Fallback>
                  <p:oleObj name="Формула" r:id="rId6" imgW="596880" imgH="164880" progId="Equation.3">
                    <p:embed/>
                    <p:pic>
                      <p:nvPicPr>
                        <p:cNvPr id="11268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2673" y="5279083"/>
                          <a:ext cx="1798637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62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3" grpId="0" autoUpdateAnimBg="0"/>
      <p:bldP spid="34" grpId="0" autoUpdateAnimBg="0"/>
      <p:bldP spid="35" grpId="0" autoUpdateAnimBg="0"/>
      <p:bldP spid="40" grpId="0" autoUpdateAnimBg="0"/>
      <p:bldP spid="41" grpId="0" autoUpdateAnimBg="0"/>
      <p:bldP spid="42" grpId="0" autoUpdateAnimBg="0"/>
      <p:bldP spid="4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8D1B37-F7EF-4073-B402-FCF347B758DD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  <p:sp>
        <p:nvSpPr>
          <p:cNvPr id="12292" name="Заголовок 4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dirty="0" smtClean="0"/>
              <a:t>Составление таблиц истинности</a:t>
            </a:r>
          </a:p>
        </p:txBody>
      </p:sp>
      <p:graphicFrame>
        <p:nvGraphicFramePr>
          <p:cNvPr id="153842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40909"/>
              </p:ext>
            </p:extLst>
          </p:nvPr>
        </p:nvGraphicFramePr>
        <p:xfrm>
          <a:off x="1009650" y="1703388"/>
          <a:ext cx="7632545" cy="4738684"/>
        </p:xfrm>
        <a:graphic>
          <a:graphicData uri="http://schemas.openxmlformats.org/drawingml/2006/table">
            <a:tbl>
              <a:tblPr/>
              <a:tblGrid>
                <a:gridCol w="98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A˄B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A˄C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B˄C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227293" y="880272"/>
            <a:ext cx="6702425" cy="661987"/>
            <a:chOff x="-62" y="3520"/>
            <a:chExt cx="4222" cy="417"/>
          </a:xfrm>
        </p:grpSpPr>
        <p:sp>
          <p:nvSpPr>
            <p:cNvPr id="12421" name="AutoShape 81"/>
            <p:cNvSpPr>
              <a:spLocks noChangeArrowheads="1"/>
            </p:cNvSpPr>
            <p:nvPr/>
          </p:nvSpPr>
          <p:spPr bwMode="auto">
            <a:xfrm>
              <a:off x="-62" y="3520"/>
              <a:ext cx="4222" cy="417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290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568214"/>
                </p:ext>
              </p:extLst>
            </p:nvPr>
          </p:nvGraphicFramePr>
          <p:xfrm>
            <a:off x="40" y="3537"/>
            <a:ext cx="4025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9" name="Формула" r:id="rId4" imgW="2120760" imgH="203040" progId="Equation.3">
                    <p:embed/>
                  </p:oleObj>
                </mc:Choice>
                <mc:Fallback>
                  <p:oleObj name="Формула" r:id="rId4" imgW="2120760" imgH="203040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" y="3537"/>
                          <a:ext cx="4025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808" name="Group 208"/>
          <p:cNvGraphicFramePr>
            <a:graphicFrameLocks noGrp="1"/>
          </p:cNvGraphicFramePr>
          <p:nvPr/>
        </p:nvGraphicFramePr>
        <p:xfrm>
          <a:off x="395288" y="2255838"/>
          <a:ext cx="542925" cy="4159247"/>
        </p:xfrm>
        <a:graphic>
          <a:graphicData uri="http://schemas.openxmlformats.org/drawingml/2006/table">
            <a:tbl>
              <a:tblPr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05306" y="1181498"/>
            <a:ext cx="23310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X=1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˄ 2˄ 3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312" y="22362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344432" y="274636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352289" y="3270527"/>
            <a:ext cx="42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344431" y="383737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66361" y="431224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73532" y="4837666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44430" y="536049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63336" y="587972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66510" y="226307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97407" y="273279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603656" y="326085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661789" y="378591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645169" y="435321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609374" y="484147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58456" y="535752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645169" y="5849650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42445" y="224573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32048" y="2782601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33033" y="3336366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801595" y="380106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33032" y="432882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835062" y="485071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842445" y="53154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867515" y="583997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56373" y="2275117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1316" y="2740254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1316" y="328583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16620" y="378034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28968" y="4318005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63033" y="4850892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74754" y="5368213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63033" y="5861408"/>
            <a:ext cx="3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  <a:r>
              <a:rPr lang="en-US" altLang="ru-RU" smtClean="0"/>
              <a:t> (</a:t>
            </a:r>
            <a:r>
              <a:rPr lang="ru-RU" altLang="ru-RU" smtClean="0"/>
              <a:t>таблица истинности</a:t>
            </a:r>
            <a:r>
              <a:rPr lang="en-US" altLang="ru-RU" smtClean="0"/>
              <a:t>)</a:t>
            </a:r>
            <a:endParaRPr lang="ru-RU" altLang="ru-RU" smtClean="0"/>
          </a:p>
        </p:txBody>
      </p:sp>
      <p:sp>
        <p:nvSpPr>
          <p:cNvPr id="133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AE2303-E542-403B-956B-61A7514A29D2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400050" y="817563"/>
            <a:ext cx="59801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 dirty="0"/>
              <a:t>Символом F обозначено одно из указанных ниже логических выражений от трех аргументов: X, Y, Z. Дан фрагмент таблицы истинности выражения F. Какое выражение соответствует F?</a:t>
            </a:r>
            <a:r>
              <a:rPr lang="en-US" altLang="ru-RU" sz="2400" i="1" dirty="0"/>
              <a:t> </a:t>
            </a:r>
            <a:endParaRPr lang="ru-RU" altLang="ru-RU" sz="2400" dirty="0"/>
          </a:p>
          <a:p>
            <a:pPr eaLnBrk="1" hangingPunct="1">
              <a:buFontTx/>
              <a:buAutoNum type="arabicParenR"/>
            </a:pP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¬X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¬Y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¬Z 	</a:t>
            </a:r>
            <a:endParaRPr lang="ru-RU" alt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	</a:t>
            </a:r>
            <a:endParaRPr lang="ru-RU" alt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	</a:t>
            </a:r>
            <a:endParaRPr lang="ru-RU" alt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¬X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¬Y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 dirty="0">
                <a:cs typeface="Courier New" panose="02070309020205020404" pitchFamily="49" charset="0"/>
              </a:rPr>
              <a:t> </a:t>
            </a:r>
            <a:r>
              <a:rPr lang="es-E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¬Z</a:t>
            </a:r>
            <a:endParaRPr lang="ru-RU" alt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48425" y="915988"/>
          <a:ext cx="2192338" cy="2362200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3657600" y="2909888"/>
            <a:ext cx="2408238" cy="1728787"/>
          </a:xfrm>
          <a:prstGeom prst="round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92075">
              <a:buFontTx/>
              <a:buAutoNum type="arabicParenR"/>
              <a:defRPr/>
            </a:pPr>
            <a:r>
              <a:rPr lang="ru-RU" sz="2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defRPr/>
            </a:pPr>
            <a:endParaRPr lang="ru-RU" dirty="0">
              <a:latin typeface="Arial" charset="0"/>
            </a:endParaRPr>
          </a:p>
        </p:txBody>
      </p:sp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4306888" y="2992438"/>
          <a:ext cx="10683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Формула" r:id="rId4" imgW="507960" imgH="190440" progId="Equation.3">
                  <p:embed/>
                </p:oleObj>
              </mc:Choice>
              <mc:Fallback>
                <p:oleObj name="Формула" r:id="rId4" imgW="507960" imgH="190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2992438"/>
                        <a:ext cx="10683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306888" y="3398838"/>
          <a:ext cx="10683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Формула" r:id="rId6" imgW="507960" imgH="164880" progId="Equation.3">
                  <p:embed/>
                </p:oleObj>
              </mc:Choice>
              <mc:Fallback>
                <p:oleObj name="Формула" r:id="rId6" imgW="5079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398838"/>
                        <a:ext cx="1068387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306888" y="3752850"/>
          <a:ext cx="13350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Формула" r:id="rId8" imgW="634680" imgH="164880" progId="Equation.3">
                  <p:embed/>
                </p:oleObj>
              </mc:Choice>
              <mc:Fallback>
                <p:oleObj name="Формула" r:id="rId8" imgW="6346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752850"/>
                        <a:ext cx="13350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4248150" y="4092575"/>
            <a:ext cx="1438275" cy="452438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306888" y="4108450"/>
          <a:ext cx="1335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Формула" r:id="rId10" imgW="634680" imgH="190440" progId="Equation.3">
                  <p:embed/>
                </p:oleObj>
              </mc:Choice>
              <mc:Fallback>
                <p:oleObj name="Формула" r:id="rId10" imgW="6346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4108450"/>
                        <a:ext cx="13350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214F33-FB26-4AE5-8181-7D63BA9BBB1C}" type="slidenum">
              <a:rPr lang="ru-RU" altLang="ru-RU"/>
              <a:pPr eaLnBrk="1" hangingPunct="1"/>
              <a:t>56</a:t>
            </a:fld>
            <a:endParaRPr lang="ru-RU" altLang="ru-RU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46250"/>
            <a:ext cx="8723313" cy="15081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accent2"/>
                </a:solidFill>
              </a:rPr>
              <a:t>Логические основы компьютеров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613275"/>
            <a:ext cx="8369300" cy="1397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b="1" smtClean="0">
                <a:solidFill>
                  <a:srgbClr val="000000"/>
                </a:solidFill>
              </a:rPr>
              <a:t>§ 21.</a:t>
            </a:r>
            <a:r>
              <a:rPr lang="ru-RU" altLang="ru-RU" sz="4000" b="1" smtClean="0"/>
              <a:t> Упрощение логических выражений</a:t>
            </a:r>
          </a:p>
        </p:txBody>
      </p:sp>
    </p:spTree>
    <p:extLst>
      <p:ext uri="{BB962C8B-B14F-4D97-AF65-F5344CB8AC3E}">
        <p14:creationId xmlns:p14="http://schemas.microsoft.com/office/powerpoint/2010/main" val="25131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7DCD85-EC4B-41AD-B244-EE713D495466}" type="slidenum">
              <a:rPr lang="ru-RU" altLang="ru-RU"/>
              <a:pPr eaLnBrk="1" hangingPunct="1"/>
              <a:t>57</a:t>
            </a:fld>
            <a:endParaRPr lang="ru-RU" altLang="ru-RU"/>
          </a:p>
        </p:txBody>
      </p:sp>
      <p:sp>
        <p:nvSpPr>
          <p:cNvPr id="16404" name="Заголовок 2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Законы алгебры логики</a:t>
            </a:r>
          </a:p>
        </p:txBody>
      </p:sp>
      <p:graphicFrame>
        <p:nvGraphicFramePr>
          <p:cNvPr id="145528" name="Group 120"/>
          <p:cNvGraphicFramePr>
            <a:graphicFrameLocks noGrp="1"/>
          </p:cNvGraphicFramePr>
          <p:nvPr/>
        </p:nvGraphicFramePr>
        <p:xfrm>
          <a:off x="317500" y="1025525"/>
          <a:ext cx="8547100" cy="5395914"/>
        </p:xfrm>
        <a:graphic>
          <a:graphicData uri="http://schemas.openxmlformats.org/drawingml/2006/table">
            <a:tbl>
              <a:tblPr/>
              <a:tblGrid>
                <a:gridCol w="247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двойного отрицания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исключения третьего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операции с константами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поглощения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переместительный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сочетательный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распределительный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законы де Моргана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5453" name="Object 45"/>
          <p:cNvGraphicFramePr>
            <a:graphicFrameLocks noChangeAspect="1"/>
          </p:cNvGraphicFramePr>
          <p:nvPr/>
        </p:nvGraphicFramePr>
        <p:xfrm>
          <a:off x="5378450" y="1462088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6" name="Формула" r:id="rId4" imgW="419040" imgH="228600" progId="Equation.3">
                  <p:embed/>
                </p:oleObj>
              </mc:Choice>
              <mc:Fallback>
                <p:oleObj name="Формула" r:id="rId4" imgW="419040" imgH="228600" progId="Equation.3">
                  <p:embed/>
                  <p:pic>
                    <p:nvPicPr>
                      <p:cNvPr id="14545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462088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57" name="Object 49"/>
          <p:cNvGraphicFramePr>
            <a:graphicFrameLocks noChangeAspect="1"/>
          </p:cNvGraphicFramePr>
          <p:nvPr/>
        </p:nvGraphicFramePr>
        <p:xfrm>
          <a:off x="3706813" y="2057400"/>
          <a:ext cx="1377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7" name="Формула" r:id="rId6" imgW="583920" imgH="203040" progId="Equation.3">
                  <p:embed/>
                </p:oleObj>
              </mc:Choice>
              <mc:Fallback>
                <p:oleObj name="Формула" r:id="rId6" imgW="583920" imgH="203040" progId="Equation.3">
                  <p:embed/>
                  <p:pic>
                    <p:nvPicPr>
                      <p:cNvPr id="14545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2057400"/>
                        <a:ext cx="13779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58" name="Object 50"/>
          <p:cNvGraphicFramePr>
            <a:graphicFrameLocks noChangeAspect="1"/>
          </p:cNvGraphicFramePr>
          <p:nvPr/>
        </p:nvGraphicFramePr>
        <p:xfrm>
          <a:off x="6588125" y="2071688"/>
          <a:ext cx="14382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8" name="Формула" r:id="rId8" imgW="609480" imgH="190440" progId="Equation.3">
                  <p:embed/>
                </p:oleObj>
              </mc:Choice>
              <mc:Fallback>
                <p:oleObj name="Формула" r:id="rId8" imgW="609480" imgH="190440" progId="Equation.3">
                  <p:embed/>
                  <p:pic>
                    <p:nvPicPr>
                      <p:cNvPr id="14545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071688"/>
                        <a:ext cx="14382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61" name="Object 53"/>
          <p:cNvGraphicFramePr>
            <a:graphicFrameLocks noChangeAspect="1"/>
          </p:cNvGraphicFramePr>
          <p:nvPr/>
        </p:nvGraphicFramePr>
        <p:xfrm>
          <a:off x="3098800" y="2705100"/>
          <a:ext cx="24304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9" name="Формула" r:id="rId10" imgW="1193760" imgH="203040" progId="Equation.3">
                  <p:embed/>
                </p:oleObj>
              </mc:Choice>
              <mc:Fallback>
                <p:oleObj name="Формула" r:id="rId10" imgW="1193760" imgH="203040" progId="Equation.3">
                  <p:embed/>
                  <p:pic>
                    <p:nvPicPr>
                      <p:cNvPr id="14546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705100"/>
                        <a:ext cx="24304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75" name="Object 67"/>
          <p:cNvGraphicFramePr>
            <a:graphicFrameLocks noChangeAspect="1"/>
          </p:cNvGraphicFramePr>
          <p:nvPr/>
        </p:nvGraphicFramePr>
        <p:xfrm>
          <a:off x="5967413" y="2692400"/>
          <a:ext cx="2568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0" name="Формула" r:id="rId12" imgW="1269720" imgH="203040" progId="Equation.3">
                  <p:embed/>
                </p:oleObj>
              </mc:Choice>
              <mc:Fallback>
                <p:oleObj name="Формула" r:id="rId12" imgW="1269720" imgH="203040" progId="Equation.3">
                  <p:embed/>
                  <p:pic>
                    <p:nvPicPr>
                      <p:cNvPr id="14547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692400"/>
                        <a:ext cx="25685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81" name="Object 73"/>
          <p:cNvGraphicFramePr>
            <a:graphicFrameLocks noChangeAspect="1"/>
          </p:cNvGraphicFramePr>
          <p:nvPr/>
        </p:nvGraphicFramePr>
        <p:xfrm>
          <a:off x="3609975" y="3382963"/>
          <a:ext cx="13081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1" name="Формула" r:id="rId14" imgW="609480" imgH="164880" progId="Equation.3">
                  <p:embed/>
                </p:oleObj>
              </mc:Choice>
              <mc:Fallback>
                <p:oleObj name="Формула" r:id="rId14" imgW="609480" imgH="164880" progId="Equation.3">
                  <p:embed/>
                  <p:pic>
                    <p:nvPicPr>
                      <p:cNvPr id="145481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3382963"/>
                        <a:ext cx="13081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82" name="Object 74"/>
          <p:cNvGraphicFramePr>
            <a:graphicFrameLocks noChangeAspect="1"/>
          </p:cNvGraphicFramePr>
          <p:nvPr/>
        </p:nvGraphicFramePr>
        <p:xfrm>
          <a:off x="6567488" y="3394075"/>
          <a:ext cx="14446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2" name="Формула" r:id="rId16" imgW="672840" imgH="164880" progId="Equation.3">
                  <p:embed/>
                </p:oleObj>
              </mc:Choice>
              <mc:Fallback>
                <p:oleObj name="Формула" r:id="rId16" imgW="672840" imgH="164880" progId="Equation.3">
                  <p:embed/>
                  <p:pic>
                    <p:nvPicPr>
                      <p:cNvPr id="145482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3394075"/>
                        <a:ext cx="14446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1" name="Object 103"/>
          <p:cNvGraphicFramePr>
            <a:graphicFrameLocks noChangeAspect="1"/>
          </p:cNvGraphicFramePr>
          <p:nvPr/>
        </p:nvGraphicFramePr>
        <p:xfrm>
          <a:off x="3425825" y="3929063"/>
          <a:ext cx="20161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3" name="Формула" r:id="rId18" imgW="939600" imgH="203040" progId="Equation.3">
                  <p:embed/>
                </p:oleObj>
              </mc:Choice>
              <mc:Fallback>
                <p:oleObj name="Формула" r:id="rId18" imgW="939600" imgH="203040" progId="Equation.3">
                  <p:embed/>
                  <p:pic>
                    <p:nvPicPr>
                      <p:cNvPr id="145511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3929063"/>
                        <a:ext cx="20161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2" name="Object 104"/>
          <p:cNvGraphicFramePr>
            <a:graphicFrameLocks noChangeAspect="1"/>
          </p:cNvGraphicFramePr>
          <p:nvPr/>
        </p:nvGraphicFramePr>
        <p:xfrm>
          <a:off x="6345238" y="3935413"/>
          <a:ext cx="18002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4" name="Формула" r:id="rId20" imgW="838080" imgH="164880" progId="Equation.3">
                  <p:embed/>
                </p:oleObj>
              </mc:Choice>
              <mc:Fallback>
                <p:oleObj name="Формула" r:id="rId20" imgW="838080" imgH="164880" progId="Equation.3">
                  <p:embed/>
                  <p:pic>
                    <p:nvPicPr>
                      <p:cNvPr id="145512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3935413"/>
                        <a:ext cx="18002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3" name="Object 105"/>
          <p:cNvGraphicFramePr>
            <a:graphicFrameLocks noChangeAspect="1"/>
          </p:cNvGraphicFramePr>
          <p:nvPr/>
        </p:nvGraphicFramePr>
        <p:xfrm>
          <a:off x="3581400" y="4435475"/>
          <a:ext cx="1635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5" name="Формула" r:id="rId22" imgW="761760" imgH="164880" progId="Equation.3">
                  <p:embed/>
                </p:oleObj>
              </mc:Choice>
              <mc:Fallback>
                <p:oleObj name="Формула" r:id="rId22" imgW="761760" imgH="164880" progId="Equation.3">
                  <p:embed/>
                  <p:pic>
                    <p:nvPicPr>
                      <p:cNvPr id="145513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35475"/>
                        <a:ext cx="16351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4" name="Object 106"/>
          <p:cNvGraphicFramePr>
            <a:graphicFrameLocks noChangeAspect="1"/>
          </p:cNvGraphicFramePr>
          <p:nvPr/>
        </p:nvGraphicFramePr>
        <p:xfrm>
          <a:off x="6372225" y="4433888"/>
          <a:ext cx="1879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6" name="Формула" r:id="rId24" imgW="876240" imgH="164880" progId="Equation.3">
                  <p:embed/>
                </p:oleObj>
              </mc:Choice>
              <mc:Fallback>
                <p:oleObj name="Формула" r:id="rId24" imgW="876240" imgH="164880" progId="Equation.3">
                  <p:embed/>
                  <p:pic>
                    <p:nvPicPr>
                      <p:cNvPr id="145514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433888"/>
                        <a:ext cx="1879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5" name="Object 107"/>
          <p:cNvGraphicFramePr>
            <a:graphicFrameLocks noChangeAspect="1"/>
          </p:cNvGraphicFramePr>
          <p:nvPr/>
        </p:nvGraphicFramePr>
        <p:xfrm>
          <a:off x="2895600" y="4970463"/>
          <a:ext cx="2873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7" name="Формула" r:id="rId26" imgW="1307880" imgH="203040" progId="Equation.3">
                  <p:embed/>
                </p:oleObj>
              </mc:Choice>
              <mc:Fallback>
                <p:oleObj name="Формула" r:id="rId26" imgW="1307880" imgH="203040" progId="Equation.3">
                  <p:embed/>
                  <p:pic>
                    <p:nvPicPr>
                      <p:cNvPr id="145515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70463"/>
                        <a:ext cx="28733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6" name="Object 108"/>
          <p:cNvGraphicFramePr>
            <a:graphicFrameLocks noChangeAspect="1"/>
          </p:cNvGraphicFramePr>
          <p:nvPr/>
        </p:nvGraphicFramePr>
        <p:xfrm>
          <a:off x="5980113" y="4949825"/>
          <a:ext cx="26939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8" name="Формула" r:id="rId28" imgW="1562040" imgH="203040" progId="Equation.3">
                  <p:embed/>
                </p:oleObj>
              </mc:Choice>
              <mc:Fallback>
                <p:oleObj name="Формула" r:id="rId28" imgW="1562040" imgH="203040" progId="Equation.3">
                  <p:embed/>
                  <p:pic>
                    <p:nvPicPr>
                      <p:cNvPr id="145516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4949825"/>
                        <a:ext cx="26939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7" name="Object 109"/>
          <p:cNvGraphicFramePr>
            <a:graphicFrameLocks noChangeAspect="1"/>
          </p:cNvGraphicFramePr>
          <p:nvPr/>
        </p:nvGraphicFramePr>
        <p:xfrm>
          <a:off x="2897188" y="5489575"/>
          <a:ext cx="28098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9" name="Формула" r:id="rId30" imgW="1739880" imgH="203040" progId="Equation.3">
                  <p:embed/>
                </p:oleObj>
              </mc:Choice>
              <mc:Fallback>
                <p:oleObj name="Формула" r:id="rId30" imgW="1739880" imgH="203040" progId="Equation.3">
                  <p:embed/>
                  <p:pic>
                    <p:nvPicPr>
                      <p:cNvPr id="145517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5489575"/>
                        <a:ext cx="28098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8" name="Object 110"/>
          <p:cNvGraphicFramePr>
            <a:graphicFrameLocks noChangeAspect="1"/>
          </p:cNvGraphicFramePr>
          <p:nvPr/>
        </p:nvGraphicFramePr>
        <p:xfrm>
          <a:off x="5892800" y="5465763"/>
          <a:ext cx="29146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0" name="Формула" r:id="rId32" imgW="1523880" imgH="203040" progId="Equation.3">
                  <p:embed/>
                </p:oleObj>
              </mc:Choice>
              <mc:Fallback>
                <p:oleObj name="Формула" r:id="rId32" imgW="1523880" imgH="203040" progId="Equation.3">
                  <p:embed/>
                  <p:pic>
                    <p:nvPicPr>
                      <p:cNvPr id="145518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465763"/>
                        <a:ext cx="29146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26" name="Object 118"/>
          <p:cNvGraphicFramePr>
            <a:graphicFrameLocks noChangeAspect="1"/>
          </p:cNvGraphicFramePr>
          <p:nvPr/>
        </p:nvGraphicFramePr>
        <p:xfrm>
          <a:off x="3343275" y="5930900"/>
          <a:ext cx="1800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1" name="Формула" r:id="rId34" imgW="838080" imgH="203040" progId="Equation.3">
                  <p:embed/>
                </p:oleObj>
              </mc:Choice>
              <mc:Fallback>
                <p:oleObj name="Формула" r:id="rId34" imgW="838080" imgH="203040" progId="Equation.3">
                  <p:embed/>
                  <p:pic>
                    <p:nvPicPr>
                      <p:cNvPr id="145526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5930900"/>
                        <a:ext cx="18002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27" name="Object 119"/>
          <p:cNvGraphicFramePr>
            <a:graphicFrameLocks noChangeAspect="1"/>
          </p:cNvGraphicFramePr>
          <p:nvPr/>
        </p:nvGraphicFramePr>
        <p:xfrm>
          <a:off x="6481763" y="5929313"/>
          <a:ext cx="18002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2" name="Формула" r:id="rId36" imgW="838080" imgH="203040" progId="Equation.3">
                  <p:embed/>
                </p:oleObj>
              </mc:Choice>
              <mc:Fallback>
                <p:oleObj name="Формула" r:id="rId36" imgW="838080" imgH="203040" progId="Equation.3">
                  <p:embed/>
                  <p:pic>
                    <p:nvPicPr>
                      <p:cNvPr id="145527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929313"/>
                        <a:ext cx="18002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CB1ED3-F96D-4081-9C8E-4C64AE0A7D42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  <p:sp>
        <p:nvSpPr>
          <p:cNvPr id="17413" name="Заголовок 7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Упрощение логических выражений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55600" y="850900"/>
            <a:ext cx="81407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/>
              <a:t>Шаг 1.</a:t>
            </a:r>
            <a:r>
              <a:rPr lang="ru-RU" altLang="ru-RU" sz="2400"/>
              <a:t> Заменить операции </a:t>
            </a:r>
            <a:r>
              <a:rPr lang="ru-RU" altLang="ru-RU" sz="2400">
                <a:sym typeface="Symbol" panose="05050102010706020507" pitchFamily="18" charset="2"/>
              </a:rPr>
              <a:t> на их выражения через </a:t>
            </a:r>
            <a:r>
              <a:rPr lang="ru-RU" altLang="ru-RU" sz="2400" b="1">
                <a:sym typeface="Symbol" panose="05050102010706020507" pitchFamily="18" charset="2"/>
              </a:rPr>
              <a:t>И</a:t>
            </a:r>
            <a:r>
              <a:rPr lang="ru-RU" altLang="ru-RU" sz="2400">
                <a:sym typeface="Symbol" panose="05050102010706020507" pitchFamily="18" charset="2"/>
              </a:rPr>
              <a:t>, </a:t>
            </a:r>
            <a:r>
              <a:rPr lang="ru-RU" altLang="ru-RU" sz="2400" b="1">
                <a:sym typeface="Symbol" panose="05050102010706020507" pitchFamily="18" charset="2"/>
              </a:rPr>
              <a:t>ИЛИ</a:t>
            </a:r>
            <a:r>
              <a:rPr lang="ru-RU" altLang="ru-RU" sz="2400">
                <a:sym typeface="Symbol" panose="05050102010706020507" pitchFamily="18" charset="2"/>
              </a:rPr>
              <a:t> и </a:t>
            </a:r>
            <a:r>
              <a:rPr lang="ru-RU" altLang="ru-RU" sz="2400" b="1">
                <a:sym typeface="Symbol" panose="05050102010706020507" pitchFamily="18" charset="2"/>
              </a:rPr>
              <a:t>НЕ</a:t>
            </a:r>
            <a:r>
              <a:rPr lang="ru-RU" altLang="ru-RU" sz="2400"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60000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2. </a:t>
            </a:r>
            <a:r>
              <a:rPr lang="ru-RU" altLang="ru-RU" sz="2400">
                <a:sym typeface="Symbol" panose="05050102010706020507" pitchFamily="18" charset="2"/>
              </a:rPr>
              <a:t>Раскрыть инверсию сложных выражений по формулам де Моргана:</a:t>
            </a:r>
          </a:p>
          <a:p>
            <a:pPr>
              <a:spcBef>
                <a:spcPct val="250000"/>
              </a:spcBef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3. </a:t>
            </a:r>
            <a:r>
              <a:rPr lang="ru-RU" altLang="ru-RU" sz="2400">
                <a:sym typeface="Symbol" panose="05050102010706020507" pitchFamily="18" charset="2"/>
              </a:rPr>
              <a:t>Используя законы логики, упрощать выражение, стараясь применять закон исключения третьего.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2479675" y="1617663"/>
          <a:ext cx="3959225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0" name="Формула" r:id="rId4" imgW="1346040" imgH="698400" progId="Equation.3">
                  <p:embed/>
                </p:oleObj>
              </mc:Choice>
              <mc:Fallback>
                <p:oleObj name="Формула" r:id="rId4" imgW="1346040" imgH="698400" progId="Equation.3">
                  <p:embed/>
                  <p:pic>
                    <p:nvPicPr>
                      <p:cNvPr id="147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617663"/>
                        <a:ext cx="3959225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2178050" y="4694238"/>
          <a:ext cx="46180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1" name="Формула" r:id="rId6" imgW="1828800" imgH="241200" progId="Equation.3">
                  <p:embed/>
                </p:oleObj>
              </mc:Choice>
              <mc:Fallback>
                <p:oleObj name="Формула" r:id="rId6" imgW="1828800" imgH="241200" progId="Equation.3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694238"/>
                        <a:ext cx="46180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9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992B46-B62C-4D92-8ACA-A2D223C61BEA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  <p:sp>
        <p:nvSpPr>
          <p:cNvPr id="18445" name="Заголовок 2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Упрощение логических выражений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473075" y="1006475"/>
          <a:ext cx="34178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2" name="Формула" r:id="rId4" imgW="1447560" imgH="203040" progId="Equation.3">
                  <p:embed/>
                </p:oleObj>
              </mc:Choice>
              <mc:Fallback>
                <p:oleObj name="Формула" r:id="rId4" imgW="1447560" imgH="203040" progId="Equation.3">
                  <p:embed/>
                  <p:pic>
                    <p:nvPicPr>
                      <p:cNvPr id="149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006475"/>
                        <a:ext cx="34178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3879850" y="987425"/>
          <a:ext cx="2428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3" name="Формула" r:id="rId6" imgW="1028520" imgH="228600" progId="Equation.3">
                  <p:embed/>
                </p:oleObj>
              </mc:Choice>
              <mc:Fallback>
                <p:oleObj name="Формула" r:id="rId6" imgW="1028520" imgH="228600" progId="Equation.3">
                  <p:embed/>
                  <p:pic>
                    <p:nvPicPr>
                      <p:cNvPr id="149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987425"/>
                        <a:ext cx="24288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6310313" y="985838"/>
          <a:ext cx="1109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4" name="Формула" r:id="rId8" imgW="469800" imgH="190440" progId="Equation.3">
                  <p:embed/>
                </p:oleObj>
              </mc:Choice>
              <mc:Fallback>
                <p:oleObj name="Формула" r:id="rId8" imgW="469800" imgH="190440" progId="Equation.3">
                  <p:embed/>
                  <p:pic>
                    <p:nvPicPr>
                      <p:cNvPr id="149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985838"/>
                        <a:ext cx="110966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8" name="Object 14"/>
          <p:cNvGraphicFramePr>
            <a:graphicFrameLocks noChangeAspect="1"/>
          </p:cNvGraphicFramePr>
          <p:nvPr/>
        </p:nvGraphicFramePr>
        <p:xfrm>
          <a:off x="498475" y="1758950"/>
          <a:ext cx="51069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5" name="Формула" r:id="rId10" imgW="1917360" imgH="241200" progId="Equation.3">
                  <p:embed/>
                </p:oleObj>
              </mc:Choice>
              <mc:Fallback>
                <p:oleObj name="Формула" r:id="rId10" imgW="1917360" imgH="241200" progId="Equation.3">
                  <p:embed/>
                  <p:pic>
                    <p:nvPicPr>
                      <p:cNvPr id="149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758950"/>
                        <a:ext cx="510698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0" y="156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9527" name="Object 23"/>
          <p:cNvGraphicFramePr>
            <a:graphicFrameLocks noChangeAspect="1"/>
          </p:cNvGraphicFramePr>
          <p:nvPr/>
        </p:nvGraphicFramePr>
        <p:xfrm>
          <a:off x="896938" y="2393950"/>
          <a:ext cx="40576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6" name="Формула" r:id="rId12" imgW="1638000" imgH="241200" progId="Equation.3">
                  <p:embed/>
                </p:oleObj>
              </mc:Choice>
              <mc:Fallback>
                <p:oleObj name="Формула" r:id="rId12" imgW="1638000" imgH="241200" progId="Equation.3">
                  <p:embed/>
                  <p:pic>
                    <p:nvPicPr>
                      <p:cNvPr id="149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2393950"/>
                        <a:ext cx="40576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8" name="Object 24"/>
          <p:cNvGraphicFramePr>
            <a:graphicFrameLocks noChangeAspect="1"/>
          </p:cNvGraphicFramePr>
          <p:nvPr/>
        </p:nvGraphicFramePr>
        <p:xfrm>
          <a:off x="896938" y="2965450"/>
          <a:ext cx="37115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7" name="Формула" r:id="rId14" imgW="1498320" imgH="241200" progId="Equation.3">
                  <p:embed/>
                </p:oleObj>
              </mc:Choice>
              <mc:Fallback>
                <p:oleObj name="Формула" r:id="rId14" imgW="1498320" imgH="241200" progId="Equation.3">
                  <p:embed/>
                  <p:pic>
                    <p:nvPicPr>
                      <p:cNvPr id="149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2965450"/>
                        <a:ext cx="371157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9" name="Object 25"/>
          <p:cNvGraphicFramePr>
            <a:graphicFrameLocks noChangeAspect="1"/>
          </p:cNvGraphicFramePr>
          <p:nvPr/>
        </p:nvGraphicFramePr>
        <p:xfrm>
          <a:off x="896938" y="3536950"/>
          <a:ext cx="42148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8" name="Формула" r:id="rId16" imgW="1701720" imgH="241200" progId="Equation.3">
                  <p:embed/>
                </p:oleObj>
              </mc:Choice>
              <mc:Fallback>
                <p:oleObj name="Формула" r:id="rId16" imgW="1701720" imgH="241200" progId="Equation.3">
                  <p:embed/>
                  <p:pic>
                    <p:nvPicPr>
                      <p:cNvPr id="1495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3536950"/>
                        <a:ext cx="42148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30" name="Object 26"/>
          <p:cNvGraphicFramePr>
            <a:graphicFrameLocks noChangeAspect="1"/>
          </p:cNvGraphicFramePr>
          <p:nvPr/>
        </p:nvGraphicFramePr>
        <p:xfrm>
          <a:off x="896938" y="4108450"/>
          <a:ext cx="28940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49" name="Формула" r:id="rId18" imgW="1168200" imgH="241200" progId="Equation.3">
                  <p:embed/>
                </p:oleObj>
              </mc:Choice>
              <mc:Fallback>
                <p:oleObj name="Формула" r:id="rId18" imgW="1168200" imgH="241200" progId="Equation.3">
                  <p:embed/>
                  <p:pic>
                    <p:nvPicPr>
                      <p:cNvPr id="14953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108450"/>
                        <a:ext cx="28940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31" name="Object 27"/>
          <p:cNvGraphicFramePr>
            <a:graphicFrameLocks noChangeAspect="1"/>
          </p:cNvGraphicFramePr>
          <p:nvPr/>
        </p:nvGraphicFramePr>
        <p:xfrm>
          <a:off x="896938" y="4679950"/>
          <a:ext cx="24225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50" name="Формула" r:id="rId20" imgW="977760" imgH="241200" progId="Equation.3">
                  <p:embed/>
                </p:oleObj>
              </mc:Choice>
              <mc:Fallback>
                <p:oleObj name="Формула" r:id="rId20" imgW="977760" imgH="241200" progId="Equation.3">
                  <p:embed/>
                  <p:pic>
                    <p:nvPicPr>
                      <p:cNvPr id="1495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679950"/>
                        <a:ext cx="24225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32" name="Object 28"/>
          <p:cNvGraphicFramePr>
            <a:graphicFrameLocks noChangeAspect="1"/>
          </p:cNvGraphicFramePr>
          <p:nvPr/>
        </p:nvGraphicFramePr>
        <p:xfrm>
          <a:off x="896938" y="5249863"/>
          <a:ext cx="1165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51" name="Формула" r:id="rId22" imgW="469800" imgH="203040" progId="Equation.3">
                  <p:embed/>
                </p:oleObj>
              </mc:Choice>
              <mc:Fallback>
                <p:oleObj name="Формула" r:id="rId22" imgW="469800" imgH="203040" progId="Equation.3">
                  <p:embed/>
                  <p:pic>
                    <p:nvPicPr>
                      <p:cNvPr id="1495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249863"/>
                        <a:ext cx="11652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33" name="AutoShape 29"/>
          <p:cNvSpPr>
            <a:spLocks noChangeArrowheads="1"/>
          </p:cNvSpPr>
          <p:nvPr/>
        </p:nvSpPr>
        <p:spPr bwMode="auto">
          <a:xfrm>
            <a:off x="6326188" y="1971675"/>
            <a:ext cx="1762125" cy="493713"/>
          </a:xfrm>
          <a:prstGeom prst="wedgeRoundRectCallout">
            <a:avLst>
              <a:gd name="adj1" fmla="val -123153"/>
              <a:gd name="adj2" fmla="val 43569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раскрыли </a:t>
            </a:r>
            <a:r>
              <a:rPr lang="ru-RU" sz="2000">
                <a:latin typeface="Arial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49534" name="AutoShape 30"/>
          <p:cNvSpPr>
            <a:spLocks noChangeArrowheads="1"/>
          </p:cNvSpPr>
          <p:nvPr/>
        </p:nvSpPr>
        <p:spPr bwMode="auto">
          <a:xfrm>
            <a:off x="5300663" y="2627313"/>
            <a:ext cx="3025775" cy="469900"/>
          </a:xfrm>
          <a:prstGeom prst="wedgeRoundRectCallout">
            <a:avLst>
              <a:gd name="adj1" fmla="val -74713"/>
              <a:gd name="adj2" fmla="val 40880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формула де Моргана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49535" name="AutoShape 31"/>
          <p:cNvSpPr>
            <a:spLocks noChangeArrowheads="1"/>
          </p:cNvSpPr>
          <p:nvPr/>
        </p:nvSpPr>
        <p:spPr bwMode="auto">
          <a:xfrm>
            <a:off x="5300663" y="3235325"/>
            <a:ext cx="3025775" cy="469900"/>
          </a:xfrm>
          <a:prstGeom prst="wedgeRoundRectCallout">
            <a:avLst>
              <a:gd name="adj1" fmla="val -74713"/>
              <a:gd name="adj2" fmla="val 14528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распределительный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49536" name="AutoShape 32"/>
          <p:cNvSpPr>
            <a:spLocks noChangeArrowheads="1"/>
          </p:cNvSpPr>
          <p:nvPr/>
        </p:nvSpPr>
        <p:spPr bwMode="auto">
          <a:xfrm>
            <a:off x="5411788" y="3913188"/>
            <a:ext cx="3025775" cy="469900"/>
          </a:xfrm>
          <a:prstGeom prst="wedgeRoundRectCallout">
            <a:avLst>
              <a:gd name="adj1" fmla="val -76546"/>
              <a:gd name="adj2" fmla="val 2366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исключения третьего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>
            <a:off x="4700588" y="4579938"/>
            <a:ext cx="1941512" cy="469900"/>
          </a:xfrm>
          <a:prstGeom prst="wedgeRoundRectCallout">
            <a:avLst>
              <a:gd name="adj1" fmla="val -118764"/>
              <a:gd name="adj2" fmla="val -1689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повторения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49538" name="AutoShape 34"/>
          <p:cNvSpPr>
            <a:spLocks noChangeArrowheads="1"/>
          </p:cNvSpPr>
          <p:nvPr/>
        </p:nvSpPr>
        <p:spPr bwMode="auto">
          <a:xfrm>
            <a:off x="4406900" y="5211763"/>
            <a:ext cx="1941513" cy="469900"/>
          </a:xfrm>
          <a:prstGeom prst="wedgeRoundRectCallout">
            <a:avLst>
              <a:gd name="adj1" fmla="val -118764"/>
              <a:gd name="adj2" fmla="val -1689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поглощения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5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3" grpId="0" animBg="1"/>
      <p:bldP spid="149534" grpId="0" animBg="1"/>
      <p:bldP spid="149535" grpId="0" animBg="1"/>
      <p:bldP spid="149536" grpId="0" animBg="1"/>
      <p:bldP spid="149537" grpId="0" animBg="1"/>
      <p:bldP spid="1495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E3163F-A604-4437-8584-CD0FD42B1AC7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Логика и компьютер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03225" y="809625"/>
            <a:ext cx="81407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400" dirty="0"/>
              <a:t>Предложения типа "</a:t>
            </a:r>
            <a:r>
              <a:rPr lang="ru-RU" sz="2400" b="1" i="1" dirty="0">
                <a:solidFill>
                  <a:srgbClr val="0000FF"/>
                </a:solidFill>
              </a:rPr>
              <a:t>в городе A более миллиона жителей</a:t>
            </a:r>
            <a:r>
              <a:rPr lang="ru-RU" sz="2400" dirty="0"/>
              <a:t>", </a:t>
            </a:r>
            <a:r>
              <a:rPr lang="ru-RU" sz="2400" b="1" dirty="0"/>
              <a:t>"</a:t>
            </a:r>
            <a:r>
              <a:rPr lang="ru-RU" sz="2400" b="1" i="1" dirty="0">
                <a:solidFill>
                  <a:srgbClr val="0000FF"/>
                </a:solidFill>
              </a:rPr>
              <a:t>у него голубые глаза</a:t>
            </a:r>
            <a:r>
              <a:rPr lang="ru-RU" sz="2400" dirty="0"/>
              <a:t>" не являются высказываниями, так как для выяснения их истинности или ложности нужны дополнительные сведения: о каком конкретно городе или человеке идет речь. Такие предложения называются </a:t>
            </a:r>
            <a:r>
              <a:rPr lang="ru-RU" sz="2400" b="1" i="1" dirty="0" err="1"/>
              <a:t>высказывательными</a:t>
            </a:r>
            <a:r>
              <a:rPr lang="ru-RU" sz="2400" b="1" i="1" dirty="0"/>
              <a:t> формами</a:t>
            </a:r>
            <a:r>
              <a:rPr lang="ru-RU" sz="2400" b="1" dirty="0" smtClean="0"/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400" b="1" i="1" u="sng" dirty="0" err="1">
                <a:solidFill>
                  <a:srgbClr val="C00000"/>
                </a:solidFill>
              </a:rPr>
              <a:t>Высказывательная</a:t>
            </a:r>
            <a:r>
              <a:rPr lang="ru-RU" sz="2400" b="1" i="1" u="sng" dirty="0">
                <a:solidFill>
                  <a:srgbClr val="C00000"/>
                </a:solidFill>
              </a:rPr>
              <a:t> форма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— это повествовательное предложение, которое прямо или косвенно содержит хотя бы одну переменную и становится высказыванием, когда все переменные замещаются своими значениями.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Заголовок 1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 (упрощение)</a:t>
            </a:r>
          </a:p>
        </p:txBody>
      </p:sp>
      <p:sp>
        <p:nvSpPr>
          <p:cNvPr id="194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AEEF9E-1901-4B38-ADE0-BDD8CC10A696}" type="slidenum">
              <a:rPr lang="ru-RU" altLang="ru-RU"/>
              <a:pPr eaLnBrk="1" hangingPunct="1"/>
              <a:t>60</a:t>
            </a:fld>
            <a:endParaRPr lang="ru-RU" altLang="ru-RU"/>
          </a:p>
        </p:txBody>
      </p:sp>
      <p:sp>
        <p:nvSpPr>
          <p:cNvPr id="19467" name="Rectangle 1"/>
          <p:cNvSpPr>
            <a:spLocks noChangeArrowheads="1"/>
          </p:cNvSpPr>
          <p:nvPr/>
        </p:nvSpPr>
        <p:spPr bwMode="auto">
          <a:xfrm>
            <a:off x="400050" y="817563"/>
            <a:ext cx="8388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/>
              <a:t>Какое логическое выражение равносильно выражению </a:t>
            </a:r>
            <a:r>
              <a:rPr lang="en-US" altLang="ru-RU" sz="2400" i="1"/>
              <a:t/>
            </a:r>
            <a:br>
              <a:rPr lang="en-US" altLang="ru-RU" sz="2400" i="1"/>
            </a:br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¬(¬B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C)</a:t>
            </a:r>
            <a:r>
              <a:rPr lang="ru-RU" altLang="ru-RU" sz="2400" i="1"/>
              <a:t>?</a:t>
            </a:r>
            <a:r>
              <a:rPr lang="en-US" altLang="ru-RU" sz="2400" i="1"/>
              <a:t> 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¬A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¬B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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¬C 	</a:t>
            </a:r>
            <a:endParaRPr lang="ru-RU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¬B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¬C 	</a:t>
            </a:r>
            <a:endParaRPr lang="ru-RU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¬C 	</a:t>
            </a:r>
            <a:endParaRPr lang="ru-RU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AutoNum type="arabicParenR"/>
            </a:pPr>
            <a:r>
              <a:rPr lang="ru-RU" altLang="ru-RU" sz="2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¬B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</a:t>
            </a:r>
            <a:r>
              <a:rPr lang="es-ES" altLang="ru-RU" sz="2400" b="1">
                <a:cs typeface="Courier New" panose="02070309020205020404" pitchFamily="49" charset="0"/>
              </a:rPr>
              <a:t> </a:t>
            </a:r>
            <a:r>
              <a:rPr lang="es-E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ru-RU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835400" y="1474788"/>
            <a:ext cx="2408238" cy="1728787"/>
          </a:xfrm>
          <a:prstGeom prst="round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92075">
              <a:buFontTx/>
              <a:buAutoNum type="arabicParenR"/>
              <a:defRPr/>
            </a:pPr>
            <a:r>
              <a:rPr lang="ru-RU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buFontTx/>
              <a:buAutoNum type="arabicParenR"/>
              <a:defRPr/>
            </a:pPr>
            <a:r>
              <a:rPr lang="ru-RU" sz="2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92075"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4416425" y="1504950"/>
          <a:ext cx="1389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8" name="Формула" r:id="rId4" imgW="660240" imgH="215640" progId="Equation.3">
                  <p:embed/>
                </p:oleObj>
              </mc:Choice>
              <mc:Fallback>
                <p:oleObj name="Формула" r:id="rId4" imgW="660240" imgH="215640" progId="Equation.3">
                  <p:embed/>
                  <p:pic>
                    <p:nvPicPr>
                      <p:cNvPr id="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1504950"/>
                        <a:ext cx="1389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440238" y="1863725"/>
          <a:ext cx="1120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89" name="Формула" r:id="rId6" imgW="533160" imgH="215640" progId="Equation.3">
                  <p:embed/>
                </p:oleObj>
              </mc:Choice>
              <mc:Fallback>
                <p:oleObj name="Формула" r:id="rId6" imgW="533160" imgH="215640" progId="Equation.3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863725"/>
                        <a:ext cx="11207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4425950" y="2273300"/>
            <a:ext cx="1089025" cy="412750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445000" y="2635250"/>
          <a:ext cx="1095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0" name="Формула" r:id="rId8" imgW="520560" imgH="203040" progId="Equation.3">
                  <p:embed/>
                </p:oleObj>
              </mc:Choice>
              <mc:Fallback>
                <p:oleObj name="Формула" r:id="rId8" imgW="520560" imgH="20304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635250"/>
                        <a:ext cx="109537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774700" y="3449638"/>
          <a:ext cx="16827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1" name="Формула" r:id="rId10" imgW="799920" imgH="266400" progId="Equation.3">
                  <p:embed/>
                </p:oleObj>
              </mc:Choice>
              <mc:Fallback>
                <p:oleObj name="Формула" r:id="rId10" imgW="799920" imgH="266400" progId="Equation.3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449638"/>
                        <a:ext cx="168275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414588" y="3448050"/>
          <a:ext cx="1387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2" name="Формула" r:id="rId12" imgW="660240" imgH="241200" progId="Equation.3">
                  <p:embed/>
                </p:oleObj>
              </mc:Choice>
              <mc:Fallback>
                <p:oleObj name="Формула" r:id="rId12" imgW="660240" imgH="241200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3448050"/>
                        <a:ext cx="13874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3770313" y="3498850"/>
          <a:ext cx="1093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3" name="Формула" r:id="rId14" imgW="520560" imgH="215640" progId="Equation.3">
                  <p:embed/>
                </p:oleObj>
              </mc:Choice>
              <mc:Fallback>
                <p:oleObj name="Формула" r:id="rId14" imgW="520560" imgH="215640" progId="Equation.3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3498850"/>
                        <a:ext cx="10937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443413" y="2233613"/>
          <a:ext cx="10937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94" name="Формула" r:id="rId16" imgW="520560" imgH="215640" progId="Equation.3">
                  <p:embed/>
                </p:oleObj>
              </mc:Choice>
              <mc:Fallback>
                <p:oleObj name="Формула" r:id="rId16" imgW="520560" imgH="2156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2233613"/>
                        <a:ext cx="10937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6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DB571-EFD0-4BF6-992D-A98318FB2678}" type="slidenum">
              <a:rPr lang="ru-RU" altLang="ru-RU"/>
              <a:pPr eaLnBrk="1" hangingPunct="1"/>
              <a:t>61</a:t>
            </a:fld>
            <a:endParaRPr lang="ru-RU" altLang="ru-RU"/>
          </a:p>
        </p:txBody>
      </p:sp>
      <p:sp>
        <p:nvSpPr>
          <p:cNvPr id="20488" name="Заголовок 2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уравнения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5450" y="1006475"/>
            <a:ext cx="3284538" cy="631825"/>
            <a:chOff x="1785" y="1067"/>
            <a:chExt cx="2069" cy="398"/>
          </a:xfrm>
        </p:grpSpPr>
        <p:sp>
          <p:nvSpPr>
            <p:cNvPr id="20504" name="AutoShape 5"/>
            <p:cNvSpPr>
              <a:spLocks noChangeArrowheads="1"/>
            </p:cNvSpPr>
            <p:nvPr/>
          </p:nvSpPr>
          <p:spPr bwMode="auto">
            <a:xfrm>
              <a:off x="1785" y="1067"/>
              <a:ext cx="2069" cy="398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81" y="1107"/>
            <a:ext cx="167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60" name="Формула" r:id="rId4" imgW="1143000" imgH="203040" progId="Equation.3">
                    <p:embed/>
                  </p:oleObj>
                </mc:Choice>
                <mc:Fallback>
                  <p:oleObj name="Формула" r:id="rId4" imgW="1143000" imgH="203040" progId="Equation.3">
                    <p:embed/>
                    <p:pic>
                      <p:nvPicPr>
                        <p:cNvPr id="2048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" y="1107"/>
                          <a:ext cx="1678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547688" y="2409825"/>
            <a:ext cx="3773487" cy="860425"/>
          </a:xfrm>
          <a:prstGeom prst="wedgeRoundRectCallout">
            <a:avLst>
              <a:gd name="adj1" fmla="val 2250"/>
              <a:gd name="adj2" fmla="val -73065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A=0, B=1, C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–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Arial" charset="0"/>
                <a:cs typeface="Arial" charset="0"/>
              </a:rPr>
              <a:t>любое</a:t>
            </a:r>
          </a:p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2 решения: (0, 1, 0), </a:t>
            </a:r>
            <a:r>
              <a:rPr lang="ru-RU">
                <a:latin typeface="Arial" charset="0"/>
              </a:rPr>
              <a:t>(0, 1, 1)</a:t>
            </a:r>
          </a:p>
        </p:txBody>
      </p: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2071688" y="1771650"/>
          <a:ext cx="1243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1" name="Формула" r:id="rId6" imgW="533160" imgH="190440" progId="Equation.3">
                  <p:embed/>
                </p:oleObj>
              </mc:Choice>
              <mc:Fallback>
                <p:oleObj name="Формула" r:id="rId6" imgW="533160" imgH="190440" progId="Equation.3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771650"/>
                        <a:ext cx="12430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3963988" y="1789113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или</a:t>
            </a:r>
          </a:p>
        </p:txBody>
      </p:sp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5243513" y="1735138"/>
          <a:ext cx="16875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2" name="Формула" r:id="rId8" imgW="723600" imgH="203040" progId="Equation.3">
                  <p:embed/>
                </p:oleObj>
              </mc:Choice>
              <mc:Fallback>
                <p:oleObj name="Формула" r:id="rId8" imgW="723600" imgH="203040" progId="Equation.3">
                  <p:embed/>
                  <p:pic>
                    <p:nvPicPr>
                      <p:cNvPr id="214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1735138"/>
                        <a:ext cx="168751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5280025" y="1012825"/>
            <a:ext cx="2309813" cy="471488"/>
          </a:xfrm>
          <a:prstGeom prst="wedgeRoundRectCallout">
            <a:avLst>
              <a:gd name="adj1" fmla="val -23606"/>
              <a:gd name="adj2" fmla="val 10185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A=</a:t>
            </a:r>
            <a:r>
              <a:rPr lang="ru-RU" sz="2000">
                <a:latin typeface="Arial" charset="0"/>
                <a:cs typeface="Arial" charset="0"/>
              </a:rPr>
              <a:t>1</a:t>
            </a:r>
            <a:r>
              <a:rPr lang="en-US" sz="2000">
                <a:latin typeface="Arial" charset="0"/>
                <a:cs typeface="Arial" charset="0"/>
              </a:rPr>
              <a:t>, B=</a:t>
            </a:r>
            <a:r>
              <a:rPr lang="ru-RU" sz="2000">
                <a:latin typeface="Arial" charset="0"/>
                <a:cs typeface="Arial" charset="0"/>
              </a:rPr>
              <a:t>0</a:t>
            </a:r>
            <a:r>
              <a:rPr lang="en-US" sz="2000">
                <a:latin typeface="Arial" charset="0"/>
                <a:cs typeface="Arial" charset="0"/>
              </a:rPr>
              <a:t>, C</a:t>
            </a:r>
            <a:r>
              <a:rPr lang="ru-RU" sz="2000">
                <a:latin typeface="Arial" charset="0"/>
                <a:cs typeface="Arial" charset="0"/>
              </a:rPr>
              <a:t>=1</a:t>
            </a:r>
            <a:endParaRPr lang="ru-RU">
              <a:latin typeface="Arial" charset="0"/>
            </a:endParaRPr>
          </a:p>
        </p:txBody>
      </p: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4976813" y="2522538"/>
            <a:ext cx="3487737" cy="663575"/>
            <a:chOff x="5410200" y="2381250"/>
            <a:chExt cx="3487615" cy="663575"/>
          </a:xfrm>
        </p:grpSpPr>
        <p:sp>
          <p:nvSpPr>
            <p:cNvPr id="20502" name="Text Box 13"/>
            <p:cNvSpPr txBox="1">
              <a:spLocks noChangeArrowheads="1"/>
            </p:cNvSpPr>
            <p:nvPr/>
          </p:nvSpPr>
          <p:spPr bwMode="auto">
            <a:xfrm>
              <a:off x="5876925" y="2487613"/>
              <a:ext cx="3020890" cy="461665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Всего 3 решения!</a:t>
              </a:r>
            </a:p>
          </p:txBody>
        </p:sp>
        <p:sp>
          <p:nvSpPr>
            <p:cNvPr id="20503" name="Oval 14"/>
            <p:cNvSpPr>
              <a:spLocks noChangeArrowheads="1"/>
            </p:cNvSpPr>
            <p:nvPr/>
          </p:nvSpPr>
          <p:spPr bwMode="auto">
            <a:xfrm>
              <a:off x="5410200" y="2381250"/>
              <a:ext cx="649288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3638" y="3543300"/>
            <a:ext cx="4270375" cy="631825"/>
            <a:chOff x="1533" y="2232"/>
            <a:chExt cx="2690" cy="398"/>
          </a:xfrm>
        </p:grpSpPr>
        <p:sp>
          <p:nvSpPr>
            <p:cNvPr id="20501" name="AutoShape 16"/>
            <p:cNvSpPr>
              <a:spLocks noChangeArrowheads="1"/>
            </p:cNvSpPr>
            <p:nvPr/>
          </p:nvSpPr>
          <p:spPr bwMode="auto">
            <a:xfrm>
              <a:off x="1533" y="2232"/>
              <a:ext cx="2690" cy="398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485" name="Object 17"/>
            <p:cNvGraphicFramePr>
              <a:graphicFrameLocks noChangeAspect="1"/>
            </p:cNvGraphicFramePr>
            <p:nvPr/>
          </p:nvGraphicFramePr>
          <p:xfrm>
            <a:off x="1658" y="2281"/>
            <a:ext cx="2443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63" name="Формула" r:id="rId10" imgW="1663560" imgH="190440" progId="Equation.3">
                    <p:embed/>
                  </p:oleObj>
                </mc:Choice>
                <mc:Fallback>
                  <p:oleObj name="Формула" r:id="rId10" imgW="1663560" imgH="190440" progId="Equation.3">
                    <p:embed/>
                    <p:pic>
                      <p:nvPicPr>
                        <p:cNvPr id="2048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8" y="2281"/>
                          <a:ext cx="2443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4034" name="AutoShape 18"/>
          <p:cNvSpPr>
            <a:spLocks noChangeArrowheads="1"/>
          </p:cNvSpPr>
          <p:nvPr/>
        </p:nvSpPr>
        <p:spPr bwMode="auto">
          <a:xfrm>
            <a:off x="376238" y="4330700"/>
            <a:ext cx="2193925" cy="1100138"/>
          </a:xfrm>
          <a:prstGeom prst="wedgeRoundRectCallout">
            <a:avLst>
              <a:gd name="adj1" fmla="val 62806"/>
              <a:gd name="adj2" fmla="val -68037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K=</a:t>
            </a:r>
            <a:r>
              <a:rPr lang="ru-RU" sz="2000">
                <a:latin typeface="Arial" charset="0"/>
                <a:cs typeface="Arial" charset="0"/>
              </a:rPr>
              <a:t>1</a:t>
            </a:r>
            <a:r>
              <a:rPr lang="en-US" sz="2000">
                <a:latin typeface="Arial" charset="0"/>
                <a:cs typeface="Arial" charset="0"/>
              </a:rPr>
              <a:t>, L=1, </a:t>
            </a:r>
          </a:p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M </a:t>
            </a:r>
            <a:r>
              <a:rPr lang="ru-RU" sz="2000">
                <a:latin typeface="Arial" charset="0"/>
                <a:cs typeface="Arial" charset="0"/>
              </a:rPr>
              <a:t>и </a:t>
            </a:r>
            <a:r>
              <a:rPr lang="en-US" sz="2000">
                <a:latin typeface="Arial" charset="0"/>
                <a:cs typeface="Arial" charset="0"/>
              </a:rPr>
              <a:t>N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–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Arial" charset="0"/>
                <a:cs typeface="Arial" charset="0"/>
              </a:rPr>
              <a:t>любые</a:t>
            </a:r>
          </a:p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4 решения</a:t>
            </a:r>
            <a:endParaRPr lang="ru-RU">
              <a:latin typeface="Arial" charset="0"/>
            </a:endParaRPr>
          </a:p>
        </p:txBody>
      </p:sp>
      <p:sp>
        <p:nvSpPr>
          <p:cNvPr id="214035" name="AutoShape 19"/>
          <p:cNvSpPr>
            <a:spLocks noChangeArrowheads="1"/>
          </p:cNvSpPr>
          <p:nvPr/>
        </p:nvSpPr>
        <p:spPr bwMode="auto">
          <a:xfrm>
            <a:off x="2719388" y="4319588"/>
            <a:ext cx="2193925" cy="1100137"/>
          </a:xfrm>
          <a:prstGeom prst="wedgeRoundRectCallout">
            <a:avLst>
              <a:gd name="adj1" fmla="val 13819"/>
              <a:gd name="adj2" fmla="val -72222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M=1, L=1, N=1,</a:t>
            </a:r>
          </a:p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K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–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Arial" charset="0"/>
                <a:cs typeface="Arial" charset="0"/>
              </a:rPr>
              <a:t>любое</a:t>
            </a:r>
          </a:p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2 решения</a:t>
            </a:r>
            <a:endParaRPr lang="ru-RU">
              <a:latin typeface="Arial" charset="0"/>
            </a:endParaRPr>
          </a:p>
        </p:txBody>
      </p:sp>
      <p:sp>
        <p:nvSpPr>
          <p:cNvPr id="214036" name="AutoShape 20"/>
          <p:cNvSpPr>
            <a:spLocks noChangeArrowheads="1"/>
          </p:cNvSpPr>
          <p:nvPr/>
        </p:nvSpPr>
        <p:spPr bwMode="auto">
          <a:xfrm>
            <a:off x="5072063" y="4330700"/>
            <a:ext cx="2193925" cy="1100138"/>
          </a:xfrm>
          <a:prstGeom prst="wedgeRoundRectCallout">
            <a:avLst>
              <a:gd name="adj1" fmla="val -27856"/>
              <a:gd name="adj2" fmla="val -74241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K=1, L=1, M=0,</a:t>
            </a:r>
          </a:p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N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en-US" sz="2000">
                <a:latin typeface="Arial" charset="0"/>
                <a:cs typeface="Arial" charset="0"/>
              </a:rPr>
              <a:t>–</a:t>
            </a:r>
            <a:r>
              <a:rPr lang="ru-RU" sz="2000">
                <a:latin typeface="Arial" charset="0"/>
                <a:cs typeface="Arial" charset="0"/>
              </a:rPr>
              <a:t> </a:t>
            </a:r>
            <a:r>
              <a:rPr lang="ru-RU" sz="2000" b="1">
                <a:solidFill>
                  <a:schemeClr val="accent2"/>
                </a:solidFill>
                <a:latin typeface="Arial" charset="0"/>
                <a:cs typeface="Arial" charset="0"/>
              </a:rPr>
              <a:t>любое</a:t>
            </a:r>
          </a:p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2 решения</a:t>
            </a:r>
            <a:endParaRPr lang="ru-RU">
              <a:latin typeface="Arial" charset="0"/>
            </a:endParaRPr>
          </a:p>
        </p:txBody>
      </p:sp>
      <p:graphicFrame>
        <p:nvGraphicFramePr>
          <p:cNvPr id="214037" name="Object 21"/>
          <p:cNvGraphicFramePr>
            <a:graphicFrameLocks noChangeAspect="1"/>
          </p:cNvGraphicFramePr>
          <p:nvPr/>
        </p:nvGraphicFramePr>
        <p:xfrm>
          <a:off x="2438400" y="5713413"/>
          <a:ext cx="23669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4" name="Формула" r:id="rId12" imgW="1015920" imgH="203040" progId="Equation.3">
                  <p:embed/>
                </p:oleObj>
              </mc:Choice>
              <mc:Fallback>
                <p:oleObj name="Формула" r:id="rId12" imgW="1015920" imgH="203040" progId="Equation.3">
                  <p:embed/>
                  <p:pic>
                    <p:nvPicPr>
                      <p:cNvPr id="214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13413"/>
                        <a:ext cx="236696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5126038" y="5673725"/>
            <a:ext cx="3467100" cy="663575"/>
            <a:chOff x="5126771" y="5673359"/>
            <a:chExt cx="3466243" cy="663575"/>
          </a:xfrm>
        </p:grpSpPr>
        <p:sp>
          <p:nvSpPr>
            <p:cNvPr id="20499" name="Text Box 23"/>
            <p:cNvSpPr txBox="1">
              <a:spLocks noChangeArrowheads="1"/>
            </p:cNvSpPr>
            <p:nvPr/>
          </p:nvSpPr>
          <p:spPr bwMode="auto">
            <a:xfrm>
              <a:off x="5593495" y="5779722"/>
              <a:ext cx="2999519" cy="461665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Всего </a:t>
              </a:r>
              <a:r>
                <a:rPr lang="en-US" altLang="ru-RU" sz="2400" b="1"/>
                <a:t>5</a:t>
              </a:r>
              <a:r>
                <a:rPr lang="ru-RU" altLang="ru-RU" sz="2400" b="1"/>
                <a:t> решений!</a:t>
              </a:r>
            </a:p>
          </p:txBody>
        </p:sp>
        <p:sp>
          <p:nvSpPr>
            <p:cNvPr id="20500" name="Oval 24"/>
            <p:cNvSpPr>
              <a:spLocks noChangeArrowheads="1"/>
            </p:cNvSpPr>
            <p:nvPr/>
          </p:nvSpPr>
          <p:spPr bwMode="auto">
            <a:xfrm>
              <a:off x="5126771" y="5673359"/>
              <a:ext cx="649287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2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animBg="1"/>
      <p:bldP spid="214025" grpId="0"/>
      <p:bldP spid="214027" grpId="0" animBg="1"/>
      <p:bldP spid="214034" grpId="0" animBg="1"/>
      <p:bldP spid="214035" grpId="0" animBg="1"/>
      <p:bldP spid="21403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27FDBC-869E-47A0-AF3A-3BD8235CFE55}" type="slidenum">
              <a:rPr lang="ru-RU" altLang="ru-RU"/>
              <a:pPr eaLnBrk="1" hangingPunct="1"/>
              <a:t>62</a:t>
            </a:fld>
            <a:endParaRPr lang="ru-RU" altLang="ru-RU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46250"/>
            <a:ext cx="8723313" cy="15081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accent2"/>
                </a:solidFill>
              </a:rPr>
              <a:t>Логические основы компьютеров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613275"/>
            <a:ext cx="8369300" cy="1397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b="1" smtClean="0">
                <a:solidFill>
                  <a:srgbClr val="000000"/>
                </a:solidFill>
              </a:rPr>
              <a:t>§ 22.</a:t>
            </a:r>
            <a:r>
              <a:rPr lang="ru-RU" altLang="ru-RU" sz="4000" b="1" smtClean="0"/>
              <a:t> Синтез логических выражений</a:t>
            </a:r>
          </a:p>
        </p:txBody>
      </p:sp>
    </p:spTree>
    <p:extLst>
      <p:ext uri="{BB962C8B-B14F-4D97-AF65-F5344CB8AC3E}">
        <p14:creationId xmlns:p14="http://schemas.microsoft.com/office/powerpoint/2010/main" val="2213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Заголовок 2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Синтез логических выражений</a:t>
            </a:r>
          </a:p>
        </p:txBody>
      </p:sp>
      <p:sp>
        <p:nvSpPr>
          <p:cNvPr id="215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76EF2F-CE77-4DA6-BA9D-EBE4AB6E9FCC}" type="slidenum">
              <a:rPr lang="ru-RU" altLang="ru-RU"/>
              <a:pPr eaLnBrk="1" hangingPunct="1"/>
              <a:t>63</a:t>
            </a:fld>
            <a:endParaRPr lang="ru-RU" altLang="ru-RU"/>
          </a:p>
        </p:txBody>
      </p:sp>
      <p:graphicFrame>
        <p:nvGraphicFramePr>
          <p:cNvPr id="190524" name="Group 60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0525" name="Text Box 61"/>
          <p:cNvSpPr txBox="1">
            <a:spLocks noChangeArrowheads="1"/>
          </p:cNvSpPr>
          <p:nvPr/>
        </p:nvSpPr>
        <p:spPr bwMode="auto">
          <a:xfrm>
            <a:off x="3697288" y="930275"/>
            <a:ext cx="5013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/>
              <a:t>Шаг 1.</a:t>
            </a:r>
            <a:r>
              <a:rPr lang="ru-RU" altLang="ru-RU" sz="2400"/>
              <a:t> Отметить строки в таблице, где </a:t>
            </a:r>
            <a:r>
              <a:rPr lang="en-US" altLang="ru-RU" sz="2400" b="1"/>
              <a:t>X = 1</a:t>
            </a:r>
            <a:r>
              <a:rPr lang="en-US" altLang="ru-RU" sz="2400"/>
              <a:t>.</a:t>
            </a:r>
            <a:endParaRPr lang="ru-RU" altLang="ru-RU" sz="2400" b="1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2. </a:t>
            </a:r>
            <a:r>
              <a:rPr lang="ru-RU" altLang="ru-RU" sz="2400">
                <a:sym typeface="Symbol" panose="05050102010706020507" pitchFamily="18" charset="2"/>
              </a:rPr>
              <a:t>Для каждой из них записать логическое выражение, которое истинно только для этой строки.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3. </a:t>
            </a:r>
            <a:r>
              <a:rPr lang="ru-RU" altLang="ru-RU" sz="2400">
                <a:sym typeface="Symbol" panose="05050102010706020507" pitchFamily="18" charset="2"/>
              </a:rPr>
              <a:t>Сложить эти выражения и упростить результат.</a:t>
            </a:r>
          </a:p>
        </p:txBody>
      </p:sp>
      <p:sp>
        <p:nvSpPr>
          <p:cNvPr id="190526" name="Oval 62"/>
          <p:cNvSpPr>
            <a:spLocks noChangeArrowheads="1"/>
          </p:cNvSpPr>
          <p:nvPr/>
        </p:nvSpPr>
        <p:spPr bwMode="auto">
          <a:xfrm>
            <a:off x="2254250" y="173672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0527" name="Oval 63"/>
          <p:cNvSpPr>
            <a:spLocks noChangeArrowheads="1"/>
          </p:cNvSpPr>
          <p:nvPr/>
        </p:nvSpPr>
        <p:spPr bwMode="auto">
          <a:xfrm>
            <a:off x="2254250" y="2266950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0528" name="Oval 64"/>
          <p:cNvSpPr>
            <a:spLocks noChangeArrowheads="1"/>
          </p:cNvSpPr>
          <p:nvPr/>
        </p:nvSpPr>
        <p:spPr bwMode="auto">
          <a:xfrm>
            <a:off x="2254250" y="3317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0529" name="Object 65"/>
          <p:cNvGraphicFramePr>
            <a:graphicFrameLocks noChangeAspect="1"/>
          </p:cNvGraphicFramePr>
          <p:nvPr/>
        </p:nvGraphicFramePr>
        <p:xfrm>
          <a:off x="2509838" y="1503363"/>
          <a:ext cx="850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2" name="Формула" r:id="rId4" imgW="342720" imgH="203040" progId="Equation.3">
                  <p:embed/>
                </p:oleObj>
              </mc:Choice>
              <mc:Fallback>
                <p:oleObj name="Формула" r:id="rId4" imgW="342720" imgH="203040" progId="Equation.3">
                  <p:embed/>
                  <p:pic>
                    <p:nvPicPr>
                      <p:cNvPr id="190529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1503363"/>
                        <a:ext cx="850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0" name="Object 66"/>
          <p:cNvGraphicFramePr>
            <a:graphicFrameLocks noChangeAspect="1"/>
          </p:cNvGraphicFramePr>
          <p:nvPr/>
        </p:nvGraphicFramePr>
        <p:xfrm>
          <a:off x="2513013" y="2046288"/>
          <a:ext cx="819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3" name="Формула" r:id="rId6" imgW="330120" imgH="203040" progId="Equation.3">
                  <p:embed/>
                </p:oleObj>
              </mc:Choice>
              <mc:Fallback>
                <p:oleObj name="Формула" r:id="rId6" imgW="330120" imgH="203040" progId="Equation.3">
                  <p:embed/>
                  <p:pic>
                    <p:nvPicPr>
                      <p:cNvPr id="19053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046288"/>
                        <a:ext cx="819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1" name="Object 67"/>
          <p:cNvGraphicFramePr>
            <a:graphicFrameLocks noChangeAspect="1"/>
          </p:cNvGraphicFramePr>
          <p:nvPr/>
        </p:nvGraphicFramePr>
        <p:xfrm>
          <a:off x="2535238" y="3165475"/>
          <a:ext cx="819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4" name="Формула" r:id="rId8" imgW="330120" imgH="164880" progId="Equation.3">
                  <p:embed/>
                </p:oleObj>
              </mc:Choice>
              <mc:Fallback>
                <p:oleObj name="Формула" r:id="rId8" imgW="330120" imgH="164880" progId="Equation.3">
                  <p:embed/>
                  <p:pic>
                    <p:nvPicPr>
                      <p:cNvPr id="190531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165475"/>
                        <a:ext cx="8191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2" name="Object 68"/>
          <p:cNvGraphicFramePr>
            <a:graphicFrameLocks noChangeAspect="1"/>
          </p:cNvGraphicFramePr>
          <p:nvPr/>
        </p:nvGraphicFramePr>
        <p:xfrm>
          <a:off x="1222375" y="4518025"/>
          <a:ext cx="35607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5" name="Формула" r:id="rId10" imgW="1434960" imgH="203040" progId="Equation.3">
                  <p:embed/>
                </p:oleObj>
              </mc:Choice>
              <mc:Fallback>
                <p:oleObj name="Формула" r:id="rId10" imgW="1434960" imgH="203040" progId="Equation.3">
                  <p:embed/>
                  <p:pic>
                    <p:nvPicPr>
                      <p:cNvPr id="19053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518025"/>
                        <a:ext cx="35607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3" name="Object 69"/>
          <p:cNvGraphicFramePr>
            <a:graphicFrameLocks noChangeAspect="1"/>
          </p:cNvGraphicFramePr>
          <p:nvPr/>
        </p:nvGraphicFramePr>
        <p:xfrm>
          <a:off x="4800600" y="4494213"/>
          <a:ext cx="29940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6" name="Формула" r:id="rId12" imgW="1206360" imgH="241200" progId="Equation.3">
                  <p:embed/>
                </p:oleObj>
              </mc:Choice>
              <mc:Fallback>
                <p:oleObj name="Формула" r:id="rId12" imgW="1206360" imgH="241200" progId="Equation.3">
                  <p:embed/>
                  <p:pic>
                    <p:nvPicPr>
                      <p:cNvPr id="19053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4213"/>
                        <a:ext cx="29940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4" name="Object 70"/>
          <p:cNvGraphicFramePr>
            <a:graphicFrameLocks noChangeAspect="1"/>
          </p:cNvGraphicFramePr>
          <p:nvPr/>
        </p:nvGraphicFramePr>
        <p:xfrm>
          <a:off x="1581150" y="5114925"/>
          <a:ext cx="1733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7" name="Формула" r:id="rId14" imgW="698400" imgH="203040" progId="Equation.3">
                  <p:embed/>
                </p:oleObj>
              </mc:Choice>
              <mc:Fallback>
                <p:oleObj name="Формула" r:id="rId14" imgW="698400" imgH="203040" progId="Equation.3">
                  <p:embed/>
                  <p:pic>
                    <p:nvPicPr>
                      <p:cNvPr id="19053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5114925"/>
                        <a:ext cx="17335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5" name="Object 71"/>
          <p:cNvGraphicFramePr>
            <a:graphicFrameLocks noChangeAspect="1"/>
          </p:cNvGraphicFramePr>
          <p:nvPr/>
        </p:nvGraphicFramePr>
        <p:xfrm>
          <a:off x="3394075" y="5126038"/>
          <a:ext cx="28051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8" name="Формула" r:id="rId16" imgW="1130040" imgH="241200" progId="Equation.3">
                  <p:embed/>
                </p:oleObj>
              </mc:Choice>
              <mc:Fallback>
                <p:oleObj name="Формула" r:id="rId16" imgW="1130040" imgH="241200" progId="Equation.3">
                  <p:embed/>
                  <p:pic>
                    <p:nvPicPr>
                      <p:cNvPr id="19053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5126038"/>
                        <a:ext cx="2805113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36" name="Object 72"/>
          <p:cNvGraphicFramePr>
            <a:graphicFrameLocks noChangeAspect="1"/>
          </p:cNvGraphicFramePr>
          <p:nvPr/>
        </p:nvGraphicFramePr>
        <p:xfrm>
          <a:off x="6175375" y="5105400"/>
          <a:ext cx="12620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9" name="Формула" r:id="rId18" imgW="507960" imgH="203040" progId="Equation.3">
                  <p:embed/>
                </p:oleObj>
              </mc:Choice>
              <mc:Fallback>
                <p:oleObj name="Формула" r:id="rId18" imgW="507960" imgH="203040" progId="Equation.3">
                  <p:embed/>
                  <p:pic>
                    <p:nvPicPr>
                      <p:cNvPr id="19053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105400"/>
                        <a:ext cx="126206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537" name="AutoShape 73"/>
          <p:cNvSpPr>
            <a:spLocks noChangeArrowheads="1"/>
          </p:cNvSpPr>
          <p:nvPr/>
        </p:nvSpPr>
        <p:spPr bwMode="auto">
          <a:xfrm>
            <a:off x="3606800" y="3957638"/>
            <a:ext cx="3025775" cy="469900"/>
          </a:xfrm>
          <a:prstGeom prst="wedgeRoundRectCallout">
            <a:avLst>
              <a:gd name="adj1" fmla="val -5667"/>
              <a:gd name="adj2" fmla="val 112838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распределительный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0538" name="AutoShape 74"/>
          <p:cNvSpPr>
            <a:spLocks noChangeArrowheads="1"/>
          </p:cNvSpPr>
          <p:nvPr/>
        </p:nvSpPr>
        <p:spPr bwMode="auto">
          <a:xfrm>
            <a:off x="244475" y="5797550"/>
            <a:ext cx="1930400" cy="809625"/>
          </a:xfrm>
          <a:prstGeom prst="wedgeRoundRectCallout">
            <a:avLst>
              <a:gd name="adj1" fmla="val 27056"/>
              <a:gd name="adj2" fmla="val -78037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исключения третьего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0539" name="AutoShape 75"/>
          <p:cNvSpPr>
            <a:spLocks noChangeArrowheads="1"/>
          </p:cNvSpPr>
          <p:nvPr/>
        </p:nvSpPr>
        <p:spPr bwMode="auto">
          <a:xfrm>
            <a:off x="6332538" y="5745163"/>
            <a:ext cx="1717675" cy="931862"/>
          </a:xfrm>
          <a:prstGeom prst="wedgeRoundRectCallout">
            <a:avLst>
              <a:gd name="adj1" fmla="val -50741"/>
              <a:gd name="adj2" fmla="val -77769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исключения третьего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0540" name="AutoShape 76"/>
          <p:cNvSpPr>
            <a:spLocks noChangeArrowheads="1"/>
          </p:cNvSpPr>
          <p:nvPr/>
        </p:nvSpPr>
        <p:spPr bwMode="auto">
          <a:xfrm>
            <a:off x="2727325" y="5967413"/>
            <a:ext cx="2922588" cy="539750"/>
          </a:xfrm>
          <a:prstGeom prst="wedgeRoundRectCallout">
            <a:avLst>
              <a:gd name="adj1" fmla="val -24579"/>
              <a:gd name="adj2" fmla="val -129704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  <a:cs typeface="Arial" charset="0"/>
              </a:rPr>
              <a:t>распределительный</a:t>
            </a:r>
            <a:endParaRPr lang="ru-RU" sz="2000">
              <a:latin typeface="Arial" charset="0"/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0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0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25" grpId="0" build="allAtOnce"/>
      <p:bldP spid="190526" grpId="0" animBg="1"/>
      <p:bldP spid="190527" grpId="0" animBg="1"/>
      <p:bldP spid="190528" grpId="0" animBg="1"/>
      <p:bldP spid="190537" grpId="0" animBg="1"/>
      <p:bldP spid="190538" grpId="0" animBg="1"/>
      <p:bldP spid="190539" grpId="0" animBg="1"/>
      <p:bldP spid="1905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Заголовок 1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Синтез логических выражений (2 способ)</a:t>
            </a:r>
          </a:p>
        </p:txBody>
      </p:sp>
      <p:sp>
        <p:nvSpPr>
          <p:cNvPr id="225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5D7484-F8F2-4925-89E7-9A0D14F9FB98}" type="slidenum">
              <a:rPr lang="ru-RU" altLang="ru-RU"/>
              <a:pPr eaLnBrk="1" hangingPunct="1"/>
              <a:t>64</a:t>
            </a:fld>
            <a:endParaRPr lang="ru-RU" altLang="ru-RU"/>
          </a:p>
        </p:txBody>
      </p:sp>
      <p:graphicFrame>
        <p:nvGraphicFramePr>
          <p:cNvPr id="192516" name="Group 4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3697288" y="930275"/>
            <a:ext cx="501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/>
              <a:t>Шаг 1.</a:t>
            </a:r>
            <a:r>
              <a:rPr lang="ru-RU" altLang="ru-RU" sz="2400"/>
              <a:t> Отметить строки в таблице, где </a:t>
            </a:r>
            <a:r>
              <a:rPr lang="en-US" altLang="ru-RU" sz="2400" b="1"/>
              <a:t>X = </a:t>
            </a:r>
            <a:r>
              <a:rPr lang="ru-RU" altLang="ru-RU" sz="2400" b="1"/>
              <a:t>0</a:t>
            </a:r>
            <a:r>
              <a:rPr lang="en-US" altLang="ru-RU" sz="2400"/>
              <a:t>.</a:t>
            </a:r>
            <a:endParaRPr lang="ru-RU" altLang="ru-RU" sz="2400" b="1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2. </a:t>
            </a:r>
            <a:r>
              <a:rPr lang="ru-RU" altLang="ru-RU" sz="2400">
                <a:sym typeface="Symbol" panose="05050102010706020507" pitchFamily="18" charset="2"/>
              </a:rPr>
              <a:t>Для каждой из них записать логическое выражение, которое истинно только для этой строки.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3. </a:t>
            </a:r>
            <a:r>
              <a:rPr lang="ru-RU" altLang="ru-RU" sz="2400">
                <a:sym typeface="Symbol" panose="05050102010706020507" pitchFamily="18" charset="2"/>
              </a:rPr>
              <a:t>Сложить эти выражения и упростить результат, который равен      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4. </a:t>
            </a:r>
            <a:r>
              <a:rPr lang="ru-RU" altLang="ru-RU" sz="2400">
                <a:sym typeface="Symbol" panose="05050102010706020507" pitchFamily="18" charset="2"/>
              </a:rPr>
              <a:t>Сделать инверсию.</a:t>
            </a:r>
          </a:p>
        </p:txBody>
      </p:sp>
      <p:sp>
        <p:nvSpPr>
          <p:cNvPr id="192543" name="Oval 31"/>
          <p:cNvSpPr>
            <a:spLocks noChangeArrowheads="1"/>
          </p:cNvSpPr>
          <p:nvPr/>
        </p:nvSpPr>
        <p:spPr bwMode="auto">
          <a:xfrm>
            <a:off x="2298700" y="2809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2546" name="Object 34"/>
          <p:cNvGraphicFramePr>
            <a:graphicFrameLocks noChangeAspect="1"/>
          </p:cNvGraphicFramePr>
          <p:nvPr/>
        </p:nvGraphicFramePr>
        <p:xfrm>
          <a:off x="2532063" y="2592388"/>
          <a:ext cx="850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8" name="Формула" r:id="rId4" imgW="342720" imgH="190440" progId="Equation.3">
                  <p:embed/>
                </p:oleObj>
              </mc:Choice>
              <mc:Fallback>
                <p:oleObj name="Формула" r:id="rId4" imgW="342720" imgH="190440" progId="Equation.3">
                  <p:embed/>
                  <p:pic>
                    <p:nvPicPr>
                      <p:cNvPr id="1925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592388"/>
                        <a:ext cx="8509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49" name="Object 37"/>
          <p:cNvGraphicFramePr>
            <a:graphicFrameLocks noChangeAspect="1"/>
          </p:cNvGraphicFramePr>
          <p:nvPr/>
        </p:nvGraphicFramePr>
        <p:xfrm>
          <a:off x="3556000" y="4930775"/>
          <a:ext cx="15128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9" name="Формула" r:id="rId6" imgW="609480" imgH="228600" progId="Equation.3">
                  <p:embed/>
                </p:oleObj>
              </mc:Choice>
              <mc:Fallback>
                <p:oleObj name="Формула" r:id="rId6" imgW="609480" imgH="228600" progId="Equation.3">
                  <p:embed/>
                  <p:pic>
                    <p:nvPicPr>
                      <p:cNvPr id="1925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930775"/>
                        <a:ext cx="1512888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53" name="Object 41"/>
          <p:cNvGraphicFramePr>
            <a:graphicFrameLocks noChangeAspect="1"/>
          </p:cNvGraphicFramePr>
          <p:nvPr/>
        </p:nvGraphicFramePr>
        <p:xfrm>
          <a:off x="5037138" y="4981575"/>
          <a:ext cx="12620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10" name="Формула" r:id="rId8" imgW="507960" imgH="203040" progId="Equation.3">
                  <p:embed/>
                </p:oleObj>
              </mc:Choice>
              <mc:Fallback>
                <p:oleObj name="Формула" r:id="rId8" imgW="507960" imgH="203040" progId="Equation.3">
                  <p:embed/>
                  <p:pic>
                    <p:nvPicPr>
                      <p:cNvPr id="19255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4981575"/>
                        <a:ext cx="12620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58" name="Object 46"/>
          <p:cNvGraphicFramePr>
            <a:graphicFrameLocks noChangeAspect="1"/>
          </p:cNvGraphicFramePr>
          <p:nvPr/>
        </p:nvGraphicFramePr>
        <p:xfrm>
          <a:off x="5184775" y="3811588"/>
          <a:ext cx="379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11" name="Формула" r:id="rId10" imgW="152280" imgH="190440" progId="Equation.3">
                  <p:embed/>
                </p:oleObj>
              </mc:Choice>
              <mc:Fallback>
                <p:oleObj name="Формула" r:id="rId10" imgW="152280" imgH="190440" progId="Equation.3">
                  <p:embed/>
                  <p:pic>
                    <p:nvPicPr>
                      <p:cNvPr id="19255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3811588"/>
                        <a:ext cx="3794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8475" y="5719763"/>
            <a:ext cx="8183563" cy="663575"/>
            <a:chOff x="274" y="1191"/>
            <a:chExt cx="5155" cy="418"/>
          </a:xfrm>
        </p:grpSpPr>
        <p:sp>
          <p:nvSpPr>
            <p:cNvPr id="22566" name="Text Box 49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304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b="1">
                  <a:latin typeface="Arial" charset="0"/>
                </a:rPr>
                <a:t>  Когда удобнее применять 2-ой способ?</a:t>
              </a:r>
            </a:p>
          </p:txBody>
        </p:sp>
        <p:sp>
          <p:nvSpPr>
            <p:cNvPr id="22567" name="Oval 50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92563" name="Object 51"/>
          <p:cNvGraphicFramePr>
            <a:graphicFrameLocks noChangeAspect="1"/>
          </p:cNvGraphicFramePr>
          <p:nvPr/>
        </p:nvGraphicFramePr>
        <p:xfrm>
          <a:off x="1441450" y="5043488"/>
          <a:ext cx="2049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12" name="Формула" r:id="rId12" imgW="825480" imgH="228600" progId="Equation.3">
                  <p:embed/>
                </p:oleObj>
              </mc:Choice>
              <mc:Fallback>
                <p:oleObj name="Формула" r:id="rId12" imgW="825480" imgH="228600" progId="Equation.3">
                  <p:embed/>
                  <p:pic>
                    <p:nvPicPr>
                      <p:cNvPr id="1925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5043488"/>
                        <a:ext cx="20494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2" grpId="0" build="allAtOnce"/>
      <p:bldP spid="1925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Заголовок 2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Синтез логических выражений (</a:t>
            </a:r>
            <a:r>
              <a:rPr lang="en-US" altLang="ru-RU" smtClean="0"/>
              <a:t>3</a:t>
            </a:r>
            <a:r>
              <a:rPr lang="ru-RU" altLang="ru-RU" smtClean="0"/>
              <a:t> способ)</a:t>
            </a:r>
          </a:p>
        </p:txBody>
      </p:sp>
      <p:sp>
        <p:nvSpPr>
          <p:cNvPr id="2356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A63143-3C25-4832-B904-90DD2366DA08}" type="slidenum">
              <a:rPr lang="ru-RU" altLang="ru-RU"/>
              <a:pPr eaLnBrk="1" hangingPunct="1"/>
              <a:t>65</a:t>
            </a:fld>
            <a:endParaRPr lang="ru-RU" altLang="ru-RU"/>
          </a:p>
        </p:txBody>
      </p:sp>
      <p:graphicFrame>
        <p:nvGraphicFramePr>
          <p:cNvPr id="192516" name="Group 4"/>
          <p:cNvGraphicFramePr>
            <a:graphicFrameLocks noGrp="1"/>
          </p:cNvGraphicFramePr>
          <p:nvPr/>
        </p:nvGraphicFramePr>
        <p:xfrm>
          <a:off x="442913" y="968375"/>
          <a:ext cx="2033587" cy="2665413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3697288" y="930275"/>
            <a:ext cx="5013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/>
              <a:t>Шаг 1.</a:t>
            </a:r>
            <a:r>
              <a:rPr lang="ru-RU" altLang="ru-RU" sz="2400"/>
              <a:t> Отметить строки в таблице, где </a:t>
            </a:r>
            <a:r>
              <a:rPr lang="en-US" altLang="ru-RU" sz="2400" b="1"/>
              <a:t>X = </a:t>
            </a:r>
            <a:r>
              <a:rPr lang="ru-RU" altLang="ru-RU" sz="2400" b="1"/>
              <a:t>0</a:t>
            </a:r>
            <a:r>
              <a:rPr lang="en-US" altLang="ru-RU" sz="2400"/>
              <a:t>.</a:t>
            </a:r>
            <a:endParaRPr lang="ru-RU" altLang="ru-RU" sz="2400" b="1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2. </a:t>
            </a:r>
            <a:r>
              <a:rPr lang="ru-RU" altLang="ru-RU" sz="2400">
                <a:sym typeface="Symbol" panose="05050102010706020507" pitchFamily="18" charset="2"/>
              </a:rPr>
              <a:t>Для каждой из них записать логическое выражение, которое </a:t>
            </a:r>
            <a:r>
              <a:rPr lang="ru-RU" altLang="ru-RU" sz="2400" b="1">
                <a:solidFill>
                  <a:srgbClr val="FF0000"/>
                </a:solidFill>
                <a:sym typeface="Symbol" panose="05050102010706020507" pitchFamily="18" charset="2"/>
              </a:rPr>
              <a:t>ложно</a:t>
            </a:r>
            <a:r>
              <a:rPr lang="ru-RU" altLang="ru-RU" sz="2400" b="1">
                <a:sym typeface="Symbol" panose="05050102010706020507" pitchFamily="18" charset="2"/>
              </a:rPr>
              <a:t> </a:t>
            </a:r>
            <a:r>
              <a:rPr lang="ru-RU" altLang="ru-RU" sz="2400">
                <a:sym typeface="Symbol" panose="05050102010706020507" pitchFamily="18" charset="2"/>
              </a:rPr>
              <a:t>только для этой строки.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ym typeface="Symbol" panose="05050102010706020507" pitchFamily="18" charset="2"/>
              </a:rPr>
              <a:t>Шаг 3. </a:t>
            </a:r>
            <a:r>
              <a:rPr lang="ru-RU" altLang="ru-RU" sz="2400" b="1">
                <a:solidFill>
                  <a:srgbClr val="FF0000"/>
                </a:solidFill>
                <a:sym typeface="Symbol" panose="05050102010706020507" pitchFamily="18" charset="2"/>
              </a:rPr>
              <a:t>Перемножить</a:t>
            </a:r>
            <a:r>
              <a:rPr lang="ru-RU" altLang="ru-RU" sz="2400">
                <a:sym typeface="Symbol" panose="05050102010706020507" pitchFamily="18" charset="2"/>
              </a:rPr>
              <a:t> эти выражения и упростить результат</a:t>
            </a:r>
            <a:r>
              <a:rPr lang="en-US" altLang="ru-RU" sz="2400">
                <a:sym typeface="Symbol" panose="05050102010706020507" pitchFamily="18" charset="2"/>
              </a:rPr>
              <a:t>.</a:t>
            </a:r>
            <a:endParaRPr lang="ru-RU" altLang="ru-RU" sz="2400">
              <a:sym typeface="Symbol" panose="05050102010706020507" pitchFamily="18" charset="2"/>
            </a:endParaRPr>
          </a:p>
        </p:txBody>
      </p:sp>
      <p:sp>
        <p:nvSpPr>
          <p:cNvPr id="192543" name="Oval 31"/>
          <p:cNvSpPr>
            <a:spLocks noChangeArrowheads="1"/>
          </p:cNvSpPr>
          <p:nvPr/>
        </p:nvSpPr>
        <p:spPr bwMode="auto">
          <a:xfrm>
            <a:off x="2298700" y="280987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2546" name="Object 34"/>
          <p:cNvGraphicFramePr>
            <a:graphicFrameLocks noChangeAspect="1"/>
          </p:cNvGraphicFramePr>
          <p:nvPr/>
        </p:nvGraphicFramePr>
        <p:xfrm>
          <a:off x="2551113" y="2592388"/>
          <a:ext cx="977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8" name="Формула" r:id="rId4" imgW="393480" imgH="190440" progId="Equation.3">
                  <p:embed/>
                </p:oleObj>
              </mc:Choice>
              <mc:Fallback>
                <p:oleObj name="Формула" r:id="rId4" imgW="393480" imgH="190440" progId="Equation.3">
                  <p:embed/>
                  <p:pic>
                    <p:nvPicPr>
                      <p:cNvPr id="1925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592388"/>
                        <a:ext cx="9779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53" name="Object 41"/>
          <p:cNvGraphicFramePr>
            <a:graphicFrameLocks noChangeAspect="1"/>
          </p:cNvGraphicFramePr>
          <p:nvPr/>
        </p:nvGraphicFramePr>
        <p:xfrm>
          <a:off x="596900" y="4489450"/>
          <a:ext cx="30892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9" name="Формула" r:id="rId6" imgW="1244520" imgH="241200" progId="Equation.3">
                  <p:embed/>
                </p:oleObj>
              </mc:Choice>
              <mc:Fallback>
                <p:oleObj name="Формула" r:id="rId6" imgW="1244520" imgH="241200" progId="Equation.3">
                  <p:embed/>
                  <p:pic>
                    <p:nvPicPr>
                      <p:cNvPr id="19255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489450"/>
                        <a:ext cx="30892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98700" y="1754188"/>
            <a:ext cx="112713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551113" y="1566863"/>
          <a:ext cx="9779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0" name="Формула" r:id="rId8" imgW="393480" imgH="164880" progId="Equation.3">
                  <p:embed/>
                </p:oleObj>
              </mc:Choice>
              <mc:Fallback>
                <p:oleObj name="Формула" r:id="rId8" imgW="393480" imgH="16488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1566863"/>
                        <a:ext cx="9779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760788" y="4487863"/>
          <a:ext cx="4194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1" name="Формула" r:id="rId10" imgW="1688760" imgH="203040" progId="Equation.3">
                  <p:embed/>
                </p:oleObj>
              </mc:Choice>
              <mc:Fallback>
                <p:oleObj name="Формула" r:id="rId10" imgW="1688760" imgH="20304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487863"/>
                        <a:ext cx="41941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944563" y="5033963"/>
          <a:ext cx="2489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2" name="Формула" r:id="rId12" imgW="1002960" imgH="228600" progId="Equation.3">
                  <p:embed/>
                </p:oleObj>
              </mc:Choice>
              <mc:Fallback>
                <p:oleObj name="Формула" r:id="rId12" imgW="1002960" imgH="228600" progId="Equation.3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5033963"/>
                        <a:ext cx="2489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3413125" y="5095875"/>
          <a:ext cx="630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3" name="Формула" r:id="rId14" imgW="253800" imgH="164880" progId="Equation.3">
                  <p:embed/>
                </p:oleObj>
              </mc:Choice>
              <mc:Fallback>
                <p:oleObj name="Формула" r:id="rId14" imgW="253800" imgH="164880" progId="Equation.3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5095875"/>
                        <a:ext cx="6302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2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2" grpId="0" build="allAtOnce"/>
      <p:bldP spid="192543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Заголовок 2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Синтез логических выражений</a:t>
            </a:r>
          </a:p>
        </p:txBody>
      </p:sp>
      <p:sp>
        <p:nvSpPr>
          <p:cNvPr id="245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148B12-1E80-4A30-A3C3-64942A3112EA}" type="slidenum">
              <a:rPr lang="ru-RU" altLang="ru-RU"/>
              <a:pPr eaLnBrk="1" hangingPunct="1"/>
              <a:t>66</a:t>
            </a:fld>
            <a:endParaRPr lang="ru-RU" altLang="ru-RU"/>
          </a:p>
        </p:txBody>
      </p:sp>
      <p:sp>
        <p:nvSpPr>
          <p:cNvPr id="151656" name="AutoShape 104"/>
          <p:cNvSpPr>
            <a:spLocks noChangeArrowheads="1"/>
          </p:cNvSpPr>
          <p:nvPr/>
        </p:nvSpPr>
        <p:spPr bwMode="auto">
          <a:xfrm>
            <a:off x="7531100" y="6007100"/>
            <a:ext cx="984250" cy="541338"/>
          </a:xfrm>
          <a:prstGeom prst="flowChartAlternateProcess">
            <a:avLst/>
          </a:prstGeom>
          <a:solidFill>
            <a:srgbClr val="FFFFC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38" name="Group 86"/>
          <p:cNvGraphicFramePr>
            <a:graphicFrameLocks noGrp="1"/>
          </p:cNvGraphicFramePr>
          <p:nvPr/>
        </p:nvGraphicFramePr>
        <p:xfrm>
          <a:off x="466725" y="1047750"/>
          <a:ext cx="2857500" cy="4738685"/>
        </p:xfrm>
        <a:graphic>
          <a:graphicData uri="http://schemas.openxmlformats.org/drawingml/2006/table">
            <a:tbl>
              <a:tblPr/>
              <a:tblGrid>
                <a:gridCol w="69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1639" name="Oval 87"/>
          <p:cNvSpPr>
            <a:spLocks noChangeArrowheads="1"/>
          </p:cNvSpPr>
          <p:nvPr/>
        </p:nvSpPr>
        <p:spPr bwMode="auto">
          <a:xfrm>
            <a:off x="3124200" y="1884363"/>
            <a:ext cx="112713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40" name="Object 88"/>
          <p:cNvGraphicFramePr>
            <a:graphicFrameLocks noChangeAspect="1"/>
          </p:cNvGraphicFramePr>
          <p:nvPr/>
        </p:nvGraphicFramePr>
        <p:xfrm>
          <a:off x="3346450" y="1647825"/>
          <a:ext cx="1323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2" name="Формула" r:id="rId4" imgW="533160" imgH="215640" progId="Equation.3">
                  <p:embed/>
                </p:oleObj>
              </mc:Choice>
              <mc:Fallback>
                <p:oleObj name="Формула" r:id="rId4" imgW="533160" imgH="215640" progId="Equation.3">
                  <p:embed/>
                  <p:pic>
                    <p:nvPicPr>
                      <p:cNvPr id="15164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647825"/>
                        <a:ext cx="13239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41" name="Oval 89"/>
          <p:cNvSpPr>
            <a:spLocks noChangeArrowheads="1"/>
          </p:cNvSpPr>
          <p:nvPr/>
        </p:nvSpPr>
        <p:spPr bwMode="auto">
          <a:xfrm>
            <a:off x="3101975" y="2381250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42" name="Object 90"/>
          <p:cNvGraphicFramePr>
            <a:graphicFrameLocks noChangeAspect="1"/>
          </p:cNvGraphicFramePr>
          <p:nvPr/>
        </p:nvGraphicFramePr>
        <p:xfrm>
          <a:off x="3340100" y="2159000"/>
          <a:ext cx="1292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3" name="Формула" r:id="rId6" imgW="520560" imgH="203040" progId="Equation.3">
                  <p:embed/>
                </p:oleObj>
              </mc:Choice>
              <mc:Fallback>
                <p:oleObj name="Формула" r:id="rId6" imgW="520560" imgH="203040" progId="Equation.3">
                  <p:embed/>
                  <p:pic>
                    <p:nvPicPr>
                      <p:cNvPr id="151642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159000"/>
                        <a:ext cx="12922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43" name="Oval 91"/>
          <p:cNvSpPr>
            <a:spLocks noChangeArrowheads="1"/>
          </p:cNvSpPr>
          <p:nvPr/>
        </p:nvSpPr>
        <p:spPr bwMode="auto">
          <a:xfrm>
            <a:off x="3113088" y="2878138"/>
            <a:ext cx="112712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44" name="Object 92"/>
          <p:cNvGraphicFramePr>
            <a:graphicFrameLocks noChangeAspect="1"/>
          </p:cNvGraphicFramePr>
          <p:nvPr/>
        </p:nvGraphicFramePr>
        <p:xfrm>
          <a:off x="3351213" y="2641600"/>
          <a:ext cx="12922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4" name="Формула" r:id="rId8" imgW="520560" imgH="215640" progId="Equation.3">
                  <p:embed/>
                </p:oleObj>
              </mc:Choice>
              <mc:Fallback>
                <p:oleObj name="Формула" r:id="rId8" imgW="520560" imgH="215640" progId="Equation.3">
                  <p:embed/>
                  <p:pic>
                    <p:nvPicPr>
                      <p:cNvPr id="151644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641600"/>
                        <a:ext cx="12922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45" name="Oval 93"/>
          <p:cNvSpPr>
            <a:spLocks noChangeArrowheads="1"/>
          </p:cNvSpPr>
          <p:nvPr/>
        </p:nvSpPr>
        <p:spPr bwMode="auto">
          <a:xfrm>
            <a:off x="3113088" y="3398838"/>
            <a:ext cx="112712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46" name="Object 94"/>
          <p:cNvGraphicFramePr>
            <a:graphicFrameLocks noChangeAspect="1"/>
          </p:cNvGraphicFramePr>
          <p:nvPr/>
        </p:nvGraphicFramePr>
        <p:xfrm>
          <a:off x="3351213" y="3146425"/>
          <a:ext cx="12922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5" name="Формула" r:id="rId10" imgW="520560" imgH="228600" progId="Equation.3">
                  <p:embed/>
                </p:oleObj>
              </mc:Choice>
              <mc:Fallback>
                <p:oleObj name="Формула" r:id="rId10" imgW="520560" imgH="228600" progId="Equation.3">
                  <p:embed/>
                  <p:pic>
                    <p:nvPicPr>
                      <p:cNvPr id="151646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146425"/>
                        <a:ext cx="129222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47" name="Oval 95"/>
          <p:cNvSpPr>
            <a:spLocks noChangeArrowheads="1"/>
          </p:cNvSpPr>
          <p:nvPr/>
        </p:nvSpPr>
        <p:spPr bwMode="auto">
          <a:xfrm>
            <a:off x="3101975" y="4449763"/>
            <a:ext cx="112713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48" name="Object 96"/>
          <p:cNvGraphicFramePr>
            <a:graphicFrameLocks noChangeAspect="1"/>
          </p:cNvGraphicFramePr>
          <p:nvPr/>
        </p:nvGraphicFramePr>
        <p:xfrm>
          <a:off x="3340100" y="4227513"/>
          <a:ext cx="1292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6" name="Формула" r:id="rId12" imgW="520560" imgH="203040" progId="Equation.3">
                  <p:embed/>
                </p:oleObj>
              </mc:Choice>
              <mc:Fallback>
                <p:oleObj name="Формула" r:id="rId12" imgW="520560" imgH="203040" progId="Equation.3">
                  <p:embed/>
                  <p:pic>
                    <p:nvPicPr>
                      <p:cNvPr id="151648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227513"/>
                        <a:ext cx="12922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649" name="Oval 97"/>
          <p:cNvSpPr>
            <a:spLocks noChangeArrowheads="1"/>
          </p:cNvSpPr>
          <p:nvPr/>
        </p:nvSpPr>
        <p:spPr bwMode="auto">
          <a:xfrm>
            <a:off x="3113088" y="5487988"/>
            <a:ext cx="112712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1650" name="Object 98"/>
          <p:cNvGraphicFramePr>
            <a:graphicFrameLocks noChangeAspect="1"/>
          </p:cNvGraphicFramePr>
          <p:nvPr/>
        </p:nvGraphicFramePr>
        <p:xfrm>
          <a:off x="3367088" y="5295900"/>
          <a:ext cx="12604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7" name="Формула" r:id="rId14" imgW="507960" imgH="177480" progId="Equation.3">
                  <p:embed/>
                </p:oleObj>
              </mc:Choice>
              <mc:Fallback>
                <p:oleObj name="Формула" r:id="rId14" imgW="507960" imgH="177480" progId="Equation.3">
                  <p:embed/>
                  <p:pic>
                    <p:nvPicPr>
                      <p:cNvPr id="15165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5295900"/>
                        <a:ext cx="126047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651" name="Object 99"/>
          <p:cNvGraphicFramePr>
            <a:graphicFrameLocks noChangeAspect="1"/>
          </p:cNvGraphicFramePr>
          <p:nvPr/>
        </p:nvGraphicFramePr>
        <p:xfrm>
          <a:off x="4992688" y="977900"/>
          <a:ext cx="328612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8" name="Формула" r:id="rId16" imgW="1409400" imgH="736560" progId="Equation.3">
                  <p:embed/>
                </p:oleObj>
              </mc:Choice>
              <mc:Fallback>
                <p:oleObj name="Формула" r:id="rId16" imgW="1409400" imgH="736560" progId="Equation.3">
                  <p:embed/>
                  <p:pic>
                    <p:nvPicPr>
                      <p:cNvPr id="151651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977900"/>
                        <a:ext cx="3286125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652" name="Object 100"/>
          <p:cNvGraphicFramePr>
            <a:graphicFrameLocks noChangeAspect="1"/>
          </p:cNvGraphicFramePr>
          <p:nvPr/>
        </p:nvGraphicFramePr>
        <p:xfrm>
          <a:off x="5407025" y="2771775"/>
          <a:ext cx="23399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9" name="Формула" r:id="rId18" imgW="1002960" imgH="736560" progId="Equation.3">
                  <p:embed/>
                </p:oleObj>
              </mc:Choice>
              <mc:Fallback>
                <p:oleObj name="Формула" r:id="rId18" imgW="1002960" imgH="736560" progId="Equation.3">
                  <p:embed/>
                  <p:pic>
                    <p:nvPicPr>
                      <p:cNvPr id="151652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771775"/>
                        <a:ext cx="2339975" cy="168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653" name="Object 101"/>
          <p:cNvGraphicFramePr>
            <a:graphicFrameLocks noChangeAspect="1"/>
          </p:cNvGraphicFramePr>
          <p:nvPr/>
        </p:nvGraphicFramePr>
        <p:xfrm>
          <a:off x="5291138" y="4440238"/>
          <a:ext cx="3022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0" name="Формула" r:id="rId20" imgW="1295280" imgH="228600" progId="Equation.3">
                  <p:embed/>
                </p:oleObj>
              </mc:Choice>
              <mc:Fallback>
                <p:oleObj name="Формула" r:id="rId20" imgW="1295280" imgH="228600" progId="Equation.3">
                  <p:embed/>
                  <p:pic>
                    <p:nvPicPr>
                      <p:cNvPr id="151653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4440238"/>
                        <a:ext cx="30226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654" name="Object 102"/>
          <p:cNvGraphicFramePr>
            <a:graphicFrameLocks noChangeAspect="1"/>
          </p:cNvGraphicFramePr>
          <p:nvPr/>
        </p:nvGraphicFramePr>
        <p:xfrm>
          <a:off x="5308600" y="4965700"/>
          <a:ext cx="284321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1" name="Формула" r:id="rId22" imgW="1218960" imgH="457200" progId="Equation.3">
                  <p:embed/>
                </p:oleObj>
              </mc:Choice>
              <mc:Fallback>
                <p:oleObj name="Формула" r:id="rId22" imgW="1218960" imgH="457200" progId="Equation.3">
                  <p:embed/>
                  <p:pic>
                    <p:nvPicPr>
                      <p:cNvPr id="151654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965700"/>
                        <a:ext cx="2843213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655" name="Object 103"/>
          <p:cNvGraphicFramePr>
            <a:graphicFrameLocks noChangeAspect="1"/>
          </p:cNvGraphicFramePr>
          <p:nvPr/>
        </p:nvGraphicFramePr>
        <p:xfrm>
          <a:off x="4624388" y="6042025"/>
          <a:ext cx="3851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2" name="Формула" r:id="rId24" imgW="1650960" imgH="228600" progId="Equation.3">
                  <p:embed/>
                </p:oleObj>
              </mc:Choice>
              <mc:Fallback>
                <p:oleObj name="Формула" r:id="rId24" imgW="1650960" imgH="228600" progId="Equation.3">
                  <p:embed/>
                  <p:pic>
                    <p:nvPicPr>
                      <p:cNvPr id="151655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6042025"/>
                        <a:ext cx="38512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56" grpId="0" animBg="1"/>
      <p:bldP spid="151639" grpId="0" animBg="1"/>
      <p:bldP spid="151641" grpId="0" animBg="1"/>
      <p:bldP spid="151643" grpId="0" animBg="1"/>
      <p:bldP spid="151645" grpId="0" animBg="1"/>
      <p:bldP spid="151647" grpId="0" animBg="1"/>
      <p:bldP spid="1516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Заголовок 1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Синтез логических выражений</a:t>
            </a:r>
            <a:r>
              <a:rPr lang="en-US" altLang="ru-RU" smtClean="0"/>
              <a:t> (2 </a:t>
            </a:r>
            <a:r>
              <a:rPr lang="ru-RU" altLang="ru-RU" smtClean="0"/>
              <a:t>способ)</a:t>
            </a:r>
          </a:p>
        </p:txBody>
      </p:sp>
      <p:sp>
        <p:nvSpPr>
          <p:cNvPr id="2560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0BA20-E585-42F5-B4A5-828039833077}" type="slidenum">
              <a:rPr lang="ru-RU" altLang="ru-RU"/>
              <a:pPr eaLnBrk="1" hangingPunct="1"/>
              <a:t>67</a:t>
            </a:fld>
            <a:endParaRPr lang="ru-RU" altLang="ru-RU"/>
          </a:p>
        </p:txBody>
      </p:sp>
      <p:sp>
        <p:nvSpPr>
          <p:cNvPr id="194562" name="AutoShape 2"/>
          <p:cNvSpPr>
            <a:spLocks noChangeArrowheads="1"/>
          </p:cNvSpPr>
          <p:nvPr/>
        </p:nvSpPr>
        <p:spPr bwMode="auto">
          <a:xfrm>
            <a:off x="6831013" y="2986088"/>
            <a:ext cx="1030287" cy="531812"/>
          </a:xfrm>
          <a:prstGeom prst="flowChartAlternateProcess">
            <a:avLst/>
          </a:prstGeom>
          <a:solidFill>
            <a:srgbClr val="FFFFC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565" name="Group 5"/>
          <p:cNvGraphicFramePr>
            <a:graphicFrameLocks noGrp="1"/>
          </p:cNvGraphicFramePr>
          <p:nvPr/>
        </p:nvGraphicFramePr>
        <p:xfrm>
          <a:off x="1052513" y="1143000"/>
          <a:ext cx="2857500" cy="4738685"/>
        </p:xfrm>
        <a:graphic>
          <a:graphicData uri="http://schemas.openxmlformats.org/drawingml/2006/table">
            <a:tbl>
              <a:tblPr/>
              <a:tblGrid>
                <a:gridCol w="69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625" name="Oval 65"/>
          <p:cNvSpPr>
            <a:spLocks noChangeArrowheads="1"/>
          </p:cNvSpPr>
          <p:nvPr/>
        </p:nvSpPr>
        <p:spPr bwMode="auto">
          <a:xfrm>
            <a:off x="3687763" y="4013200"/>
            <a:ext cx="112712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26" name="Object 66"/>
          <p:cNvGraphicFramePr>
            <a:graphicFrameLocks noChangeAspect="1"/>
          </p:cNvGraphicFramePr>
          <p:nvPr/>
        </p:nvGraphicFramePr>
        <p:xfrm>
          <a:off x="3910013" y="3776663"/>
          <a:ext cx="13239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6" name="Формула" r:id="rId4" imgW="533160" imgH="215640" progId="Equation.3">
                  <p:embed/>
                </p:oleObj>
              </mc:Choice>
              <mc:Fallback>
                <p:oleObj name="Формула" r:id="rId4" imgW="533160" imgH="215640" progId="Equation.3">
                  <p:embed/>
                  <p:pic>
                    <p:nvPicPr>
                      <p:cNvPr id="194626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3776663"/>
                        <a:ext cx="132397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7" name="Oval 67"/>
          <p:cNvSpPr>
            <a:spLocks noChangeArrowheads="1"/>
          </p:cNvSpPr>
          <p:nvPr/>
        </p:nvSpPr>
        <p:spPr bwMode="auto">
          <a:xfrm>
            <a:off x="3698875" y="5051425"/>
            <a:ext cx="112713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28" name="Object 68"/>
          <p:cNvGraphicFramePr>
            <a:graphicFrameLocks noChangeAspect="1"/>
          </p:cNvGraphicFramePr>
          <p:nvPr/>
        </p:nvGraphicFramePr>
        <p:xfrm>
          <a:off x="3937000" y="4813300"/>
          <a:ext cx="12922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7" name="Формула" r:id="rId6" imgW="520560" imgH="215640" progId="Equation.3">
                  <p:embed/>
                </p:oleObj>
              </mc:Choice>
              <mc:Fallback>
                <p:oleObj name="Формула" r:id="rId6" imgW="520560" imgH="215640" progId="Equation.3">
                  <p:embed/>
                  <p:pic>
                    <p:nvPicPr>
                      <p:cNvPr id="19462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813300"/>
                        <a:ext cx="12922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9" name="Object 69"/>
          <p:cNvGraphicFramePr>
            <a:graphicFrameLocks noChangeAspect="1"/>
          </p:cNvGraphicFramePr>
          <p:nvPr/>
        </p:nvGraphicFramePr>
        <p:xfrm>
          <a:off x="4508500" y="1057275"/>
          <a:ext cx="4037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8" name="Формула" r:id="rId8" imgW="1409400" imgH="215640" progId="Equation.3">
                  <p:embed/>
                </p:oleObj>
              </mc:Choice>
              <mc:Fallback>
                <p:oleObj name="Формула" r:id="rId8" imgW="1409400" imgH="215640" progId="Equation.3">
                  <p:embed/>
                  <p:pic>
                    <p:nvPicPr>
                      <p:cNvPr id="194629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057275"/>
                        <a:ext cx="40370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0" name="Object 70"/>
          <p:cNvGraphicFramePr>
            <a:graphicFrameLocks noChangeAspect="1"/>
          </p:cNvGraphicFramePr>
          <p:nvPr/>
        </p:nvGraphicFramePr>
        <p:xfrm>
          <a:off x="4946650" y="1670050"/>
          <a:ext cx="2641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9" name="Формула" r:id="rId10" imgW="990360" imgH="241200" progId="Equation.3">
                  <p:embed/>
                </p:oleObj>
              </mc:Choice>
              <mc:Fallback>
                <p:oleObj name="Формула" r:id="rId10" imgW="990360" imgH="241200" progId="Equation.3">
                  <p:embed/>
                  <p:pic>
                    <p:nvPicPr>
                      <p:cNvPr id="19463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670050"/>
                        <a:ext cx="26416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3" name="Object 73"/>
          <p:cNvGraphicFramePr>
            <a:graphicFrameLocks noChangeAspect="1"/>
          </p:cNvGraphicFramePr>
          <p:nvPr/>
        </p:nvGraphicFramePr>
        <p:xfrm>
          <a:off x="4995863" y="2906713"/>
          <a:ext cx="28781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0" name="Формула" r:id="rId12" imgW="1117440" imgH="241200" progId="Equation.3">
                  <p:embed/>
                </p:oleObj>
              </mc:Choice>
              <mc:Fallback>
                <p:oleObj name="Формула" r:id="rId12" imgW="1117440" imgH="241200" progId="Equation.3">
                  <p:embed/>
                  <p:pic>
                    <p:nvPicPr>
                      <p:cNvPr id="194633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2906713"/>
                        <a:ext cx="28781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4" name="Object 74"/>
          <p:cNvGraphicFramePr>
            <a:graphicFrameLocks noChangeAspect="1"/>
          </p:cNvGraphicFramePr>
          <p:nvPr/>
        </p:nvGraphicFramePr>
        <p:xfrm>
          <a:off x="4951413" y="2222500"/>
          <a:ext cx="1254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1" name="Формула" r:id="rId14" imgW="469800" imgH="215640" progId="Equation.3">
                  <p:embed/>
                </p:oleObj>
              </mc:Choice>
              <mc:Fallback>
                <p:oleObj name="Формула" r:id="rId14" imgW="469800" imgH="215640" progId="Equation.3">
                  <p:embed/>
                  <p:pic>
                    <p:nvPicPr>
                      <p:cNvPr id="194634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2222500"/>
                        <a:ext cx="1254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5416550" y="5351463"/>
            <a:ext cx="3459163" cy="938212"/>
            <a:chOff x="3553909" y="5452134"/>
            <a:chExt cx="3460209" cy="937360"/>
          </a:xfrm>
        </p:grpSpPr>
        <p:sp>
          <p:nvSpPr>
            <p:cNvPr id="25666" name="Text Box 49"/>
            <p:cNvSpPr txBox="1">
              <a:spLocks noChangeArrowheads="1"/>
            </p:cNvSpPr>
            <p:nvPr/>
          </p:nvSpPr>
          <p:spPr bwMode="auto">
            <a:xfrm>
              <a:off x="4020634" y="5558497"/>
              <a:ext cx="2993484" cy="830997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3-й способ – самостоятельно.</a:t>
              </a:r>
            </a:p>
          </p:txBody>
        </p:sp>
        <p:sp>
          <p:nvSpPr>
            <p:cNvPr id="25667" name="Oval 50"/>
            <p:cNvSpPr>
              <a:spLocks noChangeArrowheads="1"/>
            </p:cNvSpPr>
            <p:nvPr/>
          </p:nvSpPr>
          <p:spPr bwMode="auto">
            <a:xfrm>
              <a:off x="3553909" y="5452134"/>
              <a:ext cx="649288" cy="663575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5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625" grpId="0" animBg="1"/>
      <p:bldP spid="1946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4972050" y="2938463"/>
            <a:ext cx="2692400" cy="1284287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63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уравнения</a:t>
            </a:r>
          </a:p>
        </p:txBody>
      </p:sp>
      <p:sp>
        <p:nvSpPr>
          <p:cNvPr id="266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9D6047-E2C6-4790-A648-480EAA239D31}" type="slidenum">
              <a:rPr lang="ru-RU" altLang="ru-RU"/>
              <a:pPr eaLnBrk="1" hangingPunct="1"/>
              <a:t>68</a:t>
            </a:fld>
            <a:endParaRPr lang="ru-RU" alt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401638" y="830263"/>
          <a:ext cx="3919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6" name="Уравнение" r:id="rId3" imgW="1473200" imgH="228600" progId="Equation.3">
                  <p:embed/>
                </p:oleObj>
              </mc:Choice>
              <mc:Fallback>
                <p:oleObj name="Уравнение" r:id="rId3" imgW="1473200" imgH="22860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830263"/>
                        <a:ext cx="3919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22275" y="1878013"/>
          <a:ext cx="3209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7" name="Уравнение" r:id="rId5" imgW="1206500" imgH="228600" progId="Equation.3">
                  <p:embed/>
                </p:oleObj>
              </mc:Choice>
              <mc:Fallback>
                <p:oleObj name="Уравнение" r:id="rId5" imgW="1206500" imgH="228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878013"/>
                        <a:ext cx="3209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34975" y="2936875"/>
          <a:ext cx="3546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8" name="Формула" r:id="rId7" imgW="1333500" imgH="228600" progId="Equation.3">
                  <p:embed/>
                </p:oleObj>
              </mc:Choice>
              <mc:Fallback>
                <p:oleObj name="Формула" r:id="rId7" imgW="1333500" imgH="2286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2936875"/>
                        <a:ext cx="3546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5232400" y="811213"/>
            <a:ext cx="1222375" cy="503237"/>
            <a:chOff x="5232802" y="811659"/>
            <a:chExt cx="1222625" cy="503434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5232802" y="811659"/>
              <a:ext cx="1222625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5270233" y="830263"/>
            <a:ext cx="114776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59" name="Формула" r:id="rId9" imgW="431640" imgH="177480" progId="Equation.3">
                    <p:embed/>
                  </p:oleObj>
                </mc:Choice>
                <mc:Fallback>
                  <p:oleObj name="Формула" r:id="rId9" imgW="431640" imgH="177480" progId="Equation.3">
                    <p:embed/>
                    <p:pic>
                      <p:nvPicPr>
                        <p:cNvPr id="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0233" y="830263"/>
                          <a:ext cx="1147763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3"/>
          <p:cNvGrpSpPr>
            <a:grpSpLocks/>
          </p:cNvGrpSpPr>
          <p:nvPr/>
        </p:nvGrpSpPr>
        <p:grpSpPr bwMode="auto">
          <a:xfrm>
            <a:off x="5229225" y="1870075"/>
            <a:ext cx="1222375" cy="503238"/>
            <a:chOff x="5229546" y="1869897"/>
            <a:chExt cx="1222625" cy="503434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5229546" y="1869897"/>
              <a:ext cx="1222625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5316983" y="1878172"/>
            <a:ext cx="104775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60" name="Формула" r:id="rId11" imgW="393480" imgH="164880" progId="Equation.3">
                    <p:embed/>
                  </p:oleObj>
                </mc:Choice>
                <mc:Fallback>
                  <p:oleObj name="Формула" r:id="rId11" imgW="393480" imgH="164880" progId="Equation.3">
                    <p:embed/>
                    <p:pic>
                      <p:nvPicPr>
                        <p:cNvPr id="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6983" y="1878172"/>
                          <a:ext cx="1047750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39788" y="1436688"/>
            <a:ext cx="220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Запрещены </a:t>
            </a:r>
            <a:r>
              <a:rPr lang="en-US" altLang="ru-RU" sz="2400">
                <a:solidFill>
                  <a:srgbClr val="000000"/>
                </a:solidFill>
              </a:rPr>
              <a:t>1</a:t>
            </a:r>
            <a:r>
              <a:rPr lang="ru-RU" altLang="ru-RU" sz="2400">
                <a:solidFill>
                  <a:srgbClr val="000000"/>
                </a:solidFill>
              </a:rPr>
              <a:t>!</a:t>
            </a:r>
            <a:endParaRPr lang="ru-RU" alt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839788" y="2432050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Запрещены </a:t>
            </a:r>
            <a:r>
              <a:rPr lang="en-US" altLang="ru-RU" sz="2400">
                <a:solidFill>
                  <a:srgbClr val="000000"/>
                </a:solidFill>
              </a:rPr>
              <a:t>0</a:t>
            </a:r>
            <a:r>
              <a:rPr lang="ru-RU" altLang="ru-RU" sz="2400">
                <a:solidFill>
                  <a:srgbClr val="000000"/>
                </a:solidFill>
              </a:rPr>
              <a:t>!</a:t>
            </a:r>
            <a:endParaRPr lang="ru-RU" altLang="ru-RU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39788" y="3552825"/>
            <a:ext cx="354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Запрещены </a:t>
            </a:r>
            <a:r>
              <a:rPr lang="en-US" altLang="ru-RU" sz="2400">
                <a:solidFill>
                  <a:srgbClr val="000000"/>
                </a:solidFill>
              </a:rPr>
              <a:t>00** </a:t>
            </a:r>
            <a:r>
              <a:rPr lang="ru-RU" altLang="ru-RU" sz="2400">
                <a:solidFill>
                  <a:srgbClr val="000000"/>
                </a:solidFill>
              </a:rPr>
              <a:t>и </a:t>
            </a:r>
            <a:r>
              <a:rPr lang="en-US" altLang="ru-RU" sz="2400">
                <a:solidFill>
                  <a:srgbClr val="000000"/>
                </a:solidFill>
              </a:rPr>
              <a:t>**00</a:t>
            </a:r>
            <a:r>
              <a:rPr lang="ru-RU" altLang="ru-RU" sz="2400">
                <a:solidFill>
                  <a:srgbClr val="000000"/>
                </a:solidFill>
              </a:rPr>
              <a:t>!</a:t>
            </a:r>
            <a:endParaRPr lang="ru-RU" alt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008563" y="2976563"/>
            <a:ext cx="86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0101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0110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0111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902325" y="2976563"/>
            <a:ext cx="86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</a:t>
            </a:r>
            <a:r>
              <a:rPr lang="ru-RU" altLang="ru-RU" sz="2400">
                <a:solidFill>
                  <a:srgbClr val="000000"/>
                </a:solidFill>
              </a:rPr>
              <a:t>0</a:t>
            </a:r>
            <a:r>
              <a:rPr lang="en-US" altLang="ru-RU" sz="2400">
                <a:solidFill>
                  <a:srgbClr val="000000"/>
                </a:solidFill>
              </a:rPr>
              <a:t>01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</a:t>
            </a:r>
            <a:r>
              <a:rPr lang="ru-RU" altLang="ru-RU" sz="2400">
                <a:solidFill>
                  <a:srgbClr val="000000"/>
                </a:solidFill>
              </a:rPr>
              <a:t>0</a:t>
            </a:r>
            <a:r>
              <a:rPr lang="en-US" altLang="ru-RU" sz="2400">
                <a:solidFill>
                  <a:srgbClr val="000000"/>
                </a:solidFill>
              </a:rPr>
              <a:t>10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</a:t>
            </a:r>
            <a:r>
              <a:rPr lang="ru-RU" altLang="ru-RU" sz="2400">
                <a:solidFill>
                  <a:srgbClr val="000000"/>
                </a:solidFill>
              </a:rPr>
              <a:t>0</a:t>
            </a:r>
            <a:r>
              <a:rPr lang="en-US" altLang="ru-RU" sz="2400">
                <a:solidFill>
                  <a:srgbClr val="000000"/>
                </a:solidFill>
              </a:rPr>
              <a:t>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775450" y="2976563"/>
            <a:ext cx="871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1101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1110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1111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182813" y="5972175"/>
            <a:ext cx="197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0</a:t>
            </a:r>
            <a:r>
              <a:rPr lang="en-US" altLang="ru-RU" sz="2800"/>
              <a:t>1</a:t>
            </a:r>
            <a:r>
              <a:rPr lang="ru-RU" altLang="ru-RU" sz="2800"/>
              <a:t>, 1</a:t>
            </a:r>
            <a:r>
              <a:rPr lang="en-US" altLang="ru-RU" sz="2800"/>
              <a:t>0, 11</a:t>
            </a:r>
            <a:endParaRPr lang="ru-RU" altLang="ru-RU" sz="2800"/>
          </a:p>
        </p:txBody>
      </p:sp>
      <p:sp>
        <p:nvSpPr>
          <p:cNvPr id="33" name="Правая фигурная скобка 32"/>
          <p:cNvSpPr/>
          <p:nvPr/>
        </p:nvSpPr>
        <p:spPr>
          <a:xfrm rot="16200000">
            <a:off x="3005138" y="5151438"/>
            <a:ext cx="276225" cy="1584325"/>
          </a:xfrm>
          <a:prstGeom prst="rightBrace">
            <a:avLst>
              <a:gd name="adj1" fmla="val 553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2944813" y="5259388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>
                <a:solidFill>
                  <a:srgbClr val="000000"/>
                </a:solidFill>
              </a:rPr>
              <a:t>3</a:t>
            </a:r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2735263" y="4983163"/>
            <a:ext cx="833437" cy="400050"/>
            <a:chOff x="3035285" y="2943922"/>
            <a:chExt cx="833584" cy="485078"/>
          </a:xfrm>
        </p:grpSpPr>
        <p:sp>
          <p:nvSpPr>
            <p:cNvPr id="38" name="Полилиния 37"/>
            <p:cNvSpPr/>
            <p:nvPr/>
          </p:nvSpPr>
          <p:spPr>
            <a:xfrm flipH="1">
              <a:off x="3448108" y="2943922"/>
              <a:ext cx="420761" cy="485078"/>
            </a:xfrm>
            <a:custGeom>
              <a:avLst/>
              <a:gdLst>
                <a:gd name="connsiteX0" fmla="*/ 771525 w 771525"/>
                <a:gd name="connsiteY0" fmla="*/ 533400 h 533400"/>
                <a:gd name="connsiteX1" fmla="*/ 0 w 771525"/>
                <a:gd name="connsiteY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1525" h="533400">
                  <a:moveTo>
                    <a:pt x="771525" y="53340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3035285" y="2943922"/>
              <a:ext cx="422349" cy="485078"/>
            </a:xfrm>
            <a:custGeom>
              <a:avLst/>
              <a:gdLst>
                <a:gd name="connsiteX0" fmla="*/ 771525 w 771525"/>
                <a:gd name="connsiteY0" fmla="*/ 533400 h 533400"/>
                <a:gd name="connsiteX1" fmla="*/ 0 w 771525"/>
                <a:gd name="connsiteY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1525" h="533400">
                  <a:moveTo>
                    <a:pt x="771525" y="53340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46"/>
          <p:cNvGrpSpPr>
            <a:grpSpLocks/>
          </p:cNvGrpSpPr>
          <p:nvPr/>
        </p:nvGrpSpPr>
        <p:grpSpPr bwMode="auto">
          <a:xfrm>
            <a:off x="458788" y="3848100"/>
            <a:ext cx="3336925" cy="1339850"/>
            <a:chOff x="458553" y="3848100"/>
            <a:chExt cx="3337160" cy="1340348"/>
          </a:xfrm>
        </p:grpSpPr>
        <p:sp>
          <p:nvSpPr>
            <p:cNvPr id="26652" name="Прямоугольник 27"/>
            <p:cNvSpPr>
              <a:spLocks noChangeArrowheads="1"/>
            </p:cNvSpPr>
            <p:nvPr/>
          </p:nvSpPr>
          <p:spPr bwMode="auto">
            <a:xfrm>
              <a:off x="2465797" y="4345967"/>
              <a:ext cx="554805" cy="8424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4000"/>
                <a:t>3</a:t>
              </a:r>
              <a:endParaRPr lang="ru-RU" altLang="ru-RU"/>
            </a:p>
          </p:txBody>
        </p:sp>
        <p:sp>
          <p:nvSpPr>
            <p:cNvPr id="26653" name="Прямоугольник 29"/>
            <p:cNvSpPr>
              <a:spLocks noChangeArrowheads="1"/>
            </p:cNvSpPr>
            <p:nvPr/>
          </p:nvSpPr>
          <p:spPr bwMode="auto">
            <a:xfrm>
              <a:off x="458553" y="4558283"/>
              <a:ext cx="1906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rgbClr val="000000"/>
                  </a:solidFill>
                </a:rPr>
                <a:t>пары битов:</a:t>
              </a:r>
              <a:endParaRPr lang="ru-RU" altLang="ru-RU"/>
            </a:p>
          </p:txBody>
        </p:sp>
        <p:sp>
          <p:nvSpPr>
            <p:cNvPr id="26654" name="Прямоугольник 30"/>
            <p:cNvSpPr>
              <a:spLocks noChangeArrowheads="1"/>
            </p:cNvSpPr>
            <p:nvPr/>
          </p:nvSpPr>
          <p:spPr bwMode="auto">
            <a:xfrm>
              <a:off x="3215811" y="4345967"/>
              <a:ext cx="554805" cy="8424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4000"/>
                <a:t>3</a:t>
              </a:r>
              <a:endParaRPr lang="ru-RU" altLang="ru-RU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2443645" y="3860629"/>
            <a:ext cx="597506" cy="46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61" name="Формула" r:id="rId13" imgW="279360" imgH="215640" progId="Equation.3">
                    <p:embed/>
                  </p:oleObj>
                </mc:Choice>
                <mc:Fallback>
                  <p:oleObj name="Формула" r:id="rId13" imgW="279360" imgH="215640" progId="Equation.3">
                    <p:embed/>
                    <p:pic>
                      <p:nvPicPr>
                        <p:cNvPr id="1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645" y="3860629"/>
                          <a:ext cx="597506" cy="46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3170238" y="3848100"/>
            <a:ext cx="62547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62" name="Формула" r:id="rId15" imgW="291960" imgH="228600" progId="Equation.3">
                    <p:embed/>
                  </p:oleObj>
                </mc:Choice>
                <mc:Fallback>
                  <p:oleObj name="Формула" r:id="rId15" imgW="291960" imgH="228600" progId="Equation.3">
                    <p:embed/>
                    <p:pic>
                      <p:nvPicPr>
                        <p:cNvPr id="1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238" y="3848100"/>
                          <a:ext cx="62547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289550" y="426085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FF"/>
                </a:solidFill>
              </a:rPr>
              <a:t>9 решений!</a:t>
            </a:r>
            <a:endParaRPr lang="ru-RU" altLang="ru-RU">
              <a:solidFill>
                <a:srgbClr val="0000FF"/>
              </a:solidFill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3286125" y="4454525"/>
            <a:ext cx="4032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541588" y="4454525"/>
            <a:ext cx="4032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4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/>
      <p:bldP spid="21" grpId="0"/>
      <p:bldP spid="23" grpId="0"/>
      <p:bldP spid="24" grpId="0"/>
      <p:bldP spid="25" grpId="0"/>
      <p:bldP spid="26" grpId="0"/>
      <p:bldP spid="32" grpId="0"/>
      <p:bldP spid="33" grpId="0" animBg="1"/>
      <p:bldP spid="34" grpId="0"/>
      <p:bldP spid="42" grpId="0"/>
      <p:bldP spid="45" grpId="0" animBg="1"/>
      <p:bldP spid="4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уравнения</a:t>
            </a:r>
          </a:p>
        </p:txBody>
      </p:sp>
      <p:sp>
        <p:nvSpPr>
          <p:cNvPr id="2765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622356-4DEB-4871-82CB-65E0461DCD40}" type="slidenum">
              <a:rPr lang="ru-RU" altLang="ru-RU"/>
              <a:pPr eaLnBrk="1" hangingPunct="1"/>
              <a:t>69</a:t>
            </a:fld>
            <a:endParaRPr lang="ru-RU" alt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01638" y="2843213"/>
          <a:ext cx="5845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0" name="Уравнение" r:id="rId3" imgW="2197100" imgH="228600" progId="Equation.3">
                  <p:embed/>
                </p:oleObj>
              </mc:Choice>
              <mc:Fallback>
                <p:oleObj name="Уравнение" r:id="rId3" imgW="2197100" imgH="228600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843213"/>
                        <a:ext cx="5845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15925" y="850900"/>
          <a:ext cx="3613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1" name="Формула" r:id="rId5" imgW="1358900" imgH="228600" progId="Equation.3">
                  <p:embed/>
                </p:oleObj>
              </mc:Choice>
              <mc:Fallback>
                <p:oleObj name="Формула" r:id="rId5" imgW="1358900" imgH="2286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850900"/>
                        <a:ext cx="36131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411163" y="4591050"/>
            <a:ext cx="5845175" cy="609600"/>
            <a:chOff x="884021" y="3781752"/>
            <a:chExt cx="5845175" cy="609600"/>
          </a:xfrm>
        </p:grpSpPr>
        <p:graphicFrame>
          <p:nvGraphicFramePr>
            <p:cNvPr id="27652" name="Object 8"/>
            <p:cNvGraphicFramePr>
              <a:graphicFrameLocks noChangeAspect="1"/>
            </p:cNvGraphicFramePr>
            <p:nvPr/>
          </p:nvGraphicFramePr>
          <p:xfrm>
            <a:off x="884021" y="3781752"/>
            <a:ext cx="584517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2" name="Уравнение" r:id="rId7" imgW="2197100" imgH="228600" progId="Equation.3">
                    <p:embed/>
                  </p:oleObj>
                </mc:Choice>
                <mc:Fallback>
                  <p:oleObj name="Уравнение" r:id="rId7" imgW="2197100" imgH="228600" progId="Equation.3">
                    <p:embed/>
                    <p:pic>
                      <p:nvPicPr>
                        <p:cNvPr id="2765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021" y="3781752"/>
                          <a:ext cx="584517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1" name="Полилиния 11"/>
            <p:cNvSpPr>
              <a:spLocks/>
            </p:cNvSpPr>
            <p:nvPr/>
          </p:nvSpPr>
          <p:spPr bwMode="auto">
            <a:xfrm>
              <a:off x="1494971" y="3911513"/>
              <a:ext cx="232229" cy="348343"/>
            </a:xfrm>
            <a:custGeom>
              <a:avLst/>
              <a:gdLst>
                <a:gd name="T0" fmla="*/ 0 w 232229"/>
                <a:gd name="T1" fmla="*/ 348343 h 348343"/>
                <a:gd name="T2" fmla="*/ 232229 w 232229"/>
                <a:gd name="T3" fmla="*/ 0 h 348343"/>
                <a:gd name="T4" fmla="*/ 0 60000 65536"/>
                <a:gd name="T5" fmla="*/ 0 60000 65536"/>
                <a:gd name="T6" fmla="*/ 0 w 232229"/>
                <a:gd name="T7" fmla="*/ 0 h 348343"/>
                <a:gd name="T8" fmla="*/ 232229 w 232229"/>
                <a:gd name="T9" fmla="*/ 348343 h 348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2229" h="348343">
                  <a:moveTo>
                    <a:pt x="0" y="348343"/>
                  </a:moveTo>
                  <a:lnTo>
                    <a:pt x="232229" y="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Полилиния 12"/>
            <p:cNvSpPr>
              <a:spLocks/>
            </p:cNvSpPr>
            <p:nvPr/>
          </p:nvSpPr>
          <p:spPr bwMode="auto">
            <a:xfrm>
              <a:off x="3101546" y="3911513"/>
              <a:ext cx="232229" cy="348343"/>
            </a:xfrm>
            <a:custGeom>
              <a:avLst/>
              <a:gdLst>
                <a:gd name="T0" fmla="*/ 0 w 232229"/>
                <a:gd name="T1" fmla="*/ 348343 h 348343"/>
                <a:gd name="T2" fmla="*/ 232229 w 232229"/>
                <a:gd name="T3" fmla="*/ 0 h 348343"/>
                <a:gd name="T4" fmla="*/ 0 60000 65536"/>
                <a:gd name="T5" fmla="*/ 0 60000 65536"/>
                <a:gd name="T6" fmla="*/ 0 w 232229"/>
                <a:gd name="T7" fmla="*/ 0 h 348343"/>
                <a:gd name="T8" fmla="*/ 232229 w 232229"/>
                <a:gd name="T9" fmla="*/ 348343 h 348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2229" h="348343">
                  <a:moveTo>
                    <a:pt x="0" y="348343"/>
                  </a:moveTo>
                  <a:lnTo>
                    <a:pt x="232229" y="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Полилиния 13"/>
            <p:cNvSpPr>
              <a:spLocks/>
            </p:cNvSpPr>
            <p:nvPr/>
          </p:nvSpPr>
          <p:spPr bwMode="auto">
            <a:xfrm>
              <a:off x="5225431" y="3911513"/>
              <a:ext cx="232229" cy="348343"/>
            </a:xfrm>
            <a:custGeom>
              <a:avLst/>
              <a:gdLst>
                <a:gd name="T0" fmla="*/ 0 w 232229"/>
                <a:gd name="T1" fmla="*/ 348343 h 348343"/>
                <a:gd name="T2" fmla="*/ 232229 w 232229"/>
                <a:gd name="T3" fmla="*/ 0 h 348343"/>
                <a:gd name="T4" fmla="*/ 0 60000 65536"/>
                <a:gd name="T5" fmla="*/ 0 60000 65536"/>
                <a:gd name="T6" fmla="*/ 0 w 232229"/>
                <a:gd name="T7" fmla="*/ 0 h 348343"/>
                <a:gd name="T8" fmla="*/ 232229 w 232229"/>
                <a:gd name="T9" fmla="*/ 348343 h 348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2229" h="348343">
                  <a:moveTo>
                    <a:pt x="0" y="348343"/>
                  </a:moveTo>
                  <a:lnTo>
                    <a:pt x="232229" y="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39788" y="2351088"/>
            <a:ext cx="3006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16 – 9 =</a:t>
            </a:r>
            <a:r>
              <a:rPr lang="ru-RU" altLang="ru-RU" sz="2400">
                <a:solidFill>
                  <a:srgbClr val="0000FF"/>
                </a:solidFill>
              </a:rPr>
              <a:t> 7 решений!</a:t>
            </a:r>
            <a:endParaRPr lang="ru-RU" altLang="ru-RU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39788" y="1374775"/>
            <a:ext cx="612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4 переменные – всего 2</a:t>
            </a:r>
            <a:r>
              <a:rPr lang="ru-RU" altLang="ru-RU" sz="2400" baseline="30000">
                <a:solidFill>
                  <a:srgbClr val="000000"/>
                </a:solidFill>
              </a:rPr>
              <a:t>4</a:t>
            </a:r>
            <a:r>
              <a:rPr lang="ru-RU" altLang="ru-RU" sz="2400">
                <a:solidFill>
                  <a:srgbClr val="000000"/>
                </a:solidFill>
              </a:rPr>
              <a:t> = 16 вариантов</a:t>
            </a:r>
            <a:endParaRPr lang="ru-RU" alt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39788" y="1827213"/>
            <a:ext cx="689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для уравнения с 1 в правой части – 9 решений</a:t>
            </a:r>
            <a:endParaRPr lang="ru-RU" altLang="ru-RU"/>
          </a:p>
        </p:txBody>
      </p: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839788" y="3976688"/>
            <a:ext cx="4746625" cy="503237"/>
            <a:chOff x="554804" y="3595955"/>
            <a:chExt cx="4746662" cy="503434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554804" y="3595955"/>
              <a:ext cx="2270143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2" name="Object 11"/>
            <p:cNvGraphicFramePr>
              <a:graphicFrameLocks noChangeAspect="1"/>
            </p:cNvGraphicFramePr>
            <p:nvPr/>
          </p:nvGraphicFramePr>
          <p:xfrm>
            <a:off x="654050" y="3614738"/>
            <a:ext cx="2160588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3" name="Формула" r:id="rId8" imgW="812520" imgH="177480" progId="Equation.3">
                    <p:embed/>
                  </p:oleObj>
                </mc:Choice>
                <mc:Fallback>
                  <p:oleObj name="Формула" r:id="rId8" imgW="812520" imgH="177480" progId="Equation.3">
                    <p:embed/>
                    <p:pic>
                      <p:nvPicPr>
                        <p:cNvPr id="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50" y="3614738"/>
                          <a:ext cx="2160588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Прямоугольник 22"/>
            <p:cNvSpPr/>
            <p:nvPr/>
          </p:nvSpPr>
          <p:spPr bwMode="auto">
            <a:xfrm>
              <a:off x="3132924" y="3595955"/>
              <a:ext cx="2168542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3181350" y="3630613"/>
            <a:ext cx="206057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4" name="Формула" r:id="rId10" imgW="774360" imgH="164880" progId="Equation.3">
                    <p:embed/>
                  </p:oleObj>
                </mc:Choice>
                <mc:Fallback>
                  <p:oleObj name="Формула" r:id="rId10" imgW="774360" imgH="164880" progId="Equation.3">
                    <p:embed/>
                    <p:pic>
                      <p:nvPicPr>
                        <p:cNvPr id="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350" y="3630613"/>
                          <a:ext cx="206057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850900" y="5619750"/>
            <a:ext cx="4746625" cy="503238"/>
            <a:chOff x="554804" y="3595955"/>
            <a:chExt cx="4746662" cy="503434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554804" y="3595955"/>
              <a:ext cx="2270143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671513" y="3615504"/>
            <a:ext cx="2125662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5" name="Формула" r:id="rId12" imgW="799920" imgH="177480" progId="Equation.3">
                    <p:embed/>
                  </p:oleObj>
                </mc:Choice>
                <mc:Fallback>
                  <p:oleObj name="Формула" r:id="rId12" imgW="799920" imgH="177480" progId="Equation.3">
                    <p:embed/>
                    <p:pic>
                      <p:nvPicPr>
                        <p:cNvPr id="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3" y="3615504"/>
                          <a:ext cx="2125662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Прямоугольник 28"/>
            <p:cNvSpPr/>
            <p:nvPr/>
          </p:nvSpPr>
          <p:spPr bwMode="auto">
            <a:xfrm>
              <a:off x="3132924" y="3595955"/>
              <a:ext cx="2168542" cy="503434"/>
            </a:xfrm>
            <a:prstGeom prst="rect">
              <a:avLst/>
            </a:prstGeom>
            <a:solidFill>
              <a:srgbClr val="66FF6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3165475" y="3615504"/>
            <a:ext cx="20939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6" name="Формула" r:id="rId14" imgW="787320" imgH="177480" progId="Equation.3">
                    <p:embed/>
                  </p:oleObj>
                </mc:Choice>
                <mc:Fallback>
                  <p:oleObj name="Формула" r:id="rId14" imgW="787320" imgH="177480" progId="Equation.3">
                    <p:embed/>
                    <p:pic>
                      <p:nvPicPr>
                        <p:cNvPr id="1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475" y="3615504"/>
                          <a:ext cx="2093913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850900" y="5154613"/>
            <a:ext cx="6267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соседние биты разные – биты чередуются</a:t>
            </a:r>
            <a:endParaRPr lang="ru-RU" alt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39788" y="3460750"/>
            <a:ext cx="755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соседние биты одинаковые – все биты одинаковые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1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E3163F-A604-4437-8584-CD0FD42B1AC7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Логика и компьютер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46100" y="1095376"/>
            <a:ext cx="8140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0850" algn="just"/>
            <a:r>
              <a:rPr lang="ru-RU" sz="2400" b="1" dirty="0">
                <a:solidFill>
                  <a:srgbClr val="0000FF"/>
                </a:solidFill>
              </a:rPr>
              <a:t>Алгебра логики </a:t>
            </a:r>
            <a:r>
              <a:rPr lang="ru-RU" sz="2400" dirty="0"/>
              <a:t>рассматривает любое высказывание только с одной точки зрения — является ли оно истинным или ложным. </a:t>
            </a:r>
            <a:endParaRPr lang="ru-RU" sz="2400" dirty="0" smtClean="0"/>
          </a:p>
          <a:p>
            <a:pPr marL="0" indent="450850" algn="just"/>
            <a:r>
              <a:rPr lang="ru-RU" sz="2400" dirty="0" smtClean="0"/>
              <a:t>Однако, часто трудно </a:t>
            </a:r>
            <a:r>
              <a:rPr lang="ru-RU" sz="2400" dirty="0"/>
              <a:t>установить истинность высказывания. </a:t>
            </a:r>
          </a:p>
          <a:p>
            <a:pPr marL="0" indent="450850" algn="just"/>
            <a:endParaRPr lang="ru-RU" sz="2400" dirty="0" smtClean="0"/>
          </a:p>
          <a:p>
            <a:pPr marL="0" indent="450850" algn="just"/>
            <a:r>
              <a:rPr lang="ru-RU" sz="2400" dirty="0" smtClean="0"/>
              <a:t>Так</a:t>
            </a:r>
            <a:r>
              <a:rPr lang="ru-RU" sz="2400" dirty="0"/>
              <a:t>, например, высказывание </a:t>
            </a:r>
            <a:endParaRPr lang="ru-RU" sz="2400" dirty="0" smtClean="0"/>
          </a:p>
          <a:p>
            <a:pPr marL="0" indent="450850" algn="just"/>
            <a:r>
              <a:rPr lang="ru-RU" sz="2400" dirty="0" smtClean="0">
                <a:solidFill>
                  <a:srgbClr val="0000FF"/>
                </a:solidFill>
              </a:rPr>
              <a:t>"</a:t>
            </a:r>
            <a:r>
              <a:rPr lang="ru-RU" sz="2400" b="1" i="1" dirty="0">
                <a:solidFill>
                  <a:srgbClr val="0000FF"/>
                </a:solidFill>
              </a:rPr>
              <a:t>площадь поверхности Индийского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i="1" dirty="0">
                <a:solidFill>
                  <a:srgbClr val="0000FF"/>
                </a:solidFill>
              </a:rPr>
              <a:t>океана равна 75 млн кв. км</a:t>
            </a:r>
            <a:r>
              <a:rPr lang="ru-RU" sz="2400" dirty="0">
                <a:solidFill>
                  <a:srgbClr val="0000FF"/>
                </a:solidFill>
              </a:rPr>
              <a:t>" </a:t>
            </a:r>
            <a:endParaRPr lang="ru-RU" sz="2400" dirty="0" smtClean="0">
              <a:solidFill>
                <a:srgbClr val="0000FF"/>
              </a:solidFill>
            </a:endParaRPr>
          </a:p>
          <a:p>
            <a:pPr marL="0" indent="450850" algn="just"/>
            <a:r>
              <a:rPr lang="ru-RU" sz="2400" dirty="0" smtClean="0"/>
              <a:t>в </a:t>
            </a:r>
            <a:r>
              <a:rPr lang="ru-RU" sz="2400" dirty="0"/>
              <a:t>одной ситуации можно посчитать ложным, а в другой — истинным. </a:t>
            </a:r>
            <a:endParaRPr lang="ru-RU" sz="2400" dirty="0" smtClean="0"/>
          </a:p>
          <a:p>
            <a:pPr marL="0" indent="450850" algn="just"/>
            <a:r>
              <a:rPr lang="ru-RU" sz="2400" dirty="0" smtClean="0"/>
              <a:t>Ложным </a:t>
            </a:r>
            <a:r>
              <a:rPr lang="ru-RU" sz="2400" dirty="0"/>
              <a:t>— так как указанное значение неточное и вообще не является постоянным. </a:t>
            </a:r>
            <a:endParaRPr lang="ru-RU" sz="2400" dirty="0" smtClean="0"/>
          </a:p>
          <a:p>
            <a:pPr marL="0" indent="450850" algn="just"/>
            <a:r>
              <a:rPr lang="ru-RU" sz="2400" dirty="0" smtClean="0"/>
              <a:t>Истинным </a:t>
            </a:r>
            <a:r>
              <a:rPr lang="ru-RU" sz="2400" dirty="0"/>
              <a:t>— если рассматривать его как некоторое приближение, приемлемое на практике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56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960563" y="3184525"/>
            <a:ext cx="5754687" cy="781050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Логические уравнения</a:t>
            </a:r>
          </a:p>
        </p:txBody>
      </p:sp>
      <p:sp>
        <p:nvSpPr>
          <p:cNvPr id="2867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AE8615-7E01-46C9-926F-A7D447B55F86}" type="slidenum">
              <a:rPr lang="ru-RU" altLang="ru-RU"/>
              <a:pPr eaLnBrk="1" hangingPunct="1"/>
              <a:t>70</a:t>
            </a:fld>
            <a:endParaRPr lang="ru-RU" altLang="ru-RU"/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458788" y="1728788"/>
            <a:ext cx="4348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«запрещена комбинация 10»</a:t>
            </a:r>
            <a:endParaRPr lang="ru-RU" altLang="ru-RU"/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458788" y="3162300"/>
            <a:ext cx="755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cs typeface="Times New Roman" panose="02020603050405020304" pitchFamily="18" charset="0"/>
              </a:rPr>
              <a:t>Решения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000000, 000001, 000011, 000111, </a:t>
            </a:r>
          </a:p>
          <a:p>
            <a:pPr eaLnBrk="1" hangingPunct="1"/>
            <a:r>
              <a:rPr lang="ru-RU" altLang="ru-RU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001111, 011111, 11111</a:t>
            </a:r>
            <a:r>
              <a:rPr lang="en-US" altLang="ru-RU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altLang="ru-RU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400050" y="809625"/>
          <a:ext cx="78422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8" name="Формула" r:id="rId3" imgW="2374900" imgH="228600" progId="Equation.3">
                  <p:embed/>
                </p:oleObj>
              </mc:Choice>
              <mc:Fallback>
                <p:oleObj name="Формула" r:id="rId3" imgW="2374900" imgH="228600" progId="Equation.3">
                  <p:embed/>
                  <p:pic>
                    <p:nvPicPr>
                      <p:cNvPr id="2867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809625"/>
                        <a:ext cx="78422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Левая фигурная скобка 8"/>
          <p:cNvSpPr>
            <a:spLocks/>
          </p:cNvSpPr>
          <p:nvPr/>
        </p:nvSpPr>
        <p:spPr bwMode="auto">
          <a:xfrm rot="-5400000">
            <a:off x="1296987" y="842963"/>
            <a:ext cx="238125" cy="1498600"/>
          </a:xfrm>
          <a:prstGeom prst="leftBrace">
            <a:avLst>
              <a:gd name="adj1" fmla="val 4452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458788" y="2203450"/>
            <a:ext cx="7446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«после первой единицы все следующие биты – 1»</a:t>
            </a:r>
            <a:endParaRPr lang="ru-RU" altLang="ru-RU"/>
          </a:p>
        </p:txBody>
      </p:sp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458788" y="2679700"/>
            <a:ext cx="469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«все нули, потом все единицы»</a:t>
            </a:r>
            <a:endParaRPr lang="ru-RU" altLang="ru-RU"/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58788" y="4014788"/>
            <a:ext cx="715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Для уравнения с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переменными: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решений.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1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19" grpId="0"/>
      <p:bldP spid="21" grpId="0" animBg="1"/>
      <p:bldP spid="22" grpId="0"/>
      <p:bldP spid="23" grpId="0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Системы логических уравнений</a:t>
            </a:r>
          </a:p>
        </p:txBody>
      </p:sp>
      <p:sp>
        <p:nvSpPr>
          <p:cNvPr id="297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84E815-3BA1-487F-93E8-5B7059E61511}" type="slidenum">
              <a:rPr lang="ru-RU" altLang="ru-RU"/>
              <a:pPr eaLnBrk="1" hangingPunct="1"/>
              <a:t>71</a:t>
            </a:fld>
            <a:endParaRPr lang="ru-RU" altLang="ru-RU"/>
          </a:p>
        </p:txBody>
      </p:sp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427038" y="830263"/>
          <a:ext cx="63119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2" name="Формула" r:id="rId3" imgW="2374560" imgH="457200" progId="Equation.3">
                  <p:embed/>
                </p:oleObj>
              </mc:Choice>
              <mc:Fallback>
                <p:oleObj name="Формула" r:id="rId3" imgW="2374560" imgH="457200" progId="Equation.3">
                  <p:embed/>
                  <p:pic>
                    <p:nvPicPr>
                      <p:cNvPr id="296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830263"/>
                        <a:ext cx="63119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19113" y="2124075"/>
            <a:ext cx="4351337" cy="663575"/>
            <a:chOff x="274" y="1191"/>
            <a:chExt cx="2741" cy="418"/>
          </a:xfrm>
        </p:grpSpPr>
        <p:sp>
          <p:nvSpPr>
            <p:cNvPr id="6" name="Text Box 49"/>
            <p:cNvSpPr txBox="1">
              <a:spLocks noChangeArrowheads="1"/>
            </p:cNvSpPr>
            <p:nvPr/>
          </p:nvSpPr>
          <p:spPr bwMode="auto">
            <a:xfrm>
              <a:off x="568" y="1258"/>
              <a:ext cx="2447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Уравнения независимы!</a:t>
              </a:r>
            </a:p>
          </p:txBody>
        </p:sp>
        <p:sp>
          <p:nvSpPr>
            <p:cNvPr id="29706" name="Oval 50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97675" y="871538"/>
            <a:ext cx="1792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7 решений</a:t>
            </a:r>
            <a:endParaRPr lang="ru-RU" altLang="ru-RU" b="1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97675" y="1487488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 решений</a:t>
            </a:r>
            <a:endParaRPr lang="ru-RU" altLang="ru-RU" b="1">
              <a:solidFill>
                <a:srgbClr val="0000FF"/>
              </a:solidFill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798513" y="2859088"/>
            <a:ext cx="391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всего 7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 6 = </a:t>
            </a:r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42 решения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3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 bwMode="auto">
          <a:xfrm>
            <a:off x="5260975" y="4541838"/>
            <a:ext cx="276225" cy="166370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110413" y="4951413"/>
            <a:ext cx="276225" cy="833437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420688" y="2024063"/>
            <a:ext cx="5743575" cy="698500"/>
            <a:chOff x="421240" y="2024009"/>
            <a:chExt cx="5743254" cy="698019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421240" y="2095397"/>
              <a:ext cx="2054110" cy="596489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AutoShape 73"/>
            <p:cNvSpPr>
              <a:spLocks noChangeArrowheads="1"/>
            </p:cNvSpPr>
            <p:nvPr/>
          </p:nvSpPr>
          <p:spPr bwMode="auto">
            <a:xfrm>
              <a:off x="2959510" y="2024009"/>
              <a:ext cx="3204984" cy="698019"/>
            </a:xfrm>
            <a:prstGeom prst="wedgeRoundRectCallout">
              <a:avLst>
                <a:gd name="adj1" fmla="val -66255"/>
                <a:gd name="adj2" fmla="val 11277"/>
                <a:gd name="adj3" fmla="val 16667"/>
              </a:avLst>
            </a:prstGeom>
            <a:solidFill>
              <a:srgbClr val="E6E6FF"/>
            </a:solidFill>
            <a:ln w="12700">
              <a:noFill/>
              <a:miter lim="800000"/>
              <a:headEnd/>
              <a:tailEnd type="non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ru-RU" sz="2800" dirty="0">
                  <a:latin typeface="Arial" charset="0"/>
                  <a:cs typeface="Arial" charset="0"/>
                </a:rPr>
                <a:t>уравнение связи</a:t>
              </a:r>
              <a:endParaRPr lang="ru-RU" sz="2800" dirty="0"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3072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Системы логических уравнений</a:t>
            </a:r>
          </a:p>
        </p:txBody>
      </p:sp>
      <p:sp>
        <p:nvSpPr>
          <p:cNvPr id="3072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11A397-956B-4FA6-8019-715B5A0F19EA}" type="slidenum">
              <a:rPr lang="ru-RU" altLang="ru-RU"/>
              <a:pPr eaLnBrk="1" hangingPunct="1"/>
              <a:t>72</a:t>
            </a:fld>
            <a:endParaRPr lang="ru-RU" altLang="ru-RU"/>
          </a:p>
        </p:txBody>
      </p:sp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457200" y="846138"/>
          <a:ext cx="63119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8" name="Формула" r:id="rId3" imgW="2374560" imgH="685800" progId="Equation.3">
                  <p:embed/>
                </p:oleObj>
              </mc:Choice>
              <mc:Fallback>
                <p:oleObj name="Формула" r:id="rId3" imgW="2374560" imgH="685800" progId="Equation.3">
                  <p:embed/>
                  <p:pic>
                    <p:nvPicPr>
                      <p:cNvPr id="307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631190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97675" y="871538"/>
            <a:ext cx="1792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7 решений</a:t>
            </a:r>
            <a:endParaRPr lang="ru-RU" altLang="ru-RU" b="1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97675" y="1487488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</a:rPr>
              <a:t> решений</a:t>
            </a:r>
            <a:endParaRPr lang="ru-RU" altLang="ru-RU" b="1">
              <a:solidFill>
                <a:srgbClr val="0000FF"/>
              </a:solidFill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450850" y="3375025"/>
          <a:ext cx="3065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9" name="Формула" r:id="rId5" imgW="1117440" imgH="215640" progId="Equation.3">
                  <p:embed/>
                </p:oleObj>
              </mc:Choice>
              <mc:Fallback>
                <p:oleObj name="Формула" r:id="rId5" imgW="1117440" imgH="215640" progId="Equation.3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375025"/>
                        <a:ext cx="3065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50850" y="2819400"/>
          <a:ext cx="38338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0" name="Формула" r:id="rId7" imgW="1396800" imgH="215640" progId="Equation.3">
                  <p:embed/>
                </p:oleObj>
              </mc:Choice>
              <mc:Fallback>
                <p:oleObj name="Формула" r:id="rId7" imgW="1396800" imgH="21564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19400"/>
                        <a:ext cx="38338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4549775" y="2790825"/>
            <a:ext cx="1473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CC"/>
                </a:solidFill>
                <a:cs typeface="Times New Roman" panose="02020603050405020304" pitchFamily="18" charset="0"/>
              </a:rPr>
              <a:t>X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</a:t>
            </a: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6846888" y="2790825"/>
            <a:ext cx="12573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CC"/>
                </a:solidFill>
                <a:cs typeface="Times New Roman" panose="02020603050405020304" pitchFamily="18" charset="0"/>
              </a:rPr>
              <a:t>Y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ru-RU" sz="28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ru-RU" altLang="ru-RU" sz="2800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8027988" y="3225800"/>
            <a:ext cx="400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altLang="ru-RU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altLang="ru-RU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altLang="ru-RU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altLang="ru-RU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altLang="ru-RU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573088" y="4370388"/>
            <a:ext cx="3300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всего 7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+ 4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ru-RU" sz="24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= </a:t>
            </a:r>
            <a:r>
              <a:rPr lang="en-US" altLang="ru-RU" sz="2400" b="1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36</a:t>
            </a:r>
            <a:r>
              <a:rPr lang="ru-RU" altLang="ru-RU" sz="2400" b="1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решений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endParaRPr lang="ru-RU" altLang="ru-RU"/>
          </a:p>
        </p:txBody>
      </p: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5868988" y="3468688"/>
            <a:ext cx="1017587" cy="2552700"/>
            <a:chOff x="1400344" y="1625266"/>
            <a:chExt cx="1068289" cy="2671090"/>
          </a:xfrm>
        </p:grpSpPr>
        <p:sp>
          <p:nvSpPr>
            <p:cNvPr id="30742" name="Полилиния 22"/>
            <p:cNvSpPr>
              <a:spLocks noChangeArrowheads="1"/>
            </p:cNvSpPr>
            <p:nvPr/>
          </p:nvSpPr>
          <p:spPr bwMode="auto">
            <a:xfrm>
              <a:off x="1421709" y="1630017"/>
              <a:ext cx="1046922" cy="0"/>
            </a:xfrm>
            <a:custGeom>
              <a:avLst/>
              <a:gdLst>
                <a:gd name="T0" fmla="*/ 1046922 w 1046922"/>
                <a:gd name="T1" fmla="*/ 0 w 1046922"/>
                <a:gd name="T2" fmla="*/ 0 60000 65536"/>
                <a:gd name="T3" fmla="*/ 0 60000 65536"/>
                <a:gd name="T4" fmla="*/ 0 w 1046922"/>
                <a:gd name="T5" fmla="*/ 1046922 w 104692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46922">
                  <a:moveTo>
                    <a:pt x="1046922" y="0"/>
                  </a:move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Полилиния 23"/>
            <p:cNvSpPr>
              <a:spLocks noChangeArrowheads="1"/>
            </p:cNvSpPr>
            <p:nvPr/>
          </p:nvSpPr>
          <p:spPr bwMode="auto">
            <a:xfrm>
              <a:off x="1435953" y="1630017"/>
              <a:ext cx="1032679" cy="437322"/>
            </a:xfrm>
            <a:custGeom>
              <a:avLst/>
              <a:gdLst>
                <a:gd name="T0" fmla="*/ 1058839 w 1007165"/>
                <a:gd name="T1" fmla="*/ 0 h 437322"/>
                <a:gd name="T2" fmla="*/ 0 w 1007165"/>
                <a:gd name="T3" fmla="*/ 437322 h 437322"/>
                <a:gd name="T4" fmla="*/ 0 60000 65536"/>
                <a:gd name="T5" fmla="*/ 0 60000 65536"/>
                <a:gd name="T6" fmla="*/ 0 w 1007165"/>
                <a:gd name="T7" fmla="*/ 0 h 437322"/>
                <a:gd name="T8" fmla="*/ 1007165 w 1007165"/>
                <a:gd name="T9" fmla="*/ 437322 h 4373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7165" h="437322">
                  <a:moveTo>
                    <a:pt x="1007165" y="0"/>
                  </a:moveTo>
                  <a:lnTo>
                    <a:pt x="0" y="43732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Полилиния 24"/>
            <p:cNvSpPr>
              <a:spLocks noChangeArrowheads="1"/>
            </p:cNvSpPr>
            <p:nvPr/>
          </p:nvSpPr>
          <p:spPr bwMode="auto">
            <a:xfrm>
              <a:off x="1443075" y="1630017"/>
              <a:ext cx="1025557" cy="874643"/>
            </a:xfrm>
            <a:custGeom>
              <a:avLst/>
              <a:gdLst>
                <a:gd name="T0" fmla="*/ 1087200 w 967409"/>
                <a:gd name="T1" fmla="*/ 0 h 874643"/>
                <a:gd name="T2" fmla="*/ 0 w 967409"/>
                <a:gd name="T3" fmla="*/ 874643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Полилиния 25"/>
            <p:cNvSpPr>
              <a:spLocks noChangeArrowheads="1"/>
            </p:cNvSpPr>
            <p:nvPr/>
          </p:nvSpPr>
          <p:spPr bwMode="auto">
            <a:xfrm>
              <a:off x="1400344" y="1630017"/>
              <a:ext cx="1068289" cy="1762687"/>
            </a:xfrm>
            <a:custGeom>
              <a:avLst/>
              <a:gdLst>
                <a:gd name="T0" fmla="*/ 1613096 w 967409"/>
                <a:gd name="T1" fmla="*/ 0 h 874643"/>
                <a:gd name="T2" fmla="*/ 0 w 967409"/>
                <a:gd name="T3" fmla="*/ 2147483647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Полилиния 26"/>
            <p:cNvSpPr>
              <a:spLocks noChangeArrowheads="1"/>
            </p:cNvSpPr>
            <p:nvPr/>
          </p:nvSpPr>
          <p:spPr bwMode="auto">
            <a:xfrm>
              <a:off x="1443075" y="1630017"/>
              <a:ext cx="1025558" cy="1297572"/>
            </a:xfrm>
            <a:custGeom>
              <a:avLst/>
              <a:gdLst>
                <a:gd name="T0" fmla="*/ 1486631 w 967409"/>
                <a:gd name="T1" fmla="*/ 0 h 874643"/>
                <a:gd name="T2" fmla="*/ 0 w 967409"/>
                <a:gd name="T3" fmla="*/ 2147483647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Полилиния 25"/>
            <p:cNvSpPr>
              <a:spLocks noChangeArrowheads="1"/>
            </p:cNvSpPr>
            <p:nvPr/>
          </p:nvSpPr>
          <p:spPr bwMode="auto">
            <a:xfrm>
              <a:off x="1407465" y="1625266"/>
              <a:ext cx="1061166" cy="2205975"/>
            </a:xfrm>
            <a:custGeom>
              <a:avLst/>
              <a:gdLst>
                <a:gd name="T0" fmla="*/ 1591656 w 967409"/>
                <a:gd name="T1" fmla="*/ 0 h 874643"/>
                <a:gd name="T2" fmla="*/ 0 w 967409"/>
                <a:gd name="T3" fmla="*/ 2147483647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Полилиния 25"/>
            <p:cNvSpPr>
              <a:spLocks noChangeArrowheads="1"/>
            </p:cNvSpPr>
            <p:nvPr/>
          </p:nvSpPr>
          <p:spPr bwMode="auto">
            <a:xfrm>
              <a:off x="1407465" y="1625266"/>
              <a:ext cx="1054044" cy="2671090"/>
            </a:xfrm>
            <a:custGeom>
              <a:avLst/>
              <a:gdLst>
                <a:gd name="T0" fmla="*/ 1570363 w 967409"/>
                <a:gd name="T1" fmla="*/ 0 h 874643"/>
                <a:gd name="T2" fmla="*/ 0 w 967409"/>
                <a:gd name="T3" fmla="*/ 2147483647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5880100" y="4721225"/>
            <a:ext cx="1006475" cy="1257300"/>
            <a:chOff x="1411511" y="1188272"/>
            <a:chExt cx="1057122" cy="1316388"/>
          </a:xfrm>
        </p:grpSpPr>
        <p:sp>
          <p:nvSpPr>
            <p:cNvPr id="30738" name="Полилиния 22"/>
            <p:cNvSpPr>
              <a:spLocks noChangeArrowheads="1"/>
            </p:cNvSpPr>
            <p:nvPr/>
          </p:nvSpPr>
          <p:spPr bwMode="auto">
            <a:xfrm>
              <a:off x="1421709" y="1630017"/>
              <a:ext cx="1046922" cy="0"/>
            </a:xfrm>
            <a:custGeom>
              <a:avLst/>
              <a:gdLst>
                <a:gd name="T0" fmla="*/ 1046922 w 1046922"/>
                <a:gd name="T1" fmla="*/ 0 w 1046922"/>
                <a:gd name="T2" fmla="*/ 0 60000 65536"/>
                <a:gd name="T3" fmla="*/ 0 60000 65536"/>
                <a:gd name="T4" fmla="*/ 0 w 1046922"/>
                <a:gd name="T5" fmla="*/ 1046922 w 104692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46922">
                  <a:moveTo>
                    <a:pt x="1046922" y="0"/>
                  </a:move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Полилиния 23"/>
            <p:cNvSpPr>
              <a:spLocks noChangeArrowheads="1"/>
            </p:cNvSpPr>
            <p:nvPr/>
          </p:nvSpPr>
          <p:spPr bwMode="auto">
            <a:xfrm>
              <a:off x="1435953" y="1630017"/>
              <a:ext cx="1032679" cy="437322"/>
            </a:xfrm>
            <a:custGeom>
              <a:avLst/>
              <a:gdLst>
                <a:gd name="T0" fmla="*/ 1058839 w 1007165"/>
                <a:gd name="T1" fmla="*/ 0 h 437322"/>
                <a:gd name="T2" fmla="*/ 0 w 1007165"/>
                <a:gd name="T3" fmla="*/ 437322 h 437322"/>
                <a:gd name="T4" fmla="*/ 0 60000 65536"/>
                <a:gd name="T5" fmla="*/ 0 60000 65536"/>
                <a:gd name="T6" fmla="*/ 0 w 1007165"/>
                <a:gd name="T7" fmla="*/ 0 h 437322"/>
                <a:gd name="T8" fmla="*/ 1007165 w 1007165"/>
                <a:gd name="T9" fmla="*/ 437322 h 4373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7165" h="437322">
                  <a:moveTo>
                    <a:pt x="1007165" y="0"/>
                  </a:moveTo>
                  <a:lnTo>
                    <a:pt x="0" y="437322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Полилиния 24"/>
            <p:cNvSpPr>
              <a:spLocks noChangeArrowheads="1"/>
            </p:cNvSpPr>
            <p:nvPr/>
          </p:nvSpPr>
          <p:spPr bwMode="auto">
            <a:xfrm>
              <a:off x="1443075" y="1630017"/>
              <a:ext cx="1025557" cy="874643"/>
            </a:xfrm>
            <a:custGeom>
              <a:avLst/>
              <a:gdLst>
                <a:gd name="T0" fmla="*/ 1087200 w 967409"/>
                <a:gd name="T1" fmla="*/ 0 h 874643"/>
                <a:gd name="T2" fmla="*/ 0 w 967409"/>
                <a:gd name="T3" fmla="*/ 874643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Полилиния 25"/>
            <p:cNvSpPr>
              <a:spLocks noChangeArrowheads="1"/>
            </p:cNvSpPr>
            <p:nvPr/>
          </p:nvSpPr>
          <p:spPr bwMode="auto">
            <a:xfrm flipV="1">
              <a:off x="1411511" y="1188272"/>
              <a:ext cx="1057122" cy="441744"/>
            </a:xfrm>
            <a:custGeom>
              <a:avLst/>
              <a:gdLst>
                <a:gd name="T0" fmla="*/ 1596234 w 967409"/>
                <a:gd name="T1" fmla="*/ 0 h 874643"/>
                <a:gd name="T2" fmla="*/ 0 w 967409"/>
                <a:gd name="T3" fmla="*/ 1084599682 h 874643"/>
                <a:gd name="T4" fmla="*/ 0 60000 65536"/>
                <a:gd name="T5" fmla="*/ 0 60000 65536"/>
                <a:gd name="T6" fmla="*/ 0 w 967409"/>
                <a:gd name="T7" fmla="*/ 0 h 874643"/>
                <a:gd name="T8" fmla="*/ 967409 w 967409"/>
                <a:gd name="T9" fmla="*/ 874643 h 8746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7409" h="874643">
                  <a:moveTo>
                    <a:pt x="967409" y="0"/>
                  </a:moveTo>
                  <a:lnTo>
                    <a:pt x="0" y="874643"/>
                  </a:ln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7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8" grpId="0"/>
      <p:bldP spid="9" grpId="0"/>
      <p:bldP spid="20" grpId="0"/>
      <p:bldP spid="21" grpId="0" build="p"/>
      <p:bldP spid="22" grpId="0" build="p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Системы логических уравнений 	</a:t>
            </a:r>
          </a:p>
        </p:txBody>
      </p:sp>
      <p:sp>
        <p:nvSpPr>
          <p:cNvPr id="3175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85388-654B-4085-986E-DDC1A1CDF30C}" type="slidenum">
              <a:rPr lang="ru-RU" altLang="ru-RU"/>
              <a:pPr eaLnBrk="1" hangingPunct="1"/>
              <a:t>73</a:t>
            </a:fld>
            <a:endParaRPr lang="ru-RU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763" y="881063"/>
            <a:ext cx="4176712" cy="2659062"/>
          </a:xfrm>
          <a:prstGeom prst="roundRect">
            <a:avLst>
              <a:gd name="adj" fmla="val 6477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ru-RU" sz="2400" dirty="0">
              <a:latin typeface="Arial" charset="0"/>
            </a:endParaRPr>
          </a:p>
        </p:txBody>
      </p:sp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396875" y="974725"/>
          <a:ext cx="3881438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6" name="Формула" r:id="rId3" imgW="1460500" imgH="914400" progId="Equation.3">
                  <p:embed/>
                </p:oleObj>
              </mc:Choice>
              <mc:Fallback>
                <p:oleObj name="Формула" r:id="rId3" imgW="1460500" imgH="914400" progId="Equation.3">
                  <p:embed/>
                  <p:pic>
                    <p:nvPicPr>
                      <p:cNvPr id="317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974725"/>
                        <a:ext cx="3881438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06388" y="3505200"/>
          <a:ext cx="56657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7" name="Уравнение" r:id="rId5" imgW="1676400" imgH="241300" progId="Equation.3">
                  <p:embed/>
                </p:oleObj>
              </mc:Choice>
              <mc:Fallback>
                <p:oleObj name="Уравнение" r:id="rId5" imgW="1676400" imgH="24130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505200"/>
                        <a:ext cx="56657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754563" y="882650"/>
            <a:ext cx="321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Замена переменных:</a:t>
            </a:r>
            <a:endParaRPr lang="ru-RU" altLang="ru-RU"/>
          </a:p>
        </p:txBody>
      </p: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4894263" y="1339850"/>
            <a:ext cx="2520950" cy="2241550"/>
            <a:chOff x="658781" y="4134679"/>
            <a:chExt cx="2521278" cy="2243093"/>
          </a:xfrm>
        </p:grpSpPr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675862" y="4134679"/>
            <a:ext cx="2376439" cy="628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78" name="Формула" r:id="rId7" imgW="825142" imgH="215806" progId="Equation.3">
                    <p:embed/>
                  </p:oleObj>
                </mc:Choice>
                <mc:Fallback>
                  <p:oleObj name="Формула" r:id="rId7" imgW="825142" imgH="215806" progId="Equation.3">
                    <p:embed/>
                    <p:pic>
                      <p:nvPicPr>
                        <p:cNvPr id="3174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862" y="4134679"/>
                          <a:ext cx="2376439" cy="628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9" name="Object 4"/>
            <p:cNvGraphicFramePr>
              <a:graphicFrameLocks noChangeAspect="1"/>
            </p:cNvGraphicFramePr>
            <p:nvPr/>
          </p:nvGraphicFramePr>
          <p:xfrm>
            <a:off x="658781" y="4768646"/>
            <a:ext cx="2521278" cy="619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79" name="Формула" r:id="rId9" imgW="875920" imgH="215806" progId="Equation.3">
                    <p:embed/>
                  </p:oleObj>
                </mc:Choice>
                <mc:Fallback>
                  <p:oleObj name="Формула" r:id="rId9" imgW="875920" imgH="215806" progId="Equation.3">
                    <p:embed/>
                    <p:pic>
                      <p:nvPicPr>
                        <p:cNvPr id="3174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781" y="4768646"/>
                          <a:ext cx="2521278" cy="619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3"/>
            <p:cNvGraphicFramePr>
              <a:graphicFrameLocks noChangeAspect="1"/>
            </p:cNvGraphicFramePr>
            <p:nvPr/>
          </p:nvGraphicFramePr>
          <p:xfrm>
            <a:off x="730228" y="5721732"/>
            <a:ext cx="2430778" cy="65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80" name="Формула" r:id="rId11" imgW="850900" imgH="228600" progId="Equation.3">
                    <p:embed/>
                  </p:oleObj>
                </mc:Choice>
                <mc:Fallback>
                  <p:oleObj name="Формула" r:id="rId11" imgW="850900" imgH="228600" progId="Equation.3">
                    <p:embed/>
                    <p:pic>
                      <p:nvPicPr>
                        <p:cNvPr id="3175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28" y="5721732"/>
                          <a:ext cx="2430778" cy="656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71" name="Прямоугольник 21"/>
            <p:cNvSpPr>
              <a:spLocks noChangeArrowheads="1"/>
            </p:cNvSpPr>
            <p:nvPr/>
          </p:nvSpPr>
          <p:spPr bwMode="auto">
            <a:xfrm>
              <a:off x="717125" y="535142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…</a:t>
              </a:r>
              <a:endParaRPr lang="ru-RU" altLang="ru-RU" sz="2400"/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65125" y="5715000"/>
            <a:ext cx="3544888" cy="663575"/>
            <a:chOff x="433" y="3902"/>
            <a:chExt cx="2233" cy="418"/>
          </a:xfrm>
        </p:grpSpPr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939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 Биты чередуются!</a:t>
              </a:r>
            </a:p>
          </p:txBody>
        </p:sp>
        <p:sp>
          <p:nvSpPr>
            <p:cNvPr id="31770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4203700" y="5756275"/>
            <a:ext cx="391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cs typeface="Times New Roman" panose="02020603050405020304" pitchFamily="18" charset="0"/>
              </a:rPr>
              <a:t>Решения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010101010, 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              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101010101</a:t>
            </a:r>
            <a:endParaRPr lang="ru-RU" altLang="ru-RU"/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06388" y="4102100"/>
          <a:ext cx="56657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81" name="Уравнение" r:id="rId13" imgW="1676400" imgH="241300" progId="Equation.3">
                  <p:embed/>
                </p:oleObj>
              </mc:Choice>
              <mc:Fallback>
                <p:oleObj name="Уравнение" r:id="rId13" imgW="1676400" imgH="241300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4102100"/>
                        <a:ext cx="56657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6"/>
          <p:cNvCxnSpPr>
            <a:cxnSpLocks noChangeShapeType="1"/>
          </p:cNvCxnSpPr>
          <p:nvPr/>
        </p:nvCxnSpPr>
        <p:spPr bwMode="auto">
          <a:xfrm rot="5400000" flipH="1" flipV="1">
            <a:off x="877888" y="4351338"/>
            <a:ext cx="27305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6"/>
          <p:cNvCxnSpPr>
            <a:cxnSpLocks noChangeShapeType="1"/>
          </p:cNvCxnSpPr>
          <p:nvPr/>
        </p:nvCxnSpPr>
        <p:spPr bwMode="auto">
          <a:xfrm rot="5400000" flipH="1" flipV="1">
            <a:off x="2681288" y="4351338"/>
            <a:ext cx="27305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6"/>
          <p:cNvCxnSpPr>
            <a:cxnSpLocks noChangeShapeType="1"/>
          </p:cNvCxnSpPr>
          <p:nvPr/>
        </p:nvCxnSpPr>
        <p:spPr bwMode="auto">
          <a:xfrm rot="5400000" flipH="1" flipV="1">
            <a:off x="5106988" y="4351338"/>
            <a:ext cx="27305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Прямоугольник 20"/>
          <p:cNvSpPr/>
          <p:nvPr/>
        </p:nvSpPr>
        <p:spPr bwMode="auto">
          <a:xfrm>
            <a:off x="762000" y="4884738"/>
            <a:ext cx="7429500" cy="69215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2" name="Группа 14"/>
          <p:cNvGrpSpPr>
            <a:grpSpLocks/>
          </p:cNvGrpSpPr>
          <p:nvPr/>
        </p:nvGrpSpPr>
        <p:grpSpPr bwMode="auto">
          <a:xfrm>
            <a:off x="838200" y="4937125"/>
            <a:ext cx="7265988" cy="608013"/>
            <a:chOff x="2839624" y="2565832"/>
            <a:chExt cx="7265988" cy="608013"/>
          </a:xfrm>
        </p:grpSpPr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2839624" y="2565832"/>
            <a:ext cx="7265988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82" name="Уравнение" r:id="rId15" imgW="2730500" imgH="228600" progId="Equation.3">
                    <p:embed/>
                  </p:oleObj>
                </mc:Choice>
                <mc:Fallback>
                  <p:oleObj name="Уравнение" r:id="rId15" imgW="2730500" imgH="228600" progId="Equation.3">
                    <p:embed/>
                    <p:pic>
                      <p:nvPicPr>
                        <p:cNvPr id="3175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624" y="2565832"/>
                          <a:ext cx="7265988" cy="608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765" name="Прямая соединительная линия 18"/>
            <p:cNvCxnSpPr>
              <a:cxnSpLocks noChangeShapeType="1"/>
            </p:cNvCxnSpPr>
            <p:nvPr/>
          </p:nvCxnSpPr>
          <p:spPr bwMode="auto">
            <a:xfrm rot="5400000" flipH="1" flipV="1">
              <a:off x="8667667" y="2735745"/>
              <a:ext cx="273050" cy="2730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Прямая соединительная линия 19"/>
            <p:cNvCxnSpPr>
              <a:cxnSpLocks noChangeShapeType="1"/>
            </p:cNvCxnSpPr>
            <p:nvPr/>
          </p:nvCxnSpPr>
          <p:spPr bwMode="auto">
            <a:xfrm rot="5400000" flipH="1" flipV="1">
              <a:off x="6580036" y="2735745"/>
              <a:ext cx="273050" cy="2730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Прямая соединительная линия 20"/>
            <p:cNvCxnSpPr>
              <a:cxnSpLocks noChangeShapeType="1"/>
            </p:cNvCxnSpPr>
            <p:nvPr/>
          </p:nvCxnSpPr>
          <p:spPr bwMode="auto">
            <a:xfrm rot="5400000" flipH="1" flipV="1">
              <a:off x="5012552" y="2735745"/>
              <a:ext cx="273050" cy="2730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Прямая соединительная линия 21"/>
            <p:cNvCxnSpPr>
              <a:cxnSpLocks noChangeShapeType="1"/>
            </p:cNvCxnSpPr>
            <p:nvPr/>
          </p:nvCxnSpPr>
          <p:spPr bwMode="auto">
            <a:xfrm rot="5400000" flipH="1" flipV="1">
              <a:off x="3422291" y="2735745"/>
              <a:ext cx="273050" cy="2730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61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Системы логических уравнений</a:t>
            </a:r>
          </a:p>
        </p:txBody>
      </p:sp>
      <p:sp>
        <p:nvSpPr>
          <p:cNvPr id="3277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9B59A6-402A-45AC-B7E0-3D9ADA7380E6}" type="slidenum">
              <a:rPr lang="ru-RU" altLang="ru-RU"/>
              <a:pPr eaLnBrk="1" hangingPunct="1"/>
              <a:t>74</a:t>
            </a:fld>
            <a:endParaRPr lang="ru-RU" altLang="ru-RU"/>
          </a:p>
        </p:txBody>
      </p:sp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377825" y="823913"/>
            <a:ext cx="391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cs typeface="Times New Roman" panose="02020603050405020304" pitchFamily="18" charset="0"/>
              </a:rPr>
              <a:t>Решения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010101010, </a:t>
            </a:r>
          </a:p>
          <a:p>
            <a:pPr eaLnBrk="1" hangingPunct="1"/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              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101010101</a:t>
            </a:r>
            <a:endParaRPr lang="ru-RU" altLang="ru-RU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549775" y="892175"/>
          <a:ext cx="2155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0" name="Формула" r:id="rId3" imgW="812447" imgH="228501" progId="Equation.3">
                  <p:embed/>
                </p:oleObj>
              </mc:Choice>
              <mc:Fallback>
                <p:oleObj name="Формула" r:id="rId3" imgW="812447" imgH="228501" progId="Equation.3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892175"/>
                        <a:ext cx="21558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5925" y="2386013"/>
          <a:ext cx="46831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1" name="Формула" r:id="rId5" imgW="1765300" imgH="457200" progId="Equation.3">
                  <p:embed/>
                </p:oleObj>
              </mc:Choice>
              <mc:Fallback>
                <p:oleObj name="Формула" r:id="rId5" imgW="1765300" imgH="45720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386013"/>
                        <a:ext cx="46831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346700" y="2436813"/>
            <a:ext cx="2924175" cy="936625"/>
            <a:chOff x="433" y="3902"/>
            <a:chExt cx="1842" cy="590"/>
          </a:xfrm>
        </p:grpSpPr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548" cy="523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 </a:t>
              </a:r>
              <a:r>
                <a:rPr lang="en-US" sz="2400" dirty="0">
                  <a:latin typeface="Arial" charset="0"/>
                </a:rPr>
                <a:t>0 </a:t>
              </a:r>
              <a:r>
                <a:rPr lang="ru-RU" sz="2400" dirty="0">
                  <a:latin typeface="Arial" charset="0"/>
                </a:rPr>
                <a:t>и 1 дают по </a:t>
              </a:r>
              <a:br>
                <a:rPr lang="ru-RU" sz="2400" dirty="0">
                  <a:latin typeface="Arial" charset="0"/>
                </a:rPr>
              </a:br>
              <a:r>
                <a:rPr lang="ru-RU" sz="2400" dirty="0">
                  <a:latin typeface="Arial" charset="0"/>
                </a:rPr>
                <a:t>   2 решения!</a:t>
              </a:r>
            </a:p>
          </p:txBody>
        </p:sp>
        <p:sp>
          <p:nvSpPr>
            <p:cNvPr id="3278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440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132138" y="3790950"/>
            <a:ext cx="1260475" cy="582613"/>
          </a:xfrm>
          <a:prstGeom prst="roundRect">
            <a:avLst/>
          </a:prstGeom>
          <a:solidFill>
            <a:srgbClr val="66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1925638" y="3824288"/>
            <a:ext cx="247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9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 + 2</a:t>
            </a:r>
            <a:r>
              <a:rPr lang="ru-RU" altLang="ru-RU" sz="2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9</a:t>
            </a: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 = 1024</a:t>
            </a:r>
            <a:endParaRPr lang="ru-RU" altLang="ru-RU" sz="2000"/>
          </a:p>
        </p:txBody>
      </p:sp>
      <p:sp>
        <p:nvSpPr>
          <p:cNvPr id="12" name="Левая фигурная скобка 17"/>
          <p:cNvSpPr>
            <a:spLocks/>
          </p:cNvSpPr>
          <p:nvPr/>
        </p:nvSpPr>
        <p:spPr bwMode="auto">
          <a:xfrm rot="-5400000">
            <a:off x="3124994" y="959644"/>
            <a:ext cx="176212" cy="1498600"/>
          </a:xfrm>
          <a:prstGeom prst="leftBrace">
            <a:avLst>
              <a:gd name="adj1" fmla="val 44491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2535238" y="1711325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9 битов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911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Системы логических уравнений</a:t>
            </a:r>
          </a:p>
        </p:txBody>
      </p:sp>
      <p:sp>
        <p:nvSpPr>
          <p:cNvPr id="337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12D3B0-2E33-4FAB-84A1-7994044FF5A5}" type="slidenum">
              <a:rPr lang="ru-RU" altLang="ru-RU"/>
              <a:pPr eaLnBrk="1" hangingPunct="1"/>
              <a:t>75</a:t>
            </a:fld>
            <a:endParaRPr lang="ru-RU" altLang="ru-RU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27050" y="892175"/>
          <a:ext cx="3505200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6" name="Уравнение" r:id="rId3" imgW="1181100" imgH="914400" progId="Equation.3">
                  <p:embed/>
                </p:oleObj>
              </mc:Choice>
              <mc:Fallback>
                <p:oleObj name="Уравнение" r:id="rId3" imgW="1181100" imgH="914400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892175"/>
                        <a:ext cx="3505200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854575" y="1181100"/>
          <a:ext cx="2905125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7" name="Уравнение" r:id="rId5" imgW="1092200" imgH="914400" progId="Equation.3">
                  <p:embed/>
                </p:oleObj>
              </mc:Choice>
              <mc:Fallback>
                <p:oleObj name="Уравнение" r:id="rId5" imgW="1092200" imgH="91440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1181100"/>
                        <a:ext cx="2905125" cy="243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451350" y="847725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Замена переменных</a:t>
            </a:r>
            <a:r>
              <a:rPr lang="en-US" altLang="ru-RU" sz="24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ru-RU" sz="2400" b="1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11150" y="3741738"/>
            <a:ext cx="7207250" cy="749300"/>
            <a:chOff x="310718" y="3814308"/>
            <a:chExt cx="7207682" cy="74930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310718" y="3814308"/>
              <a:ext cx="7207682" cy="7493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3808" name="Группа 23"/>
            <p:cNvGrpSpPr>
              <a:grpSpLocks/>
            </p:cNvGrpSpPr>
            <p:nvPr/>
          </p:nvGrpSpPr>
          <p:grpSpPr bwMode="auto">
            <a:xfrm>
              <a:off x="419100" y="3814308"/>
              <a:ext cx="6985000" cy="749300"/>
              <a:chOff x="920304" y="3594555"/>
              <a:chExt cx="6985000" cy="749300"/>
            </a:xfrm>
          </p:grpSpPr>
          <p:graphicFrame>
            <p:nvGraphicFramePr>
              <p:cNvPr id="33796" name="Object 16"/>
              <p:cNvGraphicFramePr>
                <a:graphicFrameLocks noChangeAspect="1"/>
              </p:cNvGraphicFramePr>
              <p:nvPr/>
            </p:nvGraphicFramePr>
            <p:xfrm>
              <a:off x="920304" y="3594555"/>
              <a:ext cx="6985000" cy="749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48" name="Уравнение" r:id="rId7" imgW="2133600" imgH="228600" progId="Equation.3">
                      <p:embed/>
                    </p:oleObj>
                  </mc:Choice>
                  <mc:Fallback>
                    <p:oleObj name="Уравнение" r:id="rId7" imgW="2133600" imgH="228600" progId="Equation.3">
                      <p:embed/>
                      <p:pic>
                        <p:nvPicPr>
                          <p:cNvPr id="33796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0304" y="3594555"/>
                            <a:ext cx="6985000" cy="749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3809" name="Прямая соединительная линия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54628" y="3829050"/>
                <a:ext cx="273050" cy="2730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0" name="Прямая соединительная линия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604712" y="3814536"/>
                <a:ext cx="273050" cy="2730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1" name="Прямая соединительная линия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177122" y="3829050"/>
                <a:ext cx="273050" cy="2730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644900" y="4616450"/>
            <a:ext cx="388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cs typeface="Times New Roman" panose="02020603050405020304" pitchFamily="18" charset="0"/>
              </a:rPr>
              <a:t>Решения</a:t>
            </a:r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: 010101, 101010</a:t>
            </a:r>
            <a:endParaRPr lang="ru-RU" altLang="ru-RU"/>
          </a:p>
        </p:txBody>
      </p:sp>
      <p:sp>
        <p:nvSpPr>
          <p:cNvPr id="15" name="Прямоугольник 24"/>
          <p:cNvSpPr>
            <a:spLocks noChangeArrowheads="1"/>
          </p:cNvSpPr>
          <p:nvPr/>
        </p:nvSpPr>
        <p:spPr bwMode="auto">
          <a:xfrm>
            <a:off x="369888" y="4618038"/>
            <a:ext cx="3006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cs typeface="Times New Roman" panose="02020603050405020304" pitchFamily="18" charset="0"/>
              </a:rPr>
              <a:t>«биты чередуются»</a:t>
            </a:r>
            <a:endParaRPr lang="ru-RU" altLang="ru-RU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04813" y="5164138"/>
          <a:ext cx="526891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9" name="Уравнение" r:id="rId9" imgW="1981200" imgH="457200" progId="Equation.3">
                  <p:embed/>
                </p:oleObj>
              </mc:Choice>
              <mc:Fallback>
                <p:oleObj name="Уравнение" r:id="rId9" imgW="1981200" imgH="45720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164138"/>
                        <a:ext cx="5268912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500688" y="5251450"/>
            <a:ext cx="3006725" cy="523875"/>
            <a:chOff x="2990850" y="3548063"/>
            <a:chExt cx="1641198" cy="522566"/>
          </a:xfrm>
        </p:grpSpPr>
        <p:sp>
          <p:nvSpPr>
            <p:cNvPr id="33805" name="Прямоугольник 3"/>
            <p:cNvSpPr>
              <a:spLocks noChangeArrowheads="1"/>
            </p:cNvSpPr>
            <p:nvPr/>
          </p:nvSpPr>
          <p:spPr bwMode="auto">
            <a:xfrm>
              <a:off x="2990850" y="3548063"/>
              <a:ext cx="1393489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>
                  <a:ea typeface="Calibri" panose="020F0502020204030204" pitchFamily="34" charset="0"/>
                  <a:cs typeface="Times New Roman" panose="02020603050405020304" pitchFamily="18" charset="0"/>
                </a:rPr>
                <a:t>Ответ: 3</a:t>
              </a:r>
              <a:r>
                <a:rPr lang="ru-RU" altLang="ru-RU" sz="2800" baseline="30000"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800">
                  <a:ea typeface="Calibri" panose="020F0502020204030204" pitchFamily="34" charset="0"/>
                  <a:cs typeface="Times New Roman" panose="02020603050405020304" pitchFamily="18" charset="0"/>
                </a:rPr>
                <a:t>+3</a:t>
              </a:r>
              <a:r>
                <a:rPr lang="ru-RU" altLang="ru-RU" sz="2800" baseline="30000"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800"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33806" name="Прямоугольник 3"/>
            <p:cNvSpPr>
              <a:spLocks noChangeArrowheads="1"/>
            </p:cNvSpPr>
            <p:nvPr/>
          </p:nvSpPr>
          <p:spPr bwMode="auto">
            <a:xfrm>
              <a:off x="4312635" y="3548063"/>
              <a:ext cx="319413" cy="522566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>
                  <a:ea typeface="Calibri" panose="020F0502020204030204" pitchFamily="34" charset="0"/>
                  <a:cs typeface="Times New Roman" panose="02020603050405020304" pitchFamily="18" charset="0"/>
                </a:rPr>
                <a:t>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5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803787-CB17-4649-A352-90B4EC7D948C}" type="slidenum">
              <a:rPr lang="ru-RU" altLang="ru-RU"/>
              <a:pPr eaLnBrk="1" hangingPunct="1"/>
              <a:t>76</a:t>
            </a:fld>
            <a:endParaRPr lang="ru-RU" altLang="ru-RU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46250"/>
            <a:ext cx="8723313" cy="15081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accent2"/>
                </a:solidFill>
              </a:rPr>
              <a:t>Логические основы компьютеров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613275"/>
            <a:ext cx="8369300" cy="1397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000000"/>
                </a:solidFill>
              </a:rPr>
              <a:t>§ </a:t>
            </a:r>
            <a:r>
              <a:rPr lang="en-US" altLang="ru-RU" sz="4000" b="1" dirty="0">
                <a:solidFill>
                  <a:srgbClr val="000000"/>
                </a:solidFill>
              </a:rPr>
              <a:t>3</a:t>
            </a:r>
            <a:r>
              <a:rPr lang="ru-RU" altLang="ru-RU" sz="4000" b="1" dirty="0" smtClean="0">
                <a:solidFill>
                  <a:srgbClr val="000000"/>
                </a:solidFill>
              </a:rPr>
              <a:t>.</a:t>
            </a:r>
            <a:r>
              <a:rPr lang="ru-RU" altLang="ru-RU" sz="4000" b="1" dirty="0" smtClean="0"/>
              <a:t> Диаграммы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2F5594-E873-4535-A671-94333B2CC143}" type="slidenum">
              <a:rPr lang="ru-RU" altLang="ru-RU"/>
              <a:pPr eaLnBrk="1" hangingPunct="1"/>
              <a:t>77</a:t>
            </a:fld>
            <a:endParaRPr lang="ru-RU" altLang="ru-RU"/>
          </a:p>
        </p:txBody>
      </p:sp>
      <p:sp>
        <p:nvSpPr>
          <p:cNvPr id="14340" name="Заголовок 48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Диаграммы Венна (круги Эйлера)</a:t>
            </a:r>
          </a:p>
        </p:txBody>
      </p:sp>
      <p:sp>
        <p:nvSpPr>
          <p:cNvPr id="139303" name="Oval 39" descr="Широкий диагональный 1"/>
          <p:cNvSpPr>
            <a:spLocks noChangeArrowheads="1"/>
          </p:cNvSpPr>
          <p:nvPr/>
        </p:nvSpPr>
        <p:spPr bwMode="auto">
          <a:xfrm>
            <a:off x="6381750" y="3651250"/>
            <a:ext cx="2022475" cy="2022475"/>
          </a:xfrm>
          <a:prstGeom prst="ellips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Группа 48"/>
          <p:cNvGrpSpPr>
            <a:grpSpLocks/>
          </p:cNvGrpSpPr>
          <p:nvPr/>
        </p:nvGrpSpPr>
        <p:grpSpPr bwMode="auto">
          <a:xfrm>
            <a:off x="5970588" y="3621088"/>
            <a:ext cx="2898775" cy="1865312"/>
            <a:chOff x="5970588" y="3621088"/>
            <a:chExt cx="2898776" cy="1865312"/>
          </a:xfrm>
        </p:grpSpPr>
        <p:sp>
          <p:nvSpPr>
            <p:cNvPr id="14380" name="Oval 40"/>
            <p:cNvSpPr>
              <a:spLocks noChangeArrowheads="1"/>
            </p:cNvSpPr>
            <p:nvPr/>
          </p:nvSpPr>
          <p:spPr bwMode="auto">
            <a:xfrm>
              <a:off x="6694488" y="4035425"/>
              <a:ext cx="936625" cy="936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1" name="Oval 41"/>
            <p:cNvSpPr>
              <a:spLocks noChangeArrowheads="1"/>
            </p:cNvSpPr>
            <p:nvPr/>
          </p:nvSpPr>
          <p:spPr bwMode="auto">
            <a:xfrm>
              <a:off x="7135813" y="4340225"/>
              <a:ext cx="936625" cy="936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2" name="Rectangle 43"/>
            <p:cNvSpPr>
              <a:spLocks noChangeArrowheads="1"/>
            </p:cNvSpPr>
            <p:nvPr/>
          </p:nvSpPr>
          <p:spPr bwMode="auto">
            <a:xfrm>
              <a:off x="5970588" y="3621088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  <p:sp>
          <p:nvSpPr>
            <p:cNvPr id="14383" name="Rectangle 44"/>
            <p:cNvSpPr>
              <a:spLocks noChangeArrowheads="1"/>
            </p:cNvSpPr>
            <p:nvPr/>
          </p:nvSpPr>
          <p:spPr bwMode="auto">
            <a:xfrm>
              <a:off x="8305801" y="4921250"/>
              <a:ext cx="563563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B</a:t>
              </a:r>
              <a:endParaRPr lang="ru-RU" altLang="ru-RU" sz="3800"/>
            </a:p>
          </p:txBody>
        </p:sp>
      </p:grp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6697663" y="4035425"/>
            <a:ext cx="936625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697163" y="962025"/>
            <a:ext cx="2479675" cy="1409700"/>
            <a:chOff x="1699" y="606"/>
            <a:chExt cx="1562" cy="888"/>
          </a:xfrm>
        </p:grpSpPr>
        <p:sp>
          <p:nvSpPr>
            <p:cNvPr id="14376" name="Oval 9"/>
            <p:cNvSpPr>
              <a:spLocks noChangeArrowheads="1"/>
            </p:cNvSpPr>
            <p:nvPr/>
          </p:nvSpPr>
          <p:spPr bwMode="auto">
            <a:xfrm>
              <a:off x="2041" y="712"/>
              <a:ext cx="590" cy="5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7" name="Oval 11"/>
            <p:cNvSpPr>
              <a:spLocks noChangeArrowheads="1"/>
            </p:cNvSpPr>
            <p:nvPr/>
          </p:nvSpPr>
          <p:spPr bwMode="auto">
            <a:xfrm>
              <a:off x="2319" y="904"/>
              <a:ext cx="590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8" name="Rectangle 46"/>
            <p:cNvSpPr>
              <a:spLocks noChangeArrowheads="1"/>
            </p:cNvSpPr>
            <p:nvPr/>
          </p:nvSpPr>
          <p:spPr bwMode="auto">
            <a:xfrm>
              <a:off x="1699" y="606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  <p:sp>
          <p:nvSpPr>
            <p:cNvPr id="14379" name="Rectangle 47"/>
            <p:cNvSpPr>
              <a:spLocks noChangeArrowheads="1"/>
            </p:cNvSpPr>
            <p:nvPr/>
          </p:nvSpPr>
          <p:spPr bwMode="auto">
            <a:xfrm>
              <a:off x="2906" y="1120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B</a:t>
              </a:r>
              <a:endParaRPr lang="ru-RU" altLang="ru-RU" sz="3800"/>
            </a:p>
          </p:txBody>
        </p:sp>
      </p:grpSp>
      <p:sp>
        <p:nvSpPr>
          <p:cNvPr id="139271" name="Oval 7" descr="Широкий диагональный 1"/>
          <p:cNvSpPr>
            <a:spLocks noChangeArrowheads="1"/>
          </p:cNvSpPr>
          <p:nvPr/>
        </p:nvSpPr>
        <p:spPr bwMode="auto">
          <a:xfrm>
            <a:off x="519113" y="1016000"/>
            <a:ext cx="1558925" cy="1558925"/>
          </a:xfrm>
          <a:prstGeom prst="ellips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836613" y="1355725"/>
            <a:ext cx="936625" cy="936625"/>
            <a:chOff x="562" y="790"/>
            <a:chExt cx="590" cy="590"/>
          </a:xfrm>
        </p:grpSpPr>
        <p:sp>
          <p:nvSpPr>
            <p:cNvPr id="14374" name="Oval 5"/>
            <p:cNvSpPr>
              <a:spLocks noChangeArrowheads="1"/>
            </p:cNvSpPr>
            <p:nvPr/>
          </p:nvSpPr>
          <p:spPr bwMode="auto">
            <a:xfrm>
              <a:off x="562" y="790"/>
              <a:ext cx="590" cy="5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5" name="Rectangle 6"/>
            <p:cNvSpPr>
              <a:spLocks noChangeArrowheads="1"/>
            </p:cNvSpPr>
            <p:nvPr/>
          </p:nvSpPr>
          <p:spPr bwMode="auto">
            <a:xfrm>
              <a:off x="682" y="891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</p:grp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103313" y="2708275"/>
          <a:ext cx="3984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Формула" r:id="rId4" imgW="164880" imgH="190440" progId="Equation.3">
                  <p:embed/>
                </p:oleObj>
              </mc:Choice>
              <mc:Fallback>
                <p:oleObj name="Формула" r:id="rId4" imgW="1648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708275"/>
                        <a:ext cx="39846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7" name="Freeform 13" descr="Широкий диагональный 1"/>
          <p:cNvSpPr>
            <a:spLocks/>
          </p:cNvSpPr>
          <p:nvPr/>
        </p:nvSpPr>
        <p:spPr bwMode="auto">
          <a:xfrm>
            <a:off x="3679825" y="1427163"/>
            <a:ext cx="501650" cy="642937"/>
          </a:xfrm>
          <a:custGeom>
            <a:avLst/>
            <a:gdLst>
              <a:gd name="T0" fmla="*/ 2147483647 w 316"/>
              <a:gd name="T1" fmla="*/ 2147483647 h 405"/>
              <a:gd name="T2" fmla="*/ 2147483647 w 316"/>
              <a:gd name="T3" fmla="*/ 2147483647 h 405"/>
              <a:gd name="T4" fmla="*/ 2147483647 w 316"/>
              <a:gd name="T5" fmla="*/ 2147483647 h 405"/>
              <a:gd name="T6" fmla="*/ 2147483647 w 316"/>
              <a:gd name="T7" fmla="*/ 2147483647 h 405"/>
              <a:gd name="T8" fmla="*/ 2147483647 w 316"/>
              <a:gd name="T9" fmla="*/ 2147483647 h 405"/>
              <a:gd name="T10" fmla="*/ 2147483647 w 316"/>
              <a:gd name="T11" fmla="*/ 2147483647 h 405"/>
              <a:gd name="T12" fmla="*/ 2147483647 w 316"/>
              <a:gd name="T13" fmla="*/ 2147483647 h 405"/>
              <a:gd name="T14" fmla="*/ 2147483647 w 316"/>
              <a:gd name="T15" fmla="*/ 2147483647 h 405"/>
              <a:gd name="T16" fmla="*/ 2147483647 w 316"/>
              <a:gd name="T17" fmla="*/ 2147483647 h 405"/>
              <a:gd name="T18" fmla="*/ 2147483647 w 316"/>
              <a:gd name="T19" fmla="*/ 2147483647 h 405"/>
              <a:gd name="T20" fmla="*/ 2147483647 w 316"/>
              <a:gd name="T21" fmla="*/ 2147483647 h 405"/>
              <a:gd name="T22" fmla="*/ 2147483647 w 316"/>
              <a:gd name="T23" fmla="*/ 2147483647 h 4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6"/>
              <a:gd name="T37" fmla="*/ 0 h 405"/>
              <a:gd name="T38" fmla="*/ 316 w 316"/>
              <a:gd name="T39" fmla="*/ 405 h 4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6" h="405">
                <a:moveTo>
                  <a:pt x="294" y="3"/>
                </a:moveTo>
                <a:cubicBezTo>
                  <a:pt x="270" y="0"/>
                  <a:pt x="202" y="17"/>
                  <a:pt x="165" y="34"/>
                </a:cubicBezTo>
                <a:cubicBezTo>
                  <a:pt x="128" y="51"/>
                  <a:pt x="95" y="77"/>
                  <a:pt x="70" y="108"/>
                </a:cubicBezTo>
                <a:cubicBezTo>
                  <a:pt x="45" y="139"/>
                  <a:pt x="24" y="185"/>
                  <a:pt x="12" y="219"/>
                </a:cubicBezTo>
                <a:cubicBezTo>
                  <a:pt x="0" y="253"/>
                  <a:pt x="0" y="279"/>
                  <a:pt x="1" y="310"/>
                </a:cubicBezTo>
                <a:cubicBezTo>
                  <a:pt x="2" y="341"/>
                  <a:pt x="6" y="378"/>
                  <a:pt x="18" y="403"/>
                </a:cubicBezTo>
                <a:cubicBezTo>
                  <a:pt x="52" y="405"/>
                  <a:pt x="103" y="394"/>
                  <a:pt x="139" y="378"/>
                </a:cubicBezTo>
                <a:cubicBezTo>
                  <a:pt x="175" y="362"/>
                  <a:pt x="209" y="334"/>
                  <a:pt x="234" y="309"/>
                </a:cubicBezTo>
                <a:cubicBezTo>
                  <a:pt x="259" y="284"/>
                  <a:pt x="279" y="257"/>
                  <a:pt x="292" y="226"/>
                </a:cubicBezTo>
                <a:cubicBezTo>
                  <a:pt x="305" y="195"/>
                  <a:pt x="310" y="152"/>
                  <a:pt x="313" y="123"/>
                </a:cubicBezTo>
                <a:cubicBezTo>
                  <a:pt x="316" y="94"/>
                  <a:pt x="311" y="72"/>
                  <a:pt x="309" y="52"/>
                </a:cubicBezTo>
                <a:cubicBezTo>
                  <a:pt x="307" y="32"/>
                  <a:pt x="306" y="28"/>
                  <a:pt x="294" y="3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3778250" y="2501900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/>
              <a:t>A</a:t>
            </a:r>
            <a:r>
              <a:rPr lang="en-US" altLang="ru-RU" sz="3800">
                <a:cs typeface="Arial" panose="020B0604020202020204" pitchFamily="34" charset="0"/>
              </a:rPr>
              <a:t>·</a:t>
            </a:r>
            <a:r>
              <a:rPr lang="en-US" altLang="ru-RU" sz="3800"/>
              <a:t>B</a:t>
            </a:r>
            <a:endParaRPr lang="ru-RU" altLang="ru-RU" sz="3800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891213" y="919163"/>
            <a:ext cx="2390775" cy="1485900"/>
            <a:chOff x="3711" y="579"/>
            <a:chExt cx="1506" cy="936"/>
          </a:xfrm>
        </p:grpSpPr>
        <p:sp>
          <p:nvSpPr>
            <p:cNvPr id="14370" name="Oval 15"/>
            <p:cNvSpPr>
              <a:spLocks noChangeArrowheads="1"/>
            </p:cNvSpPr>
            <p:nvPr/>
          </p:nvSpPr>
          <p:spPr bwMode="auto">
            <a:xfrm>
              <a:off x="3982" y="733"/>
              <a:ext cx="590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1" name="Rectangle 16"/>
            <p:cNvSpPr>
              <a:spLocks noChangeArrowheads="1"/>
            </p:cNvSpPr>
            <p:nvPr/>
          </p:nvSpPr>
          <p:spPr bwMode="auto">
            <a:xfrm>
              <a:off x="3711" y="579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  <p:sp>
          <p:nvSpPr>
            <p:cNvPr id="14372" name="Oval 17"/>
            <p:cNvSpPr>
              <a:spLocks noChangeArrowheads="1"/>
            </p:cNvSpPr>
            <p:nvPr/>
          </p:nvSpPr>
          <p:spPr bwMode="auto">
            <a:xfrm>
              <a:off x="4260" y="925"/>
              <a:ext cx="590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3" name="Rectangle 18"/>
            <p:cNvSpPr>
              <a:spLocks noChangeArrowheads="1"/>
            </p:cNvSpPr>
            <p:nvPr/>
          </p:nvSpPr>
          <p:spPr bwMode="auto">
            <a:xfrm>
              <a:off x="4862" y="1006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B</a:t>
              </a:r>
              <a:endParaRPr lang="ru-RU" altLang="ru-RU" sz="3800"/>
            </a:p>
          </p:txBody>
        </p:sp>
      </p:grp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6848475" y="2501900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/>
              <a:t>A+B</a:t>
            </a:r>
            <a:endParaRPr lang="ru-RU" altLang="ru-RU" sz="3800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6308725" y="1158875"/>
            <a:ext cx="1387475" cy="1247775"/>
          </a:xfrm>
          <a:custGeom>
            <a:avLst/>
            <a:gdLst>
              <a:gd name="T0" fmla="*/ 2147483647 w 874"/>
              <a:gd name="T1" fmla="*/ 2147483647 h 786"/>
              <a:gd name="T2" fmla="*/ 2147483647 w 874"/>
              <a:gd name="T3" fmla="*/ 2147483647 h 786"/>
              <a:gd name="T4" fmla="*/ 2147483647 w 874"/>
              <a:gd name="T5" fmla="*/ 2147483647 h 786"/>
              <a:gd name="T6" fmla="*/ 2147483647 w 874"/>
              <a:gd name="T7" fmla="*/ 2147483647 h 786"/>
              <a:gd name="T8" fmla="*/ 2147483647 w 874"/>
              <a:gd name="T9" fmla="*/ 2147483647 h 786"/>
              <a:gd name="T10" fmla="*/ 2147483647 w 874"/>
              <a:gd name="T11" fmla="*/ 2147483647 h 786"/>
              <a:gd name="T12" fmla="*/ 2147483647 w 874"/>
              <a:gd name="T13" fmla="*/ 2147483647 h 786"/>
              <a:gd name="T14" fmla="*/ 2147483647 w 874"/>
              <a:gd name="T15" fmla="*/ 2147483647 h 786"/>
              <a:gd name="T16" fmla="*/ 2147483647 w 874"/>
              <a:gd name="T17" fmla="*/ 2147483647 h 786"/>
              <a:gd name="T18" fmla="*/ 2147483647 w 874"/>
              <a:gd name="T19" fmla="*/ 2147483647 h 786"/>
              <a:gd name="T20" fmla="*/ 2147483647 w 874"/>
              <a:gd name="T21" fmla="*/ 2147483647 h 786"/>
              <a:gd name="T22" fmla="*/ 2147483647 w 874"/>
              <a:gd name="T23" fmla="*/ 2147483647 h 786"/>
              <a:gd name="T24" fmla="*/ 2147483647 w 874"/>
              <a:gd name="T25" fmla="*/ 2147483647 h 786"/>
              <a:gd name="T26" fmla="*/ 2147483647 w 874"/>
              <a:gd name="T27" fmla="*/ 2147483647 h 786"/>
              <a:gd name="T28" fmla="*/ 2147483647 w 874"/>
              <a:gd name="T29" fmla="*/ 2147483647 h 786"/>
              <a:gd name="T30" fmla="*/ 2147483647 w 874"/>
              <a:gd name="T31" fmla="*/ 2147483647 h 786"/>
              <a:gd name="T32" fmla="*/ 2147483647 w 874"/>
              <a:gd name="T33" fmla="*/ 2147483647 h 786"/>
              <a:gd name="T34" fmla="*/ 2147483647 w 874"/>
              <a:gd name="T35" fmla="*/ 2147483647 h 786"/>
              <a:gd name="T36" fmla="*/ 2147483647 w 874"/>
              <a:gd name="T37" fmla="*/ 2147483647 h 786"/>
              <a:gd name="T38" fmla="*/ 2147483647 w 874"/>
              <a:gd name="T39" fmla="*/ 2147483647 h 786"/>
              <a:gd name="T40" fmla="*/ 2147483647 w 874"/>
              <a:gd name="T41" fmla="*/ 2147483647 h 786"/>
              <a:gd name="T42" fmla="*/ 2147483647 w 874"/>
              <a:gd name="T43" fmla="*/ 2147483647 h 786"/>
              <a:gd name="T44" fmla="*/ 2147483647 w 874"/>
              <a:gd name="T45" fmla="*/ 2147483647 h 786"/>
              <a:gd name="T46" fmla="*/ 2147483647 w 874"/>
              <a:gd name="T47" fmla="*/ 2147483647 h 786"/>
              <a:gd name="T48" fmla="*/ 2147483647 w 874"/>
              <a:gd name="T49" fmla="*/ 2147483647 h 786"/>
              <a:gd name="T50" fmla="*/ 2147483647 w 874"/>
              <a:gd name="T51" fmla="*/ 2147483647 h 786"/>
              <a:gd name="T52" fmla="*/ 2147483647 w 874"/>
              <a:gd name="T53" fmla="*/ 2147483647 h 7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4"/>
              <a:gd name="T82" fmla="*/ 0 h 786"/>
              <a:gd name="T83" fmla="*/ 874 w 874"/>
              <a:gd name="T84" fmla="*/ 786 h 7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4" h="786">
                <a:moveTo>
                  <a:pt x="578" y="195"/>
                </a:moveTo>
                <a:cubicBezTo>
                  <a:pt x="570" y="179"/>
                  <a:pt x="551" y="138"/>
                  <a:pt x="530" y="113"/>
                </a:cubicBezTo>
                <a:cubicBezTo>
                  <a:pt x="509" y="88"/>
                  <a:pt x="483" y="65"/>
                  <a:pt x="453" y="47"/>
                </a:cubicBezTo>
                <a:cubicBezTo>
                  <a:pt x="423" y="29"/>
                  <a:pt x="389" y="12"/>
                  <a:pt x="351" y="6"/>
                </a:cubicBezTo>
                <a:cubicBezTo>
                  <a:pt x="313" y="0"/>
                  <a:pt x="265" y="2"/>
                  <a:pt x="227" y="11"/>
                </a:cubicBezTo>
                <a:cubicBezTo>
                  <a:pt x="189" y="20"/>
                  <a:pt x="151" y="42"/>
                  <a:pt x="122" y="63"/>
                </a:cubicBezTo>
                <a:cubicBezTo>
                  <a:pt x="93" y="84"/>
                  <a:pt x="70" y="104"/>
                  <a:pt x="51" y="137"/>
                </a:cubicBezTo>
                <a:cubicBezTo>
                  <a:pt x="32" y="170"/>
                  <a:pt x="12" y="219"/>
                  <a:pt x="6" y="260"/>
                </a:cubicBezTo>
                <a:cubicBezTo>
                  <a:pt x="0" y="301"/>
                  <a:pt x="4" y="343"/>
                  <a:pt x="15" y="381"/>
                </a:cubicBezTo>
                <a:cubicBezTo>
                  <a:pt x="26" y="419"/>
                  <a:pt x="52" y="459"/>
                  <a:pt x="72" y="486"/>
                </a:cubicBezTo>
                <a:cubicBezTo>
                  <a:pt x="92" y="513"/>
                  <a:pt x="109" y="526"/>
                  <a:pt x="134" y="542"/>
                </a:cubicBezTo>
                <a:cubicBezTo>
                  <a:pt x="159" y="558"/>
                  <a:pt x="194" y="573"/>
                  <a:pt x="222" y="582"/>
                </a:cubicBezTo>
                <a:cubicBezTo>
                  <a:pt x="250" y="591"/>
                  <a:pt x="270" y="593"/>
                  <a:pt x="300" y="594"/>
                </a:cubicBezTo>
                <a:cubicBezTo>
                  <a:pt x="311" y="621"/>
                  <a:pt x="333" y="658"/>
                  <a:pt x="351" y="681"/>
                </a:cubicBezTo>
                <a:cubicBezTo>
                  <a:pt x="369" y="704"/>
                  <a:pt x="387" y="720"/>
                  <a:pt x="411" y="735"/>
                </a:cubicBezTo>
                <a:cubicBezTo>
                  <a:pt x="435" y="750"/>
                  <a:pt x="467" y="766"/>
                  <a:pt x="497" y="774"/>
                </a:cubicBezTo>
                <a:cubicBezTo>
                  <a:pt x="527" y="782"/>
                  <a:pt x="563" y="786"/>
                  <a:pt x="591" y="786"/>
                </a:cubicBezTo>
                <a:cubicBezTo>
                  <a:pt x="619" y="786"/>
                  <a:pt x="639" y="784"/>
                  <a:pt x="668" y="773"/>
                </a:cubicBezTo>
                <a:cubicBezTo>
                  <a:pt x="697" y="762"/>
                  <a:pt x="740" y="741"/>
                  <a:pt x="768" y="717"/>
                </a:cubicBezTo>
                <a:cubicBezTo>
                  <a:pt x="796" y="693"/>
                  <a:pt x="821" y="662"/>
                  <a:pt x="837" y="632"/>
                </a:cubicBezTo>
                <a:cubicBezTo>
                  <a:pt x="853" y="602"/>
                  <a:pt x="862" y="568"/>
                  <a:pt x="867" y="534"/>
                </a:cubicBezTo>
                <a:cubicBezTo>
                  <a:pt x="872" y="500"/>
                  <a:pt x="874" y="459"/>
                  <a:pt x="867" y="425"/>
                </a:cubicBezTo>
                <a:cubicBezTo>
                  <a:pt x="860" y="391"/>
                  <a:pt x="844" y="357"/>
                  <a:pt x="827" y="329"/>
                </a:cubicBezTo>
                <a:cubicBezTo>
                  <a:pt x="810" y="301"/>
                  <a:pt x="784" y="276"/>
                  <a:pt x="762" y="258"/>
                </a:cubicBezTo>
                <a:cubicBezTo>
                  <a:pt x="740" y="240"/>
                  <a:pt x="720" y="229"/>
                  <a:pt x="696" y="219"/>
                </a:cubicBezTo>
                <a:cubicBezTo>
                  <a:pt x="672" y="209"/>
                  <a:pt x="641" y="202"/>
                  <a:pt x="621" y="198"/>
                </a:cubicBezTo>
                <a:cubicBezTo>
                  <a:pt x="601" y="194"/>
                  <a:pt x="606" y="195"/>
                  <a:pt x="578" y="195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1203325" y="578643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/>
              <a:t>A</a:t>
            </a:r>
            <a:r>
              <a:rPr lang="en-US" altLang="ru-RU" sz="3800">
                <a:sym typeface="Symbol" panose="05050102010706020507" pitchFamily="18" charset="2"/>
              </a:rPr>
              <a:t></a:t>
            </a:r>
            <a:r>
              <a:rPr lang="en-US" altLang="ru-RU" sz="3800"/>
              <a:t>B</a:t>
            </a:r>
            <a:endParaRPr lang="ru-RU" altLang="ru-RU" sz="3800"/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4184650" y="578643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/>
              <a:t>A</a:t>
            </a:r>
            <a:r>
              <a:rPr lang="en-US" altLang="ru-RU" sz="3800">
                <a:sym typeface="Symbol" panose="05050102010706020507" pitchFamily="18" charset="2"/>
              </a:rPr>
              <a:t></a:t>
            </a:r>
            <a:r>
              <a:rPr lang="en-US" altLang="ru-RU" sz="3800"/>
              <a:t>B</a:t>
            </a:r>
            <a:endParaRPr lang="ru-RU" altLang="ru-RU" sz="3800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7165975" y="578643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800"/>
              <a:t>A</a:t>
            </a:r>
            <a:r>
              <a:rPr lang="en-US" altLang="ru-RU" sz="3800">
                <a:sym typeface="Symbol" panose="05050102010706020507" pitchFamily="18" charset="2"/>
              </a:rPr>
              <a:t></a:t>
            </a:r>
            <a:r>
              <a:rPr lang="en-US" altLang="ru-RU" sz="3800"/>
              <a:t>B</a:t>
            </a:r>
            <a:endParaRPr lang="ru-RU" altLang="ru-RU" sz="3800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39738" y="3606800"/>
            <a:ext cx="2390775" cy="1485900"/>
            <a:chOff x="277" y="2272"/>
            <a:chExt cx="1506" cy="936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>
              <a:off x="277" y="2272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  <p:sp>
          <p:nvSpPr>
            <p:cNvPr id="14367" name="Rectangle 27"/>
            <p:cNvSpPr>
              <a:spLocks noChangeArrowheads="1"/>
            </p:cNvSpPr>
            <p:nvPr/>
          </p:nvSpPr>
          <p:spPr bwMode="auto">
            <a:xfrm>
              <a:off x="1428" y="2699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B</a:t>
              </a:r>
              <a:endParaRPr lang="ru-RU" altLang="ru-RU" sz="3800"/>
            </a:p>
          </p:txBody>
        </p:sp>
        <p:sp>
          <p:nvSpPr>
            <p:cNvPr id="14368" name="Oval 29"/>
            <p:cNvSpPr>
              <a:spLocks noChangeArrowheads="1"/>
            </p:cNvSpPr>
            <p:nvPr/>
          </p:nvSpPr>
          <p:spPr bwMode="auto">
            <a:xfrm>
              <a:off x="548" y="2426"/>
              <a:ext cx="590" cy="5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9" name="Oval 30"/>
            <p:cNvSpPr>
              <a:spLocks noChangeArrowheads="1"/>
            </p:cNvSpPr>
            <p:nvPr/>
          </p:nvSpPr>
          <p:spPr bwMode="auto">
            <a:xfrm>
              <a:off x="826" y="2618"/>
              <a:ext cx="590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9296" name="Freeform 32" descr="Широкий диагональный 1"/>
          <p:cNvSpPr>
            <a:spLocks/>
          </p:cNvSpPr>
          <p:nvPr/>
        </p:nvSpPr>
        <p:spPr bwMode="auto">
          <a:xfrm>
            <a:off x="869950" y="3849688"/>
            <a:ext cx="906463" cy="939800"/>
          </a:xfrm>
          <a:custGeom>
            <a:avLst/>
            <a:gdLst>
              <a:gd name="T0" fmla="*/ 2147483647 w 571"/>
              <a:gd name="T1" fmla="*/ 2147483647 h 592"/>
              <a:gd name="T2" fmla="*/ 2147483647 w 571"/>
              <a:gd name="T3" fmla="*/ 2147483647 h 592"/>
              <a:gd name="T4" fmla="*/ 2147483647 w 571"/>
              <a:gd name="T5" fmla="*/ 2147483647 h 592"/>
              <a:gd name="T6" fmla="*/ 2147483647 w 571"/>
              <a:gd name="T7" fmla="*/ 2147483647 h 592"/>
              <a:gd name="T8" fmla="*/ 2147483647 w 571"/>
              <a:gd name="T9" fmla="*/ 2147483647 h 592"/>
              <a:gd name="T10" fmla="*/ 2147483647 w 571"/>
              <a:gd name="T11" fmla="*/ 2147483647 h 592"/>
              <a:gd name="T12" fmla="*/ 2147483647 w 571"/>
              <a:gd name="T13" fmla="*/ 2147483647 h 592"/>
              <a:gd name="T14" fmla="*/ 2147483647 w 571"/>
              <a:gd name="T15" fmla="*/ 2147483647 h 592"/>
              <a:gd name="T16" fmla="*/ 2147483647 w 571"/>
              <a:gd name="T17" fmla="*/ 2147483647 h 592"/>
              <a:gd name="T18" fmla="*/ 2147483647 w 571"/>
              <a:gd name="T19" fmla="*/ 2147483647 h 592"/>
              <a:gd name="T20" fmla="*/ 2147483647 w 571"/>
              <a:gd name="T21" fmla="*/ 2147483647 h 592"/>
              <a:gd name="T22" fmla="*/ 2147483647 w 571"/>
              <a:gd name="T23" fmla="*/ 2147483647 h 592"/>
              <a:gd name="T24" fmla="*/ 2147483647 w 571"/>
              <a:gd name="T25" fmla="*/ 2147483647 h 592"/>
              <a:gd name="T26" fmla="*/ 2147483647 w 571"/>
              <a:gd name="T27" fmla="*/ 2147483647 h 592"/>
              <a:gd name="T28" fmla="*/ 2147483647 w 571"/>
              <a:gd name="T29" fmla="*/ 2147483647 h 592"/>
              <a:gd name="T30" fmla="*/ 2147483647 w 571"/>
              <a:gd name="T31" fmla="*/ 2147483647 h 592"/>
              <a:gd name="T32" fmla="*/ 2147483647 w 571"/>
              <a:gd name="T33" fmla="*/ 2147483647 h 5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1"/>
              <a:gd name="T52" fmla="*/ 0 h 592"/>
              <a:gd name="T53" fmla="*/ 571 w 571"/>
              <a:gd name="T54" fmla="*/ 592 h 5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1" h="592">
                <a:moveTo>
                  <a:pt x="571" y="191"/>
                </a:moveTo>
                <a:cubicBezTo>
                  <a:pt x="564" y="161"/>
                  <a:pt x="532" y="114"/>
                  <a:pt x="505" y="86"/>
                </a:cubicBezTo>
                <a:cubicBezTo>
                  <a:pt x="478" y="58"/>
                  <a:pt x="445" y="39"/>
                  <a:pt x="412" y="25"/>
                </a:cubicBezTo>
                <a:cubicBezTo>
                  <a:pt x="379" y="11"/>
                  <a:pt x="347" y="2"/>
                  <a:pt x="309" y="1"/>
                </a:cubicBezTo>
                <a:cubicBezTo>
                  <a:pt x="271" y="0"/>
                  <a:pt x="222" y="3"/>
                  <a:pt x="183" y="20"/>
                </a:cubicBezTo>
                <a:cubicBezTo>
                  <a:pt x="144" y="37"/>
                  <a:pt x="102" y="70"/>
                  <a:pt x="73" y="103"/>
                </a:cubicBezTo>
                <a:cubicBezTo>
                  <a:pt x="44" y="136"/>
                  <a:pt x="20" y="175"/>
                  <a:pt x="10" y="220"/>
                </a:cubicBezTo>
                <a:cubicBezTo>
                  <a:pt x="0" y="265"/>
                  <a:pt x="1" y="327"/>
                  <a:pt x="12" y="373"/>
                </a:cubicBezTo>
                <a:cubicBezTo>
                  <a:pt x="23" y="419"/>
                  <a:pt x="51" y="465"/>
                  <a:pt x="76" y="496"/>
                </a:cubicBezTo>
                <a:cubicBezTo>
                  <a:pt x="101" y="527"/>
                  <a:pt x="141" y="543"/>
                  <a:pt x="165" y="557"/>
                </a:cubicBezTo>
                <a:cubicBezTo>
                  <a:pt x="189" y="571"/>
                  <a:pt x="200" y="578"/>
                  <a:pt x="222" y="583"/>
                </a:cubicBezTo>
                <a:cubicBezTo>
                  <a:pt x="244" y="588"/>
                  <a:pt x="271" y="592"/>
                  <a:pt x="300" y="590"/>
                </a:cubicBezTo>
                <a:cubicBezTo>
                  <a:pt x="289" y="566"/>
                  <a:pt x="280" y="557"/>
                  <a:pt x="280" y="521"/>
                </a:cubicBezTo>
                <a:cubicBezTo>
                  <a:pt x="280" y="485"/>
                  <a:pt x="286" y="416"/>
                  <a:pt x="301" y="374"/>
                </a:cubicBezTo>
                <a:cubicBezTo>
                  <a:pt x="316" y="332"/>
                  <a:pt x="342" y="299"/>
                  <a:pt x="373" y="271"/>
                </a:cubicBezTo>
                <a:cubicBezTo>
                  <a:pt x="404" y="243"/>
                  <a:pt x="453" y="218"/>
                  <a:pt x="486" y="205"/>
                </a:cubicBezTo>
                <a:cubicBezTo>
                  <a:pt x="519" y="192"/>
                  <a:pt x="528" y="199"/>
                  <a:pt x="571" y="191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297" name="Freeform 33" descr="Широкий диагональный 1"/>
          <p:cNvSpPr>
            <a:spLocks/>
          </p:cNvSpPr>
          <p:nvPr/>
        </p:nvSpPr>
        <p:spPr bwMode="auto">
          <a:xfrm>
            <a:off x="1343025" y="4156075"/>
            <a:ext cx="906463" cy="939800"/>
          </a:xfrm>
          <a:custGeom>
            <a:avLst/>
            <a:gdLst>
              <a:gd name="T0" fmla="*/ 0 w 571"/>
              <a:gd name="T1" fmla="*/ 2147483647 h 592"/>
              <a:gd name="T2" fmla="*/ 2147483647 w 571"/>
              <a:gd name="T3" fmla="*/ 2147483647 h 592"/>
              <a:gd name="T4" fmla="*/ 2147483647 w 571"/>
              <a:gd name="T5" fmla="*/ 2147483647 h 592"/>
              <a:gd name="T6" fmla="*/ 2147483647 w 571"/>
              <a:gd name="T7" fmla="*/ 2147483647 h 592"/>
              <a:gd name="T8" fmla="*/ 2147483647 w 571"/>
              <a:gd name="T9" fmla="*/ 2147483647 h 592"/>
              <a:gd name="T10" fmla="*/ 2147483647 w 571"/>
              <a:gd name="T11" fmla="*/ 2147483647 h 592"/>
              <a:gd name="T12" fmla="*/ 2147483647 w 571"/>
              <a:gd name="T13" fmla="*/ 2147483647 h 592"/>
              <a:gd name="T14" fmla="*/ 2147483647 w 571"/>
              <a:gd name="T15" fmla="*/ 2147483647 h 592"/>
              <a:gd name="T16" fmla="*/ 2147483647 w 571"/>
              <a:gd name="T17" fmla="*/ 2147483647 h 592"/>
              <a:gd name="T18" fmla="*/ 2147483647 w 571"/>
              <a:gd name="T19" fmla="*/ 2147483647 h 592"/>
              <a:gd name="T20" fmla="*/ 2147483647 w 571"/>
              <a:gd name="T21" fmla="*/ 2147483647 h 592"/>
              <a:gd name="T22" fmla="*/ 2147483647 w 571"/>
              <a:gd name="T23" fmla="*/ 2147483647 h 592"/>
              <a:gd name="T24" fmla="*/ 2147483647 w 571"/>
              <a:gd name="T25" fmla="*/ 2147483647 h 592"/>
              <a:gd name="T26" fmla="*/ 2147483647 w 571"/>
              <a:gd name="T27" fmla="*/ 2147483647 h 592"/>
              <a:gd name="T28" fmla="*/ 2147483647 w 571"/>
              <a:gd name="T29" fmla="*/ 2147483647 h 592"/>
              <a:gd name="T30" fmla="*/ 2147483647 w 571"/>
              <a:gd name="T31" fmla="*/ 2147483647 h 592"/>
              <a:gd name="T32" fmla="*/ 0 w 571"/>
              <a:gd name="T33" fmla="*/ 2147483647 h 5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1"/>
              <a:gd name="T52" fmla="*/ 0 h 592"/>
              <a:gd name="T53" fmla="*/ 571 w 571"/>
              <a:gd name="T54" fmla="*/ 592 h 5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1" h="592">
                <a:moveTo>
                  <a:pt x="0" y="401"/>
                </a:moveTo>
                <a:cubicBezTo>
                  <a:pt x="7" y="431"/>
                  <a:pt x="39" y="478"/>
                  <a:pt x="66" y="506"/>
                </a:cubicBezTo>
                <a:cubicBezTo>
                  <a:pt x="93" y="534"/>
                  <a:pt x="126" y="553"/>
                  <a:pt x="159" y="567"/>
                </a:cubicBezTo>
                <a:cubicBezTo>
                  <a:pt x="192" y="581"/>
                  <a:pt x="224" y="590"/>
                  <a:pt x="262" y="591"/>
                </a:cubicBezTo>
                <a:cubicBezTo>
                  <a:pt x="300" y="592"/>
                  <a:pt x="349" y="589"/>
                  <a:pt x="388" y="572"/>
                </a:cubicBezTo>
                <a:cubicBezTo>
                  <a:pt x="427" y="555"/>
                  <a:pt x="469" y="522"/>
                  <a:pt x="498" y="489"/>
                </a:cubicBezTo>
                <a:cubicBezTo>
                  <a:pt x="527" y="456"/>
                  <a:pt x="551" y="417"/>
                  <a:pt x="561" y="372"/>
                </a:cubicBezTo>
                <a:cubicBezTo>
                  <a:pt x="571" y="327"/>
                  <a:pt x="570" y="265"/>
                  <a:pt x="559" y="219"/>
                </a:cubicBezTo>
                <a:cubicBezTo>
                  <a:pt x="548" y="173"/>
                  <a:pt x="520" y="127"/>
                  <a:pt x="495" y="96"/>
                </a:cubicBezTo>
                <a:cubicBezTo>
                  <a:pt x="470" y="65"/>
                  <a:pt x="430" y="49"/>
                  <a:pt x="406" y="35"/>
                </a:cubicBezTo>
                <a:cubicBezTo>
                  <a:pt x="382" y="21"/>
                  <a:pt x="371" y="14"/>
                  <a:pt x="349" y="9"/>
                </a:cubicBezTo>
                <a:cubicBezTo>
                  <a:pt x="327" y="4"/>
                  <a:pt x="300" y="0"/>
                  <a:pt x="271" y="2"/>
                </a:cubicBezTo>
                <a:cubicBezTo>
                  <a:pt x="284" y="24"/>
                  <a:pt x="291" y="35"/>
                  <a:pt x="291" y="71"/>
                </a:cubicBezTo>
                <a:cubicBezTo>
                  <a:pt x="291" y="107"/>
                  <a:pt x="285" y="176"/>
                  <a:pt x="270" y="218"/>
                </a:cubicBezTo>
                <a:cubicBezTo>
                  <a:pt x="255" y="260"/>
                  <a:pt x="229" y="293"/>
                  <a:pt x="198" y="321"/>
                </a:cubicBezTo>
                <a:cubicBezTo>
                  <a:pt x="167" y="349"/>
                  <a:pt x="118" y="374"/>
                  <a:pt x="85" y="387"/>
                </a:cubicBezTo>
                <a:cubicBezTo>
                  <a:pt x="52" y="400"/>
                  <a:pt x="43" y="393"/>
                  <a:pt x="0" y="401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298" name="Oval 34" descr="Широкий диагональный 1"/>
          <p:cNvSpPr>
            <a:spLocks noChangeArrowheads="1"/>
          </p:cNvSpPr>
          <p:nvPr/>
        </p:nvSpPr>
        <p:spPr bwMode="auto">
          <a:xfrm>
            <a:off x="3328988" y="3533775"/>
            <a:ext cx="2100262" cy="2100263"/>
          </a:xfrm>
          <a:prstGeom prst="ellips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944813" y="3514725"/>
            <a:ext cx="2898775" cy="1865313"/>
            <a:chOff x="1855" y="2214"/>
            <a:chExt cx="1826" cy="1175"/>
          </a:xfrm>
        </p:grpSpPr>
        <p:sp>
          <p:nvSpPr>
            <p:cNvPr id="14362" name="Rectangle 10"/>
            <p:cNvSpPr>
              <a:spLocks noChangeArrowheads="1"/>
            </p:cNvSpPr>
            <p:nvPr/>
          </p:nvSpPr>
          <p:spPr bwMode="auto">
            <a:xfrm>
              <a:off x="1855" y="2214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A</a:t>
              </a:r>
              <a:endParaRPr lang="ru-RU" altLang="ru-RU" sz="3800"/>
            </a:p>
          </p:txBody>
        </p:sp>
        <p:sp>
          <p:nvSpPr>
            <p:cNvPr id="14363" name="Rectangle 12"/>
            <p:cNvSpPr>
              <a:spLocks noChangeArrowheads="1"/>
            </p:cNvSpPr>
            <p:nvPr/>
          </p:nvSpPr>
          <p:spPr bwMode="auto">
            <a:xfrm>
              <a:off x="3326" y="3033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3800"/>
                <a:t>B</a:t>
              </a:r>
              <a:endParaRPr lang="ru-RU" altLang="ru-RU" sz="3800"/>
            </a:p>
          </p:txBody>
        </p:sp>
        <p:sp>
          <p:nvSpPr>
            <p:cNvPr id="14364" name="Oval 36"/>
            <p:cNvSpPr>
              <a:spLocks noChangeArrowheads="1"/>
            </p:cNvSpPr>
            <p:nvPr/>
          </p:nvSpPr>
          <p:spPr bwMode="auto">
            <a:xfrm>
              <a:off x="2311" y="2475"/>
              <a:ext cx="590" cy="5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5" name="Oval 37"/>
            <p:cNvSpPr>
              <a:spLocks noChangeArrowheads="1"/>
            </p:cNvSpPr>
            <p:nvPr/>
          </p:nvSpPr>
          <p:spPr bwMode="auto">
            <a:xfrm>
              <a:off x="2589" y="2667"/>
              <a:ext cx="590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9309" name="Oval 45" descr="Широкий диагональный 1"/>
          <p:cNvSpPr>
            <a:spLocks noChangeArrowheads="1"/>
          </p:cNvSpPr>
          <p:nvPr/>
        </p:nvSpPr>
        <p:spPr bwMode="auto">
          <a:xfrm>
            <a:off x="4108450" y="4230688"/>
            <a:ext cx="936625" cy="936625"/>
          </a:xfrm>
          <a:prstGeom prst="ellipse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9306" name="Freeform 42" descr="Широкий диагональный 1"/>
          <p:cNvSpPr>
            <a:spLocks/>
          </p:cNvSpPr>
          <p:nvPr/>
        </p:nvSpPr>
        <p:spPr bwMode="auto">
          <a:xfrm>
            <a:off x="7126288" y="4340225"/>
            <a:ext cx="501650" cy="642938"/>
          </a:xfrm>
          <a:custGeom>
            <a:avLst/>
            <a:gdLst>
              <a:gd name="T0" fmla="*/ 2147483647 w 316"/>
              <a:gd name="T1" fmla="*/ 2147483647 h 405"/>
              <a:gd name="T2" fmla="*/ 2147483647 w 316"/>
              <a:gd name="T3" fmla="*/ 2147483647 h 405"/>
              <a:gd name="T4" fmla="*/ 2147483647 w 316"/>
              <a:gd name="T5" fmla="*/ 2147483647 h 405"/>
              <a:gd name="T6" fmla="*/ 2147483647 w 316"/>
              <a:gd name="T7" fmla="*/ 2147483647 h 405"/>
              <a:gd name="T8" fmla="*/ 2147483647 w 316"/>
              <a:gd name="T9" fmla="*/ 2147483647 h 405"/>
              <a:gd name="T10" fmla="*/ 2147483647 w 316"/>
              <a:gd name="T11" fmla="*/ 2147483647 h 405"/>
              <a:gd name="T12" fmla="*/ 2147483647 w 316"/>
              <a:gd name="T13" fmla="*/ 2147483647 h 405"/>
              <a:gd name="T14" fmla="*/ 2147483647 w 316"/>
              <a:gd name="T15" fmla="*/ 2147483647 h 405"/>
              <a:gd name="T16" fmla="*/ 2147483647 w 316"/>
              <a:gd name="T17" fmla="*/ 2147483647 h 405"/>
              <a:gd name="T18" fmla="*/ 2147483647 w 316"/>
              <a:gd name="T19" fmla="*/ 2147483647 h 405"/>
              <a:gd name="T20" fmla="*/ 2147483647 w 316"/>
              <a:gd name="T21" fmla="*/ 2147483647 h 405"/>
              <a:gd name="T22" fmla="*/ 2147483647 w 316"/>
              <a:gd name="T23" fmla="*/ 2147483647 h 4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6"/>
              <a:gd name="T37" fmla="*/ 0 h 405"/>
              <a:gd name="T38" fmla="*/ 316 w 316"/>
              <a:gd name="T39" fmla="*/ 405 h 4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6" h="405">
                <a:moveTo>
                  <a:pt x="294" y="3"/>
                </a:moveTo>
                <a:cubicBezTo>
                  <a:pt x="270" y="0"/>
                  <a:pt x="202" y="17"/>
                  <a:pt x="165" y="34"/>
                </a:cubicBezTo>
                <a:cubicBezTo>
                  <a:pt x="128" y="51"/>
                  <a:pt x="95" y="77"/>
                  <a:pt x="70" y="108"/>
                </a:cubicBezTo>
                <a:cubicBezTo>
                  <a:pt x="45" y="139"/>
                  <a:pt x="24" y="185"/>
                  <a:pt x="12" y="219"/>
                </a:cubicBezTo>
                <a:cubicBezTo>
                  <a:pt x="0" y="253"/>
                  <a:pt x="0" y="279"/>
                  <a:pt x="1" y="310"/>
                </a:cubicBezTo>
                <a:cubicBezTo>
                  <a:pt x="2" y="341"/>
                  <a:pt x="6" y="378"/>
                  <a:pt x="18" y="403"/>
                </a:cubicBezTo>
                <a:cubicBezTo>
                  <a:pt x="52" y="405"/>
                  <a:pt x="103" y="394"/>
                  <a:pt x="139" y="378"/>
                </a:cubicBezTo>
                <a:cubicBezTo>
                  <a:pt x="175" y="362"/>
                  <a:pt x="209" y="334"/>
                  <a:pt x="234" y="309"/>
                </a:cubicBezTo>
                <a:cubicBezTo>
                  <a:pt x="259" y="284"/>
                  <a:pt x="279" y="257"/>
                  <a:pt x="292" y="226"/>
                </a:cubicBezTo>
                <a:cubicBezTo>
                  <a:pt x="305" y="195"/>
                  <a:pt x="310" y="152"/>
                  <a:pt x="313" y="123"/>
                </a:cubicBezTo>
                <a:cubicBezTo>
                  <a:pt x="316" y="94"/>
                  <a:pt x="311" y="72"/>
                  <a:pt x="309" y="52"/>
                </a:cubicBezTo>
                <a:cubicBezTo>
                  <a:pt x="307" y="32"/>
                  <a:pt x="306" y="28"/>
                  <a:pt x="294" y="3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3" grpId="0" animBg="1"/>
      <p:bldP spid="48" grpId="0" animBg="1"/>
      <p:bldP spid="48" grpId="1" animBg="1"/>
      <p:bldP spid="139271" grpId="0" animBg="1"/>
      <p:bldP spid="139278" grpId="0"/>
      <p:bldP spid="139285" grpId="0"/>
      <p:bldP spid="139287" grpId="0"/>
      <p:bldP spid="139288" grpId="0"/>
      <p:bldP spid="139289" grpId="0"/>
      <p:bldP spid="139298" grpId="0" animBg="1"/>
      <p:bldP spid="13930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4541D1-E15C-447F-A7E0-D6BE5AFAF6D0}" type="slidenum">
              <a:rPr lang="ru-RU" altLang="ru-RU"/>
              <a:pPr eaLnBrk="1" hangingPunct="1"/>
              <a:t>78</a:t>
            </a:fld>
            <a:endParaRPr lang="ru-RU" altLang="ru-RU"/>
          </a:p>
        </p:txBody>
      </p:sp>
      <p:sp>
        <p:nvSpPr>
          <p:cNvPr id="15374" name="Заголовок 33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Диаграмма с тремя переменными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79463" y="1335088"/>
            <a:ext cx="3554412" cy="3317875"/>
            <a:chOff x="342" y="698"/>
            <a:chExt cx="2239" cy="2090"/>
          </a:xfrm>
        </p:grpSpPr>
        <p:sp>
          <p:nvSpPr>
            <p:cNvPr id="15390" name="Oval 4"/>
            <p:cNvSpPr>
              <a:spLocks noChangeArrowheads="1"/>
            </p:cNvSpPr>
            <p:nvPr/>
          </p:nvSpPr>
          <p:spPr bwMode="auto">
            <a:xfrm>
              <a:off x="342" y="698"/>
              <a:ext cx="1322" cy="13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91" name="Oval 5"/>
            <p:cNvSpPr>
              <a:spLocks noChangeArrowheads="1"/>
            </p:cNvSpPr>
            <p:nvPr/>
          </p:nvSpPr>
          <p:spPr bwMode="auto">
            <a:xfrm>
              <a:off x="1259" y="698"/>
              <a:ext cx="1322" cy="13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92" name="Oval 6"/>
            <p:cNvSpPr>
              <a:spLocks noChangeArrowheads="1"/>
            </p:cNvSpPr>
            <p:nvPr/>
          </p:nvSpPr>
          <p:spPr bwMode="auto">
            <a:xfrm>
              <a:off x="811" y="1466"/>
              <a:ext cx="1322" cy="13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551238" y="760413"/>
            <a:ext cx="9477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800"/>
              <a:t>Х</a:t>
            </a:r>
            <a:r>
              <a:rPr lang="ru-RU" altLang="ru-RU" sz="2200"/>
              <a:t>очу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68300" y="768350"/>
            <a:ext cx="9826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800"/>
              <a:t>М</a:t>
            </a:r>
            <a:r>
              <a:rPr lang="ru-RU" altLang="ru-RU" sz="2200"/>
              <a:t>огу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403600" y="4100513"/>
            <a:ext cx="10080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800"/>
              <a:t>Н</a:t>
            </a:r>
            <a:r>
              <a:rPr lang="ru-RU" altLang="ru-RU" sz="2200"/>
              <a:t>адо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592138" y="3141663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1</a:t>
            </a:r>
            <a:endParaRPr lang="ru-RU" altLang="ru-RU"/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1201738" y="1955800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2</a:t>
            </a:r>
            <a:endParaRPr lang="ru-RU" altLang="ru-RU"/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2330450" y="192246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3</a:t>
            </a:r>
            <a:endParaRPr lang="ru-RU" altLang="ru-RU"/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403600" y="192246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4</a:t>
            </a:r>
            <a:endParaRPr lang="ru-RU" altLang="ru-RU"/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1846263" y="2803525"/>
            <a:ext cx="395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5</a:t>
            </a:r>
            <a:endParaRPr lang="ru-RU" altLang="ru-RU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2355850" y="2543175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6</a:t>
            </a:r>
            <a:endParaRPr lang="ru-RU" altLang="ru-RU"/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2851150" y="279241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7</a:t>
            </a:r>
            <a:endParaRPr lang="ru-RU" altLang="ru-RU"/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2365375" y="3605213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000"/>
              <a:t>8</a:t>
            </a:r>
            <a:endParaRPr lang="ru-RU" altLang="ru-RU"/>
          </a:p>
        </p:txBody>
      </p:sp>
      <p:graphicFrame>
        <p:nvGraphicFramePr>
          <p:cNvPr id="141332" name="Object 20"/>
          <p:cNvGraphicFramePr>
            <a:graphicFrameLocks noChangeAspect="1"/>
          </p:cNvGraphicFramePr>
          <p:nvPr/>
        </p:nvGraphicFramePr>
        <p:xfrm>
          <a:off x="4710113" y="1597025"/>
          <a:ext cx="18875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" name="Формула" r:id="rId4" imgW="799920" imgH="228600" progId="Equation.3">
                  <p:embed/>
                </p:oleObj>
              </mc:Choice>
              <mc:Fallback>
                <p:oleObj name="Формула" r:id="rId4" imgW="79992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1597025"/>
                        <a:ext cx="18875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21"/>
          <p:cNvGraphicFramePr>
            <a:graphicFrameLocks noChangeAspect="1"/>
          </p:cNvGraphicFramePr>
          <p:nvPr/>
        </p:nvGraphicFramePr>
        <p:xfrm>
          <a:off x="6915150" y="1597025"/>
          <a:ext cx="18589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" name="Формула" r:id="rId6" imgW="787320" imgH="228600" progId="Equation.3">
                  <p:embed/>
                </p:oleObj>
              </mc:Choice>
              <mc:Fallback>
                <p:oleObj name="Формула" r:id="rId6" imgW="78732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597025"/>
                        <a:ext cx="18589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22"/>
          <p:cNvGraphicFramePr>
            <a:graphicFrameLocks noChangeAspect="1"/>
          </p:cNvGraphicFramePr>
          <p:nvPr/>
        </p:nvGraphicFramePr>
        <p:xfrm>
          <a:off x="4710113" y="2241550"/>
          <a:ext cx="1917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2" name="Формула" r:id="rId8" imgW="812520" imgH="228600" progId="Equation.3">
                  <p:embed/>
                </p:oleObj>
              </mc:Choice>
              <mc:Fallback>
                <p:oleObj name="Формула" r:id="rId8" imgW="81252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241550"/>
                        <a:ext cx="19177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5" name="Object 23"/>
          <p:cNvGraphicFramePr>
            <a:graphicFrameLocks noChangeAspect="1"/>
          </p:cNvGraphicFramePr>
          <p:nvPr/>
        </p:nvGraphicFramePr>
        <p:xfrm>
          <a:off x="6915150" y="2260600"/>
          <a:ext cx="18573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3" name="Формула" r:id="rId10" imgW="787320" imgH="203040" progId="Equation.3">
                  <p:embed/>
                </p:oleObj>
              </mc:Choice>
              <mc:Fallback>
                <p:oleObj name="Формула" r:id="rId10" imgW="78732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2260600"/>
                        <a:ext cx="18573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6" name="Object 24"/>
          <p:cNvGraphicFramePr>
            <a:graphicFrameLocks noChangeAspect="1"/>
          </p:cNvGraphicFramePr>
          <p:nvPr/>
        </p:nvGraphicFramePr>
        <p:xfrm>
          <a:off x="4710113" y="2886075"/>
          <a:ext cx="1917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4" name="Формула" r:id="rId12" imgW="812520" imgH="228600" progId="Equation.3">
                  <p:embed/>
                </p:oleObj>
              </mc:Choice>
              <mc:Fallback>
                <p:oleObj name="Формула" r:id="rId12" imgW="81252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886075"/>
                        <a:ext cx="19177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7" name="Object 25"/>
          <p:cNvGraphicFramePr>
            <a:graphicFrameLocks noChangeAspect="1"/>
          </p:cNvGraphicFramePr>
          <p:nvPr/>
        </p:nvGraphicFramePr>
        <p:xfrm>
          <a:off x="6915150" y="2865438"/>
          <a:ext cx="1916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" name="Формула" r:id="rId14" imgW="812520" imgH="228600" progId="Equation.3">
                  <p:embed/>
                </p:oleObj>
              </mc:Choice>
              <mc:Fallback>
                <p:oleObj name="Формула" r:id="rId14" imgW="81252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2865438"/>
                        <a:ext cx="19161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8" name="Object 26"/>
          <p:cNvGraphicFramePr>
            <a:graphicFrameLocks noChangeAspect="1"/>
          </p:cNvGraphicFramePr>
          <p:nvPr/>
        </p:nvGraphicFramePr>
        <p:xfrm>
          <a:off x="4681538" y="3530600"/>
          <a:ext cx="1976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" name="Формула" r:id="rId16" imgW="838080" imgH="228600" progId="Equation.3">
                  <p:embed/>
                </p:oleObj>
              </mc:Choice>
              <mc:Fallback>
                <p:oleObj name="Формула" r:id="rId16" imgW="83808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3530600"/>
                        <a:ext cx="19764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27"/>
          <p:cNvGraphicFramePr>
            <a:graphicFrameLocks noChangeAspect="1"/>
          </p:cNvGraphicFramePr>
          <p:nvPr/>
        </p:nvGraphicFramePr>
        <p:xfrm>
          <a:off x="6915150" y="3530600"/>
          <a:ext cx="1887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7" name="Формула" r:id="rId18" imgW="799920" imgH="228600" progId="Equation.3">
                  <p:embed/>
                </p:oleObj>
              </mc:Choice>
              <mc:Fallback>
                <p:oleObj name="Формула" r:id="rId18" imgW="79992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3530600"/>
                        <a:ext cx="1887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40" name="Object 28"/>
          <p:cNvGraphicFramePr>
            <a:graphicFrameLocks noChangeAspect="1"/>
          </p:cNvGraphicFramePr>
          <p:nvPr/>
        </p:nvGraphicFramePr>
        <p:xfrm>
          <a:off x="585788" y="5089525"/>
          <a:ext cx="1317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8" name="Формула" r:id="rId20" imgW="558720" imgH="203040" progId="Equation.3">
                  <p:embed/>
                </p:oleObj>
              </mc:Choice>
              <mc:Fallback>
                <p:oleObj name="Формула" r:id="rId20" imgW="558720" imgH="203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089525"/>
                        <a:ext cx="13176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41" name="Object 29"/>
          <p:cNvGraphicFramePr>
            <a:graphicFrameLocks noChangeAspect="1"/>
          </p:cNvGraphicFramePr>
          <p:nvPr/>
        </p:nvGraphicFramePr>
        <p:xfrm>
          <a:off x="5676900" y="5014913"/>
          <a:ext cx="2068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9" name="Формула" r:id="rId22" imgW="876240" imgH="228600" progId="Equation.3">
                  <p:embed/>
                </p:oleObj>
              </mc:Choice>
              <mc:Fallback>
                <p:oleObj name="Формула" r:id="rId22" imgW="8762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5014913"/>
                        <a:ext cx="2068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42" name="Object 30"/>
          <p:cNvGraphicFramePr>
            <a:graphicFrameLocks noChangeAspect="1"/>
          </p:cNvGraphicFramePr>
          <p:nvPr/>
        </p:nvGraphicFramePr>
        <p:xfrm>
          <a:off x="1847850" y="5033963"/>
          <a:ext cx="2787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0" name="Формула" r:id="rId24" imgW="1180800" imgH="190440" progId="Equation.3">
                  <p:embed/>
                </p:oleObj>
              </mc:Choice>
              <mc:Fallback>
                <p:oleObj name="Формула" r:id="rId24" imgW="1180800" imgH="1904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033963"/>
                        <a:ext cx="27876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98475" y="5749925"/>
            <a:ext cx="8183563" cy="663575"/>
            <a:chOff x="274" y="1191"/>
            <a:chExt cx="5155" cy="418"/>
          </a:xfrm>
        </p:grpSpPr>
        <p:sp>
          <p:nvSpPr>
            <p:cNvPr id="15388" name="Text Box 32"/>
            <p:cNvSpPr txBox="1">
              <a:spLocks noChangeArrowheads="1"/>
            </p:cNvSpPr>
            <p:nvPr/>
          </p:nvSpPr>
          <p:spPr bwMode="auto">
            <a:xfrm>
              <a:off x="568" y="1258"/>
              <a:ext cx="4861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b="1">
                  <a:latin typeface="Arial" charset="0"/>
                </a:rPr>
                <a:t>  Логические выражения можно упрощать!</a:t>
              </a:r>
            </a:p>
          </p:txBody>
        </p:sp>
        <p:sp>
          <p:nvSpPr>
            <p:cNvPr id="15389" name="Oval 33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/>
      <p:bldP spid="141321" grpId="0"/>
      <p:bldP spid="141323" grpId="0"/>
      <p:bldP spid="141324" grpId="0"/>
      <p:bldP spid="141325" grpId="0"/>
      <p:bldP spid="141326" grpId="0"/>
      <p:bldP spid="141327" grpId="0"/>
      <p:bldP spid="141328" grpId="0"/>
      <p:bldP spid="141329" grpId="0"/>
      <p:bldP spid="141330" grpId="0"/>
      <p:bldP spid="14133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Известно количество сайтов, которых находит поисковый сервер по следующим запросам :</a:t>
            </a: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огурцы | помидоры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755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3F618-94A1-40A2-A6E5-14C78A0AFCC6}" type="slidenum">
              <a:rPr lang="ru-RU" altLang="ru-RU"/>
              <a:pPr eaLnBrk="1" hangingPunct="1"/>
              <a:t>79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63600" y="1676400"/>
          <a:ext cx="7294563" cy="2141537"/>
        </p:xfrm>
        <a:graphic>
          <a:graphicData uri="http://schemas.openxmlformats.org/drawingml/2006/table">
            <a:tbl>
              <a:tblPr/>
              <a:tblGrid>
                <a:gridCol w="39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Запрос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огурцы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помидоры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огурцы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помидоры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E3163F-A604-4437-8584-CD0FD42B1AC7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64515" name="Заголовок 2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Логика и компьютер</a:t>
            </a:r>
          </a:p>
        </p:txBody>
      </p:sp>
      <p:pic>
        <p:nvPicPr>
          <p:cNvPr id="4" name="Picture 9" descr="E:\SCHOOL\METODIST\Shautzukova\theory\chapter5\000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124325"/>
            <a:ext cx="17446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03225" y="809625"/>
            <a:ext cx="81407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chemeClr val="accent2"/>
                </a:solidFill>
              </a:rPr>
              <a:t>Двоичное кодирование </a:t>
            </a:r>
            <a:r>
              <a:rPr lang="ru-RU" altLang="ru-RU" sz="2600" dirty="0"/>
              <a:t>– все виды информации кодируются с помощью 0 и 1.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chemeClr val="accent2"/>
                </a:solidFill>
              </a:rPr>
              <a:t>Задача</a:t>
            </a:r>
            <a:r>
              <a:rPr lang="ru-RU" altLang="ru-RU" sz="2600" b="1" dirty="0"/>
              <a:t> </a:t>
            </a:r>
            <a:r>
              <a:rPr lang="ru-RU" altLang="ru-RU" sz="2600" dirty="0"/>
              <a:t>– разработать оптимальные правила обработки таких данных.</a:t>
            </a:r>
          </a:p>
          <a:p>
            <a:pPr>
              <a:spcBef>
                <a:spcPct val="50000"/>
              </a:spcBef>
            </a:pPr>
            <a:r>
              <a:rPr lang="ru-RU" altLang="ru-RU" sz="2600" b="1" dirty="0">
                <a:solidFill>
                  <a:schemeClr val="accent2"/>
                </a:solidFill>
              </a:rPr>
              <a:t>Почему «логика»?</a:t>
            </a:r>
            <a:br>
              <a:rPr lang="ru-RU" altLang="ru-RU" sz="2600" b="1" dirty="0">
                <a:solidFill>
                  <a:schemeClr val="accent2"/>
                </a:solidFill>
              </a:rPr>
            </a:br>
            <a:r>
              <a:rPr lang="ru-RU" altLang="ru-RU" sz="2600" dirty="0"/>
              <a:t>Результат выполнения операции можно представить как истинность (1) или ложность (0) некоторого высказывания.</a:t>
            </a:r>
            <a:endParaRPr lang="ru-RU" altLang="ru-RU" sz="26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chemeClr val="accent2"/>
                </a:solidFill>
              </a:rPr>
              <a:t>Джордж Буль </a:t>
            </a:r>
            <a:r>
              <a:rPr lang="ru-RU" altLang="ru-RU" sz="2600" dirty="0"/>
              <a:t>разработал основы алгебры, </a:t>
            </a:r>
            <a:br>
              <a:rPr lang="ru-RU" altLang="ru-RU" sz="2600" dirty="0"/>
            </a:br>
            <a:r>
              <a:rPr lang="ru-RU" altLang="ru-RU" sz="2600" dirty="0"/>
              <a:t>в которой используются только 0 и 1</a:t>
            </a:r>
            <a:br>
              <a:rPr lang="ru-RU" altLang="ru-RU" sz="2600" dirty="0"/>
            </a:br>
            <a:r>
              <a:rPr lang="ru-RU" altLang="ru-RU" sz="2600" dirty="0"/>
              <a:t>(алгебра логики, булева алгебра).</a:t>
            </a:r>
          </a:p>
        </p:txBody>
      </p:sp>
    </p:spTree>
    <p:extLst>
      <p:ext uri="{BB962C8B-B14F-4D97-AF65-F5344CB8AC3E}">
        <p14:creationId xmlns:p14="http://schemas.microsoft.com/office/powerpoint/2010/main" val="25024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57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991722-9C60-466C-BA5C-F8982F41B784}" type="slidenum">
              <a:rPr lang="ru-RU" altLang="ru-RU"/>
              <a:pPr eaLnBrk="1" hangingPunct="1"/>
              <a:t>80</a:t>
            </a:fld>
            <a:endParaRPr lang="ru-RU" altLang="ru-RU"/>
          </a:p>
        </p:txBody>
      </p:sp>
      <p:sp>
        <p:nvSpPr>
          <p:cNvPr id="75780" name="Овал 3"/>
          <p:cNvSpPr>
            <a:spLocks noChangeArrowheads="1"/>
          </p:cNvSpPr>
          <p:nvPr/>
        </p:nvSpPr>
        <p:spPr bwMode="auto">
          <a:xfrm>
            <a:off x="523875" y="120173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5781" name="Овал 4"/>
          <p:cNvSpPr>
            <a:spLocks noChangeArrowheads="1"/>
          </p:cNvSpPr>
          <p:nvPr/>
        </p:nvSpPr>
        <p:spPr bwMode="auto">
          <a:xfrm>
            <a:off x="2157413" y="120173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9338" y="1487488"/>
            <a:ext cx="265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i="1"/>
              <a:t>N</a:t>
            </a:r>
            <a:r>
              <a:rPr lang="en-US" altLang="ru-RU" sz="3200" i="1" baseline="-25000"/>
              <a:t>A|B </a:t>
            </a:r>
            <a:r>
              <a:rPr lang="en-US" altLang="ru-RU" sz="3200" i="1"/>
              <a:t>= N</a:t>
            </a:r>
            <a:r>
              <a:rPr lang="en-US" altLang="ru-RU" sz="3200" i="1" baseline="-25000"/>
              <a:t>A</a:t>
            </a:r>
            <a:r>
              <a:rPr lang="en-US" altLang="ru-RU" sz="3200" i="1"/>
              <a:t>+ N</a:t>
            </a:r>
            <a:r>
              <a:rPr lang="en-US" altLang="ru-RU" sz="3200" i="1" baseline="-25000"/>
              <a:t>B</a:t>
            </a:r>
            <a:endParaRPr lang="ru-RU" altLang="ru-RU" sz="3200"/>
          </a:p>
        </p:txBody>
      </p:sp>
      <p:sp>
        <p:nvSpPr>
          <p:cNvPr id="75783" name="Прямоугольник 6"/>
          <p:cNvSpPr>
            <a:spLocks noChangeArrowheads="1"/>
          </p:cNvSpPr>
          <p:nvPr/>
        </p:nvSpPr>
        <p:spPr bwMode="auto">
          <a:xfrm>
            <a:off x="246063" y="1108075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A</a:t>
            </a:r>
            <a:endParaRPr lang="ru-RU" altLang="ru-RU"/>
          </a:p>
        </p:txBody>
      </p:sp>
      <p:sp>
        <p:nvSpPr>
          <p:cNvPr id="75784" name="Прямоугольник 7"/>
          <p:cNvSpPr>
            <a:spLocks noChangeArrowheads="1"/>
          </p:cNvSpPr>
          <p:nvPr/>
        </p:nvSpPr>
        <p:spPr bwMode="auto">
          <a:xfrm>
            <a:off x="3554413" y="1108075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B</a:t>
            </a:r>
            <a:endParaRPr lang="ru-RU" altLang="ru-RU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955675" y="303053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778000" y="303053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27063" y="3070225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A</a:t>
            </a:r>
            <a:endParaRPr lang="ru-RU" alt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184525" y="310038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B</a:t>
            </a:r>
            <a:endParaRPr lang="ru-RU" alt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97375" y="3398838"/>
            <a:ext cx="4065588" cy="67468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72000" rIns="144000" bIns="108000">
            <a:spAutoFit/>
          </a:bodyPr>
          <a:lstStyle/>
          <a:p>
            <a:pPr>
              <a:defRPr/>
            </a:pPr>
            <a:r>
              <a:rPr lang="en-US" sz="3200" i="1">
                <a:latin typeface="Arial" charset="0"/>
              </a:rPr>
              <a:t>N</a:t>
            </a:r>
            <a:r>
              <a:rPr lang="en-US" sz="3200" i="1" baseline="-25000">
                <a:latin typeface="Arial" charset="0"/>
              </a:rPr>
              <a:t>A|B </a:t>
            </a:r>
            <a:r>
              <a:rPr lang="en-US" sz="3200" i="1">
                <a:latin typeface="Arial" charset="0"/>
              </a:rPr>
              <a:t>= N</a:t>
            </a:r>
            <a:r>
              <a:rPr lang="en-US" sz="3200" i="1" baseline="-25000">
                <a:latin typeface="Arial" charset="0"/>
              </a:rPr>
              <a:t>A</a:t>
            </a:r>
            <a:r>
              <a:rPr lang="en-US" sz="3200" i="1">
                <a:latin typeface="Arial" charset="0"/>
              </a:rPr>
              <a:t>+ N</a:t>
            </a:r>
            <a:r>
              <a:rPr lang="en-US" sz="3200" i="1" baseline="-25000">
                <a:latin typeface="Arial" charset="0"/>
              </a:rPr>
              <a:t>B</a:t>
            </a:r>
            <a:r>
              <a:rPr lang="en-US" sz="3200" i="1">
                <a:latin typeface="Arial" charset="0"/>
              </a:rPr>
              <a:t> – N</a:t>
            </a:r>
            <a:r>
              <a:rPr lang="en-US" sz="3200" i="1" baseline="-25000">
                <a:latin typeface="Arial" charset="0"/>
              </a:rPr>
              <a:t>A&amp;B</a:t>
            </a:r>
            <a:endParaRPr lang="ru-RU" sz="3200">
              <a:latin typeface="Arial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092825" y="1428750"/>
            <a:ext cx="1582738" cy="76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1376363" y="4933950"/>
            <a:ext cx="3725862" cy="495300"/>
          </a:xfrm>
          <a:prstGeom prst="wedgeRoundRectCallout">
            <a:avLst>
              <a:gd name="adj1" fmla="val 36043"/>
              <a:gd name="adj2" fmla="val -221591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огурцы | помидоры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710488" y="2082800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5265738" y="4933950"/>
            <a:ext cx="1738312" cy="495300"/>
          </a:xfrm>
          <a:prstGeom prst="wedgeRoundRectCallout">
            <a:avLst>
              <a:gd name="adj1" fmla="val -9412"/>
              <a:gd name="adj2" fmla="val -232955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огурцы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7169150" y="4933950"/>
            <a:ext cx="1771650" cy="495300"/>
          </a:xfrm>
          <a:prstGeom prst="wedgeRoundRectCallout">
            <a:avLst>
              <a:gd name="adj1" fmla="val -62046"/>
              <a:gd name="adj2" fmla="val -237500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помидоры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11825" y="54800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721600" y="5480050"/>
            <a:ext cx="69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4797425" y="2581275"/>
            <a:ext cx="3725863" cy="495300"/>
          </a:xfrm>
          <a:prstGeom prst="wedgeRoundRectCallout">
            <a:avLst>
              <a:gd name="adj1" fmla="val 28045"/>
              <a:gd name="adj2" fmla="val 122748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огурцы </a:t>
            </a:r>
            <a:r>
              <a:rPr lang="en-US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&amp;</a:t>
            </a: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 помидоры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732088" y="5457825"/>
            <a:ext cx="784225" cy="46196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3" grpId="0" animBg="1"/>
      <p:bldP spid="2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851025" y="2606675"/>
            <a:ext cx="1303338" cy="34925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997075" y="3086100"/>
            <a:ext cx="1301750" cy="350838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25863" y="3565525"/>
            <a:ext cx="1303337" cy="350838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37038" y="4564063"/>
            <a:ext cx="1385887" cy="350837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6806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Известно количество сайтов, которых находит поисковый сервер по следующим запросам :</a:t>
            </a: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Динамо </a:t>
            </a:r>
            <a:r>
              <a:rPr lang="en-US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Спартак</a:t>
            </a:r>
            <a:r>
              <a:rPr lang="en-US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Рубин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807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68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97A4F9-EB61-4909-80DD-E1AE2D4B06D7}" type="slidenum">
              <a:rPr lang="ru-RU" altLang="ru-RU"/>
              <a:pPr eaLnBrk="1" hangingPunct="1"/>
              <a:t>81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3875" y="1676400"/>
          <a:ext cx="7634288" cy="2312989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Запрос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|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Спартак)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Рубин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274763" y="5175250"/>
            <a:ext cx="6434137" cy="663575"/>
            <a:chOff x="274" y="1191"/>
            <a:chExt cx="4053" cy="418"/>
          </a:xfrm>
        </p:grpSpPr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568" y="1258"/>
              <a:ext cx="3759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>
                  <a:latin typeface="Arial" charset="0"/>
                </a:rPr>
                <a:t>  Общее условие с </a:t>
              </a:r>
              <a:r>
                <a:rPr lang="en-US" sz="2400" dirty="0">
                  <a:latin typeface="Arial" charset="0"/>
                </a:rPr>
                <a:t>&amp; </a:t>
              </a:r>
              <a:r>
                <a:rPr lang="ru-RU" sz="2400" dirty="0">
                  <a:latin typeface="Arial" charset="0"/>
                </a:rPr>
                <a:t>можно отбросить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ru-RU" sz="2400" dirty="0">
                  <a:latin typeface="Arial" charset="0"/>
                </a:rPr>
                <a:t>!</a:t>
              </a:r>
            </a:p>
          </p:txBody>
        </p:sp>
        <p:sp>
          <p:nvSpPr>
            <p:cNvPr id="76828" name="Oval 33"/>
            <p:cNvSpPr>
              <a:spLocks noChangeArrowheads="1"/>
            </p:cNvSpPr>
            <p:nvPr/>
          </p:nvSpPr>
          <p:spPr bwMode="auto">
            <a:xfrm>
              <a:off x="274" y="119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Известно количество сайтов, которых находит поисковый сервер по следующим запросам :</a:t>
            </a: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Динамо </a:t>
            </a:r>
            <a:r>
              <a:rPr lang="en-US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Спартак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827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AC0DA5-FBA6-4DBA-B1C1-DD5F4B2F3448}" type="slidenum">
              <a:rPr lang="ru-RU" altLang="ru-RU"/>
              <a:pPr eaLnBrk="1" hangingPunct="1"/>
              <a:t>82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3875" y="1676400"/>
          <a:ext cx="7634288" cy="2312989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Запрос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Динамо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|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Спартак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88938" y="5051425"/>
            <a:ext cx="401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Ответ:  </a:t>
            </a:r>
            <a:r>
              <a:rPr lang="ru-RU" altLang="ru-RU" sz="24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320 + 280 – 430 =</a:t>
            </a:r>
            <a:endParaRPr lang="ru-RU" altLang="ru-RU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284663" y="5003800"/>
            <a:ext cx="858837" cy="550863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170</a:t>
            </a:r>
            <a:endParaRPr lang="ru-RU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auto">
          <a:xfrm rot="17663036" flipV="1">
            <a:off x="3298032" y="1697831"/>
            <a:ext cx="1016000" cy="919163"/>
          </a:xfrm>
          <a:custGeom>
            <a:avLst/>
            <a:gdLst>
              <a:gd name="T0" fmla="*/ 986687 w 1018045"/>
              <a:gd name="T1" fmla="*/ 132818 h 919172"/>
              <a:gd name="T2" fmla="*/ 0 w 1018045"/>
              <a:gd name="T3" fmla="*/ 757636 h 919172"/>
              <a:gd name="T4" fmla="*/ 986687 w 1018045"/>
              <a:gd name="T5" fmla="*/ 132818 h 919172"/>
              <a:gd name="T6" fmla="*/ 0 60000 65536"/>
              <a:gd name="T7" fmla="*/ 0 60000 65536"/>
              <a:gd name="T8" fmla="*/ 0 60000 65536"/>
              <a:gd name="T9" fmla="*/ 0 w 1018045"/>
              <a:gd name="T10" fmla="*/ 0 h 919172"/>
              <a:gd name="T11" fmla="*/ 1018045 w 1018045"/>
              <a:gd name="T12" fmla="*/ 919172 h 919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8045" h="919172">
                <a:moveTo>
                  <a:pt x="1018045" y="132787"/>
                </a:moveTo>
                <a:cubicBezTo>
                  <a:pt x="643227" y="0"/>
                  <a:pt x="115800" y="100066"/>
                  <a:pt x="0" y="757478"/>
                </a:cubicBezTo>
                <a:cubicBezTo>
                  <a:pt x="388665" y="919172"/>
                  <a:pt x="952378" y="747153"/>
                  <a:pt x="1018045" y="132787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Полилиния 20"/>
          <p:cNvSpPr>
            <a:spLocks noChangeArrowheads="1"/>
          </p:cNvSpPr>
          <p:nvPr/>
        </p:nvSpPr>
        <p:spPr bwMode="auto">
          <a:xfrm rot="3936964">
            <a:off x="3756819" y="1710532"/>
            <a:ext cx="1016000" cy="919162"/>
          </a:xfrm>
          <a:custGeom>
            <a:avLst/>
            <a:gdLst>
              <a:gd name="T0" fmla="*/ 986687 w 1018045"/>
              <a:gd name="T1" fmla="*/ 132818 h 919172"/>
              <a:gd name="T2" fmla="*/ 0 w 1018045"/>
              <a:gd name="T3" fmla="*/ 757621 h 919172"/>
              <a:gd name="T4" fmla="*/ 986687 w 1018045"/>
              <a:gd name="T5" fmla="*/ 132818 h 919172"/>
              <a:gd name="T6" fmla="*/ 0 60000 65536"/>
              <a:gd name="T7" fmla="*/ 0 60000 65536"/>
              <a:gd name="T8" fmla="*/ 0 60000 65536"/>
              <a:gd name="T9" fmla="*/ 0 w 1018045"/>
              <a:gd name="T10" fmla="*/ 0 h 919172"/>
              <a:gd name="T11" fmla="*/ 1018045 w 1018045"/>
              <a:gd name="T12" fmla="*/ 919172 h 919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8045" h="919172">
                <a:moveTo>
                  <a:pt x="1018045" y="132787"/>
                </a:moveTo>
                <a:cubicBezTo>
                  <a:pt x="643227" y="0"/>
                  <a:pt x="115800" y="100066"/>
                  <a:pt x="0" y="757478"/>
                </a:cubicBezTo>
                <a:cubicBezTo>
                  <a:pt x="388665" y="919172"/>
                  <a:pt x="952378" y="747153"/>
                  <a:pt x="1018045" y="1327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олилиния 9"/>
          <p:cNvSpPr>
            <a:spLocks noChangeArrowheads="1"/>
          </p:cNvSpPr>
          <p:nvPr/>
        </p:nvSpPr>
        <p:spPr bwMode="auto">
          <a:xfrm rot="3936964">
            <a:off x="3513932" y="1558131"/>
            <a:ext cx="1016000" cy="1446213"/>
          </a:xfrm>
          <a:custGeom>
            <a:avLst/>
            <a:gdLst>
              <a:gd name="T0" fmla="*/ 986687 w 1018045"/>
              <a:gd name="T1" fmla="*/ 133583 h 1445671"/>
              <a:gd name="T2" fmla="*/ 0 w 1018045"/>
              <a:gd name="T3" fmla="*/ 762011 h 1445671"/>
              <a:gd name="T4" fmla="*/ 406082 w 1018045"/>
              <a:gd name="T5" fmla="*/ 1454326 h 1445671"/>
              <a:gd name="T6" fmla="*/ 597160 w 1018045"/>
              <a:gd name="T7" fmla="*/ 744816 h 1445671"/>
              <a:gd name="T8" fmla="*/ 986687 w 1018045"/>
              <a:gd name="T9" fmla="*/ 133583 h 1445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8045"/>
              <a:gd name="T16" fmla="*/ 0 h 1445671"/>
              <a:gd name="T17" fmla="*/ 1018045 w 1018045"/>
              <a:gd name="T18" fmla="*/ 1445671 h 1445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8045" h="1445671">
                <a:moveTo>
                  <a:pt x="1018045" y="132787"/>
                </a:moveTo>
                <a:cubicBezTo>
                  <a:pt x="643227" y="0"/>
                  <a:pt x="115800" y="100066"/>
                  <a:pt x="0" y="757478"/>
                </a:cubicBezTo>
                <a:cubicBezTo>
                  <a:pt x="21918" y="1003090"/>
                  <a:pt x="83438" y="1273429"/>
                  <a:pt x="418989" y="1445671"/>
                </a:cubicBezTo>
                <a:cubicBezTo>
                  <a:pt x="550769" y="1338382"/>
                  <a:pt x="698277" y="1031110"/>
                  <a:pt x="616137" y="740382"/>
                </a:cubicBezTo>
                <a:cubicBezTo>
                  <a:pt x="770334" y="678589"/>
                  <a:pt x="965521" y="498762"/>
                  <a:pt x="1018045" y="132787"/>
                </a:cubicBezTo>
                <a:close/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Полилиния 21"/>
          <p:cNvSpPr>
            <a:spLocks noChangeArrowheads="1"/>
          </p:cNvSpPr>
          <p:nvPr/>
        </p:nvSpPr>
        <p:spPr bwMode="auto">
          <a:xfrm rot="17663036" flipV="1">
            <a:off x="3706813" y="1744662"/>
            <a:ext cx="603250" cy="574675"/>
          </a:xfrm>
          <a:custGeom>
            <a:avLst/>
            <a:gdLst>
              <a:gd name="T0" fmla="*/ 598667 w 603530"/>
              <a:gd name="T1" fmla="*/ 103565 h 573324"/>
              <a:gd name="T2" fmla="*/ 387003 w 603530"/>
              <a:gd name="T3" fmla="*/ 594131 h 573324"/>
              <a:gd name="T4" fmla="*/ 0 w 603530"/>
              <a:gd name="T5" fmla="*/ 110502 h 573324"/>
              <a:gd name="T6" fmla="*/ 598667 w 603530"/>
              <a:gd name="T7" fmla="*/ 103565 h 573324"/>
              <a:gd name="T8" fmla="*/ 0 60000 65536"/>
              <a:gd name="T9" fmla="*/ 0 60000 65536"/>
              <a:gd name="T10" fmla="*/ 0 60000 65536"/>
              <a:gd name="T11" fmla="*/ 0 60000 65536"/>
              <a:gd name="T12" fmla="*/ 0 w 603530"/>
              <a:gd name="T13" fmla="*/ 0 h 573324"/>
              <a:gd name="T14" fmla="*/ 603530 w 603530"/>
              <a:gd name="T15" fmla="*/ 573324 h 573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3530" h="573324">
                <a:moveTo>
                  <a:pt x="603530" y="99938"/>
                </a:moveTo>
                <a:cubicBezTo>
                  <a:pt x="581936" y="269698"/>
                  <a:pt x="556376" y="419369"/>
                  <a:pt x="390148" y="573324"/>
                </a:cubicBezTo>
                <a:cubicBezTo>
                  <a:pt x="177803" y="460261"/>
                  <a:pt x="61829" y="305404"/>
                  <a:pt x="0" y="106631"/>
                </a:cubicBezTo>
                <a:cubicBezTo>
                  <a:pt x="109967" y="48341"/>
                  <a:pt x="341349" y="0"/>
                  <a:pt x="603530" y="999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88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9F5D9B-B253-4DC5-9239-DB179356BD5A}" type="slidenum">
              <a:rPr lang="ru-RU" altLang="ru-RU"/>
              <a:pPr eaLnBrk="1" hangingPunct="1"/>
              <a:t>83</a:t>
            </a:fld>
            <a:endParaRPr lang="ru-RU" altLang="ru-RU"/>
          </a:p>
        </p:txBody>
      </p:sp>
      <p:sp>
        <p:nvSpPr>
          <p:cNvPr id="78856" name="Овал 3"/>
          <p:cNvSpPr>
            <a:spLocks noChangeArrowheads="1"/>
          </p:cNvSpPr>
          <p:nvPr/>
        </p:nvSpPr>
        <p:spPr bwMode="auto">
          <a:xfrm>
            <a:off x="2867025" y="110648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8857" name="Прямоугольник 6"/>
          <p:cNvSpPr>
            <a:spLocks noChangeArrowheads="1"/>
          </p:cNvSpPr>
          <p:nvPr/>
        </p:nvSpPr>
        <p:spPr bwMode="auto">
          <a:xfrm>
            <a:off x="2122488" y="9652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Динамо</a:t>
            </a:r>
            <a:endParaRPr lang="ru-RU" altLang="ru-RU"/>
          </a:p>
        </p:txBody>
      </p:sp>
      <p:sp>
        <p:nvSpPr>
          <p:cNvPr id="78858" name="Прямоугольник 6"/>
          <p:cNvSpPr>
            <a:spLocks noChangeArrowheads="1"/>
          </p:cNvSpPr>
          <p:nvPr/>
        </p:nvSpPr>
        <p:spPr bwMode="auto">
          <a:xfrm>
            <a:off x="4999038" y="898525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Спартак</a:t>
            </a:r>
            <a:endParaRPr lang="ru-RU" altLang="ru-RU"/>
          </a:p>
        </p:txBody>
      </p:sp>
      <p:sp>
        <p:nvSpPr>
          <p:cNvPr id="78859" name="Овал 6"/>
          <p:cNvSpPr>
            <a:spLocks noChangeArrowheads="1"/>
          </p:cNvSpPr>
          <p:nvPr/>
        </p:nvSpPr>
        <p:spPr bwMode="auto">
          <a:xfrm>
            <a:off x="3781425" y="1106488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8860" name="Овал 7"/>
          <p:cNvSpPr>
            <a:spLocks noChangeArrowheads="1"/>
          </p:cNvSpPr>
          <p:nvPr/>
        </p:nvSpPr>
        <p:spPr bwMode="auto">
          <a:xfrm>
            <a:off x="3324225" y="1782763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8861" name="Прямоугольник 6"/>
          <p:cNvSpPr>
            <a:spLocks noChangeArrowheads="1"/>
          </p:cNvSpPr>
          <p:nvPr/>
        </p:nvSpPr>
        <p:spPr bwMode="auto">
          <a:xfrm>
            <a:off x="3614738" y="3289300"/>
            <a:ext cx="84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Рубин</a:t>
            </a:r>
            <a:endParaRPr lang="ru-RU" altLang="ru-RU"/>
          </a:p>
        </p:txBody>
      </p:sp>
      <p:sp>
        <p:nvSpPr>
          <p:cNvPr id="78862" name="Прямоугольник 6"/>
          <p:cNvSpPr>
            <a:spLocks noChangeArrowheads="1"/>
          </p:cNvSpPr>
          <p:nvPr/>
        </p:nvSpPr>
        <p:spPr bwMode="auto">
          <a:xfrm>
            <a:off x="3481388" y="2095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1</a:t>
            </a:r>
            <a:endParaRPr lang="ru-RU" altLang="ru-RU"/>
          </a:p>
        </p:txBody>
      </p:sp>
      <p:sp>
        <p:nvSpPr>
          <p:cNvPr id="78863" name="Прямоугольник 6"/>
          <p:cNvSpPr>
            <a:spLocks noChangeArrowheads="1"/>
          </p:cNvSpPr>
          <p:nvPr/>
        </p:nvSpPr>
        <p:spPr bwMode="auto">
          <a:xfrm>
            <a:off x="3875088" y="18224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2</a:t>
            </a:r>
            <a:endParaRPr lang="ru-RU" altLang="ru-RU"/>
          </a:p>
        </p:txBody>
      </p:sp>
      <p:sp>
        <p:nvSpPr>
          <p:cNvPr id="78864" name="Прямоугольник 6"/>
          <p:cNvSpPr>
            <a:spLocks noChangeArrowheads="1"/>
          </p:cNvSpPr>
          <p:nvPr/>
        </p:nvSpPr>
        <p:spPr bwMode="auto">
          <a:xfrm>
            <a:off x="4294188" y="21145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3</a:t>
            </a:r>
            <a:endParaRPr lang="ru-RU" altLang="ru-RU"/>
          </a:p>
        </p:txBody>
      </p:sp>
      <p:sp>
        <p:nvSpPr>
          <p:cNvPr id="16" name="Прямоугольник 6"/>
          <p:cNvSpPr>
            <a:spLocks noChangeArrowheads="1"/>
          </p:cNvSpPr>
          <p:nvPr/>
        </p:nvSpPr>
        <p:spPr bwMode="auto">
          <a:xfrm>
            <a:off x="531813" y="2270125"/>
            <a:ext cx="2646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Динамо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Рубин 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 = 1 + 2 = 320</a:t>
            </a:r>
          </a:p>
        </p:txBody>
      </p:sp>
      <p:sp>
        <p:nvSpPr>
          <p:cNvPr id="17" name="Полилиния 16"/>
          <p:cNvSpPr>
            <a:spLocks noChangeArrowheads="1"/>
          </p:cNvSpPr>
          <p:nvPr/>
        </p:nvSpPr>
        <p:spPr bwMode="auto">
          <a:xfrm flipH="1">
            <a:off x="1790700" y="1587500"/>
            <a:ext cx="1801813" cy="731838"/>
          </a:xfrm>
          <a:custGeom>
            <a:avLst/>
            <a:gdLst>
              <a:gd name="T0" fmla="*/ 3 w 4364331"/>
              <a:gd name="T1" fmla="*/ 4216 h 1032074"/>
              <a:gd name="T2" fmla="*/ 1 w 4364331"/>
              <a:gd name="T3" fmla="*/ 196 h 1032074"/>
              <a:gd name="T4" fmla="*/ 0 w 4364331"/>
              <a:gd name="T5" fmla="*/ 3036 h 1032074"/>
              <a:gd name="T6" fmla="*/ 0 60000 65536"/>
              <a:gd name="T7" fmla="*/ 0 60000 65536"/>
              <a:gd name="T8" fmla="*/ 0 60000 65536"/>
              <a:gd name="T9" fmla="*/ 0 w 4364331"/>
              <a:gd name="T10" fmla="*/ 0 h 1032074"/>
              <a:gd name="T11" fmla="*/ 4364331 w 4364331"/>
              <a:gd name="T12" fmla="*/ 1032074 h 10320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64331" h="1032074">
                <a:moveTo>
                  <a:pt x="4364331" y="1032074"/>
                </a:moveTo>
                <a:cubicBezTo>
                  <a:pt x="3495968" y="827286"/>
                  <a:pt x="2196825" y="96214"/>
                  <a:pt x="1488222" y="48107"/>
                </a:cubicBezTo>
                <a:cubicBezTo>
                  <a:pt x="779619" y="0"/>
                  <a:pt x="0" y="424344"/>
                  <a:pt x="112713" y="743432"/>
                </a:cubicBezTo>
              </a:path>
            </a:pathLst>
          </a:custGeom>
          <a:noFill/>
          <a:ln w="12700" algn="ctr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5378450" y="1465263"/>
            <a:ext cx="264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Спартак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Рубин 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 = 2 + 3 = 280</a:t>
            </a:r>
          </a:p>
        </p:txBody>
      </p:sp>
      <p:sp>
        <p:nvSpPr>
          <p:cNvPr id="19" name="Полилиния 18"/>
          <p:cNvSpPr>
            <a:spLocks noChangeArrowheads="1"/>
          </p:cNvSpPr>
          <p:nvPr/>
        </p:nvSpPr>
        <p:spPr bwMode="auto">
          <a:xfrm>
            <a:off x="4391025" y="1608138"/>
            <a:ext cx="1076325" cy="449262"/>
          </a:xfrm>
          <a:custGeom>
            <a:avLst/>
            <a:gdLst>
              <a:gd name="T0" fmla="*/ 1076325 w 1076325"/>
              <a:gd name="T1" fmla="*/ 39687 h 449262"/>
              <a:gd name="T2" fmla="*/ 257175 w 1076325"/>
              <a:gd name="T3" fmla="*/ 68262 h 449262"/>
              <a:gd name="T4" fmla="*/ 0 w 1076325"/>
              <a:gd name="T5" fmla="*/ 449262 h 449262"/>
              <a:gd name="T6" fmla="*/ 0 60000 65536"/>
              <a:gd name="T7" fmla="*/ 0 60000 65536"/>
              <a:gd name="T8" fmla="*/ 0 60000 65536"/>
              <a:gd name="T9" fmla="*/ 0 w 1076325"/>
              <a:gd name="T10" fmla="*/ 0 h 449262"/>
              <a:gd name="T11" fmla="*/ 1076325 w 1076325"/>
              <a:gd name="T12" fmla="*/ 449262 h 449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325" h="449262">
                <a:moveTo>
                  <a:pt x="1076325" y="39687"/>
                </a:moveTo>
                <a:cubicBezTo>
                  <a:pt x="756444" y="19843"/>
                  <a:pt x="436563" y="0"/>
                  <a:pt x="257175" y="68262"/>
                </a:cubicBezTo>
                <a:cubicBezTo>
                  <a:pt x="77788" y="136525"/>
                  <a:pt x="38894" y="292893"/>
                  <a:pt x="0" y="449262"/>
                </a:cubicBezTo>
              </a:path>
            </a:pathLst>
          </a:custGeom>
          <a:noFill/>
          <a:ln w="12700" algn="ctr">
            <a:solidFill>
              <a:srgbClr val="CC00CC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6"/>
          <p:cNvSpPr>
            <a:spLocks noChangeArrowheads="1"/>
          </p:cNvSpPr>
          <p:nvPr/>
        </p:nvSpPr>
        <p:spPr bwMode="auto">
          <a:xfrm>
            <a:off x="4865688" y="2736850"/>
            <a:ext cx="434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(Динамо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Спартак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Рубин 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1 + 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2 + 3 = </a:t>
            </a:r>
            <a:r>
              <a:rPr lang="en-US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43</a:t>
            </a:r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Полилиния 22"/>
          <p:cNvSpPr>
            <a:spLocks noChangeArrowheads="1"/>
          </p:cNvSpPr>
          <p:nvPr/>
        </p:nvSpPr>
        <p:spPr bwMode="auto">
          <a:xfrm>
            <a:off x="4324350" y="2486025"/>
            <a:ext cx="647700" cy="571500"/>
          </a:xfrm>
          <a:custGeom>
            <a:avLst/>
            <a:gdLst>
              <a:gd name="T0" fmla="*/ 2036565 w 600075"/>
              <a:gd name="T1" fmla="*/ 217062 h 609600"/>
              <a:gd name="T2" fmla="*/ 484900 w 600075"/>
              <a:gd name="T3" fmla="*/ 139057 h 609600"/>
              <a:gd name="T4" fmla="*/ 0 w 600075"/>
              <a:gd name="T5" fmla="*/ 0 h 609600"/>
              <a:gd name="T6" fmla="*/ 0 60000 65536"/>
              <a:gd name="T7" fmla="*/ 0 60000 65536"/>
              <a:gd name="T8" fmla="*/ 0 60000 65536"/>
              <a:gd name="T9" fmla="*/ 0 w 600075"/>
              <a:gd name="T10" fmla="*/ 0 h 609600"/>
              <a:gd name="T11" fmla="*/ 600075 w 600075"/>
              <a:gd name="T12" fmla="*/ 609600 h 609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075" h="609600">
                <a:moveTo>
                  <a:pt x="600075" y="609600"/>
                </a:moveTo>
                <a:cubicBezTo>
                  <a:pt x="421481" y="550862"/>
                  <a:pt x="242888" y="492125"/>
                  <a:pt x="142875" y="390525"/>
                </a:cubicBezTo>
                <a:cubicBezTo>
                  <a:pt x="42863" y="288925"/>
                  <a:pt x="21431" y="144462"/>
                  <a:pt x="0" y="0"/>
                </a:cubicBezTo>
              </a:path>
            </a:pathLst>
          </a:custGeom>
          <a:noFill/>
          <a:ln w="12700" algn="ctr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6"/>
          <p:cNvSpPr>
            <a:spLocks noChangeArrowheads="1"/>
          </p:cNvSpPr>
          <p:nvPr/>
        </p:nvSpPr>
        <p:spPr bwMode="auto">
          <a:xfrm>
            <a:off x="550863" y="3841750"/>
            <a:ext cx="4792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Динамо </a:t>
            </a:r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Спартак </a:t>
            </a:r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Рубин </a:t>
            </a:r>
          </a:p>
          <a:p>
            <a:pPr eaLnBrk="1" hangingPunct="1"/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   = 2 </a:t>
            </a:r>
            <a:endParaRPr lang="en-US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(320 + 280) – 43</a:t>
            </a:r>
            <a:r>
              <a:rPr lang="ru-RU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endParaRPr lang="ru-RU" altLang="ru-RU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089525" y="4494213"/>
            <a:ext cx="858838" cy="550862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170</a:t>
            </a:r>
            <a:endParaRPr lang="ru-RU" sz="2800" b="1">
              <a:latin typeface="Arial" charset="0"/>
            </a:endParaRPr>
          </a:p>
        </p:txBody>
      </p:sp>
      <p:sp>
        <p:nvSpPr>
          <p:cNvPr id="26" name="Полилиния 25"/>
          <p:cNvSpPr>
            <a:spLocks noChangeArrowheads="1"/>
          </p:cNvSpPr>
          <p:nvPr/>
        </p:nvSpPr>
        <p:spPr bwMode="auto">
          <a:xfrm>
            <a:off x="2314575" y="2343150"/>
            <a:ext cx="1820863" cy="1590675"/>
          </a:xfrm>
          <a:custGeom>
            <a:avLst/>
            <a:gdLst>
              <a:gd name="T0" fmla="*/ 0 w 1820862"/>
              <a:gd name="T1" fmla="*/ 1590675 h 1590675"/>
              <a:gd name="T2" fmla="*/ 1533540 w 1820862"/>
              <a:gd name="T3" fmla="*/ 571500 h 1590675"/>
              <a:gd name="T4" fmla="*/ 1724040 w 1820862"/>
              <a:gd name="T5" fmla="*/ 0 h 1590675"/>
              <a:gd name="T6" fmla="*/ 0 60000 65536"/>
              <a:gd name="T7" fmla="*/ 0 60000 65536"/>
              <a:gd name="T8" fmla="*/ 0 60000 65536"/>
              <a:gd name="T9" fmla="*/ 0 w 1820862"/>
              <a:gd name="T10" fmla="*/ 0 h 1590675"/>
              <a:gd name="T11" fmla="*/ 1820862 w 1820862"/>
              <a:gd name="T12" fmla="*/ 1590675 h 1590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0862" h="1590675">
                <a:moveTo>
                  <a:pt x="0" y="1590675"/>
                </a:moveTo>
                <a:cubicBezTo>
                  <a:pt x="623094" y="1213643"/>
                  <a:pt x="1246188" y="836612"/>
                  <a:pt x="1533525" y="571500"/>
                </a:cubicBezTo>
                <a:cubicBezTo>
                  <a:pt x="1820862" y="306388"/>
                  <a:pt x="1724025" y="0"/>
                  <a:pt x="1724025" y="0"/>
                </a:cubicBezTo>
              </a:path>
            </a:pathLst>
          </a:custGeom>
          <a:noFill/>
          <a:ln w="12700" algn="ctr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build="p"/>
      <p:bldP spid="20" grpId="0" build="p"/>
      <p:bldP spid="24" grpId="0" build="p"/>
      <p:bldP spid="2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4341813" y="5381625"/>
            <a:ext cx="568325" cy="36195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sz="2800" b="1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64175" y="3128963"/>
            <a:ext cx="858838" cy="65087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sz="2800" b="1">
              <a:latin typeface="Arial" charset="0"/>
            </a:endParaRPr>
          </a:p>
        </p:txBody>
      </p:sp>
      <p:sp>
        <p:nvSpPr>
          <p:cNvPr id="79876" name="Rectangle 1"/>
          <p:cNvSpPr>
            <a:spLocks noChangeArrowheads="1"/>
          </p:cNvSpPr>
          <p:nvPr/>
        </p:nvSpPr>
        <p:spPr bwMode="auto">
          <a:xfrm>
            <a:off x="388938" y="804863"/>
            <a:ext cx="840581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Некоторый сегмент сети Интернет состоит из 1000 сайтов. Поисковый сервер в автоматическом режиме составил таблицу ключевых слов для сайтов этого сегмента. Вот ее фрагмент:</a:t>
            </a: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i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Сколько сайтов будет найдено по запросу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(принтер | сканер) &amp; монитор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если  по трем следующим запросам найдено:</a:t>
            </a: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| сканер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 	– 450 сайтов, </a:t>
            </a: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&amp; монитор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 	– 40 сайтов</a:t>
            </a:r>
          </a:p>
          <a:p>
            <a:r>
              <a:rPr lang="ru-RU" altLang="ru-RU" sz="2400" b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сканер &amp; монитор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 	– 50 сайтов.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877" name="Заголовок 10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798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1A9FDA-B775-403E-9909-5719FC85D04F}" type="slidenum">
              <a:rPr lang="ru-RU" altLang="ru-RU"/>
              <a:pPr eaLnBrk="1" hangingPunct="1"/>
              <a:t>84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22388" y="2395538"/>
          <a:ext cx="6877050" cy="1685355"/>
        </p:xfrm>
        <a:graphic>
          <a:graphicData uri="http://schemas.openxmlformats.org/drawingml/2006/table">
            <a:tbl>
              <a:tblPr/>
              <a:tblGrid>
                <a:gridCol w="223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Ключевое слово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сайтов, для которых данное слово является ключевым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сканер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принтер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монитор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>
            <a:spLocks noChangeArrowheads="1"/>
          </p:cNvSpPr>
          <p:nvPr/>
        </p:nvSpPr>
        <p:spPr bwMode="auto">
          <a:xfrm>
            <a:off x="1630363" y="5003800"/>
            <a:ext cx="931862" cy="731838"/>
          </a:xfrm>
          <a:custGeom>
            <a:avLst/>
            <a:gdLst>
              <a:gd name="T0" fmla="*/ 946252 w 931069"/>
              <a:gd name="T1" fmla="*/ 0 h 732632"/>
              <a:gd name="T2" fmla="*/ 0 w 931069"/>
              <a:gd name="T3" fmla="*/ 627497 h 732632"/>
              <a:gd name="T4" fmla="*/ 699406 w 931069"/>
              <a:gd name="T5" fmla="*/ 485200 h 732632"/>
              <a:gd name="T6" fmla="*/ 946252 w 931069"/>
              <a:gd name="T7" fmla="*/ 0 h 732632"/>
              <a:gd name="T8" fmla="*/ 0 60000 65536"/>
              <a:gd name="T9" fmla="*/ 0 60000 65536"/>
              <a:gd name="T10" fmla="*/ 0 60000 65536"/>
              <a:gd name="T11" fmla="*/ 0 60000 65536"/>
              <a:gd name="T12" fmla="*/ 0 w 931069"/>
              <a:gd name="T13" fmla="*/ 0 h 732632"/>
              <a:gd name="T14" fmla="*/ 931069 w 931069"/>
              <a:gd name="T15" fmla="*/ 732632 h 732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1069" h="732632">
                <a:moveTo>
                  <a:pt x="931069" y="0"/>
                </a:moveTo>
                <a:cubicBezTo>
                  <a:pt x="465138" y="74216"/>
                  <a:pt x="61913" y="298451"/>
                  <a:pt x="0" y="640557"/>
                </a:cubicBezTo>
                <a:cubicBezTo>
                  <a:pt x="338138" y="732632"/>
                  <a:pt x="533401" y="602457"/>
                  <a:pt x="688182" y="495301"/>
                </a:cubicBezTo>
                <a:cubicBezTo>
                  <a:pt x="828676" y="404814"/>
                  <a:pt x="892175" y="249634"/>
                  <a:pt x="931069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Полилиния 29"/>
          <p:cNvSpPr>
            <a:spLocks noChangeArrowheads="1"/>
          </p:cNvSpPr>
          <p:nvPr/>
        </p:nvSpPr>
        <p:spPr bwMode="auto">
          <a:xfrm rot="3936964">
            <a:off x="3252787" y="4922838"/>
            <a:ext cx="995363" cy="808038"/>
          </a:xfrm>
          <a:custGeom>
            <a:avLst/>
            <a:gdLst>
              <a:gd name="T0" fmla="*/ 952054 w 996485"/>
              <a:gd name="T1" fmla="*/ 75268 h 807757"/>
              <a:gd name="T2" fmla="*/ 0 w 996485"/>
              <a:gd name="T3" fmla="*/ 719523 h 807757"/>
              <a:gd name="T4" fmla="*/ 662290 w 996485"/>
              <a:gd name="T5" fmla="*/ 633821 h 807757"/>
              <a:gd name="T6" fmla="*/ 952054 w 996485"/>
              <a:gd name="T7" fmla="*/ 75268 h 807757"/>
              <a:gd name="T8" fmla="*/ 0 60000 65536"/>
              <a:gd name="T9" fmla="*/ 0 60000 65536"/>
              <a:gd name="T10" fmla="*/ 0 60000 65536"/>
              <a:gd name="T11" fmla="*/ 0 60000 65536"/>
              <a:gd name="T12" fmla="*/ 0 w 996485"/>
              <a:gd name="T13" fmla="*/ 0 h 807757"/>
              <a:gd name="T14" fmla="*/ 996485 w 996485"/>
              <a:gd name="T15" fmla="*/ 807757 h 8077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6485" h="807757">
                <a:moveTo>
                  <a:pt x="972652" y="74774"/>
                </a:moveTo>
                <a:cubicBezTo>
                  <a:pt x="697135" y="0"/>
                  <a:pt x="271674" y="255987"/>
                  <a:pt x="0" y="714783"/>
                </a:cubicBezTo>
                <a:cubicBezTo>
                  <a:pt x="230537" y="807757"/>
                  <a:pt x="521836" y="736803"/>
                  <a:pt x="676617" y="629647"/>
                </a:cubicBezTo>
                <a:cubicBezTo>
                  <a:pt x="817111" y="539160"/>
                  <a:pt x="996485" y="247916"/>
                  <a:pt x="972652" y="74774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8090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E1C7-59CF-40B2-89C6-2FC18AB3406C}" type="slidenum">
              <a:rPr lang="ru-RU" altLang="ru-RU"/>
              <a:pPr eaLnBrk="1" hangingPunct="1"/>
              <a:t>85</a:t>
            </a:fld>
            <a:endParaRPr lang="ru-RU" altLang="ru-RU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766763" y="2133600"/>
            <a:ext cx="1052512" cy="10525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589088" y="2133600"/>
            <a:ext cx="1052512" cy="105251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44475" y="1717675"/>
            <a:ext cx="129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i="1"/>
              <a:t>А (сканер)</a:t>
            </a:r>
            <a:endParaRPr lang="ru-RU" alt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90713" y="172878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/>
              <a:t>B</a:t>
            </a:r>
            <a:r>
              <a:rPr lang="ru-RU" altLang="ru-RU" i="1"/>
              <a:t> (принтер)</a:t>
            </a:r>
            <a:endParaRPr lang="ru-RU" alt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21163" y="2243138"/>
            <a:ext cx="4065587" cy="67468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72000" rIns="144000" bIns="108000">
            <a:spAutoFit/>
          </a:bodyPr>
          <a:lstStyle/>
          <a:p>
            <a:pPr>
              <a:defRPr/>
            </a:pPr>
            <a:r>
              <a:rPr lang="en-US" sz="3200" i="1">
                <a:latin typeface="Arial" charset="0"/>
              </a:rPr>
              <a:t>N</a:t>
            </a:r>
            <a:r>
              <a:rPr lang="en-US" sz="3200" i="1" baseline="-25000">
                <a:latin typeface="Arial" charset="0"/>
              </a:rPr>
              <a:t>A|B </a:t>
            </a:r>
            <a:r>
              <a:rPr lang="en-US" sz="3200" i="1">
                <a:latin typeface="Arial" charset="0"/>
              </a:rPr>
              <a:t>= N</a:t>
            </a:r>
            <a:r>
              <a:rPr lang="en-US" sz="3200" i="1" baseline="-25000">
                <a:latin typeface="Arial" charset="0"/>
              </a:rPr>
              <a:t>A</a:t>
            </a:r>
            <a:r>
              <a:rPr lang="en-US" sz="3200" i="1">
                <a:latin typeface="Arial" charset="0"/>
              </a:rPr>
              <a:t>+ N</a:t>
            </a:r>
            <a:r>
              <a:rPr lang="en-US" sz="3200" i="1" baseline="-25000">
                <a:latin typeface="Arial" charset="0"/>
              </a:rPr>
              <a:t>B</a:t>
            </a:r>
            <a:r>
              <a:rPr lang="en-US" sz="3200" i="1">
                <a:latin typeface="Arial" charset="0"/>
              </a:rPr>
              <a:t> – N</a:t>
            </a:r>
            <a:r>
              <a:rPr lang="en-US" sz="3200" i="1" baseline="-25000">
                <a:latin typeface="Arial" charset="0"/>
              </a:rPr>
              <a:t>A&amp;B</a:t>
            </a:r>
            <a:endParaRPr lang="ru-RU" sz="3200">
              <a:latin typeface="Arial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4527550" y="1530350"/>
            <a:ext cx="3306763" cy="495300"/>
          </a:xfrm>
          <a:prstGeom prst="wedgeRoundRectCallout">
            <a:avLst>
              <a:gd name="adj1" fmla="val -37697"/>
              <a:gd name="adj2" fmla="val 150204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принтер | сканер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732213" y="1555750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450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3324225" y="3143250"/>
            <a:ext cx="1738313" cy="495300"/>
          </a:xfrm>
          <a:prstGeom prst="wedgeRoundRectCallout">
            <a:avLst>
              <a:gd name="adj1" fmla="val 82643"/>
              <a:gd name="adj2" fmla="val -115006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сканер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5926138" y="3155950"/>
            <a:ext cx="1771650" cy="495300"/>
          </a:xfrm>
          <a:prstGeom prst="wedgeRoundRectCallout">
            <a:avLst>
              <a:gd name="adj1" fmla="val -11150"/>
              <a:gd name="adj2" fmla="val -124679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принтер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065713" y="31813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685088" y="31940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250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 bwMode="auto">
          <a:xfrm>
            <a:off x="8428038" y="1908175"/>
            <a:ext cx="552450" cy="496888"/>
          </a:xfrm>
          <a:prstGeom prst="wedgeRoundRectCallout">
            <a:avLst>
              <a:gd name="adj1" fmla="val -137651"/>
              <a:gd name="adj2" fmla="val 77581"/>
              <a:gd name="adj3" fmla="val 16667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0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1125538" y="4238625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3257550" y="4238625"/>
            <a:ext cx="143827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4475" y="4059238"/>
            <a:ext cx="1085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i="1"/>
              <a:t>сканер</a:t>
            </a:r>
            <a:endParaRPr lang="ru-RU" altLang="ru-RU" sz="220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389438" y="4008438"/>
            <a:ext cx="1358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i="1"/>
              <a:t>принтер</a:t>
            </a:r>
            <a:endParaRPr lang="ru-RU" altLang="ru-RU" sz="2200"/>
          </a:p>
        </p:txBody>
      </p:sp>
      <p:sp>
        <p:nvSpPr>
          <p:cNvPr id="27" name="Овал 26"/>
          <p:cNvSpPr>
            <a:spLocks noChangeArrowheads="1"/>
          </p:cNvSpPr>
          <p:nvPr/>
        </p:nvSpPr>
        <p:spPr bwMode="auto">
          <a:xfrm>
            <a:off x="1631950" y="4972050"/>
            <a:ext cx="2613025" cy="14382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149725" y="6049963"/>
            <a:ext cx="139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i="1"/>
              <a:t>монитор</a:t>
            </a:r>
            <a:endParaRPr lang="ru-RU" altLang="ru-RU" sz="220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8024813" y="5948363"/>
            <a:ext cx="858837" cy="550862"/>
          </a:xfrm>
          <a:prstGeom prst="rect">
            <a:avLst/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latin typeface="Arial" charset="0"/>
              </a:rPr>
              <a:t>90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364288" y="5962650"/>
            <a:ext cx="170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i="1">
                <a:ea typeface="Calibri" panose="020F0502020204030204" pitchFamily="34" charset="0"/>
                <a:cs typeface="Times New Roman" panose="02020603050405020304" pitchFamily="18" charset="0"/>
              </a:rPr>
              <a:t>40 + 50 =</a:t>
            </a:r>
            <a:endParaRPr lang="ru-RU" altLang="ru-RU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914900" y="4514850"/>
            <a:ext cx="4000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принтер &amp; монитор = 40</a:t>
            </a:r>
            <a:r>
              <a:rPr lang="ru-RU" altLang="ru-RU" sz="22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914900" y="4946650"/>
            <a:ext cx="3830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сканер &amp; монитор = 50</a:t>
            </a:r>
            <a:r>
              <a:rPr lang="ru-RU" altLang="ru-RU" sz="22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789113" y="516255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427413" y="509905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525" y="914400"/>
            <a:ext cx="6083300" cy="46196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(принтер | сканер) &amp; монитор = </a:t>
            </a:r>
            <a:r>
              <a:rPr lang="en-US" sz="2400" b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?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Сложная задача</a:t>
            </a:r>
          </a:p>
        </p:txBody>
      </p:sp>
      <p:sp>
        <p:nvSpPr>
          <p:cNvPr id="819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94D8F7-B443-4D8C-A2D6-4C34C2271F12}" type="slidenum">
              <a:rPr lang="ru-RU" altLang="ru-RU"/>
              <a:pPr eaLnBrk="1" hangingPunct="1"/>
              <a:t>86</a:t>
            </a:fld>
            <a:endParaRPr lang="ru-RU" altLang="ru-RU"/>
          </a:p>
        </p:txBody>
      </p:sp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411163" y="822325"/>
            <a:ext cx="8188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Ниже приведены запросы и количество страниц, которые нашел поисковый сервер по этим запросам в некотором сегменте Интернета: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мезозой                                 500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кроманьонец                             600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неандерталец                            700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мезозой | кроманьонец                   800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мезозой | неандерталец                 1000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неандерталец &amp; (мезозой | кроманьонец)  200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Сколько страниц будет найдено по запросу</a:t>
            </a:r>
          </a:p>
          <a:p>
            <a:pPr eaLnBrk="1" hangingPunct="1"/>
            <a:r>
              <a:rPr lang="ru-RU" altLang="ru-RU" sz="2000" b="1">
                <a:latin typeface="Courier New" panose="02070309020205020404" pitchFamily="49" charset="0"/>
                <a:cs typeface="Courier New" panose="02070309020205020404" pitchFamily="49" charset="0"/>
              </a:rPr>
              <a:t>  кроманьонец &amp; (мезозой | неандерталец)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AC06-FE30-4825-AE72-4ECFF840F283}" type="slidenum">
              <a:rPr lang="ru-RU" altLang="ru-RU"/>
              <a:pPr eaLnBrk="1" hangingPunct="1"/>
              <a:t>87</a:t>
            </a:fld>
            <a:endParaRPr lang="ru-RU" altLang="ru-RU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46250"/>
            <a:ext cx="8723313" cy="15081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accent2"/>
                </a:solidFill>
              </a:rPr>
              <a:t>Логические основы компьютеров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613275"/>
            <a:ext cx="8369300" cy="1397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b="1" smtClean="0">
                <a:solidFill>
                  <a:srgbClr val="000000"/>
                </a:solidFill>
              </a:rPr>
              <a:t>§ 2</a:t>
            </a:r>
            <a:r>
              <a:rPr lang="ru-RU" altLang="ru-RU" sz="4000" b="1" smtClean="0"/>
              <a:t>3. Предикаты и кванторы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Предикаты</a:t>
            </a:r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F8847-1C05-4BA6-ACFF-8C0192BA1D56}" type="slidenum">
              <a:rPr lang="ru-RU" altLang="ru-RU"/>
              <a:pPr eaLnBrk="1" hangingPunct="1"/>
              <a:t>88</a:t>
            </a:fld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7350" y="812800"/>
            <a:ext cx="85804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600" b="1">
                <a:solidFill>
                  <a:srgbClr val="0000FF"/>
                </a:solidFill>
              </a:rPr>
              <a:t>Предикат</a:t>
            </a:r>
            <a:r>
              <a:rPr lang="ru-RU" altLang="ru-RU" sz="2600">
                <a:solidFill>
                  <a:srgbClr val="000000"/>
                </a:solidFill>
              </a:rPr>
              <a:t> (логическая функция) – это утверждение, содержащее переменные.</a:t>
            </a:r>
          </a:p>
          <a:p>
            <a:pPr>
              <a:spcBef>
                <a:spcPts val="1200"/>
              </a:spcBef>
            </a:pPr>
            <a:r>
              <a:rPr lang="ru-RU" altLang="ru-RU" sz="2600" b="1">
                <a:solidFill>
                  <a:srgbClr val="000000"/>
                </a:solidFill>
              </a:rPr>
              <a:t>Предикат-свойство</a:t>
            </a:r>
            <a:r>
              <a:rPr lang="ru-RU" altLang="ru-RU" sz="2600">
                <a:solidFill>
                  <a:srgbClr val="000000"/>
                </a:solidFill>
              </a:rPr>
              <a:t> – от одной переменной:</a:t>
            </a:r>
          </a:p>
          <a:p>
            <a:pPr>
              <a:spcBef>
                <a:spcPts val="600"/>
              </a:spcBef>
            </a:pPr>
            <a:r>
              <a:rPr lang="en-US" altLang="ru-RU" sz="2600">
                <a:solidFill>
                  <a:srgbClr val="000000"/>
                </a:solidFill>
              </a:rPr>
              <a:t>P(</a:t>
            </a:r>
            <a:r>
              <a:rPr lang="en-US" altLang="ru-RU" sz="2600" i="1">
                <a:solidFill>
                  <a:srgbClr val="000000"/>
                </a:solidFill>
              </a:rPr>
              <a:t>N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>
                <a:solidFill>
                  <a:srgbClr val="000000"/>
                </a:solidFill>
              </a:rPr>
              <a:t>«В городе </a:t>
            </a:r>
            <a:r>
              <a:rPr lang="en-US" altLang="ru-RU" sz="2600" i="1">
                <a:solidFill>
                  <a:srgbClr val="000000"/>
                </a:solidFill>
              </a:rPr>
              <a:t>N </a:t>
            </a:r>
            <a:r>
              <a:rPr lang="en-US" altLang="ru-RU" sz="2600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живут более 2 млн человек»</a:t>
            </a:r>
          </a:p>
          <a:p>
            <a:r>
              <a:rPr lang="ru-RU" altLang="ru-RU" sz="2600">
                <a:solidFill>
                  <a:srgbClr val="000000"/>
                </a:solidFill>
              </a:rPr>
              <a:t>		</a:t>
            </a:r>
            <a:r>
              <a:rPr lang="en-US" altLang="ru-RU" sz="2600">
                <a:solidFill>
                  <a:srgbClr val="000000"/>
                </a:solidFill>
              </a:rPr>
              <a:t>P(</a:t>
            </a:r>
            <a:r>
              <a:rPr lang="ru-RU" altLang="ru-RU" sz="2600">
                <a:solidFill>
                  <a:srgbClr val="000000"/>
                </a:solidFill>
              </a:rPr>
              <a:t>Москва</a:t>
            </a:r>
            <a:r>
              <a:rPr lang="en-US" altLang="ru-RU" sz="2600">
                <a:solidFill>
                  <a:srgbClr val="000000"/>
                </a:solidFill>
              </a:rPr>
              <a:t>)</a:t>
            </a:r>
            <a:r>
              <a:rPr lang="ru-RU" altLang="ru-RU" sz="2600">
                <a:solidFill>
                  <a:srgbClr val="000000"/>
                </a:solidFill>
              </a:rPr>
              <a:t> = 1</a:t>
            </a:r>
          </a:p>
          <a:p>
            <a:r>
              <a:rPr lang="ru-RU" altLang="ru-RU" sz="2600">
                <a:solidFill>
                  <a:srgbClr val="000000"/>
                </a:solidFill>
              </a:rPr>
              <a:t>		</a:t>
            </a:r>
            <a:r>
              <a:rPr lang="en-US" altLang="ru-RU" sz="2600">
                <a:solidFill>
                  <a:srgbClr val="000000"/>
                </a:solidFill>
              </a:rPr>
              <a:t>P(</a:t>
            </a:r>
            <a:r>
              <a:rPr lang="ru-RU" altLang="ru-RU" sz="2600">
                <a:solidFill>
                  <a:srgbClr val="000000"/>
                </a:solidFill>
              </a:rPr>
              <a:t>Якутск) = 0</a:t>
            </a:r>
          </a:p>
          <a:p>
            <a:r>
              <a:rPr lang="ru-RU" altLang="ru-RU" sz="2600">
                <a:solidFill>
                  <a:srgbClr val="000000"/>
                </a:solidFill>
              </a:rPr>
              <a:t>	Простое(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 i="1">
                <a:solidFill>
                  <a:srgbClr val="000000"/>
                </a:solidFill>
              </a:rPr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 i="1">
                <a:solidFill>
                  <a:srgbClr val="000000"/>
                </a:solidFill>
              </a:rPr>
              <a:t> </a:t>
            </a:r>
            <a:r>
              <a:rPr lang="en-US" altLang="ru-RU" sz="2600">
                <a:solidFill>
                  <a:srgbClr val="000000"/>
                </a:solidFill>
              </a:rPr>
              <a:t>– </a:t>
            </a:r>
            <a:r>
              <a:rPr lang="ru-RU" altLang="ru-RU" sz="2600">
                <a:solidFill>
                  <a:srgbClr val="000000"/>
                </a:solidFill>
              </a:rPr>
              <a:t>простое число</a:t>
            </a:r>
            <a:r>
              <a:rPr lang="ru-RU" altLang="ru-RU" sz="2600" i="1">
                <a:solidFill>
                  <a:srgbClr val="000000"/>
                </a:solidFill>
              </a:rPr>
              <a:t>»</a:t>
            </a:r>
          </a:p>
          <a:p>
            <a:r>
              <a:rPr lang="ru-RU" altLang="ru-RU" sz="2600" i="1">
                <a:solidFill>
                  <a:srgbClr val="000000"/>
                </a:solidFill>
              </a:rPr>
              <a:t>	</a:t>
            </a:r>
            <a:r>
              <a:rPr lang="ru-RU" altLang="ru-RU" sz="2600">
                <a:solidFill>
                  <a:srgbClr val="000000"/>
                </a:solidFill>
              </a:rPr>
              <a:t>Спит(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 i="1">
                <a:solidFill>
                  <a:srgbClr val="000000"/>
                </a:solidFill>
              </a:rPr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 i="1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всегда спит на уроке</a:t>
            </a:r>
            <a:r>
              <a:rPr lang="ru-RU" altLang="ru-RU" sz="2600" i="1">
                <a:solidFill>
                  <a:srgbClr val="000000"/>
                </a:solidFill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altLang="ru-RU" sz="2600" b="1">
                <a:solidFill>
                  <a:srgbClr val="000000"/>
                </a:solidFill>
              </a:rPr>
              <a:t>Предикат-отношение</a:t>
            </a:r>
            <a:r>
              <a:rPr lang="ru-RU" altLang="ru-RU" sz="2600">
                <a:solidFill>
                  <a:srgbClr val="000000"/>
                </a:solidFill>
              </a:rPr>
              <a:t> – от нескольких переменных:</a:t>
            </a:r>
          </a:p>
          <a:p>
            <a:r>
              <a:rPr lang="ru-RU" altLang="ru-RU" sz="2600">
                <a:solidFill>
                  <a:srgbClr val="000000"/>
                </a:solidFill>
              </a:rPr>
              <a:t>Больше(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 i="1">
                <a:solidFill>
                  <a:srgbClr val="000000"/>
                </a:solidFill>
              </a:rPr>
              <a:t>,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 i="1">
                <a:solidFill>
                  <a:srgbClr val="000000"/>
                </a:solidFill>
              </a:rPr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 i="1">
                <a:solidFill>
                  <a:srgbClr val="000000"/>
                </a:solidFill>
              </a:rPr>
              <a:t> </a:t>
            </a:r>
            <a:r>
              <a:rPr lang="en-US" altLang="ru-RU" sz="2600">
                <a:solidFill>
                  <a:srgbClr val="000000"/>
                </a:solidFill>
              </a:rPr>
              <a:t>&gt;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 i="1">
                <a:solidFill>
                  <a:srgbClr val="000000"/>
                </a:solidFill>
              </a:rPr>
              <a:t>»</a:t>
            </a:r>
            <a:endParaRPr lang="en-US" altLang="ru-RU" sz="2600" i="1">
              <a:solidFill>
                <a:srgbClr val="000000"/>
              </a:solidFill>
            </a:endParaRPr>
          </a:p>
          <a:p>
            <a:r>
              <a:rPr lang="ru-RU" altLang="ru-RU" sz="2600">
                <a:solidFill>
                  <a:srgbClr val="000000"/>
                </a:solidFill>
              </a:rPr>
              <a:t>Живет(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 i="1">
                <a:solidFill>
                  <a:srgbClr val="000000"/>
                </a:solidFill>
              </a:rPr>
              <a:t>,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 i="1">
                <a:solidFill>
                  <a:srgbClr val="000000"/>
                </a:solidFill>
              </a:rPr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altLang="ru-RU" sz="2600">
                <a:solidFill>
                  <a:srgbClr val="000000"/>
                </a:solidFill>
              </a:rPr>
              <a:t>живет в городе</a:t>
            </a:r>
            <a:r>
              <a:rPr lang="en-US" altLang="ru-RU" sz="2600">
                <a:solidFill>
                  <a:srgbClr val="000000"/>
                </a:solidFill>
              </a:rPr>
              <a:t>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 i="1">
                <a:solidFill>
                  <a:srgbClr val="000000"/>
                </a:solidFill>
              </a:rPr>
              <a:t>»</a:t>
            </a:r>
          </a:p>
          <a:p>
            <a:r>
              <a:rPr lang="ru-RU" altLang="ru-RU" sz="2600" i="1">
                <a:solidFill>
                  <a:srgbClr val="000000"/>
                </a:solidFill>
              </a:rPr>
              <a:t>	</a:t>
            </a:r>
            <a:r>
              <a:rPr lang="ru-RU" altLang="ru-RU" sz="2600">
                <a:solidFill>
                  <a:srgbClr val="000000"/>
                </a:solidFill>
              </a:rPr>
              <a:t>Любит(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 i="1">
                <a:solidFill>
                  <a:srgbClr val="000000"/>
                </a:solidFill>
              </a:rPr>
              <a:t>,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ru-RU" sz="2600">
                <a:solidFill>
                  <a:srgbClr val="000000"/>
                </a:solidFill>
              </a:rPr>
              <a:t>) = </a:t>
            </a:r>
            <a:r>
              <a:rPr lang="ru-RU" altLang="ru-RU" sz="2600" i="1">
                <a:solidFill>
                  <a:srgbClr val="000000"/>
                </a:solidFill>
              </a:rPr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 i="1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любит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 i="1">
                <a:solidFill>
                  <a:srgbClr val="0000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513138" y="4275138"/>
            <a:ext cx="2090737" cy="823912"/>
          </a:xfrm>
          <a:prstGeom prst="flowChartAlternateProcess">
            <a:avLst/>
          </a:prstGeom>
          <a:solidFill>
            <a:srgbClr val="FFFFC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5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Предикаты и кванторы</a:t>
            </a:r>
          </a:p>
        </p:txBody>
      </p:sp>
      <p:sp>
        <p:nvSpPr>
          <p:cNvPr id="3482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A2281-1F8E-4FD4-84FA-43403336D5E2}" type="slidenum">
              <a:rPr lang="ru-RU" altLang="ru-RU"/>
              <a:pPr eaLnBrk="1" hangingPunct="1"/>
              <a:t>89</a:t>
            </a:fld>
            <a:endParaRPr lang="ru-RU" altLang="ru-RU"/>
          </a:p>
        </p:txBody>
      </p:sp>
      <p:graphicFrame>
        <p:nvGraphicFramePr>
          <p:cNvPr id="194628" name="Object 68"/>
          <p:cNvGraphicFramePr>
            <a:graphicFrameLocks noChangeAspect="1"/>
          </p:cNvGraphicFramePr>
          <p:nvPr/>
        </p:nvGraphicFramePr>
        <p:xfrm>
          <a:off x="1331913" y="1381125"/>
          <a:ext cx="22082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" name="Формула" r:id="rId3" imgW="888840" imgH="203040" progId="Equation.3">
                  <p:embed/>
                </p:oleObj>
              </mc:Choice>
              <mc:Fallback>
                <p:oleObj name="Формула" r:id="rId3" imgW="888840" imgH="2030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81125"/>
                        <a:ext cx="220821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395413" y="1931988"/>
          <a:ext cx="30591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" name="Формула" r:id="rId5" imgW="1231560" imgH="203040" progId="Equation.3">
                  <p:embed/>
                </p:oleObj>
              </mc:Choice>
              <mc:Fallback>
                <p:oleObj name="Формула" r:id="rId5" imgW="12315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1931988"/>
                        <a:ext cx="30591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Прямоугольник 5"/>
          <p:cNvSpPr>
            <a:spLocks noChangeArrowheads="1"/>
          </p:cNvSpPr>
          <p:nvPr/>
        </p:nvSpPr>
        <p:spPr bwMode="auto">
          <a:xfrm>
            <a:off x="385763" y="841375"/>
            <a:ext cx="5102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Предикаты задают </a:t>
            </a:r>
            <a:r>
              <a:rPr lang="ru-RU" altLang="ru-RU" sz="2600" b="1"/>
              <a:t>множества:</a:t>
            </a:r>
            <a:endParaRPr lang="ru-RU" altLang="ru-RU" b="1"/>
          </a:p>
        </p:txBody>
      </p:sp>
      <p:sp>
        <p:nvSpPr>
          <p:cNvPr id="24588" name="Прямоугольник 6"/>
          <p:cNvSpPr>
            <a:spLocks noChangeArrowheads="1"/>
          </p:cNvSpPr>
          <p:nvPr/>
        </p:nvSpPr>
        <p:spPr bwMode="auto">
          <a:xfrm>
            <a:off x="385763" y="2424113"/>
            <a:ext cx="6176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Предикаты, которые </a:t>
            </a:r>
            <a:r>
              <a:rPr lang="ru-RU" altLang="ru-RU" sz="2600" b="1"/>
              <a:t>всегда истинны</a:t>
            </a:r>
            <a:r>
              <a:rPr lang="ru-RU" altLang="ru-RU" sz="2600"/>
              <a:t>:</a:t>
            </a:r>
            <a:endParaRPr lang="ru-RU" altLang="ru-RU" b="1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33500" y="2862263"/>
          <a:ext cx="23637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2" name="Формула" r:id="rId7" imgW="952200" imgH="228600" progId="Equation.3">
                  <p:embed/>
                </p:oleObj>
              </mc:Choice>
              <mc:Fallback>
                <p:oleObj name="Формула" r:id="rId7" imgW="952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862263"/>
                        <a:ext cx="23637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Прямоугольник 8"/>
          <p:cNvSpPr>
            <a:spLocks noChangeArrowheads="1"/>
          </p:cNvSpPr>
          <p:nvPr/>
        </p:nvSpPr>
        <p:spPr bwMode="auto">
          <a:xfrm>
            <a:off x="3775075" y="2881313"/>
            <a:ext cx="4884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для всех вещественных чисел</a:t>
            </a:r>
            <a:endParaRPr lang="ru-RU" altLang="ru-RU" b="1"/>
          </a:p>
        </p:txBody>
      </p:sp>
      <p:sp>
        <p:nvSpPr>
          <p:cNvPr id="24590" name="Прямоугольник 9"/>
          <p:cNvSpPr>
            <a:spLocks noChangeArrowheads="1"/>
          </p:cNvSpPr>
          <p:nvPr/>
        </p:nvSpPr>
        <p:spPr bwMode="auto">
          <a:xfrm>
            <a:off x="385763" y="3373438"/>
            <a:ext cx="8616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«Для любого допустимого 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</a:t>
            </a:r>
            <a:r>
              <a:rPr lang="ru-RU" altLang="ru-RU" sz="2600"/>
              <a:t>утверждение </a:t>
            </a:r>
            <a:r>
              <a:rPr lang="en-US" altLang="ru-RU" sz="2600"/>
              <a:t>P(</a:t>
            </a:r>
            <a:r>
              <a:rPr lang="en-US" altLang="ru-RU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 </a:t>
            </a:r>
            <a:r>
              <a:rPr lang="ru-RU" altLang="ru-RU" sz="2600"/>
              <a:t>истинно»:</a:t>
            </a:r>
            <a:endParaRPr lang="ru-RU" altLang="ru-RU" b="1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600450" y="4370388"/>
          <a:ext cx="19431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" name="Формула" r:id="rId9" imgW="533160" imgH="203040" progId="Equation.3">
                  <p:embed/>
                </p:oleObj>
              </mc:Choice>
              <mc:Fallback>
                <p:oleObj name="Формула" r:id="rId9" imgW="5331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370388"/>
                        <a:ext cx="194310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75"/>
          <p:cNvSpPr>
            <a:spLocks noChangeArrowheads="1"/>
          </p:cNvSpPr>
          <p:nvPr/>
        </p:nvSpPr>
        <p:spPr bwMode="auto">
          <a:xfrm>
            <a:off x="6002338" y="4021138"/>
            <a:ext cx="2320925" cy="585787"/>
          </a:xfrm>
          <a:prstGeom prst="wedgeRoundRectCallout">
            <a:avLst>
              <a:gd name="adj1" fmla="val -65950"/>
              <a:gd name="adj2" fmla="val 49705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высказывание</a:t>
            </a:r>
            <a:endParaRPr lang="ru-RU" sz="24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4" name="AutoShape 75"/>
          <p:cNvSpPr>
            <a:spLocks noChangeArrowheads="1"/>
          </p:cNvSpPr>
          <p:nvPr/>
        </p:nvSpPr>
        <p:spPr bwMode="auto">
          <a:xfrm>
            <a:off x="1524000" y="4325938"/>
            <a:ext cx="1617663" cy="585787"/>
          </a:xfrm>
          <a:prstGeom prst="wedgeRoundRectCallout">
            <a:avLst>
              <a:gd name="adj1" fmla="val 83327"/>
              <a:gd name="adj2" fmla="val 9646"/>
              <a:gd name="adj3" fmla="val 16667"/>
            </a:avLst>
          </a:prstGeom>
          <a:solidFill>
            <a:srgbClr val="E6E6E6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400">
                <a:latin typeface="Arial" charset="0"/>
                <a:cs typeface="Arial" charset="0"/>
              </a:rPr>
              <a:t>квантор</a:t>
            </a:r>
            <a:endParaRPr lang="ru-RU" sz="24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4593" name="Прямоугольник 14"/>
          <p:cNvSpPr>
            <a:spLocks noChangeArrowheads="1"/>
          </p:cNvSpPr>
          <p:nvPr/>
        </p:nvSpPr>
        <p:spPr bwMode="auto">
          <a:xfrm>
            <a:off x="422275" y="5295900"/>
            <a:ext cx="703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Квантор</a:t>
            </a:r>
            <a:r>
              <a:rPr lang="ru-RU" altLang="ru-RU" sz="2600" b="1"/>
              <a:t> </a:t>
            </a:r>
            <a:r>
              <a:rPr lang="ru-RU" altLang="ru-RU" sz="2600"/>
              <a:t>– знак, обозначающий количество.</a:t>
            </a:r>
            <a:endParaRPr lang="ru-RU" altLang="ru-RU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933450" y="5738813"/>
          <a:ext cx="9731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4" name="Формула" r:id="rId11" imgW="266400" imgH="164880" progId="Equation.3">
                  <p:embed/>
                </p:oleObj>
              </mc:Choice>
              <mc:Fallback>
                <p:oleObj name="Формула" r:id="rId11" imgW="26640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738813"/>
                        <a:ext cx="9731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Прямоугольник 17"/>
          <p:cNvSpPr>
            <a:spLocks noChangeArrowheads="1"/>
          </p:cNvSpPr>
          <p:nvPr/>
        </p:nvSpPr>
        <p:spPr bwMode="auto">
          <a:xfrm>
            <a:off x="1885950" y="5729288"/>
            <a:ext cx="5095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800">
                <a:solidFill>
                  <a:srgbClr val="000000"/>
                </a:solidFill>
              </a:rPr>
              <a:t>А</a:t>
            </a:r>
            <a:endParaRPr lang="ru-RU" altLang="ru-RU" sz="3800"/>
          </a:p>
        </p:txBody>
      </p:sp>
      <p:sp>
        <p:nvSpPr>
          <p:cNvPr id="24595" name="Прямоугольник 18"/>
          <p:cNvSpPr>
            <a:spLocks noChangeArrowheads="1"/>
          </p:cNvSpPr>
          <p:nvPr/>
        </p:nvSpPr>
        <p:spPr bwMode="auto">
          <a:xfrm>
            <a:off x="2378075" y="5857875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(</a:t>
            </a:r>
            <a:r>
              <a:rPr lang="en-US" altLang="ru-RU" sz="2400" i="1">
                <a:solidFill>
                  <a:srgbClr val="000000"/>
                </a:solidFill>
              </a:rPr>
              <a:t>all</a:t>
            </a:r>
            <a:r>
              <a:rPr lang="en-US" altLang="ru-RU" sz="2400">
                <a:solidFill>
                  <a:srgbClr val="000000"/>
                </a:solidFill>
              </a:rPr>
              <a:t> – </a:t>
            </a:r>
            <a:r>
              <a:rPr lang="ru-RU" altLang="ru-RU" sz="2400">
                <a:solidFill>
                  <a:srgbClr val="000000"/>
                </a:solidFill>
              </a:rPr>
              <a:t>все)</a:t>
            </a:r>
            <a:endParaRPr lang="ru-RU" altLang="ru-RU" sz="240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192588" y="5819775"/>
          <a:ext cx="8794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5" name="Формула" r:id="rId13" imgW="241200" imgH="152280" progId="Equation.3">
                  <p:embed/>
                </p:oleObj>
              </mc:Choice>
              <mc:Fallback>
                <p:oleObj name="Формула" r:id="rId13" imgW="24120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5819775"/>
                        <a:ext cx="8794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Прямоугольник 20"/>
          <p:cNvSpPr>
            <a:spLocks noChangeArrowheads="1"/>
          </p:cNvSpPr>
          <p:nvPr/>
        </p:nvSpPr>
        <p:spPr bwMode="auto">
          <a:xfrm>
            <a:off x="4981575" y="5705475"/>
            <a:ext cx="542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200"/>
              <a:t>E</a:t>
            </a:r>
            <a:endParaRPr lang="ru-RU" altLang="ru-RU" sz="4200"/>
          </a:p>
        </p:txBody>
      </p:sp>
      <p:sp>
        <p:nvSpPr>
          <p:cNvPr id="24597" name="Прямоугольник 21"/>
          <p:cNvSpPr>
            <a:spLocks noChangeArrowheads="1"/>
          </p:cNvSpPr>
          <p:nvPr/>
        </p:nvSpPr>
        <p:spPr bwMode="auto">
          <a:xfrm>
            <a:off x="5602288" y="5857875"/>
            <a:ext cx="3151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(</a:t>
            </a:r>
            <a:r>
              <a:rPr lang="en-US" altLang="ru-RU" sz="2400" i="1">
                <a:solidFill>
                  <a:srgbClr val="000000"/>
                </a:solidFill>
              </a:rPr>
              <a:t>exists </a:t>
            </a:r>
            <a:r>
              <a:rPr lang="en-US" altLang="ru-RU" sz="2400">
                <a:solidFill>
                  <a:srgbClr val="000000"/>
                </a:solidFill>
              </a:rPr>
              <a:t>– </a:t>
            </a:r>
            <a:r>
              <a:rPr lang="ru-RU" altLang="ru-RU" sz="2400">
                <a:solidFill>
                  <a:srgbClr val="000000"/>
                </a:solidFill>
              </a:rPr>
              <a:t>существует)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4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2.22222E-6 0.0113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3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0017 0.01435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587" grpId="0"/>
      <p:bldP spid="24588" grpId="0"/>
      <p:bldP spid="24589" grpId="0"/>
      <p:bldP spid="24590" grpId="0"/>
      <p:bldP spid="13" grpId="0" animBg="1"/>
      <p:bldP spid="14" grpId="0" animBg="1"/>
      <p:bldP spid="24593" grpId="0"/>
      <p:bldP spid="24594" grpId="0"/>
      <p:bldP spid="24594" grpId="1"/>
      <p:bldP spid="24594" grpId="2"/>
      <p:bldP spid="24595" grpId="0"/>
      <p:bldP spid="24596" grpId="0"/>
      <p:bldP spid="24596" grpId="1"/>
      <p:bldP spid="24596" grpId="2"/>
      <p:bldP spid="245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3654" y="2416613"/>
            <a:ext cx="8369300" cy="1397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C00000"/>
                </a:solidFill>
              </a:rPr>
              <a:t>§  </a:t>
            </a:r>
            <a:r>
              <a:rPr lang="ru-RU" altLang="ru-RU" sz="4400" b="1" dirty="0">
                <a:solidFill>
                  <a:srgbClr val="C00000"/>
                </a:solidFill>
              </a:rPr>
              <a:t>2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. Логические операции</a:t>
            </a:r>
          </a:p>
        </p:txBody>
      </p:sp>
      <p:sp>
        <p:nvSpPr>
          <p:cNvPr id="655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FDA837-9849-45C7-B03A-BB6A9F4E31D3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Кванторы</a:t>
            </a:r>
          </a:p>
        </p:txBody>
      </p:sp>
      <p:sp>
        <p:nvSpPr>
          <p:cNvPr id="3585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4641DB-7E45-43C7-92DC-B7D18B70233B}" type="slidenum">
              <a:rPr lang="ru-RU" altLang="ru-RU"/>
              <a:pPr eaLnBrk="1" hangingPunct="1"/>
              <a:t>90</a:t>
            </a:fld>
            <a:endParaRPr lang="ru-RU" altLang="ru-RU"/>
          </a:p>
        </p:txBody>
      </p:sp>
      <p:sp>
        <p:nvSpPr>
          <p:cNvPr id="25618" name="Line 7"/>
          <p:cNvSpPr>
            <a:spLocks noChangeShapeType="1"/>
          </p:cNvSpPr>
          <p:nvPr/>
        </p:nvSpPr>
        <p:spPr bwMode="auto">
          <a:xfrm>
            <a:off x="1265238" y="4535488"/>
            <a:ext cx="4287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Полилиния 4"/>
          <p:cNvSpPr>
            <a:spLocks/>
          </p:cNvSpPr>
          <p:nvPr/>
        </p:nvSpPr>
        <p:spPr bwMode="auto">
          <a:xfrm>
            <a:off x="1016000" y="4832350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Прямоугольник 5"/>
          <p:cNvSpPr>
            <a:spLocks noChangeArrowheads="1"/>
          </p:cNvSpPr>
          <p:nvPr/>
        </p:nvSpPr>
        <p:spPr bwMode="auto">
          <a:xfrm>
            <a:off x="409575" y="841375"/>
            <a:ext cx="837088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Какой квантор использовать?</a:t>
            </a:r>
          </a:p>
          <a:p>
            <a:pPr eaLnBrk="1" hangingPunct="1"/>
            <a:r>
              <a:rPr lang="ru-RU" altLang="ru-RU" sz="2600"/>
              <a:t>	«  …   моря соленые».</a:t>
            </a:r>
          </a:p>
          <a:p>
            <a:pPr eaLnBrk="1" hangingPunct="1"/>
            <a:r>
              <a:rPr lang="ru-RU" altLang="ru-RU" sz="2600"/>
              <a:t>	«  …   кошки серые».</a:t>
            </a:r>
          </a:p>
          <a:p>
            <a:pPr eaLnBrk="1" hangingPunct="1"/>
            <a:r>
              <a:rPr lang="ru-RU" altLang="ru-RU" sz="2600"/>
              <a:t>	«  …   числа чётные».</a:t>
            </a:r>
          </a:p>
          <a:p>
            <a:pPr eaLnBrk="1" hangingPunct="1"/>
            <a:r>
              <a:rPr lang="ru-RU" altLang="ru-RU" sz="2600"/>
              <a:t>	«  …   окуни – рыбы».</a:t>
            </a:r>
          </a:p>
          <a:p>
            <a:pPr eaLnBrk="1" hangingPunct="1"/>
            <a:r>
              <a:rPr lang="ru-RU" altLang="ru-RU" sz="2600"/>
              <a:t>	«  …   прямоугольники – квадраты».</a:t>
            </a:r>
          </a:p>
          <a:p>
            <a:pPr eaLnBrk="1" hangingPunct="1"/>
            <a:r>
              <a:rPr lang="ru-RU" altLang="ru-RU" sz="2600"/>
              <a:t>	«  …   квадраты – прямоугольники».</a:t>
            </a:r>
            <a:endParaRPr lang="en-US" altLang="ru-RU" sz="2600"/>
          </a:p>
          <a:p>
            <a:pPr eaLnBrk="1" hangingPunct="1">
              <a:spcBef>
                <a:spcPts val="1200"/>
              </a:spcBef>
            </a:pPr>
            <a:r>
              <a:rPr lang="ru-RU" altLang="ru-RU" sz="2600"/>
              <a:t>Истинно ли высказывание?</a:t>
            </a:r>
          </a:p>
        </p:txBody>
      </p:sp>
      <p:graphicFrame>
        <p:nvGraphicFramePr>
          <p:cNvPr id="194628" name="Object 68"/>
          <p:cNvGraphicFramePr>
            <a:graphicFrameLocks noChangeAspect="1"/>
          </p:cNvGraphicFramePr>
          <p:nvPr/>
        </p:nvGraphicFramePr>
        <p:xfrm>
          <a:off x="3287713" y="4300538"/>
          <a:ext cx="22082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5" name="Формула" r:id="rId3" imgW="888840" imgH="203040" progId="Equation.3">
                  <p:embed/>
                </p:oleObj>
              </mc:Choice>
              <mc:Fallback>
                <p:oleObj name="Формула" r:id="rId3" imgW="888840" imgH="2030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300538"/>
                        <a:ext cx="22082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765300" y="3243263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6" name="Формула" r:id="rId5" imgW="152280" imgH="164880" progId="Equation.3">
                  <p:embed/>
                </p:oleObj>
              </mc:Choice>
              <mc:Fallback>
                <p:oleObj name="Формула" r:id="rId5" imgW="1522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243263"/>
                        <a:ext cx="377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65300" y="2481263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7" name="Формула" r:id="rId7" imgW="152280" imgH="164880" progId="Equation.3">
                  <p:embed/>
                </p:oleObj>
              </mc:Choice>
              <mc:Fallback>
                <p:oleObj name="Формула" r:id="rId7" imgW="1522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481263"/>
                        <a:ext cx="377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765300" y="125095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8" name="Формула" r:id="rId8" imgW="152280" imgH="164880" progId="Equation.3">
                  <p:embed/>
                </p:oleObj>
              </mc:Choice>
              <mc:Fallback>
                <p:oleObj name="Формула" r:id="rId8" imgW="1522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1250950"/>
                        <a:ext cx="377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809750" y="1685925"/>
          <a:ext cx="3143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9" name="Формула" r:id="rId9" imgW="126720" imgH="152280" progId="Equation.3">
                  <p:embed/>
                </p:oleObj>
              </mc:Choice>
              <mc:Fallback>
                <p:oleObj name="Формула" r:id="rId9" imgW="126720" imgH="152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685925"/>
                        <a:ext cx="3143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809750" y="2084388"/>
          <a:ext cx="3143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0" name="Формула" r:id="rId11" imgW="126720" imgH="152280" progId="Equation.3">
                  <p:embed/>
                </p:oleObj>
              </mc:Choice>
              <mc:Fallback>
                <p:oleObj name="Формула" r:id="rId11" imgW="12672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84388"/>
                        <a:ext cx="3143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809750" y="2870200"/>
          <a:ext cx="3143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1" name="Формула" r:id="rId12" imgW="126720" imgH="152280" progId="Equation.3">
                  <p:embed/>
                </p:oleObj>
              </mc:Choice>
              <mc:Fallback>
                <p:oleObj name="Формула" r:id="rId12" imgW="126720" imgH="152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870200"/>
                        <a:ext cx="3143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Прямоугольник 13"/>
          <p:cNvSpPr>
            <a:spLocks noChangeArrowheads="1"/>
          </p:cNvSpPr>
          <p:nvPr/>
        </p:nvSpPr>
        <p:spPr bwMode="auto">
          <a:xfrm>
            <a:off x="2571750" y="4270375"/>
            <a:ext cx="738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при</a:t>
            </a:r>
            <a:endParaRPr lang="ru-RU" altLang="ru-RU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287463" y="4302125"/>
          <a:ext cx="13255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2" name="Формула" r:id="rId13" imgW="533160" imgH="203040" progId="Equation.3">
                  <p:embed/>
                </p:oleObj>
              </mc:Choice>
              <mc:Fallback>
                <p:oleObj name="Формула" r:id="rId13" imgW="5331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302125"/>
                        <a:ext cx="13255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287713" y="4757738"/>
          <a:ext cx="22082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3" name="Формула" r:id="rId15" imgW="888840" imgH="203040" progId="Equation.3">
                  <p:embed/>
                </p:oleObj>
              </mc:Choice>
              <mc:Fallback>
                <p:oleObj name="Формула" r:id="rId15" imgW="88884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757738"/>
                        <a:ext cx="22082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Прямоугольник 16"/>
          <p:cNvSpPr>
            <a:spLocks noChangeArrowheads="1"/>
          </p:cNvSpPr>
          <p:nvPr/>
        </p:nvSpPr>
        <p:spPr bwMode="auto">
          <a:xfrm>
            <a:off x="2571750" y="4727575"/>
            <a:ext cx="738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при</a:t>
            </a:r>
            <a:endParaRPr lang="ru-RU" altLang="ru-RU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317625" y="4759325"/>
          <a:ext cx="12636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4" name="Формула" r:id="rId16" imgW="507960" imgH="203040" progId="Equation.3">
                  <p:embed/>
                </p:oleObj>
              </mc:Choice>
              <mc:Fallback>
                <p:oleObj name="Формула" r:id="rId16" imgW="5079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4759325"/>
                        <a:ext cx="12636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3" name="Полилиния 19"/>
          <p:cNvSpPr>
            <a:spLocks/>
          </p:cNvSpPr>
          <p:nvPr/>
        </p:nvSpPr>
        <p:spPr bwMode="auto">
          <a:xfrm>
            <a:off x="1016000" y="5724525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3276600" y="5129213"/>
          <a:ext cx="2365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5" name="Формула" r:id="rId18" imgW="952200" imgH="228600" progId="Equation.3">
                  <p:embed/>
                </p:oleObj>
              </mc:Choice>
              <mc:Fallback>
                <p:oleObj name="Формула" r:id="rId18" imgW="9522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29213"/>
                        <a:ext cx="23653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4" name="Прямоугольник 21"/>
          <p:cNvSpPr>
            <a:spLocks noChangeArrowheads="1"/>
          </p:cNvSpPr>
          <p:nvPr/>
        </p:nvSpPr>
        <p:spPr bwMode="auto">
          <a:xfrm>
            <a:off x="2571750" y="5162550"/>
            <a:ext cx="738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при</a:t>
            </a:r>
            <a:endParaRPr lang="ru-RU" altLang="ru-RU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287463" y="5194300"/>
          <a:ext cx="13255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6" name="Формула" r:id="rId20" imgW="533160" imgH="203040" progId="Equation.3">
                  <p:embed/>
                </p:oleObj>
              </mc:Choice>
              <mc:Fallback>
                <p:oleObj name="Формула" r:id="rId20" imgW="53316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5194300"/>
                        <a:ext cx="13255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3276600" y="5586413"/>
          <a:ext cx="2365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7" name="Формула" r:id="rId21" imgW="952200" imgH="228600" progId="Equation.3">
                  <p:embed/>
                </p:oleObj>
              </mc:Choice>
              <mc:Fallback>
                <p:oleObj name="Формула" r:id="rId21" imgW="952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86413"/>
                        <a:ext cx="23653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5" name="Прямоугольник 24"/>
          <p:cNvSpPr>
            <a:spLocks noChangeArrowheads="1"/>
          </p:cNvSpPr>
          <p:nvPr/>
        </p:nvSpPr>
        <p:spPr bwMode="auto">
          <a:xfrm>
            <a:off x="2571750" y="5619750"/>
            <a:ext cx="738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при</a:t>
            </a:r>
            <a:endParaRPr lang="ru-RU" altLang="ru-RU"/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1317625" y="5651500"/>
          <a:ext cx="12636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8" name="Формула" r:id="rId23" imgW="507960" imgH="203040" progId="Equation.3">
                  <p:embed/>
                </p:oleObj>
              </mc:Choice>
              <mc:Fallback>
                <p:oleObj name="Формула" r:id="rId23" imgW="5079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5651500"/>
                        <a:ext cx="12636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Полилиния 26"/>
          <p:cNvSpPr>
            <a:spLocks/>
          </p:cNvSpPr>
          <p:nvPr/>
        </p:nvSpPr>
        <p:spPr bwMode="auto">
          <a:xfrm>
            <a:off x="1016000" y="5267325"/>
            <a:ext cx="282575" cy="273050"/>
          </a:xfrm>
          <a:custGeom>
            <a:avLst/>
            <a:gdLst>
              <a:gd name="T0" fmla="*/ 1 w 564204"/>
              <a:gd name="T1" fmla="*/ 0 h 671208"/>
              <a:gd name="T2" fmla="*/ 1 w 564204"/>
              <a:gd name="T3" fmla="*/ 0 h 671208"/>
              <a:gd name="T4" fmla="*/ 1 w 564204"/>
              <a:gd name="T5" fmla="*/ 0 h 671208"/>
              <a:gd name="T6" fmla="*/ 1 w 564204"/>
              <a:gd name="T7" fmla="*/ 0 h 671208"/>
              <a:gd name="T8" fmla="*/ 1 w 564204"/>
              <a:gd name="T9" fmla="*/ 0 h 671208"/>
              <a:gd name="T10" fmla="*/ 0 w 564204"/>
              <a:gd name="T11" fmla="*/ 0 h 671208"/>
              <a:gd name="T12" fmla="*/ 1 w 564204"/>
              <a:gd name="T13" fmla="*/ 0 h 671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4204"/>
              <a:gd name="T22" fmla="*/ 0 h 671208"/>
              <a:gd name="T23" fmla="*/ 564204 w 564204"/>
              <a:gd name="T24" fmla="*/ 671208 h 671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4204" h="671208">
                <a:moveTo>
                  <a:pt x="68093" y="204281"/>
                </a:moveTo>
                <a:lnTo>
                  <a:pt x="262647" y="505838"/>
                </a:lnTo>
                <a:lnTo>
                  <a:pt x="535021" y="0"/>
                </a:lnTo>
                <a:lnTo>
                  <a:pt x="564204" y="48638"/>
                </a:lnTo>
                <a:lnTo>
                  <a:pt x="282102" y="671208"/>
                </a:lnTo>
                <a:lnTo>
                  <a:pt x="0" y="369651"/>
                </a:lnTo>
                <a:lnTo>
                  <a:pt x="68093" y="20428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 build="p"/>
      <p:bldP spid="25621" grpId="0"/>
      <p:bldP spid="25622" grpId="0"/>
      <p:bldP spid="25624" grpId="0"/>
      <p:bldP spid="2562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Кванторы</a:t>
            </a:r>
          </a:p>
        </p:txBody>
      </p:sp>
      <p:sp>
        <p:nvSpPr>
          <p:cNvPr id="368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F4C660-1CD9-4CDA-B103-DBBB7DA717BF}" type="slidenum">
              <a:rPr lang="ru-RU" altLang="ru-RU"/>
              <a:pPr eaLnBrk="1" hangingPunct="1"/>
              <a:t>91</a:t>
            </a:fld>
            <a:endParaRPr lang="ru-RU" alt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9575" y="841375"/>
            <a:ext cx="837088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Дано</a:t>
            </a:r>
            <a:r>
              <a:rPr lang="ru-RU" altLang="ru-RU" sz="2600"/>
              <a:t>:</a:t>
            </a:r>
            <a:endParaRPr lang="en-US" altLang="ru-RU" sz="2600"/>
          </a:p>
          <a:p>
            <a:pPr eaLnBrk="1" hangingPunct="1"/>
            <a:r>
              <a:rPr lang="en-US" altLang="ru-RU" sz="2600"/>
              <a:t>A = </a:t>
            </a:r>
            <a:r>
              <a:rPr lang="ru-RU" altLang="ru-RU" sz="2600"/>
              <a:t>«Все люди смертны» = 1.</a:t>
            </a:r>
          </a:p>
          <a:p>
            <a:pPr eaLnBrk="1" hangingPunct="1"/>
            <a:r>
              <a:rPr lang="en-US" altLang="ru-RU" sz="2600"/>
              <a:t>B</a:t>
            </a:r>
            <a:r>
              <a:rPr lang="ru-RU" altLang="ru-RU" sz="2600"/>
              <a:t> = «Сократ – человек» = 1.</a:t>
            </a:r>
          </a:p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Доказать</a:t>
            </a:r>
            <a:r>
              <a:rPr lang="ru-RU" altLang="ru-RU" sz="2600"/>
              <a:t>:</a:t>
            </a:r>
          </a:p>
          <a:p>
            <a:pPr eaLnBrk="1" hangingPunct="1"/>
            <a:r>
              <a:rPr lang="en-US" altLang="ru-RU" sz="2600"/>
              <a:t>C = </a:t>
            </a:r>
            <a:r>
              <a:rPr lang="ru-RU" altLang="ru-RU" sz="2600"/>
              <a:t>«Сократ смертен»</a:t>
            </a:r>
            <a:r>
              <a:rPr lang="en-US" altLang="ru-RU" sz="2600"/>
              <a:t> = 1</a:t>
            </a:r>
            <a:r>
              <a:rPr lang="ru-RU" altLang="ru-RU" sz="2600"/>
              <a:t>.</a:t>
            </a:r>
            <a:endParaRPr lang="en-US" altLang="ru-RU" sz="2600"/>
          </a:p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Доказательство</a:t>
            </a:r>
            <a:r>
              <a:rPr lang="ru-RU" altLang="ru-RU" sz="2600"/>
              <a:t>:</a:t>
            </a:r>
          </a:p>
          <a:p>
            <a:pPr eaLnBrk="1" hangingPunct="1"/>
            <a:r>
              <a:rPr lang="en-US" altLang="ru-RU" sz="2600"/>
              <a:t>P(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 = </a:t>
            </a:r>
            <a:r>
              <a:rPr lang="ru-RU" altLang="ru-RU" sz="2600"/>
              <a:t>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– </a:t>
            </a:r>
            <a:r>
              <a:rPr lang="ru-RU" altLang="ru-RU" sz="2600"/>
              <a:t>человек»          </a:t>
            </a:r>
            <a:r>
              <a:rPr lang="en-US" altLang="ru-RU" sz="2600"/>
              <a:t>Q(</a:t>
            </a:r>
            <a:r>
              <a:rPr lang="en-US" alt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 = </a:t>
            </a:r>
            <a:r>
              <a:rPr lang="ru-RU" altLang="ru-RU" sz="2600"/>
              <a:t>«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– </a:t>
            </a:r>
            <a:r>
              <a:rPr lang="ru-RU" altLang="ru-RU" sz="2600"/>
              <a:t>смертен»</a:t>
            </a:r>
          </a:p>
          <a:p>
            <a:pPr eaLnBrk="1" hangingPunct="1"/>
            <a:r>
              <a:rPr lang="en-US" altLang="ru-RU" sz="2600"/>
              <a:t>A = 1:       </a:t>
            </a:r>
            <a:endParaRPr lang="ru-RU" altLang="ru-RU" sz="2600"/>
          </a:p>
          <a:p>
            <a:pPr eaLnBrk="1" hangingPunct="1"/>
            <a:r>
              <a:rPr lang="ru-RU" altLang="ru-RU" sz="2600"/>
              <a:t>         при «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</a:t>
            </a:r>
            <a:r>
              <a:rPr lang="ru-RU" altLang="ru-RU" sz="2600"/>
              <a:t>=Сократ»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2600"/>
              <a:t>B = 1: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2600"/>
              <a:t>   	   </a:t>
            </a:r>
            <a:r>
              <a:rPr lang="ru-RU" altLang="ru-RU" sz="2600"/>
              <a:t>по свойствам импликации</a:t>
            </a:r>
            <a:endParaRPr lang="en-US" altLang="ru-RU" sz="2600"/>
          </a:p>
        </p:txBody>
      </p:sp>
      <p:graphicFrame>
        <p:nvGraphicFramePr>
          <p:cNvPr id="194628" name="Object 68"/>
          <p:cNvGraphicFramePr>
            <a:graphicFrameLocks noChangeAspect="1"/>
          </p:cNvGraphicFramePr>
          <p:nvPr/>
        </p:nvGraphicFramePr>
        <p:xfrm>
          <a:off x="1863725" y="3787775"/>
          <a:ext cx="28717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" name="Формула" r:id="rId3" imgW="1155600" imgH="203040" progId="Equation.3">
                  <p:embed/>
                </p:oleObj>
              </mc:Choice>
              <mc:Fallback>
                <p:oleObj name="Формула" r:id="rId3" imgW="1155600" imgH="2030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787775"/>
                        <a:ext cx="28717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373563" y="4225925"/>
            <a:ext cx="4479925" cy="527050"/>
            <a:chOff x="2432979" y="4136431"/>
            <a:chExt cx="4479925" cy="527684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2432979" y="4167227"/>
            <a:ext cx="4479925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8" name="Формула" r:id="rId5" imgW="1803240" imgH="203040" progId="Equation.3">
                    <p:embed/>
                  </p:oleObj>
                </mc:Choice>
                <mc:Fallback>
                  <p:oleObj name="Формула" r:id="rId5" imgW="1803240" imgH="2030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979" y="4167227"/>
                          <a:ext cx="4479925" cy="496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7" name="Прямоугольник 6"/>
            <p:cNvSpPr>
              <a:spLocks noChangeArrowheads="1"/>
            </p:cNvSpPr>
            <p:nvPr/>
          </p:nvSpPr>
          <p:spPr bwMode="auto">
            <a:xfrm>
              <a:off x="2776095" y="4136431"/>
              <a:ext cx="12738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600">
                  <a:solidFill>
                    <a:srgbClr val="000000"/>
                  </a:solidFill>
                </a:rPr>
                <a:t>Сократ</a:t>
              </a:r>
              <a:endParaRPr lang="ru-RU" altLang="ru-RU"/>
            </a:p>
          </p:txBody>
        </p:sp>
        <p:sp>
          <p:nvSpPr>
            <p:cNvPr id="36908" name="Прямоугольник 8"/>
            <p:cNvSpPr>
              <a:spLocks noChangeArrowheads="1"/>
            </p:cNvSpPr>
            <p:nvPr/>
          </p:nvSpPr>
          <p:spPr bwMode="auto">
            <a:xfrm>
              <a:off x="5039794" y="4136431"/>
              <a:ext cx="12738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600">
                  <a:solidFill>
                    <a:srgbClr val="000000"/>
                  </a:solidFill>
                </a:rPr>
                <a:t>Сократ</a:t>
              </a:r>
              <a:endParaRPr lang="ru-RU" alt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1924050" y="4727575"/>
            <a:ext cx="2239963" cy="527050"/>
            <a:chOff x="3551895" y="4136431"/>
            <a:chExt cx="2239963" cy="526948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3551895" y="4166492"/>
            <a:ext cx="2239963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9" name="Формула" r:id="rId7" imgW="901440" imgH="203040" progId="Equation.3">
                    <p:embed/>
                  </p:oleObj>
                </mc:Choice>
                <mc:Fallback>
                  <p:oleObj name="Формула" r:id="rId7" imgW="90144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895" y="4166492"/>
                          <a:ext cx="2239963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6" name="Прямоугольник 12"/>
            <p:cNvSpPr>
              <a:spLocks noChangeArrowheads="1"/>
            </p:cNvSpPr>
            <p:nvPr/>
          </p:nvSpPr>
          <p:spPr bwMode="auto">
            <a:xfrm>
              <a:off x="3913519" y="4136431"/>
              <a:ext cx="12738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600">
                  <a:solidFill>
                    <a:srgbClr val="000000"/>
                  </a:solidFill>
                </a:rPr>
                <a:t>Сократ</a:t>
              </a:r>
              <a:endParaRPr lang="ru-RU" altLang="ru-RU"/>
            </a:p>
          </p:txBody>
        </p:sp>
      </p:grp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5783263" y="5218113"/>
            <a:ext cx="2303462" cy="527050"/>
            <a:chOff x="3519526" y="4136431"/>
            <a:chExt cx="2303463" cy="527567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3519526" y="4167111"/>
            <a:ext cx="2303463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80" name="Формула" r:id="rId9" imgW="927000" imgH="203040" progId="Equation.3">
                    <p:embed/>
                  </p:oleObj>
                </mc:Choice>
                <mc:Fallback>
                  <p:oleObj name="Формула" r:id="rId9" imgW="9270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526" y="4167111"/>
                          <a:ext cx="2303463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5" name="Прямоугольник 19"/>
            <p:cNvSpPr>
              <a:spLocks noChangeArrowheads="1"/>
            </p:cNvSpPr>
            <p:nvPr/>
          </p:nvSpPr>
          <p:spPr bwMode="auto">
            <a:xfrm>
              <a:off x="3913519" y="4136431"/>
              <a:ext cx="12738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600">
                  <a:solidFill>
                    <a:srgbClr val="000000"/>
                  </a:solidFill>
                </a:rPr>
                <a:t>Сократ</a:t>
              </a:r>
              <a:endParaRPr lang="ru-RU" altLang="ru-RU"/>
            </a:p>
          </p:txBody>
        </p:sp>
      </p:grpSp>
      <p:sp>
        <p:nvSpPr>
          <p:cNvPr id="26636" name="Полилиния 20"/>
          <p:cNvSpPr>
            <a:spLocks/>
          </p:cNvSpPr>
          <p:nvPr/>
        </p:nvSpPr>
        <p:spPr bwMode="auto">
          <a:xfrm>
            <a:off x="4237038" y="4973638"/>
            <a:ext cx="1974850" cy="277812"/>
          </a:xfrm>
          <a:custGeom>
            <a:avLst/>
            <a:gdLst>
              <a:gd name="T0" fmla="*/ 0 w 1973766"/>
              <a:gd name="T1" fmla="*/ 0 h 278780"/>
              <a:gd name="T2" fmla="*/ 1298692 w 1973766"/>
              <a:gd name="T3" fmla="*/ 51469 h 278780"/>
              <a:gd name="T4" fmla="*/ 1998850 w 1973766"/>
              <a:gd name="T5" fmla="*/ 257346 h 278780"/>
              <a:gd name="T6" fmla="*/ 0 60000 65536"/>
              <a:gd name="T7" fmla="*/ 0 60000 65536"/>
              <a:gd name="T8" fmla="*/ 0 60000 65536"/>
              <a:gd name="T9" fmla="*/ 0 w 1973766"/>
              <a:gd name="T10" fmla="*/ 0 h 278780"/>
              <a:gd name="T11" fmla="*/ 1973766 w 1973766"/>
              <a:gd name="T12" fmla="*/ 278780 h 278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3766" h="278780">
                <a:moveTo>
                  <a:pt x="0" y="0"/>
                </a:moveTo>
                <a:cubicBezTo>
                  <a:pt x="476715" y="4646"/>
                  <a:pt x="953430" y="9293"/>
                  <a:pt x="1282391" y="55756"/>
                </a:cubicBezTo>
                <a:cubicBezTo>
                  <a:pt x="1611352" y="102219"/>
                  <a:pt x="1792559" y="190499"/>
                  <a:pt x="1973766" y="278780"/>
                </a:cubicBezTo>
              </a:path>
            </a:pathLst>
          </a:cu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Полилиния 21"/>
          <p:cNvSpPr>
            <a:spLocks/>
          </p:cNvSpPr>
          <p:nvPr/>
        </p:nvSpPr>
        <p:spPr bwMode="auto">
          <a:xfrm>
            <a:off x="6132513" y="4638675"/>
            <a:ext cx="179387" cy="557213"/>
          </a:xfrm>
          <a:custGeom>
            <a:avLst/>
            <a:gdLst>
              <a:gd name="T0" fmla="*/ 202064 w 178419"/>
              <a:gd name="T1" fmla="*/ 0 h 557561"/>
              <a:gd name="T2" fmla="*/ 12628 w 178419"/>
              <a:gd name="T3" fmla="*/ 197859 h 557561"/>
              <a:gd name="T4" fmla="*/ 126291 w 178419"/>
              <a:gd name="T5" fmla="*/ 549612 h 557561"/>
              <a:gd name="T6" fmla="*/ 0 60000 65536"/>
              <a:gd name="T7" fmla="*/ 0 60000 65536"/>
              <a:gd name="T8" fmla="*/ 0 60000 65536"/>
              <a:gd name="T9" fmla="*/ 0 w 178419"/>
              <a:gd name="T10" fmla="*/ 0 h 557561"/>
              <a:gd name="T11" fmla="*/ 178419 w 178419"/>
              <a:gd name="T12" fmla="*/ 557561 h 5575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419" h="557561">
                <a:moveTo>
                  <a:pt x="178419" y="0"/>
                </a:moveTo>
                <a:cubicBezTo>
                  <a:pt x="100360" y="53897"/>
                  <a:pt x="22302" y="107795"/>
                  <a:pt x="11151" y="200722"/>
                </a:cubicBezTo>
                <a:cubicBezTo>
                  <a:pt x="0" y="293649"/>
                  <a:pt x="55756" y="425605"/>
                  <a:pt x="111512" y="557561"/>
                </a:cubicBezTo>
              </a:path>
            </a:pathLst>
          </a:cu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" name="Group 68"/>
          <p:cNvGraphicFramePr>
            <a:graphicFrameLocks noGrp="1"/>
          </p:cNvGraphicFramePr>
          <p:nvPr/>
        </p:nvGraphicFramePr>
        <p:xfrm>
          <a:off x="6165850" y="973138"/>
          <a:ext cx="2365375" cy="2286000"/>
        </p:xfrm>
        <a:graphic>
          <a:graphicData uri="http://schemas.openxmlformats.org/drawingml/2006/table">
            <a:tbl>
              <a:tblPr/>
              <a:tblGrid>
                <a:gridCol w="56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054725" y="2759075"/>
            <a:ext cx="2581275" cy="542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Несколько кванторов</a:t>
            </a:r>
          </a:p>
        </p:txBody>
      </p:sp>
      <p:sp>
        <p:nvSpPr>
          <p:cNvPr id="3789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D4EADF-B3CC-4154-871E-AD9282F90296}" type="slidenum">
              <a:rPr lang="ru-RU" altLang="ru-RU"/>
              <a:pPr eaLnBrk="1" hangingPunct="1"/>
              <a:t>92</a:t>
            </a:fld>
            <a:endParaRPr lang="ru-RU" altLang="ru-RU"/>
          </a:p>
        </p:txBody>
      </p:sp>
      <p:graphicFrame>
        <p:nvGraphicFramePr>
          <p:cNvPr id="194628" name="Object 68"/>
          <p:cNvGraphicFramePr>
            <a:graphicFrameLocks noChangeAspect="1"/>
          </p:cNvGraphicFramePr>
          <p:nvPr/>
        </p:nvGraphicFramePr>
        <p:xfrm>
          <a:off x="846138" y="1336675"/>
          <a:ext cx="16716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7" name="Формула" r:id="rId3" imgW="672840" imgH="203040" progId="Equation.3">
                  <p:embed/>
                </p:oleObj>
              </mc:Choice>
              <mc:Fallback>
                <p:oleObj name="Формула" r:id="rId3" imgW="672840" imgH="2030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336675"/>
                        <a:ext cx="167163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Прямоугольник 6"/>
          <p:cNvSpPr>
            <a:spLocks noChangeArrowheads="1"/>
          </p:cNvSpPr>
          <p:nvPr/>
        </p:nvSpPr>
        <p:spPr bwMode="auto">
          <a:xfrm>
            <a:off x="2460625" y="1258888"/>
            <a:ext cx="5322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– предикат от переменной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27659" name="Прямоугольник 7"/>
          <p:cNvSpPr>
            <a:spLocks noChangeArrowheads="1"/>
          </p:cNvSpPr>
          <p:nvPr/>
        </p:nvSpPr>
        <p:spPr bwMode="auto">
          <a:xfrm>
            <a:off x="392113" y="823913"/>
            <a:ext cx="6240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Квантор </a:t>
            </a:r>
            <a:r>
              <a:rPr lang="ru-RU" altLang="ru-RU" sz="2600" b="1">
                <a:solidFill>
                  <a:srgbClr val="0000FF"/>
                </a:solidFill>
              </a:rPr>
              <a:t>связывает</a:t>
            </a:r>
            <a:r>
              <a:rPr lang="ru-RU" altLang="ru-RU" sz="2600"/>
              <a:t> одну переменную:</a:t>
            </a:r>
            <a:endParaRPr lang="en-US" altLang="ru-RU" sz="260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62013" y="1882775"/>
          <a:ext cx="16398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8" name="Формула" r:id="rId5" imgW="660240" imgH="203040" progId="Equation.3">
                  <p:embed/>
                </p:oleObj>
              </mc:Choice>
              <mc:Fallback>
                <p:oleObj name="Формула" r:id="rId5" imgW="6602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82775"/>
                        <a:ext cx="1639887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Прямоугольник 9"/>
          <p:cNvSpPr>
            <a:spLocks noChangeArrowheads="1"/>
          </p:cNvSpPr>
          <p:nvPr/>
        </p:nvSpPr>
        <p:spPr bwMode="auto">
          <a:xfrm>
            <a:off x="2460625" y="1806575"/>
            <a:ext cx="532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– предикат от переменной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27661" name="Прямоугольник 10"/>
          <p:cNvSpPr>
            <a:spLocks noChangeArrowheads="1"/>
          </p:cNvSpPr>
          <p:nvPr/>
        </p:nvSpPr>
        <p:spPr bwMode="auto">
          <a:xfrm>
            <a:off x="392113" y="2386013"/>
            <a:ext cx="6934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Два квантора</a:t>
            </a:r>
            <a:r>
              <a:rPr lang="ru-RU" altLang="ru-RU" sz="2600">
                <a:solidFill>
                  <a:srgbClr val="0000FF"/>
                </a:solidFill>
              </a:rPr>
              <a:t> </a:t>
            </a:r>
            <a:r>
              <a:rPr lang="ru-RU" altLang="ru-RU" sz="2600"/>
              <a:t>связывают две переменных:</a:t>
            </a:r>
            <a:endParaRPr lang="en-US" altLang="ru-RU" sz="260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09600" y="2919413"/>
          <a:ext cx="21447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" name="Формула" r:id="rId7" imgW="863280" imgH="203040" progId="Equation.3">
                  <p:embed/>
                </p:oleObj>
              </mc:Choice>
              <mc:Fallback>
                <p:oleObj name="Формула" r:id="rId7" imgW="8632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19413"/>
                        <a:ext cx="2144713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Прямоугольник 12"/>
          <p:cNvSpPr>
            <a:spLocks noChangeArrowheads="1"/>
          </p:cNvSpPr>
          <p:nvPr/>
        </p:nvSpPr>
        <p:spPr bwMode="auto">
          <a:xfrm>
            <a:off x="2717800" y="2887663"/>
            <a:ext cx="6215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– высказывание «для любого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существует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>
                <a:solidFill>
                  <a:srgbClr val="000000"/>
                </a:solidFill>
              </a:rPr>
              <a:t>, при котором </a:t>
            </a:r>
            <a:r>
              <a:rPr lang="en-US" altLang="ru-RU" sz="2600">
                <a:solidFill>
                  <a:srgbClr val="000000"/>
                </a:solidFill>
              </a:rPr>
              <a:t>P(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>
                <a:solidFill>
                  <a:srgbClr val="000000"/>
                </a:solidFill>
              </a:rPr>
              <a:t>,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600">
                <a:solidFill>
                  <a:srgbClr val="000000"/>
                </a:solidFill>
              </a:rPr>
              <a:t>)=1</a:t>
            </a:r>
            <a:r>
              <a:rPr lang="ru-RU" altLang="ru-RU" sz="2600">
                <a:solidFill>
                  <a:srgbClr val="000000"/>
                </a:solidFill>
              </a:rPr>
              <a:t>»</a:t>
            </a:r>
            <a:endParaRPr lang="ru-RU" altLang="ru-RU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09600" y="3989388"/>
          <a:ext cx="21447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" name="Формула" r:id="rId9" imgW="863280" imgH="203040" progId="Equation.3">
                  <p:embed/>
                </p:oleObj>
              </mc:Choice>
              <mc:Fallback>
                <p:oleObj name="Формула" r:id="rId9" imgW="8632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89388"/>
                        <a:ext cx="2144713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Прямоугольник 14"/>
          <p:cNvSpPr>
            <a:spLocks noChangeArrowheads="1"/>
          </p:cNvSpPr>
          <p:nvPr/>
        </p:nvSpPr>
        <p:spPr bwMode="auto">
          <a:xfrm>
            <a:off x="2717800" y="3957638"/>
            <a:ext cx="6215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000000"/>
                </a:solidFill>
              </a:rPr>
              <a:t>– высказывание «существует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600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такой что при любом 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600">
                <a:solidFill>
                  <a:srgbClr val="000000"/>
                </a:solidFill>
              </a:rPr>
              <a:t> верно </a:t>
            </a:r>
            <a:r>
              <a:rPr lang="en-US" altLang="ru-RU" sz="2600">
                <a:solidFill>
                  <a:srgbClr val="000000"/>
                </a:solidFill>
              </a:rPr>
              <a:t>P(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>
                <a:solidFill>
                  <a:srgbClr val="000000"/>
                </a:solidFill>
              </a:rPr>
              <a:t>,</a:t>
            </a:r>
            <a:r>
              <a:rPr lang="en-US" altLang="ru-RU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600">
                <a:solidFill>
                  <a:srgbClr val="000000"/>
                </a:solidFill>
              </a:rPr>
              <a:t>)=1</a:t>
            </a:r>
            <a:r>
              <a:rPr lang="ru-RU" altLang="ru-RU" sz="2600">
                <a:solidFill>
                  <a:srgbClr val="000000"/>
                </a:solidFill>
              </a:rPr>
              <a:t>»</a:t>
            </a:r>
            <a:endParaRPr lang="ru-RU" altLang="ru-RU"/>
          </a:p>
        </p:txBody>
      </p:sp>
      <p:sp>
        <p:nvSpPr>
          <p:cNvPr id="27664" name="Прямоугольник 16"/>
          <p:cNvSpPr>
            <a:spLocks noChangeArrowheads="1"/>
          </p:cNvSpPr>
          <p:nvPr/>
        </p:nvSpPr>
        <p:spPr bwMode="auto">
          <a:xfrm>
            <a:off x="392113" y="5140325"/>
            <a:ext cx="7113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/>
              <a:t>Сравните два последних высказывания при:</a:t>
            </a:r>
            <a:endParaRPr lang="en-US" altLang="ru-RU" sz="26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201738" y="5684838"/>
          <a:ext cx="31226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1" name="Формула" r:id="rId11" imgW="1257120" imgH="203040" progId="Equation.3">
                  <p:embed/>
                </p:oleObj>
              </mc:Choice>
              <mc:Fallback>
                <p:oleObj name="Формула" r:id="rId11" imgW="12571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684838"/>
                        <a:ext cx="31226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983163" y="5684838"/>
          <a:ext cx="29638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2" name="Формула" r:id="rId13" imgW="1193760" imgH="203040" progId="Equation.3">
                  <p:embed/>
                </p:oleObj>
              </mc:Choice>
              <mc:Fallback>
                <p:oleObj name="Формула" r:id="rId13" imgW="11937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5684838"/>
                        <a:ext cx="296386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Отрицание</a:t>
            </a:r>
          </a:p>
        </p:txBody>
      </p:sp>
      <p:sp>
        <p:nvSpPr>
          <p:cNvPr id="3891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E42542-B32D-4D55-B394-5E47ABA00A9B}" type="slidenum">
              <a:rPr lang="ru-RU" altLang="ru-RU"/>
              <a:pPr eaLnBrk="1" hangingPunct="1"/>
              <a:t>93</a:t>
            </a:fld>
            <a:endParaRPr lang="ru-RU" altLang="ru-RU"/>
          </a:p>
        </p:txBody>
      </p: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392113" y="823913"/>
            <a:ext cx="85629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0000FF"/>
                </a:solidFill>
              </a:rPr>
              <a:t>НЕ</a:t>
            </a:r>
            <a:r>
              <a:rPr lang="ru-RU" altLang="ru-RU" sz="2600"/>
              <a:t> «для любого 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</a:t>
            </a:r>
            <a:r>
              <a:rPr lang="ru-RU" altLang="ru-RU" sz="2600"/>
              <a:t>выполняется </a:t>
            </a:r>
            <a:r>
              <a:rPr lang="en-US" altLang="ru-RU" sz="2600"/>
              <a:t>P(</a:t>
            </a:r>
            <a:r>
              <a:rPr lang="en-US" alt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</a:t>
            </a:r>
            <a:r>
              <a:rPr lang="ru-RU" altLang="ru-RU" sz="2600"/>
              <a:t>»</a:t>
            </a:r>
            <a:r>
              <a:rPr lang="en-US" altLang="ru-RU" sz="2600"/>
              <a:t> </a:t>
            </a:r>
            <a:r>
              <a:rPr lang="en-US" altLang="ru-RU" sz="2600">
                <a:sym typeface="Symbol" panose="05050102010706020507" pitchFamily="18" charset="2"/>
              </a:rPr>
              <a:t>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600">
                <a:sym typeface="Symbol" panose="05050102010706020507" pitchFamily="18" charset="2"/>
              </a:rPr>
              <a:t>      </a:t>
            </a:r>
            <a:r>
              <a:rPr lang="ru-RU" altLang="ru-RU" sz="2600">
                <a:sym typeface="Symbol" panose="05050102010706020507" pitchFamily="18" charset="2"/>
              </a:rPr>
              <a:t>«существует 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/>
              <a:t>, при котором не выполняется </a:t>
            </a:r>
            <a:r>
              <a:rPr lang="en-US" altLang="ru-RU" sz="2600"/>
              <a:t>P(</a:t>
            </a:r>
            <a:r>
              <a:rPr lang="en-US" alt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</a:t>
            </a:r>
            <a:r>
              <a:rPr lang="ru-RU" altLang="ru-RU" sz="2600">
                <a:sym typeface="Symbol" panose="05050102010706020507" pitchFamily="18" charset="2"/>
              </a:rPr>
              <a:t>»</a:t>
            </a:r>
            <a:endParaRPr lang="en-US" altLang="ru-RU" sz="2600"/>
          </a:p>
        </p:txBody>
      </p:sp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3116263" y="1997075"/>
          <a:ext cx="2913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Формула" r:id="rId3" imgW="1130040" imgH="241200" progId="Equation.3">
                  <p:embed/>
                </p:oleObj>
              </mc:Choice>
              <mc:Fallback>
                <p:oleObj name="Формула" r:id="rId3" imgW="113004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1997075"/>
                        <a:ext cx="29130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Прямоугольник 6"/>
          <p:cNvSpPr>
            <a:spLocks noChangeArrowheads="1"/>
          </p:cNvSpPr>
          <p:nvPr/>
        </p:nvSpPr>
        <p:spPr bwMode="auto">
          <a:xfrm>
            <a:off x="392113" y="2798763"/>
            <a:ext cx="85391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600" b="1">
                <a:solidFill>
                  <a:srgbClr val="0000FF"/>
                </a:solidFill>
              </a:rPr>
              <a:t>НЕ</a:t>
            </a:r>
            <a:r>
              <a:rPr lang="ru-RU" altLang="ru-RU" sz="2600"/>
              <a:t> </a:t>
            </a:r>
            <a:r>
              <a:rPr lang="ru-RU" altLang="ru-RU" sz="2600">
                <a:sym typeface="Symbol" panose="05050102010706020507" pitchFamily="18" charset="2"/>
              </a:rPr>
              <a:t>«существует 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600"/>
              <a:t>, при котором выполняется </a:t>
            </a:r>
            <a:r>
              <a:rPr lang="en-US" altLang="ru-RU" sz="2600"/>
              <a:t>P(</a:t>
            </a:r>
            <a:r>
              <a:rPr lang="en-US" alt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</a:t>
            </a:r>
            <a:r>
              <a:rPr lang="ru-RU" altLang="ru-RU" sz="2600">
                <a:sym typeface="Symbol" panose="05050102010706020507" pitchFamily="18" charset="2"/>
              </a:rPr>
              <a:t>»</a:t>
            </a:r>
            <a:r>
              <a:rPr lang="en-US" altLang="ru-RU" sz="2600">
                <a:sym typeface="Symbol" panose="05050102010706020507" pitchFamily="18" charset="2"/>
              </a:rPr>
              <a:t> 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600"/>
              <a:t>      </a:t>
            </a:r>
            <a:r>
              <a:rPr lang="ru-RU" altLang="ru-RU" sz="2600"/>
              <a:t>«для любого 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 </a:t>
            </a:r>
            <a:r>
              <a:rPr lang="ru-RU" altLang="ru-RU" sz="2600"/>
              <a:t>не выполняется </a:t>
            </a:r>
            <a:r>
              <a:rPr lang="en-US" altLang="ru-RU" sz="2600"/>
              <a:t>P(</a:t>
            </a:r>
            <a:r>
              <a:rPr lang="en-US" alt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600"/>
              <a:t>)</a:t>
            </a:r>
            <a:r>
              <a:rPr lang="ru-RU" altLang="ru-RU" sz="2600"/>
              <a:t>»</a:t>
            </a:r>
            <a:endParaRPr lang="en-US" altLang="ru-RU" sz="2600">
              <a:sym typeface="Symbol" panose="05050102010706020507" pitchFamily="18" charset="2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116263" y="3959225"/>
          <a:ext cx="2913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Формула" r:id="rId5" imgW="1130040" imgH="241200" progId="Equation.3">
                  <p:embed/>
                </p:oleObj>
              </mc:Choice>
              <mc:Fallback>
                <p:oleObj name="Формула" r:id="rId5" imgW="1130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959225"/>
                        <a:ext cx="29130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  <p:bldP spid="28680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80EA63-F268-4A6F-9623-6FF95FD69FD3}" type="slidenum">
              <a:rPr lang="ru-RU" altLang="ru-RU"/>
              <a:pPr eaLnBrk="1" hangingPunct="1"/>
              <a:t>94</a:t>
            </a:fld>
            <a:endParaRPr lang="ru-RU" altLang="ru-RU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46250"/>
            <a:ext cx="8723313" cy="1508125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accent2"/>
                </a:solidFill>
              </a:rPr>
              <a:t>Логические основы компьютеров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613275"/>
            <a:ext cx="8369300" cy="1397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 b="1" smtClean="0">
                <a:solidFill>
                  <a:srgbClr val="000000"/>
                </a:solidFill>
              </a:rPr>
              <a:t>§ 25</a:t>
            </a:r>
            <a:r>
              <a:rPr lang="ru-RU" altLang="ru-RU" sz="4000" b="1" smtClean="0"/>
              <a:t>. Логические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27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Метод рассуждений</a:t>
            </a:r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F8A2AD-BF2F-4130-8D9F-85301982944F}" type="slidenum">
              <a:rPr lang="ru-RU" altLang="ru-RU"/>
              <a:pPr eaLnBrk="1" hangingPunct="1"/>
              <a:t>95</a:t>
            </a:fld>
            <a:endParaRPr lang="ru-RU" altLang="ru-RU"/>
          </a:p>
        </p:txBody>
      </p:sp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358775" y="812800"/>
            <a:ext cx="83677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b="1"/>
              <a:t>Задача 1. </a:t>
            </a:r>
            <a:r>
              <a:rPr lang="ru-RU" altLang="ru-RU"/>
              <a:t>Министры иностранных дел России, США и Китая обсудили за закрытыми дверями проекты договора, представленные каждой из стран. Отвечая затем на вопрос журналистов: «Чей именно проект был принят?», министры дали такие ответы: </a:t>
            </a:r>
          </a:p>
          <a:p>
            <a:pPr eaLnBrk="1" hangingPunct="1"/>
            <a:r>
              <a:rPr lang="ru-RU" altLang="ru-RU" b="1"/>
              <a:t>	</a:t>
            </a:r>
            <a:r>
              <a:rPr lang="en-US" altLang="ru-RU" b="1"/>
              <a:t>    	</a:t>
            </a:r>
            <a:r>
              <a:rPr lang="ru-RU" altLang="ru-RU" b="1"/>
              <a:t>Россия 	— «Проект не наш</a:t>
            </a:r>
            <a:r>
              <a:rPr lang="en-US" altLang="ru-RU" b="1"/>
              <a:t> (1)</a:t>
            </a:r>
            <a:r>
              <a:rPr lang="ru-RU" altLang="ru-RU" b="1"/>
              <a:t>, проект не США</a:t>
            </a:r>
            <a:r>
              <a:rPr lang="en-US" altLang="ru-RU" b="1"/>
              <a:t> (2)</a:t>
            </a:r>
            <a:r>
              <a:rPr lang="ru-RU" altLang="ru-RU" b="1"/>
              <a:t>»;</a:t>
            </a:r>
          </a:p>
          <a:p>
            <a:pPr eaLnBrk="1" hangingPunct="1"/>
            <a:r>
              <a:rPr lang="ru-RU" altLang="ru-RU" b="1"/>
              <a:t>	</a:t>
            </a:r>
            <a:r>
              <a:rPr lang="en-US" altLang="ru-RU" b="1"/>
              <a:t>	</a:t>
            </a:r>
            <a:r>
              <a:rPr lang="ru-RU" altLang="ru-RU" b="1"/>
              <a:t>США 	— «Проект не России</a:t>
            </a:r>
            <a:r>
              <a:rPr lang="en-US" altLang="ru-RU" b="1"/>
              <a:t> (1)</a:t>
            </a:r>
            <a:r>
              <a:rPr lang="ru-RU" altLang="ru-RU" b="1"/>
              <a:t>, проект Китая</a:t>
            </a:r>
            <a:r>
              <a:rPr lang="en-US" altLang="ru-RU" b="1"/>
              <a:t> (2)</a:t>
            </a:r>
            <a:r>
              <a:rPr lang="ru-RU" altLang="ru-RU" b="1"/>
              <a:t>»;</a:t>
            </a:r>
          </a:p>
          <a:p>
            <a:pPr eaLnBrk="1" hangingPunct="1"/>
            <a:r>
              <a:rPr lang="ru-RU" altLang="ru-RU" b="1"/>
              <a:t>	</a:t>
            </a:r>
            <a:r>
              <a:rPr lang="en-US" altLang="ru-RU" b="1"/>
              <a:t>	</a:t>
            </a:r>
            <a:r>
              <a:rPr lang="ru-RU" altLang="ru-RU" b="1"/>
              <a:t>Китай 	— «Проект не наш</a:t>
            </a:r>
            <a:r>
              <a:rPr lang="en-US" altLang="ru-RU" b="1"/>
              <a:t> (1)</a:t>
            </a:r>
            <a:r>
              <a:rPr lang="ru-RU" altLang="ru-RU" b="1"/>
              <a:t>, проект России</a:t>
            </a:r>
            <a:r>
              <a:rPr lang="en-US" altLang="ru-RU" b="1"/>
              <a:t> (2)</a:t>
            </a:r>
            <a:r>
              <a:rPr lang="ru-RU" altLang="ru-RU" b="1"/>
              <a:t>».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/>
              <a:t>    </a:t>
            </a:r>
            <a:r>
              <a:rPr lang="ru-RU" altLang="ru-RU"/>
              <a:t>Один из них оба раза говорил правду; второй –  оба раза говорил неправду, третий один раз сказал правду, а другой раз — неправду. Кто что сказал?</a:t>
            </a:r>
          </a:p>
        </p:txBody>
      </p:sp>
      <p:graphicFrame>
        <p:nvGraphicFramePr>
          <p:cNvPr id="170045" name="Group 61"/>
          <p:cNvGraphicFramePr>
            <a:graphicFrameLocks noGrp="1"/>
          </p:cNvGraphicFramePr>
          <p:nvPr/>
        </p:nvGraphicFramePr>
        <p:xfrm>
          <a:off x="6292850" y="4348163"/>
          <a:ext cx="2214563" cy="1770062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США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Китай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0050" name="Rectangle 66"/>
          <p:cNvSpPr>
            <a:spLocks noChangeArrowheads="1"/>
          </p:cNvSpPr>
          <p:nvPr/>
        </p:nvSpPr>
        <p:spPr bwMode="auto">
          <a:xfrm>
            <a:off x="6194425" y="388620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проект России (</a:t>
            </a:r>
            <a:r>
              <a:rPr lang="en-US" altLang="ru-RU" b="1"/>
              <a:t>?)</a:t>
            </a:r>
            <a:endParaRPr lang="ru-RU" altLang="ru-RU" b="1"/>
          </a:p>
        </p:txBody>
      </p:sp>
      <p:sp>
        <p:nvSpPr>
          <p:cNvPr id="170059" name="Rectangle 75"/>
          <p:cNvSpPr>
            <a:spLocks noChangeArrowheads="1"/>
          </p:cNvSpPr>
          <p:nvPr/>
        </p:nvSpPr>
        <p:spPr bwMode="auto">
          <a:xfrm>
            <a:off x="7542213" y="48418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–</a:t>
            </a:r>
          </a:p>
        </p:txBody>
      </p:sp>
      <p:sp>
        <p:nvSpPr>
          <p:cNvPr id="170060" name="Rectangle 76"/>
          <p:cNvSpPr>
            <a:spLocks noChangeArrowheads="1"/>
          </p:cNvSpPr>
          <p:nvPr/>
        </p:nvSpPr>
        <p:spPr bwMode="auto">
          <a:xfrm>
            <a:off x="8081963" y="4872038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061" name="Rectangle 77"/>
          <p:cNvSpPr>
            <a:spLocks noChangeArrowheads="1"/>
          </p:cNvSpPr>
          <p:nvPr/>
        </p:nvSpPr>
        <p:spPr bwMode="auto">
          <a:xfrm>
            <a:off x="7542213" y="5313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–</a:t>
            </a:r>
          </a:p>
        </p:txBody>
      </p:sp>
      <p:sp>
        <p:nvSpPr>
          <p:cNvPr id="170062" name="Rectangle 78"/>
          <p:cNvSpPr>
            <a:spLocks noChangeArrowheads="1"/>
          </p:cNvSpPr>
          <p:nvPr/>
        </p:nvSpPr>
        <p:spPr bwMode="auto">
          <a:xfrm>
            <a:off x="8081963" y="53228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–</a:t>
            </a:r>
          </a:p>
        </p:txBody>
      </p:sp>
      <p:sp>
        <p:nvSpPr>
          <p:cNvPr id="170063" name="Rectangle 79"/>
          <p:cNvSpPr>
            <a:spLocks noChangeArrowheads="1"/>
          </p:cNvSpPr>
          <p:nvPr/>
        </p:nvSpPr>
        <p:spPr bwMode="auto">
          <a:xfrm>
            <a:off x="7550150" y="570865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064" name="Rectangle 80"/>
          <p:cNvSpPr>
            <a:spLocks noChangeArrowheads="1"/>
          </p:cNvSpPr>
          <p:nvPr/>
        </p:nvSpPr>
        <p:spPr bwMode="auto">
          <a:xfrm>
            <a:off x="8072438" y="5697538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graphicFrame>
        <p:nvGraphicFramePr>
          <p:cNvPr id="170065" name="Group 81"/>
          <p:cNvGraphicFramePr>
            <a:graphicFrameLocks noGrp="1"/>
          </p:cNvGraphicFramePr>
          <p:nvPr/>
        </p:nvGraphicFramePr>
        <p:xfrm>
          <a:off x="806450" y="4348163"/>
          <a:ext cx="2214563" cy="1770062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США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Китай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0087" name="Rectangle 103"/>
          <p:cNvSpPr>
            <a:spLocks noChangeArrowheads="1"/>
          </p:cNvSpPr>
          <p:nvPr/>
        </p:nvSpPr>
        <p:spPr bwMode="auto">
          <a:xfrm>
            <a:off x="708025" y="3886200"/>
            <a:ext cx="1935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проект США (</a:t>
            </a:r>
            <a:r>
              <a:rPr lang="en-US" altLang="ru-RU" b="1"/>
              <a:t>?)</a:t>
            </a:r>
            <a:endParaRPr lang="ru-RU" altLang="ru-RU" b="1"/>
          </a:p>
        </p:txBody>
      </p:sp>
      <p:sp>
        <p:nvSpPr>
          <p:cNvPr id="170089" name="Rectangle 105"/>
          <p:cNvSpPr>
            <a:spLocks noChangeArrowheads="1"/>
          </p:cNvSpPr>
          <p:nvPr/>
        </p:nvSpPr>
        <p:spPr bwMode="auto">
          <a:xfrm>
            <a:off x="2055813" y="4873625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091" name="Rectangle 107"/>
          <p:cNvSpPr>
            <a:spLocks noChangeArrowheads="1"/>
          </p:cNvSpPr>
          <p:nvPr/>
        </p:nvSpPr>
        <p:spPr bwMode="auto">
          <a:xfrm>
            <a:off x="2595563" y="53038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–</a:t>
            </a:r>
          </a:p>
        </p:txBody>
      </p:sp>
      <p:graphicFrame>
        <p:nvGraphicFramePr>
          <p:cNvPr id="170094" name="Group 110"/>
          <p:cNvGraphicFramePr>
            <a:graphicFrameLocks noGrp="1"/>
          </p:cNvGraphicFramePr>
          <p:nvPr/>
        </p:nvGraphicFramePr>
        <p:xfrm>
          <a:off x="3579813" y="4348163"/>
          <a:ext cx="2214562" cy="1770062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США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Китай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0116" name="Rectangle 132"/>
          <p:cNvSpPr>
            <a:spLocks noChangeArrowheads="1"/>
          </p:cNvSpPr>
          <p:nvPr/>
        </p:nvSpPr>
        <p:spPr bwMode="auto">
          <a:xfrm>
            <a:off x="3481388" y="3886200"/>
            <a:ext cx="202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проект Китая (</a:t>
            </a:r>
            <a:r>
              <a:rPr lang="en-US" altLang="ru-RU" b="1"/>
              <a:t>?)</a:t>
            </a:r>
            <a:endParaRPr lang="ru-RU" altLang="ru-RU" b="1"/>
          </a:p>
        </p:txBody>
      </p:sp>
      <p:sp>
        <p:nvSpPr>
          <p:cNvPr id="170118" name="Rectangle 134"/>
          <p:cNvSpPr>
            <a:spLocks noChangeArrowheads="1"/>
          </p:cNvSpPr>
          <p:nvPr/>
        </p:nvSpPr>
        <p:spPr bwMode="auto">
          <a:xfrm>
            <a:off x="4827588" y="4862513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123" name="Rectangle 139"/>
          <p:cNvSpPr>
            <a:spLocks noChangeArrowheads="1"/>
          </p:cNvSpPr>
          <p:nvPr/>
        </p:nvSpPr>
        <p:spPr bwMode="auto">
          <a:xfrm>
            <a:off x="2595563" y="48514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–</a:t>
            </a:r>
          </a:p>
        </p:txBody>
      </p:sp>
      <p:sp>
        <p:nvSpPr>
          <p:cNvPr id="170124" name="Rectangle 140"/>
          <p:cNvSpPr>
            <a:spLocks noChangeArrowheads="1"/>
          </p:cNvSpPr>
          <p:nvPr/>
        </p:nvSpPr>
        <p:spPr bwMode="auto">
          <a:xfrm>
            <a:off x="2055813" y="5295900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126" name="AutoShape 142"/>
          <p:cNvSpPr>
            <a:spLocks noChangeArrowheads="1"/>
          </p:cNvSpPr>
          <p:nvPr/>
        </p:nvSpPr>
        <p:spPr bwMode="auto">
          <a:xfrm rot="2700000">
            <a:off x="2133600" y="4956175"/>
            <a:ext cx="668338" cy="668338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0127" name="Rectangle 143"/>
          <p:cNvSpPr>
            <a:spLocks noChangeArrowheads="1"/>
          </p:cNvSpPr>
          <p:nvPr/>
        </p:nvSpPr>
        <p:spPr bwMode="auto">
          <a:xfrm>
            <a:off x="5348288" y="4862513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128" name="Rectangle 144"/>
          <p:cNvSpPr>
            <a:spLocks noChangeArrowheads="1"/>
          </p:cNvSpPr>
          <p:nvPr/>
        </p:nvSpPr>
        <p:spPr bwMode="auto">
          <a:xfrm>
            <a:off x="4837113" y="5324475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129" name="Rectangle 145"/>
          <p:cNvSpPr>
            <a:spLocks noChangeArrowheads="1"/>
          </p:cNvSpPr>
          <p:nvPr/>
        </p:nvSpPr>
        <p:spPr bwMode="auto">
          <a:xfrm>
            <a:off x="5357813" y="5324475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+</a:t>
            </a:r>
            <a:endParaRPr lang="ru-RU" altLang="ru-RU" sz="2000" b="1"/>
          </a:p>
        </p:txBody>
      </p:sp>
      <p:sp>
        <p:nvSpPr>
          <p:cNvPr id="170130" name="AutoShape 146"/>
          <p:cNvSpPr>
            <a:spLocks noChangeArrowheads="1"/>
          </p:cNvSpPr>
          <p:nvPr/>
        </p:nvSpPr>
        <p:spPr bwMode="auto">
          <a:xfrm rot="2700000">
            <a:off x="4905375" y="4956175"/>
            <a:ext cx="668338" cy="668338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50" grpId="0"/>
      <p:bldP spid="170059" grpId="0"/>
      <p:bldP spid="170060" grpId="0"/>
      <p:bldP spid="170061" grpId="0"/>
      <p:bldP spid="170062" grpId="0"/>
      <p:bldP spid="170063" grpId="0"/>
      <p:bldP spid="170064" grpId="0"/>
      <p:bldP spid="170087" grpId="0"/>
      <p:bldP spid="170089" grpId="0"/>
      <p:bldP spid="170091" grpId="0"/>
      <p:bldP spid="170116" grpId="0"/>
      <p:bldP spid="170118" grpId="0"/>
      <p:bldP spid="170123" grpId="0"/>
      <p:bldP spid="170124" grpId="0"/>
      <p:bldP spid="170126" grpId="0" animBg="1"/>
      <p:bldP spid="170127" grpId="0"/>
      <p:bldP spid="170128" grpId="0"/>
      <p:bldP spid="170129" grpId="0"/>
      <p:bldP spid="17013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3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Табличный метод</a:t>
            </a:r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41C14C-4313-4BB6-8D87-161D19511553}" type="slidenum">
              <a:rPr lang="ru-RU" altLang="ru-RU"/>
              <a:pPr eaLnBrk="1" hangingPunct="1"/>
              <a:t>96</a:t>
            </a:fld>
            <a:endParaRPr lang="ru-RU" altLang="ru-RU"/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358775" y="812800"/>
            <a:ext cx="83677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b="1"/>
              <a:t>Задача 2. </a:t>
            </a:r>
            <a:r>
              <a:rPr lang="ru-RU" altLang="ru-RU"/>
              <a:t>Дочерей Василия  Лоханкина зовут Даша, Анфиса и Лариса. У них разные профессии и они живут в разных городах: одна в Ростове, вторая – в Париже и третья – в Москве. Известно, что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/>
              <a:t>Даша живет не в Париже, а Лариса – не в Ростове,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/>
              <a:t>парижанка – не актриса,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/>
              <a:t>в Ростове живет</a:t>
            </a:r>
            <a:r>
              <a:rPr lang="en-US" altLang="ru-RU"/>
              <a:t> </a:t>
            </a:r>
            <a:r>
              <a:rPr lang="ru-RU" altLang="ru-RU"/>
              <a:t>певица,</a:t>
            </a:r>
          </a:p>
          <a:p>
            <a:pPr lvl="1" eaLnBrk="1" hangingPunct="1">
              <a:spcAft>
                <a:spcPct val="20000"/>
              </a:spcAft>
              <a:buFontTx/>
              <a:buChar char="•"/>
            </a:pPr>
            <a:r>
              <a:rPr lang="ru-RU" altLang="ru-RU"/>
              <a:t>Лариса – не балерина.</a:t>
            </a:r>
          </a:p>
        </p:txBody>
      </p:sp>
      <p:graphicFrame>
        <p:nvGraphicFramePr>
          <p:cNvPr id="172360" name="Group 328"/>
          <p:cNvGraphicFramePr>
            <a:graphicFrameLocks noGrp="1"/>
          </p:cNvGraphicFramePr>
          <p:nvPr/>
        </p:nvGraphicFramePr>
        <p:xfrm>
          <a:off x="504825" y="3432175"/>
          <a:ext cx="8426450" cy="1473200"/>
        </p:xfrm>
        <a:graphic>
          <a:graphicData uri="http://schemas.openxmlformats.org/drawingml/2006/table">
            <a:tbl>
              <a:tblPr/>
              <a:tblGrid>
                <a:gridCol w="120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Париж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Ростов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Певица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Балерина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Актриса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Даша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Анфиса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Лариса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2328" name="Rectangle 296"/>
          <p:cNvSpPr>
            <a:spLocks noChangeArrowheads="1"/>
          </p:cNvSpPr>
          <p:nvPr/>
        </p:nvSpPr>
        <p:spPr bwMode="auto">
          <a:xfrm>
            <a:off x="914400" y="37750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29" name="Rectangle 297"/>
          <p:cNvSpPr>
            <a:spLocks noChangeArrowheads="1"/>
          </p:cNvSpPr>
          <p:nvPr/>
        </p:nvSpPr>
        <p:spPr bwMode="auto">
          <a:xfrm>
            <a:off x="2149475" y="44942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30" name="Rectangle 298"/>
          <p:cNvSpPr>
            <a:spLocks noChangeArrowheads="1"/>
          </p:cNvSpPr>
          <p:nvPr/>
        </p:nvSpPr>
        <p:spPr bwMode="auto">
          <a:xfrm>
            <a:off x="6919913" y="45053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grpSp>
        <p:nvGrpSpPr>
          <p:cNvPr id="2" name="Group 302"/>
          <p:cNvGrpSpPr>
            <a:grpSpLocks/>
          </p:cNvGrpSpPr>
          <p:nvPr/>
        </p:nvGrpSpPr>
        <p:grpSpPr bwMode="auto">
          <a:xfrm>
            <a:off x="709613" y="5233988"/>
            <a:ext cx="7918450" cy="936625"/>
            <a:chOff x="476" y="3171"/>
            <a:chExt cx="4988" cy="590"/>
          </a:xfrm>
        </p:grpSpPr>
        <p:sp>
          <p:nvSpPr>
            <p:cNvPr id="90186" name="Text Box 300"/>
            <p:cNvSpPr txBox="1">
              <a:spLocks noChangeArrowheads="1"/>
            </p:cNvSpPr>
            <p:nvPr/>
          </p:nvSpPr>
          <p:spPr bwMode="auto">
            <a:xfrm>
              <a:off x="770" y="3238"/>
              <a:ext cx="4694" cy="523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80975" indent="-1809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/>
                <a:t>  В каждой строке и в каждом столбце может быть только одна единица!</a:t>
              </a:r>
            </a:p>
          </p:txBody>
        </p:sp>
        <p:sp>
          <p:nvSpPr>
            <p:cNvPr id="90187" name="Oval 301"/>
            <p:cNvSpPr>
              <a:spLocks noChangeArrowheads="1"/>
            </p:cNvSpPr>
            <p:nvPr/>
          </p:nvSpPr>
          <p:spPr bwMode="auto">
            <a:xfrm>
              <a:off x="476" y="317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2336" name="Line 304"/>
          <p:cNvSpPr>
            <a:spLocks noChangeShapeType="1"/>
          </p:cNvSpPr>
          <p:nvPr/>
        </p:nvSpPr>
        <p:spPr bwMode="auto">
          <a:xfrm>
            <a:off x="5029200" y="1989138"/>
            <a:ext cx="709613" cy="2560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37" name="Line 305"/>
          <p:cNvSpPr>
            <a:spLocks noChangeShapeType="1"/>
          </p:cNvSpPr>
          <p:nvPr/>
        </p:nvSpPr>
        <p:spPr bwMode="auto">
          <a:xfrm>
            <a:off x="2501900" y="2674938"/>
            <a:ext cx="3155950" cy="1874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39" name="Rectangle 307"/>
          <p:cNvSpPr>
            <a:spLocks noChangeArrowheads="1"/>
          </p:cNvSpPr>
          <p:nvPr/>
        </p:nvSpPr>
        <p:spPr bwMode="auto">
          <a:xfrm>
            <a:off x="5646738" y="44831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40" name="Line 308"/>
          <p:cNvSpPr>
            <a:spLocks noChangeShapeType="1"/>
          </p:cNvSpPr>
          <p:nvPr/>
        </p:nvSpPr>
        <p:spPr bwMode="auto">
          <a:xfrm flipH="1">
            <a:off x="1165225" y="2011363"/>
            <a:ext cx="8128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41" name="Line 309"/>
          <p:cNvSpPr>
            <a:spLocks noChangeShapeType="1"/>
          </p:cNvSpPr>
          <p:nvPr/>
        </p:nvSpPr>
        <p:spPr bwMode="auto">
          <a:xfrm flipH="1">
            <a:off x="2343150" y="2000250"/>
            <a:ext cx="2571750" cy="2560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42" name="Line 310"/>
          <p:cNvSpPr>
            <a:spLocks noChangeShapeType="1"/>
          </p:cNvSpPr>
          <p:nvPr/>
        </p:nvSpPr>
        <p:spPr bwMode="auto">
          <a:xfrm>
            <a:off x="2044700" y="3041650"/>
            <a:ext cx="4879975" cy="1589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43" name="Rectangle 311"/>
          <p:cNvSpPr>
            <a:spLocks noChangeArrowheads="1"/>
          </p:cNvSpPr>
          <p:nvPr/>
        </p:nvSpPr>
        <p:spPr bwMode="auto">
          <a:xfrm>
            <a:off x="8194675" y="44942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44" name="Rectangle 312"/>
          <p:cNvSpPr>
            <a:spLocks noChangeArrowheads="1"/>
          </p:cNvSpPr>
          <p:nvPr/>
        </p:nvSpPr>
        <p:spPr bwMode="auto">
          <a:xfrm>
            <a:off x="8183563" y="37861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0</a:t>
            </a:r>
            <a:endParaRPr lang="ru-RU" altLang="ru-RU" sz="2000" b="1"/>
          </a:p>
        </p:txBody>
      </p:sp>
      <p:sp>
        <p:nvSpPr>
          <p:cNvPr id="172345" name="Rectangle 313"/>
          <p:cNvSpPr>
            <a:spLocks noChangeArrowheads="1"/>
          </p:cNvSpPr>
          <p:nvPr/>
        </p:nvSpPr>
        <p:spPr bwMode="auto">
          <a:xfrm>
            <a:off x="8194675" y="41402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0</a:t>
            </a:r>
            <a:endParaRPr lang="ru-RU" altLang="ru-RU" sz="2000" b="1"/>
          </a:p>
        </p:txBody>
      </p:sp>
      <p:sp>
        <p:nvSpPr>
          <p:cNvPr id="172348" name="Rectangle 316"/>
          <p:cNvSpPr>
            <a:spLocks noChangeArrowheads="1"/>
          </p:cNvSpPr>
          <p:nvPr/>
        </p:nvSpPr>
        <p:spPr bwMode="auto">
          <a:xfrm>
            <a:off x="912813" y="44831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47" name="Line 315"/>
          <p:cNvSpPr>
            <a:spLocks noChangeShapeType="1"/>
          </p:cNvSpPr>
          <p:nvPr/>
        </p:nvSpPr>
        <p:spPr bwMode="auto">
          <a:xfrm flipH="1">
            <a:off x="1065213" y="2286000"/>
            <a:ext cx="1244600" cy="2274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50" name="Rectangle 318"/>
          <p:cNvSpPr>
            <a:spLocks noChangeArrowheads="1"/>
          </p:cNvSpPr>
          <p:nvPr/>
        </p:nvSpPr>
        <p:spPr bwMode="auto">
          <a:xfrm>
            <a:off x="914400" y="41402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51" name="Rectangle 319"/>
          <p:cNvSpPr>
            <a:spLocks noChangeArrowheads="1"/>
          </p:cNvSpPr>
          <p:nvPr/>
        </p:nvSpPr>
        <p:spPr bwMode="auto">
          <a:xfrm>
            <a:off x="2149475" y="41529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52" name="Rectangle 320"/>
          <p:cNvSpPr>
            <a:spLocks noChangeArrowheads="1"/>
          </p:cNvSpPr>
          <p:nvPr/>
        </p:nvSpPr>
        <p:spPr bwMode="auto">
          <a:xfrm>
            <a:off x="3279775" y="41529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53" name="Rectangle 321"/>
          <p:cNvSpPr>
            <a:spLocks noChangeArrowheads="1"/>
          </p:cNvSpPr>
          <p:nvPr/>
        </p:nvSpPr>
        <p:spPr bwMode="auto">
          <a:xfrm>
            <a:off x="2149475" y="37750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54" name="Rectangle 322"/>
          <p:cNvSpPr>
            <a:spLocks noChangeArrowheads="1"/>
          </p:cNvSpPr>
          <p:nvPr/>
        </p:nvSpPr>
        <p:spPr bwMode="auto">
          <a:xfrm>
            <a:off x="3279775" y="45069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55" name="Rectangle 323"/>
          <p:cNvSpPr>
            <a:spLocks noChangeArrowheads="1"/>
          </p:cNvSpPr>
          <p:nvPr/>
        </p:nvSpPr>
        <p:spPr bwMode="auto">
          <a:xfrm>
            <a:off x="3279775" y="37877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56" name="Rectangle 324"/>
          <p:cNvSpPr>
            <a:spLocks noChangeArrowheads="1"/>
          </p:cNvSpPr>
          <p:nvPr/>
        </p:nvSpPr>
        <p:spPr bwMode="auto">
          <a:xfrm>
            <a:off x="5634038" y="37861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57" name="Rectangle 325"/>
          <p:cNvSpPr>
            <a:spLocks noChangeArrowheads="1"/>
          </p:cNvSpPr>
          <p:nvPr/>
        </p:nvSpPr>
        <p:spPr bwMode="auto">
          <a:xfrm>
            <a:off x="6919913" y="37734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58" name="Rectangle 326"/>
          <p:cNvSpPr>
            <a:spLocks noChangeArrowheads="1"/>
          </p:cNvSpPr>
          <p:nvPr/>
        </p:nvSpPr>
        <p:spPr bwMode="auto">
          <a:xfrm>
            <a:off x="5646738" y="41386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0</a:t>
            </a:r>
          </a:p>
        </p:txBody>
      </p:sp>
      <p:sp>
        <p:nvSpPr>
          <p:cNvPr id="172359" name="Rectangle 327"/>
          <p:cNvSpPr>
            <a:spLocks noChangeArrowheads="1"/>
          </p:cNvSpPr>
          <p:nvPr/>
        </p:nvSpPr>
        <p:spPr bwMode="auto">
          <a:xfrm>
            <a:off x="6919913" y="41402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1</a:t>
            </a:r>
            <a:endParaRPr lang="ru-RU" altLang="ru-RU" sz="2000" b="1"/>
          </a:p>
        </p:txBody>
      </p:sp>
      <p:sp>
        <p:nvSpPr>
          <p:cNvPr id="172361" name="Line 329"/>
          <p:cNvSpPr>
            <a:spLocks noChangeShapeType="1"/>
          </p:cNvSpPr>
          <p:nvPr/>
        </p:nvSpPr>
        <p:spPr bwMode="auto">
          <a:xfrm>
            <a:off x="2570163" y="2640013"/>
            <a:ext cx="3063875" cy="1257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364" name="AutoShape 332"/>
          <p:cNvSpPr>
            <a:spLocks noChangeArrowheads="1"/>
          </p:cNvSpPr>
          <p:nvPr/>
        </p:nvSpPr>
        <p:spPr bwMode="auto">
          <a:xfrm>
            <a:off x="6091238" y="2262188"/>
            <a:ext cx="2822575" cy="77787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noFill/>
            <a:round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82563" indent="-182563">
              <a:buFontTx/>
              <a:buChar char="•"/>
              <a:defRPr/>
            </a:pPr>
            <a:r>
              <a:rPr lang="ru-RU">
                <a:latin typeface="Arial" charset="0"/>
              </a:rPr>
              <a:t>Много вариантов.</a:t>
            </a:r>
          </a:p>
          <a:p>
            <a:pPr marL="182563" indent="-182563">
              <a:buFontTx/>
              <a:buChar char="•"/>
              <a:defRPr/>
            </a:pPr>
            <a:r>
              <a:rPr lang="ru-RU">
                <a:latin typeface="Arial" charset="0"/>
              </a:rPr>
              <a:t>Есть точные данные.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7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7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7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7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7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2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7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7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7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28" grpId="0"/>
      <p:bldP spid="172329" grpId="0"/>
      <p:bldP spid="172330" grpId="0"/>
      <p:bldP spid="172339" grpId="0"/>
      <p:bldP spid="172343" grpId="0"/>
      <p:bldP spid="172344" grpId="0"/>
      <p:bldP spid="172345" grpId="0"/>
      <p:bldP spid="172348" grpId="0"/>
      <p:bldP spid="172350" grpId="0"/>
      <p:bldP spid="172351" grpId="0"/>
      <p:bldP spid="172352" grpId="0"/>
      <p:bldP spid="172353" grpId="0"/>
      <p:bldP spid="172354" grpId="0"/>
      <p:bldP spid="172355" grpId="0"/>
      <p:bldP spid="172356" grpId="0"/>
      <p:bldP spid="172357" grpId="0"/>
      <p:bldP spid="172358" grpId="0"/>
      <p:bldP spid="17235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Заголовок 2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481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38D0F7-9A0C-4276-A1D7-0A152E13C527}" type="slidenum">
              <a:rPr lang="ru-RU" altLang="ru-RU"/>
              <a:pPr eaLnBrk="1" hangingPunct="1"/>
              <a:t>97</a:t>
            </a:fld>
            <a:endParaRPr lang="ru-RU" altLang="ru-RU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58775" y="812800"/>
            <a:ext cx="85947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438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Задача 3. </a:t>
            </a:r>
            <a:r>
              <a:rPr lang="ru-RU" altLang="ru-RU" sz="2000"/>
              <a:t>Следующие два высказывания истинны:</a:t>
            </a:r>
          </a:p>
          <a:p>
            <a:pPr lvl="1" eaLnBrk="1" hangingPunct="1"/>
            <a:r>
              <a:rPr lang="ru-RU" altLang="ru-RU" sz="2000">
                <a:solidFill>
                  <a:schemeClr val="accent2"/>
                </a:solidFill>
              </a:rPr>
              <a:t>1. Неверно, что если корабль </a:t>
            </a:r>
            <a:r>
              <a:rPr lang="en-US" altLang="ru-RU" sz="2000" b="1">
                <a:solidFill>
                  <a:schemeClr val="accent2"/>
                </a:solidFill>
              </a:rPr>
              <a:t>A </a:t>
            </a:r>
            <a:r>
              <a:rPr lang="ru-RU" altLang="ru-RU" sz="2000">
                <a:solidFill>
                  <a:schemeClr val="accent2"/>
                </a:solidFill>
              </a:rPr>
              <a:t>вышел в море, то корабль </a:t>
            </a:r>
            <a:r>
              <a:rPr lang="en-US" altLang="ru-RU" sz="2000" b="1">
                <a:solidFill>
                  <a:schemeClr val="accent2"/>
                </a:solidFill>
              </a:rPr>
              <a:t>C</a:t>
            </a:r>
            <a:r>
              <a:rPr lang="ru-RU" altLang="ru-RU" sz="2000">
                <a:solidFill>
                  <a:schemeClr val="accent2"/>
                </a:solidFill>
              </a:rPr>
              <a:t> – нет.</a:t>
            </a:r>
          </a:p>
          <a:p>
            <a:pPr lvl="1" eaLnBrk="1" hangingPunct="1"/>
            <a:r>
              <a:rPr lang="ru-RU" altLang="ru-RU" sz="2000">
                <a:solidFill>
                  <a:schemeClr val="accent2"/>
                </a:solidFill>
              </a:rPr>
              <a:t>2. В море вышел корабль </a:t>
            </a:r>
            <a:r>
              <a:rPr lang="en-US" altLang="ru-RU" sz="2000" b="1">
                <a:solidFill>
                  <a:schemeClr val="accent2"/>
                </a:solidFill>
              </a:rPr>
              <a:t>B</a:t>
            </a:r>
            <a:r>
              <a:rPr lang="ru-RU" altLang="ru-RU" sz="2000">
                <a:solidFill>
                  <a:schemeClr val="accent2"/>
                </a:solidFill>
              </a:rPr>
              <a:t> или корабль </a:t>
            </a:r>
            <a:r>
              <a:rPr lang="en-US" altLang="ru-RU" sz="2000" b="1">
                <a:solidFill>
                  <a:schemeClr val="accent2"/>
                </a:solidFill>
              </a:rPr>
              <a:t>C</a:t>
            </a:r>
            <a:r>
              <a:rPr lang="ru-RU" altLang="ru-RU" sz="2000">
                <a:solidFill>
                  <a:schemeClr val="accent2"/>
                </a:solidFill>
              </a:rPr>
              <a:t>, но не оба вместе.</a:t>
            </a:r>
          </a:p>
          <a:p>
            <a:pPr eaLnBrk="1" hangingPunct="1"/>
            <a:r>
              <a:rPr lang="ru-RU" altLang="ru-RU" sz="2000"/>
              <a:t>Определить, какие корабли вышли в море. 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68313" y="2536825"/>
            <a:ext cx="590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… если корабль </a:t>
            </a:r>
            <a:r>
              <a:rPr lang="en-US" altLang="ru-RU" b="1"/>
              <a:t>A </a:t>
            </a:r>
            <a:r>
              <a:rPr lang="ru-RU" altLang="ru-RU"/>
              <a:t>вышел в море, то корабль </a:t>
            </a:r>
            <a:r>
              <a:rPr lang="en-US" altLang="ru-RU" b="1"/>
              <a:t>C</a:t>
            </a:r>
            <a:r>
              <a:rPr lang="ru-RU" altLang="ru-RU"/>
              <a:t> – нет.</a:t>
            </a:r>
          </a:p>
        </p:txBody>
      </p:sp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6805613" y="2435225"/>
          <a:ext cx="14716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5" name="Формула" r:id="rId4" imgW="698400" imgH="215640" progId="Equation.3">
                  <p:embed/>
                </p:oleObj>
              </mc:Choice>
              <mc:Fallback>
                <p:oleObj name="Формула" r:id="rId4" imgW="69840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2435225"/>
                        <a:ext cx="14716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20688" y="3094038"/>
            <a:ext cx="5116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1. Неверно, что если корабль </a:t>
            </a:r>
            <a:r>
              <a:rPr lang="en-US" altLang="ru-RU" b="1"/>
              <a:t>A </a:t>
            </a:r>
            <a:r>
              <a:rPr lang="ru-RU" altLang="ru-RU"/>
              <a:t>вышел в море, то корабль </a:t>
            </a:r>
            <a:r>
              <a:rPr lang="en-US" altLang="ru-RU" b="1"/>
              <a:t>C</a:t>
            </a:r>
            <a:r>
              <a:rPr lang="ru-RU" altLang="ru-RU"/>
              <a:t> – нет.</a:t>
            </a:r>
          </a:p>
        </p:txBody>
      </p:sp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5149850" y="3249613"/>
          <a:ext cx="15224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6" name="Формула" r:id="rId6" imgW="723600" imgH="215640" progId="Equation.3">
                  <p:embed/>
                </p:oleObj>
              </mc:Choice>
              <mc:Fallback>
                <p:oleObj name="Формула" r:id="rId6" imgW="7236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249613"/>
                        <a:ext cx="15224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16738" y="3163888"/>
            <a:ext cx="1692275" cy="531812"/>
            <a:chOff x="2498" y="1969"/>
            <a:chExt cx="1066" cy="335"/>
          </a:xfrm>
        </p:grpSpPr>
        <p:sp>
          <p:nvSpPr>
            <p:cNvPr id="48151" name="AutoShape 13"/>
            <p:cNvSpPr>
              <a:spLocks noChangeArrowheads="1"/>
            </p:cNvSpPr>
            <p:nvPr/>
          </p:nvSpPr>
          <p:spPr bwMode="auto">
            <a:xfrm>
              <a:off x="2498" y="1980"/>
              <a:ext cx="1066" cy="324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8138" name="Object 10"/>
            <p:cNvGraphicFramePr>
              <a:graphicFrameLocks noChangeAspect="1"/>
            </p:cNvGraphicFramePr>
            <p:nvPr/>
          </p:nvGraphicFramePr>
          <p:xfrm>
            <a:off x="2581" y="1969"/>
            <a:ext cx="926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7" name="Формула" r:id="rId8" imgW="698400" imgH="241200" progId="Equation.3">
                    <p:embed/>
                  </p:oleObj>
                </mc:Choice>
                <mc:Fallback>
                  <p:oleObj name="Формула" r:id="rId8" imgW="698400" imgH="2412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" y="1969"/>
                          <a:ext cx="926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434975" y="3962400"/>
            <a:ext cx="5992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2. В море вышел корабль </a:t>
            </a:r>
            <a:r>
              <a:rPr lang="en-US" altLang="ru-RU" b="1"/>
              <a:t>B</a:t>
            </a:r>
            <a:r>
              <a:rPr lang="ru-RU" altLang="ru-RU"/>
              <a:t> или корабль </a:t>
            </a:r>
            <a:r>
              <a:rPr lang="en-US" altLang="ru-RU" b="1"/>
              <a:t>C</a:t>
            </a:r>
            <a:r>
              <a:rPr lang="ru-RU" altLang="ru-RU"/>
              <a:t>, но не оба вместе.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470650" y="3989388"/>
            <a:ext cx="1635125" cy="514350"/>
            <a:chOff x="2164" y="2548"/>
            <a:chExt cx="1030" cy="324"/>
          </a:xfrm>
        </p:grpSpPr>
        <p:sp>
          <p:nvSpPr>
            <p:cNvPr id="48150" name="AutoShape 14"/>
            <p:cNvSpPr>
              <a:spLocks noChangeArrowheads="1"/>
            </p:cNvSpPr>
            <p:nvPr/>
          </p:nvSpPr>
          <p:spPr bwMode="auto">
            <a:xfrm>
              <a:off x="2164" y="2548"/>
              <a:ext cx="1030" cy="324"/>
            </a:xfrm>
            <a:prstGeom prst="roundRect">
              <a:avLst>
                <a:gd name="adj" fmla="val 16667"/>
              </a:avLst>
            </a:prstGeom>
            <a:solidFill>
              <a:srgbClr val="FFFFC1"/>
            </a:solidFill>
            <a:ln w="127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8137" name="Object 12"/>
            <p:cNvGraphicFramePr>
              <a:graphicFrameLocks noChangeAspect="1"/>
            </p:cNvGraphicFramePr>
            <p:nvPr/>
          </p:nvGraphicFramePr>
          <p:xfrm>
            <a:off x="2284" y="2604"/>
            <a:ext cx="8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8" name="Формула" r:id="rId10" imgW="609480" imgH="177480" progId="Equation.3">
                    <p:embed/>
                  </p:oleObj>
                </mc:Choice>
                <mc:Fallback>
                  <p:oleObj name="Формула" r:id="rId10" imgW="609480" imgH="177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604"/>
                          <a:ext cx="808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382588" y="2135188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Решение:</a:t>
            </a:r>
          </a:p>
        </p:txBody>
      </p:sp>
      <p:graphicFrame>
        <p:nvGraphicFramePr>
          <p:cNvPr id="176145" name="Object 17"/>
          <p:cNvGraphicFramePr>
            <a:graphicFrameLocks noChangeAspect="1"/>
          </p:cNvGraphicFramePr>
          <p:nvPr/>
        </p:nvGraphicFramePr>
        <p:xfrm>
          <a:off x="1000125" y="4897438"/>
          <a:ext cx="28876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9" name="Формула" r:id="rId12" imgW="1371600" imgH="266400" progId="Equation.3">
                  <p:embed/>
                </p:oleObj>
              </mc:Choice>
              <mc:Fallback>
                <p:oleObj name="Формула" r:id="rId12" imgW="1371600" imgH="266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897438"/>
                        <a:ext cx="28876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833938" y="6069013"/>
            <a:ext cx="3168650" cy="468312"/>
            <a:chOff x="3282" y="3686"/>
            <a:chExt cx="1996" cy="295"/>
          </a:xfrm>
        </p:grpSpPr>
        <p:sp>
          <p:nvSpPr>
            <p:cNvPr id="48149" name="AutoShape 21"/>
            <p:cNvSpPr>
              <a:spLocks noChangeArrowheads="1"/>
            </p:cNvSpPr>
            <p:nvPr/>
          </p:nvSpPr>
          <p:spPr bwMode="auto">
            <a:xfrm>
              <a:off x="3282" y="3686"/>
              <a:ext cx="1996" cy="29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8136" name="Object 20"/>
            <p:cNvGraphicFramePr>
              <a:graphicFrameLocks noChangeAspect="1"/>
            </p:cNvGraphicFramePr>
            <p:nvPr/>
          </p:nvGraphicFramePr>
          <p:xfrm>
            <a:off x="3401" y="3716"/>
            <a:ext cx="1732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60" name="Формула" r:id="rId14" imgW="1307880" imgH="203040" progId="Equation.3">
                    <p:embed/>
                  </p:oleObj>
                </mc:Choice>
                <mc:Fallback>
                  <p:oleObj name="Формула" r:id="rId14" imgW="130788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" y="3716"/>
                          <a:ext cx="1732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151" name="Object 23"/>
          <p:cNvGraphicFramePr>
            <a:graphicFrameLocks noChangeAspect="1"/>
          </p:cNvGraphicFramePr>
          <p:nvPr/>
        </p:nvGraphicFramePr>
        <p:xfrm>
          <a:off x="4873625" y="4887913"/>
          <a:ext cx="34750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1" name="Формула" r:id="rId16" imgW="1650960" imgH="266400" progId="Equation.3">
                  <p:embed/>
                </p:oleObj>
              </mc:Choice>
              <mc:Fallback>
                <p:oleObj name="Формула" r:id="rId16" imgW="1650960" imgH="266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4887913"/>
                        <a:ext cx="34750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2" name="Object 24"/>
          <p:cNvGraphicFramePr>
            <a:graphicFrameLocks noChangeAspect="1"/>
          </p:cNvGraphicFramePr>
          <p:nvPr/>
        </p:nvGraphicFramePr>
        <p:xfrm>
          <a:off x="1073150" y="5524500"/>
          <a:ext cx="29924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2" name="Формула" r:id="rId18" imgW="1422360" imgH="241200" progId="Equation.3">
                  <p:embed/>
                </p:oleObj>
              </mc:Choice>
              <mc:Fallback>
                <p:oleObj name="Формула" r:id="rId18" imgW="142236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5524500"/>
                        <a:ext cx="29924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3" name="Object 25"/>
          <p:cNvGraphicFramePr>
            <a:graphicFrameLocks noChangeAspect="1"/>
          </p:cNvGraphicFramePr>
          <p:nvPr/>
        </p:nvGraphicFramePr>
        <p:xfrm>
          <a:off x="1709738" y="6084888"/>
          <a:ext cx="15224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" name="Формула" r:id="rId20" imgW="723600" imgH="203040" progId="Equation.3">
                  <p:embed/>
                </p:oleObj>
              </mc:Choice>
              <mc:Fallback>
                <p:oleObj name="Формула" r:id="rId20" imgW="72360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6084888"/>
                        <a:ext cx="15224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  <p:bldP spid="176135" grpId="0"/>
      <p:bldP spid="176139" grpId="0"/>
      <p:bldP spid="17614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Заголовок 3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491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B28C7A-BF99-4542-9AC3-60B6F0C31615}" type="slidenum">
              <a:rPr lang="ru-RU" altLang="ru-RU"/>
              <a:pPr eaLnBrk="1" hangingPunct="1"/>
              <a:t>98</a:t>
            </a:fld>
            <a:endParaRPr lang="ru-RU" altLang="ru-RU"/>
          </a:p>
        </p:txBody>
      </p:sp>
      <p:sp>
        <p:nvSpPr>
          <p:cNvPr id="49165" name="Rectangle 4"/>
          <p:cNvSpPr>
            <a:spLocks noChangeArrowheads="1"/>
          </p:cNvSpPr>
          <p:nvPr/>
        </p:nvSpPr>
        <p:spPr bwMode="auto">
          <a:xfrm>
            <a:off x="301625" y="812800"/>
            <a:ext cx="8651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Задача 4. </a:t>
            </a:r>
            <a:r>
              <a:rPr lang="ru-RU" altLang="ru-RU"/>
              <a:t>Когда сломался компьютер, его хозяин сказал «Память не могла выйти из строя». Его сын предположил, что сгорел процессор, а винчестер исправен. Мастер по ремонту сказал, что с процессором все в порядке, а память неисправна. В результате оказалось, что двое из них сказали все верно, а третий – все неверно. Что же сломалось? 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69888" y="2238375"/>
            <a:ext cx="1382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777875" y="2571750"/>
            <a:ext cx="5983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A </a:t>
            </a:r>
            <a:r>
              <a:rPr lang="ru-RU" altLang="ru-RU" b="1"/>
              <a:t>– </a:t>
            </a:r>
            <a:r>
              <a:rPr lang="ru-RU" altLang="ru-RU"/>
              <a:t>неисправен процессор, </a:t>
            </a:r>
            <a:r>
              <a:rPr lang="en-US" altLang="ru-RU" b="1"/>
              <a:t>B </a:t>
            </a:r>
            <a:r>
              <a:rPr lang="ru-RU" altLang="ru-RU" b="1"/>
              <a:t>– </a:t>
            </a:r>
            <a:r>
              <a:rPr lang="ru-RU" altLang="ru-RU"/>
              <a:t>память, </a:t>
            </a:r>
            <a:r>
              <a:rPr lang="en-US" altLang="ru-RU" b="1"/>
              <a:t>C </a:t>
            </a:r>
            <a:r>
              <a:rPr lang="ru-RU" altLang="ru-RU" b="1"/>
              <a:t>– </a:t>
            </a:r>
            <a:r>
              <a:rPr lang="ru-RU" altLang="ru-RU"/>
              <a:t>винчестер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801688" y="2994025"/>
            <a:ext cx="98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хозяин:</a:t>
            </a:r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1841500" y="2927350"/>
          <a:ext cx="1684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1" name="Формула" r:id="rId4" imgW="799920" imgH="228600" progId="Equation.3">
                  <p:embed/>
                </p:oleObj>
              </mc:Choice>
              <mc:Fallback>
                <p:oleObj name="Формула" r:id="rId4" imgW="7999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927350"/>
                        <a:ext cx="16843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4013200" y="2984500"/>
            <a:ext cx="681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сын: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6381750" y="29940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мастер:</a:t>
            </a:r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4676775" y="2908300"/>
          <a:ext cx="11779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2" name="Формула" r:id="rId6" imgW="558720" imgH="215640" progId="Equation.3">
                  <p:embed/>
                </p:oleObj>
              </mc:Choice>
              <mc:Fallback>
                <p:oleObj name="Формула" r:id="rId6" imgW="5587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2908300"/>
                        <a:ext cx="11779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/>
        </p:nvGraphicFramePr>
        <p:xfrm>
          <a:off x="7389813" y="2932113"/>
          <a:ext cx="1123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" name="Формула" r:id="rId8" imgW="533160" imgH="190440" progId="Equation.3">
                  <p:embed/>
                </p:oleObj>
              </mc:Choice>
              <mc:Fallback>
                <p:oleObj name="Формула" r:id="rId8" imgW="533160" imgH="1904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2932113"/>
                        <a:ext cx="1123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496888" y="3521075"/>
            <a:ext cx="261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Если ошибся хозяин:</a:t>
            </a:r>
          </a:p>
        </p:txBody>
      </p:sp>
      <p:graphicFrame>
        <p:nvGraphicFramePr>
          <p:cNvPr id="178191" name="Object 15"/>
          <p:cNvGraphicFramePr>
            <a:graphicFrameLocks noChangeAspect="1"/>
          </p:cNvGraphicFramePr>
          <p:nvPr/>
        </p:nvGraphicFramePr>
        <p:xfrm>
          <a:off x="3140075" y="3367088"/>
          <a:ext cx="3048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4" name="Формула" r:id="rId10" imgW="1447560" imgH="266400" progId="Equation.3">
                  <p:embed/>
                </p:oleObj>
              </mc:Choice>
              <mc:Fallback>
                <p:oleObj name="Формула" r:id="rId10" imgW="1447560" imgH="26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3367088"/>
                        <a:ext cx="3048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2" name="AutoShape 16"/>
          <p:cNvSpPr>
            <a:spLocks noChangeArrowheads="1"/>
          </p:cNvSpPr>
          <p:nvPr/>
        </p:nvSpPr>
        <p:spPr bwMode="auto">
          <a:xfrm rot="2700000">
            <a:off x="4562475" y="3333750"/>
            <a:ext cx="668338" cy="668338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519113" y="4125913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Если ошибся сын:</a:t>
            </a:r>
          </a:p>
        </p:txBody>
      </p:sp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3127375" y="3962400"/>
          <a:ext cx="3048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5" name="Формула" r:id="rId12" imgW="1447560" imgH="266400" progId="Equation.3">
                  <p:embed/>
                </p:oleObj>
              </mc:Choice>
              <mc:Fallback>
                <p:oleObj name="Формула" r:id="rId12" imgW="1447560" imgH="266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3962400"/>
                        <a:ext cx="3048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5" name="AutoShape 19"/>
          <p:cNvSpPr>
            <a:spLocks noChangeArrowheads="1"/>
          </p:cNvSpPr>
          <p:nvPr/>
        </p:nvSpPr>
        <p:spPr bwMode="auto">
          <a:xfrm rot="2700000">
            <a:off x="4608513" y="3962400"/>
            <a:ext cx="668338" cy="668337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519113" y="4697413"/>
            <a:ext cx="262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Если ошибся мастер:</a:t>
            </a:r>
          </a:p>
        </p:txBody>
      </p:sp>
      <p:graphicFrame>
        <p:nvGraphicFramePr>
          <p:cNvPr id="178198" name="Object 22"/>
          <p:cNvGraphicFramePr>
            <a:graphicFrameLocks noChangeAspect="1"/>
          </p:cNvGraphicFramePr>
          <p:nvPr/>
        </p:nvGraphicFramePr>
        <p:xfrm>
          <a:off x="3175000" y="4532313"/>
          <a:ext cx="3048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6" name="Формула" r:id="rId14" imgW="1447560" imgH="279360" progId="Equation.3">
                  <p:embed/>
                </p:oleObj>
              </mc:Choice>
              <mc:Fallback>
                <p:oleObj name="Формула" r:id="rId14" imgW="144756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532313"/>
                        <a:ext cx="30480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9" name="Object 23"/>
          <p:cNvGraphicFramePr>
            <a:graphicFrameLocks noChangeAspect="1"/>
          </p:cNvGraphicFramePr>
          <p:nvPr/>
        </p:nvGraphicFramePr>
        <p:xfrm>
          <a:off x="3179763" y="5048250"/>
          <a:ext cx="34496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7" name="Формула" r:id="rId16" imgW="1638000" imgH="253800" progId="Equation.3">
                  <p:embed/>
                </p:oleObj>
              </mc:Choice>
              <mc:Fallback>
                <p:oleObj name="Формула" r:id="rId16" imgW="163800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5048250"/>
                        <a:ext cx="344963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0" name="Object 24"/>
          <p:cNvGraphicFramePr>
            <a:graphicFrameLocks noChangeAspect="1"/>
          </p:cNvGraphicFramePr>
          <p:nvPr/>
        </p:nvGraphicFramePr>
        <p:xfrm>
          <a:off x="3157538" y="5507038"/>
          <a:ext cx="23256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8" name="Формула" r:id="rId18" imgW="1104840" imgH="253800" progId="Equation.3">
                  <p:embed/>
                </p:oleObj>
              </mc:Choice>
              <mc:Fallback>
                <p:oleObj name="Формула" r:id="rId18" imgW="110484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5507038"/>
                        <a:ext cx="2325687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280275" y="4197350"/>
            <a:ext cx="1054100" cy="1474788"/>
            <a:chOff x="4290" y="2240"/>
            <a:chExt cx="664" cy="929"/>
          </a:xfrm>
        </p:grpSpPr>
        <p:sp>
          <p:nvSpPr>
            <p:cNvPr id="49177" name="AutoShape 32"/>
            <p:cNvSpPr>
              <a:spLocks noChangeArrowheads="1"/>
            </p:cNvSpPr>
            <p:nvPr/>
          </p:nvSpPr>
          <p:spPr bwMode="auto">
            <a:xfrm>
              <a:off x="4290" y="2240"/>
              <a:ext cx="664" cy="929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49162" name="Object 33"/>
            <p:cNvGraphicFramePr>
              <a:graphicFrameLocks noChangeAspect="1"/>
            </p:cNvGraphicFramePr>
            <p:nvPr/>
          </p:nvGraphicFramePr>
          <p:xfrm>
            <a:off x="4368" y="2297"/>
            <a:ext cx="504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89" name="Формула" r:id="rId20" imgW="380880" imgH="634680" progId="Equation.3">
                    <p:embed/>
                  </p:oleObj>
                </mc:Choice>
                <mc:Fallback>
                  <p:oleObj name="Формула" r:id="rId20" imgW="380880" imgH="6346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297"/>
                          <a:ext cx="504" cy="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  <p:bldP spid="178182" grpId="0"/>
      <p:bldP spid="178184" grpId="0"/>
      <p:bldP spid="178186" grpId="0"/>
      <p:bldP spid="178187" grpId="0"/>
      <p:bldP spid="178190" grpId="0"/>
      <p:bldP spid="178192" grpId="0" animBg="1"/>
      <p:bldP spid="178193" grpId="0"/>
      <p:bldP spid="178195" grpId="0" animBg="1"/>
      <p:bldP spid="17819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Заголовок 2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Использование алгебры логики</a:t>
            </a:r>
          </a:p>
        </p:txBody>
      </p:sp>
      <p:sp>
        <p:nvSpPr>
          <p:cNvPr id="501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889F9-7B11-4F95-97C2-E19514F70DF5}" type="slidenum">
              <a:rPr lang="ru-RU" altLang="ru-RU"/>
              <a:pPr eaLnBrk="1" hangingPunct="1"/>
              <a:t>99</a:t>
            </a:fld>
            <a:endParaRPr lang="ru-RU" altLang="ru-RU"/>
          </a:p>
        </p:txBody>
      </p:sp>
      <p:sp>
        <p:nvSpPr>
          <p:cNvPr id="50188" name="Rectangle 4"/>
          <p:cNvSpPr>
            <a:spLocks noChangeArrowheads="1"/>
          </p:cNvSpPr>
          <p:nvPr/>
        </p:nvSpPr>
        <p:spPr bwMode="auto">
          <a:xfrm>
            <a:off x="301625" y="812800"/>
            <a:ext cx="86518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Задача 5. </a:t>
            </a:r>
            <a:r>
              <a:rPr lang="ru-RU" altLang="ru-RU" sz="2000"/>
              <a:t>На вопрос «Кто из твоих учеников изучал логику?» учитель ответил: </a:t>
            </a:r>
            <a:r>
              <a:rPr lang="ru-RU" altLang="ru-RU" sz="2000">
                <a:solidFill>
                  <a:srgbClr val="333399"/>
                </a:solidFill>
              </a:rPr>
              <a:t>«Если логику изучал Андрей, то изучал и Борис. Однако неверно, что если изучал Семен, то изучал и Борис»</a:t>
            </a:r>
            <a:r>
              <a:rPr lang="ru-RU" altLang="ru-RU" sz="2000"/>
              <a:t>. Кто же изучал логику? 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69888" y="2182813"/>
            <a:ext cx="163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</a:rPr>
              <a:t>Решение: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1971675" y="2225675"/>
            <a:ext cx="598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/>
              <a:t>A </a:t>
            </a:r>
            <a:r>
              <a:rPr lang="ru-RU" altLang="ru-RU" sz="2000" b="1"/>
              <a:t>– </a:t>
            </a:r>
            <a:r>
              <a:rPr lang="ru-RU" altLang="ru-RU" sz="2000"/>
              <a:t>логику изучал Андрей, </a:t>
            </a:r>
            <a:r>
              <a:rPr lang="en-US" altLang="ru-RU" sz="2000" b="1"/>
              <a:t>B </a:t>
            </a:r>
            <a:r>
              <a:rPr lang="ru-RU" altLang="ru-RU" sz="2000" b="1"/>
              <a:t>– </a:t>
            </a:r>
            <a:r>
              <a:rPr lang="ru-RU" altLang="ru-RU" sz="2000"/>
              <a:t>Борис, </a:t>
            </a:r>
            <a:r>
              <a:rPr lang="en-US" altLang="ru-RU" sz="2000" b="1"/>
              <a:t>C </a:t>
            </a:r>
            <a:r>
              <a:rPr lang="ru-RU" altLang="ru-RU" sz="2000" b="1"/>
              <a:t>– </a:t>
            </a:r>
            <a:r>
              <a:rPr lang="ru-RU" altLang="ru-RU" sz="2000"/>
              <a:t>Семен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612775" y="2725738"/>
            <a:ext cx="385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«Если логику изучал Андрей, </a:t>
            </a:r>
            <a:br>
              <a:rPr lang="ru-RU" altLang="ru-RU" sz="2000"/>
            </a:br>
            <a:r>
              <a:rPr lang="ru-RU" altLang="ru-RU" sz="2000"/>
              <a:t>  то изучал и Борис». </a:t>
            </a:r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4565650" y="3614738"/>
          <a:ext cx="14716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3" name="Формула" r:id="rId4" imgW="698400" imgH="177480" progId="Equation.3">
                  <p:embed/>
                </p:oleObj>
              </mc:Choice>
              <mc:Fallback>
                <p:oleObj name="Формула" r:id="rId4" imgW="69840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614738"/>
                        <a:ext cx="14716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452438" y="4213225"/>
            <a:ext cx="163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chemeClr val="accent2"/>
                </a:solidFill>
              </a:rPr>
              <a:t>1 </a:t>
            </a:r>
            <a:r>
              <a:rPr lang="ru-RU" altLang="ru-RU" sz="2400" b="1">
                <a:solidFill>
                  <a:schemeClr val="accent2"/>
                </a:solidFill>
              </a:rPr>
              <a:t>способ:</a:t>
            </a:r>
          </a:p>
        </p:txBody>
      </p:sp>
      <p:graphicFrame>
        <p:nvGraphicFramePr>
          <p:cNvPr id="178191" name="Object 15"/>
          <p:cNvGraphicFramePr>
            <a:graphicFrameLocks noChangeAspect="1"/>
          </p:cNvGraphicFramePr>
          <p:nvPr/>
        </p:nvGraphicFramePr>
        <p:xfrm>
          <a:off x="2349500" y="4260850"/>
          <a:ext cx="28860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4" name="Формула" r:id="rId6" imgW="1371600" imgH="241200" progId="Equation.3">
                  <p:embed/>
                </p:oleObj>
              </mc:Choice>
              <mc:Fallback>
                <p:oleObj name="Формула" r:id="rId6" imgW="13716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260850"/>
                        <a:ext cx="288607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942013" y="4521200"/>
            <a:ext cx="1054100" cy="1474788"/>
            <a:chOff x="4290" y="2240"/>
            <a:chExt cx="664" cy="929"/>
          </a:xfrm>
        </p:grpSpPr>
        <p:sp>
          <p:nvSpPr>
            <p:cNvPr id="50196" name="AutoShape 32"/>
            <p:cNvSpPr>
              <a:spLocks noChangeArrowheads="1"/>
            </p:cNvSpPr>
            <p:nvPr/>
          </p:nvSpPr>
          <p:spPr bwMode="auto">
            <a:xfrm>
              <a:off x="4290" y="2240"/>
              <a:ext cx="664" cy="929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127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50185" name="Object 33"/>
            <p:cNvGraphicFramePr>
              <a:graphicFrameLocks noChangeAspect="1"/>
            </p:cNvGraphicFramePr>
            <p:nvPr/>
          </p:nvGraphicFramePr>
          <p:xfrm>
            <a:off x="4360" y="2297"/>
            <a:ext cx="521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35" name="Формула" r:id="rId8" imgW="393480" imgH="634680" progId="Equation.3">
                    <p:embed/>
                  </p:oleObj>
                </mc:Choice>
                <mc:Fallback>
                  <p:oleObj name="Формула" r:id="rId8" imgW="393480" imgH="6346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2297"/>
                          <a:ext cx="521" cy="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4576763" y="2908300"/>
          <a:ext cx="14176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6" name="Формула" r:id="rId10" imgW="672840" imgH="177480" progId="Equation.3">
                  <p:embed/>
                </p:oleObj>
              </mc:Choice>
              <mc:Fallback>
                <p:oleObj name="Формула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2908300"/>
                        <a:ext cx="1417637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2775" y="3462338"/>
            <a:ext cx="3948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«Неверно, что если изучал  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/>
              <a:t>  </a:t>
            </a:r>
            <a:r>
              <a:rPr lang="ru-RU" altLang="ru-RU" sz="2000"/>
              <a:t>Семен, то изучал и Борис». </a:t>
            </a: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6567488" y="3521075"/>
          <a:ext cx="1390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7" name="Формула" r:id="rId12" imgW="660240" imgH="215640" progId="Equation.3">
                  <p:embed/>
                </p:oleObj>
              </mc:Choice>
              <mc:Fallback>
                <p:oleObj name="Формула" r:id="rId12" imgW="6602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3521075"/>
                        <a:ext cx="13906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2509838" y="4746625"/>
          <a:ext cx="25654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8" name="Формула" r:id="rId14" imgW="1218960" imgH="266400" progId="Equation.3">
                  <p:embed/>
                </p:oleObj>
              </mc:Choice>
              <mc:Fallback>
                <p:oleObj name="Формула" r:id="rId14" imgW="121896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746625"/>
                        <a:ext cx="25654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2657475" y="5373688"/>
          <a:ext cx="22717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9" name="Формула" r:id="rId16" imgW="1079280" imgH="241200" progId="Equation.3">
                  <p:embed/>
                </p:oleObj>
              </mc:Choice>
              <mc:Fallback>
                <p:oleObj name="Формула" r:id="rId16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5373688"/>
                        <a:ext cx="22717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3005138" y="5908675"/>
          <a:ext cx="15763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0" name="Формула" r:id="rId18" imgW="749160" imgH="241200" progId="Equation.3">
                  <p:embed/>
                </p:oleObj>
              </mc:Choice>
              <mc:Fallback>
                <p:oleObj name="Формула" r:id="rId18" imgW="7491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5908675"/>
                        <a:ext cx="15763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16"/>
          <p:cNvSpPr>
            <a:spLocks noChangeArrowheads="1"/>
          </p:cNvSpPr>
          <p:nvPr/>
        </p:nvSpPr>
        <p:spPr bwMode="auto">
          <a:xfrm rot="2700000">
            <a:off x="3138488" y="5367338"/>
            <a:ext cx="549275" cy="549275"/>
          </a:xfrm>
          <a:prstGeom prst="plus">
            <a:avLst>
              <a:gd name="adj" fmla="val 425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  <p:bldP spid="178182" grpId="0"/>
      <p:bldP spid="178184" grpId="0"/>
      <p:bldP spid="178190" grpId="0"/>
      <p:bldP spid="33" grpId="0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545af3e3db92f13a7690e378c51ff4d32343d4"/>
</p:tagLst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3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9167</TotalTime>
  <Words>5158</Words>
  <Application>Microsoft Office PowerPoint</Application>
  <PresentationFormat>Экран (4:3)</PresentationFormat>
  <Paragraphs>1651</Paragraphs>
  <Slides>103</Slides>
  <Notes>62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103</vt:i4>
      </vt:variant>
    </vt:vector>
  </HeadingPairs>
  <TitlesOfParts>
    <vt:vector size="117" baseType="lpstr">
      <vt:lpstr>Arial</vt:lpstr>
      <vt:lpstr>Arial Black</vt:lpstr>
      <vt:lpstr>Batang</vt:lpstr>
      <vt:lpstr>Calibri</vt:lpstr>
      <vt:lpstr>Courier New</vt:lpstr>
      <vt:lpstr>Symbol</vt:lpstr>
      <vt:lpstr>Times New Roman</vt:lpstr>
      <vt:lpstr>Trebuchet MS</vt:lpstr>
      <vt:lpstr>Wingdings</vt:lpstr>
      <vt:lpstr>Оформление по умолчанию</vt:lpstr>
      <vt:lpstr>Берлин</vt:lpstr>
      <vt:lpstr>La mente</vt:lpstr>
      <vt:lpstr>Формула</vt:lpstr>
      <vt:lpstr>Уравнение</vt:lpstr>
      <vt:lpstr>Логические основы компьютеров</vt:lpstr>
      <vt:lpstr>Презентация PowerPoint</vt:lpstr>
      <vt:lpstr>Логика, высказывания</vt:lpstr>
      <vt:lpstr>Логика, высказывания</vt:lpstr>
      <vt:lpstr>Высказывание или нет?</vt:lpstr>
      <vt:lpstr>Логика и компьютер</vt:lpstr>
      <vt:lpstr>Логика и компьютер</vt:lpstr>
      <vt:lpstr>Логика и компьютер</vt:lpstr>
      <vt:lpstr>Презентация PowerPoint</vt:lpstr>
      <vt:lpstr>Обозначение высказываний</vt:lpstr>
      <vt:lpstr>Таблица логических операций</vt:lpstr>
      <vt:lpstr>Таблица логических операций</vt:lpstr>
      <vt:lpstr>Операция НЕ (инверсия)</vt:lpstr>
      <vt:lpstr>Операция И</vt:lpstr>
      <vt:lpstr>Операция И (логическое умножение, конъюнкция)</vt:lpstr>
      <vt:lpstr>Операция ИЛИ (логическое сложение, дизъюнкция)</vt:lpstr>
      <vt:lpstr>Операция ИЛИ (логическое сложение, дизъюнкция)</vt:lpstr>
      <vt:lpstr>Задачи</vt:lpstr>
      <vt:lpstr>Операция «исключающее ИЛИ»</vt:lpstr>
      <vt:lpstr>Свойства операции «исключающее ИЛИ»</vt:lpstr>
      <vt:lpstr>Импликация («если …, то …»)</vt:lpstr>
      <vt:lpstr>Импликация («если …, то …»)</vt:lpstr>
      <vt:lpstr>Эквивалентность («тогда и только тогда, …»)</vt:lpstr>
      <vt:lpstr>Базовый набор операций</vt:lpstr>
      <vt:lpstr>Штрих Шеффера, «И-НЕ» </vt:lpstr>
      <vt:lpstr>Стрелка Пирса, «ИЛИ-НЕ» </vt:lpstr>
      <vt:lpstr>Презентация PowerPoint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Логические элементы компьютера</vt:lpstr>
      <vt:lpstr>Составление схем</vt:lpstr>
      <vt:lpstr>Триггер (англ. trigger – защёлка)</vt:lpstr>
      <vt:lpstr>Триггер – таблица истинности</vt:lpstr>
      <vt:lpstr>Полусумматор</vt:lpstr>
      <vt:lpstr>Сумматор</vt:lpstr>
      <vt:lpstr>Многоразрядный сумматор</vt:lpstr>
      <vt:lpstr>Презентация PowerPoint</vt:lpstr>
      <vt:lpstr>Формализация</vt:lpstr>
      <vt:lpstr>Формализация</vt:lpstr>
      <vt:lpstr>Вычисление логических выражений</vt:lpstr>
      <vt:lpstr>Составление таблиц истинности</vt:lpstr>
      <vt:lpstr>Составление таблиц истинности</vt:lpstr>
      <vt:lpstr>Составление таблиц истинности</vt:lpstr>
      <vt:lpstr>Составление таблиц истинности</vt:lpstr>
      <vt:lpstr>Составление таблиц истинности</vt:lpstr>
      <vt:lpstr>Составление таблиц истинности</vt:lpstr>
      <vt:lpstr>Задачи (таблица истинности)</vt:lpstr>
      <vt:lpstr>Логические основы компьютеров</vt:lpstr>
      <vt:lpstr>Законы алгебры логики</vt:lpstr>
      <vt:lpstr>Упрощение логических выражений</vt:lpstr>
      <vt:lpstr>Упрощение логических выражений</vt:lpstr>
      <vt:lpstr>Задачи (упрощение)</vt:lpstr>
      <vt:lpstr>Логические уравнения</vt:lpstr>
      <vt:lpstr>Логические основы компьютеров</vt:lpstr>
      <vt:lpstr>Синтез логических выражений</vt:lpstr>
      <vt:lpstr>Синтез логических выражений (2 способ)</vt:lpstr>
      <vt:lpstr>Синтез логических выражений (3 способ)</vt:lpstr>
      <vt:lpstr>Синтез логических выражений</vt:lpstr>
      <vt:lpstr>Синтез логических выражений (2 способ)</vt:lpstr>
      <vt:lpstr>Логические уравнения</vt:lpstr>
      <vt:lpstr>Логические уравнения</vt:lpstr>
      <vt:lpstr>Логические уравнения</vt:lpstr>
      <vt:lpstr>Системы логических уравнений</vt:lpstr>
      <vt:lpstr>Системы логических уравнений</vt:lpstr>
      <vt:lpstr>Системы логических уравнений  </vt:lpstr>
      <vt:lpstr>Системы логических уравнений</vt:lpstr>
      <vt:lpstr>Системы логических уравнений</vt:lpstr>
      <vt:lpstr>Логические основы компьютеров</vt:lpstr>
      <vt:lpstr>Диаграммы Венна (круги Эйлера)</vt:lpstr>
      <vt:lpstr>Диаграмма с тремя переменными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Сложная задача</vt:lpstr>
      <vt:lpstr>Логические основы компьютеров</vt:lpstr>
      <vt:lpstr>Предикаты</vt:lpstr>
      <vt:lpstr>Предикаты и кванторы</vt:lpstr>
      <vt:lpstr>Кванторы</vt:lpstr>
      <vt:lpstr>Кванторы</vt:lpstr>
      <vt:lpstr>Несколько кванторов</vt:lpstr>
      <vt:lpstr>Отрицание</vt:lpstr>
      <vt:lpstr>Логические основы компьютеров</vt:lpstr>
      <vt:lpstr>Метод рассуждений</vt:lpstr>
      <vt:lpstr>Табличный метод</vt:lpstr>
      <vt:lpstr>Использование алгебры логики</vt:lpstr>
      <vt:lpstr>Использование алгебры логики</vt:lpstr>
      <vt:lpstr>Использование алгебры логики</vt:lpstr>
      <vt:lpstr>Использование алгебры логики</vt:lpstr>
      <vt:lpstr>Использование алгебры логики</vt:lpstr>
      <vt:lpstr>Использование алгебры логики</vt:lpstr>
      <vt:lpstr>Использование алгебры логики</vt:lpstr>
    </vt:vector>
  </TitlesOfParts>
  <Company>163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(ПО)</dc:title>
  <dc:creator>kp</dc:creator>
  <cp:lastModifiedBy>Zver</cp:lastModifiedBy>
  <cp:revision>695</cp:revision>
  <dcterms:created xsi:type="dcterms:W3CDTF">2007-01-31T19:13:48Z</dcterms:created>
  <dcterms:modified xsi:type="dcterms:W3CDTF">2022-03-29T22:40:21Z</dcterms:modified>
</cp:coreProperties>
</file>