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3"/>
  </p:notesMasterIdLst>
  <p:handoutMasterIdLst>
    <p:handoutMasterId r:id="rId114"/>
  </p:handoutMasterIdLst>
  <p:sldIdLst>
    <p:sldId id="256" r:id="rId3"/>
    <p:sldId id="311" r:id="rId4"/>
    <p:sldId id="260" r:id="rId5"/>
    <p:sldId id="261" r:id="rId6"/>
    <p:sldId id="262" r:id="rId7"/>
    <p:sldId id="263" r:id="rId8"/>
    <p:sldId id="264" r:id="rId9"/>
    <p:sldId id="30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9" r:id="rId31"/>
    <p:sldId id="291" r:id="rId32"/>
    <p:sldId id="287" r:id="rId33"/>
    <p:sldId id="288" r:id="rId34"/>
    <p:sldId id="292" r:id="rId35"/>
    <p:sldId id="293" r:id="rId36"/>
    <p:sldId id="294" r:id="rId37"/>
    <p:sldId id="295" r:id="rId38"/>
    <p:sldId id="296" r:id="rId39"/>
    <p:sldId id="298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  <p:sldId id="371" r:id="rId110"/>
    <p:sldId id="372" r:id="rId111"/>
    <p:sldId id="373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A8D"/>
    <a:srgbClr val="003374"/>
    <a:srgbClr val="129481"/>
    <a:srgbClr val="0F2741"/>
    <a:srgbClr val="001736"/>
    <a:srgbClr val="C9A093"/>
    <a:srgbClr val="F1F1F1"/>
    <a:srgbClr val="385592"/>
    <a:srgbClr val="3A5896"/>
    <a:srgbClr val="1D3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1308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heme" Target="theme/theme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1EAE6C-135F-4F3F-A767-84F617C29ED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67077D4-4FD2-4A0C-BB98-B0E9D3ECBAC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Часто при соединении двух отношений кортеж из одного отношения не находит соответствующего кортежа в другом отношении. Т.е. в столбцах соединения оказываются </a:t>
          </a:r>
          <a:r>
            <a:rPr lang="ru-RU" sz="1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несовпадающие значения</a:t>
          </a:r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 </a:t>
          </a:r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2DC5A80-1277-48F3-8C2D-6163765E70D9}" type="parTrans" cxnId="{4A2AC549-4B66-45B4-9AD9-FC14646550F2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C29ADE1-A75F-478F-9335-9F57F74DFB77}" type="sibTrans" cxnId="{4A2AC549-4B66-45B4-9AD9-FC14646550F2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7DA1FB4-2D67-4796-9385-C0DE065CB78A}">
      <dgm:prSet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Преимуществом внешнего соединения </a:t>
          </a:r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является то, что при таком соединении сохраняется исходная информация, т.е. внешнее соединение сохраняет кортежи, которые были бы утрачены при использовании других типов соединения.</a:t>
          </a:r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FC1E338-6CB1-420D-AD3F-660FB6EC13F0}" type="parTrans" cxnId="{BCC27346-6595-4844-8A37-A20EC5B8F307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16017B8-012E-4707-B525-A709BBB979A6}" type="sibTrans" cxnId="{BCC27346-6595-4844-8A37-A20EC5B8F307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386347D-4AB9-4AD1-85D5-5FE435891B0E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Может потребоваться, чтобы строка из одного отношения была представлена в результате соединения, даже если в другом отношении нет совпадающего значения. Эта цель может быть достигнута с помощью </a:t>
          </a:r>
          <a:r>
            <a:rPr lang="ru-RU" sz="1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внешнего соединения</a:t>
          </a:r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 </a:t>
          </a:r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F267D4B-3E9C-4499-ADE6-E42899753A9F}" type="parTrans" cxnId="{A270A32C-871B-4AF6-885A-F6FEF28A4259}">
      <dgm:prSet/>
      <dgm:spPr/>
      <dgm:t>
        <a:bodyPr/>
        <a:lstStyle/>
        <a:p>
          <a:endParaRPr lang="ru-RU"/>
        </a:p>
      </dgm:t>
    </dgm:pt>
    <dgm:pt modelId="{D56C961D-C09A-42CD-80F8-74A3AF90FA61}" type="sibTrans" cxnId="{A270A32C-871B-4AF6-885A-F6FEF28A4259}">
      <dgm:prSet/>
      <dgm:spPr/>
      <dgm:t>
        <a:bodyPr/>
        <a:lstStyle/>
        <a:p>
          <a:endParaRPr lang="ru-RU"/>
        </a:p>
      </dgm:t>
    </dgm:pt>
    <dgm:pt modelId="{E99A07DB-9ACA-4C70-BEEA-841423C5039F}" type="pres">
      <dgm:prSet presAssocID="{3E1EAE6C-135F-4F3F-A767-84F617C29ED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599E421-5809-4FBF-B583-3BF750DE5F3D}" type="pres">
      <dgm:prSet presAssocID="{3E1EAE6C-135F-4F3F-A767-84F617C29EDB}" presName="Name1" presStyleCnt="0"/>
      <dgm:spPr/>
    </dgm:pt>
    <dgm:pt modelId="{902C12FA-DCB0-42B5-995A-AB209C47B45A}" type="pres">
      <dgm:prSet presAssocID="{3E1EAE6C-135F-4F3F-A767-84F617C29EDB}" presName="cycle" presStyleCnt="0"/>
      <dgm:spPr/>
    </dgm:pt>
    <dgm:pt modelId="{66FD25BF-45EA-40BF-A896-7D10723803EC}" type="pres">
      <dgm:prSet presAssocID="{3E1EAE6C-135F-4F3F-A767-84F617C29EDB}" presName="srcNode" presStyleLbl="node1" presStyleIdx="0" presStyleCnt="3"/>
      <dgm:spPr/>
    </dgm:pt>
    <dgm:pt modelId="{47CA049B-3775-47DD-BDBD-DE95F42CAE60}" type="pres">
      <dgm:prSet presAssocID="{3E1EAE6C-135F-4F3F-A767-84F617C29EDB}" presName="conn" presStyleLbl="parChTrans1D2" presStyleIdx="0" presStyleCnt="1"/>
      <dgm:spPr/>
      <dgm:t>
        <a:bodyPr/>
        <a:lstStyle/>
        <a:p>
          <a:endParaRPr lang="ru-RU"/>
        </a:p>
      </dgm:t>
    </dgm:pt>
    <dgm:pt modelId="{2BD6A655-91C5-47A8-A28C-67A3B3CC246C}" type="pres">
      <dgm:prSet presAssocID="{3E1EAE6C-135F-4F3F-A767-84F617C29EDB}" presName="extraNode" presStyleLbl="node1" presStyleIdx="0" presStyleCnt="3"/>
      <dgm:spPr/>
    </dgm:pt>
    <dgm:pt modelId="{3BCAF0FA-F543-4613-B83C-6492FF07571F}" type="pres">
      <dgm:prSet presAssocID="{3E1EAE6C-135F-4F3F-A767-84F617C29EDB}" presName="dstNode" presStyleLbl="node1" presStyleIdx="0" presStyleCnt="3"/>
      <dgm:spPr/>
    </dgm:pt>
    <dgm:pt modelId="{66E196F2-B236-42AA-9423-E293127EDD04}" type="pres">
      <dgm:prSet presAssocID="{467077D4-4FD2-4A0C-BB98-B0E9D3ECBACF}" presName="text_1" presStyleLbl="node1" presStyleIdx="0" presStyleCnt="3" custScaleY="131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940909-F29E-4AE6-800A-EBCD778AF1BE}" type="pres">
      <dgm:prSet presAssocID="{467077D4-4FD2-4A0C-BB98-B0E9D3ECBACF}" presName="accent_1" presStyleCnt="0"/>
      <dgm:spPr/>
    </dgm:pt>
    <dgm:pt modelId="{81A93FFC-3D87-4A35-837D-9C2A1D66F8BE}" type="pres">
      <dgm:prSet presAssocID="{467077D4-4FD2-4A0C-BB98-B0E9D3ECBACF}" presName="accentRepeatNode" presStyleLbl="solidFgAcc1" presStyleIdx="0" presStyleCnt="3"/>
      <dgm:spPr/>
    </dgm:pt>
    <dgm:pt modelId="{1CA03E24-83E9-43CF-8AF3-27886839BA48}" type="pres">
      <dgm:prSet presAssocID="{A386347D-4AB9-4AD1-85D5-5FE435891B0E}" presName="text_2" presStyleLbl="node1" presStyleIdx="1" presStyleCnt="3" custScaleY="128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FABECE-E5AA-46EA-8284-A58847D26FB2}" type="pres">
      <dgm:prSet presAssocID="{A386347D-4AB9-4AD1-85D5-5FE435891B0E}" presName="accent_2" presStyleCnt="0"/>
      <dgm:spPr/>
    </dgm:pt>
    <dgm:pt modelId="{56CE38EA-95EC-47BC-B996-BD5AFD225365}" type="pres">
      <dgm:prSet presAssocID="{A386347D-4AB9-4AD1-85D5-5FE435891B0E}" presName="accentRepeatNode" presStyleLbl="solidFgAcc1" presStyleIdx="1" presStyleCnt="3"/>
      <dgm:spPr/>
    </dgm:pt>
    <dgm:pt modelId="{B202A894-E97C-4DA5-ABFD-23CD348F7693}" type="pres">
      <dgm:prSet presAssocID="{57DA1FB4-2D67-4796-9385-C0DE065CB78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D51C0-0DF4-4071-A5CB-C1AD98C78C82}" type="pres">
      <dgm:prSet presAssocID="{57DA1FB4-2D67-4796-9385-C0DE065CB78A}" presName="accent_3" presStyleCnt="0"/>
      <dgm:spPr/>
    </dgm:pt>
    <dgm:pt modelId="{76BE6F66-BCB2-4007-81ED-34B4818D9946}" type="pres">
      <dgm:prSet presAssocID="{57DA1FB4-2D67-4796-9385-C0DE065CB78A}" presName="accentRepeatNode" presStyleLbl="solidFgAcc1" presStyleIdx="2" presStyleCnt="3"/>
      <dgm:spPr/>
    </dgm:pt>
  </dgm:ptLst>
  <dgm:cxnLst>
    <dgm:cxn modelId="{FD8D9E9A-A19D-4E6B-A951-E8BD01B02758}" type="presOf" srcId="{57DA1FB4-2D67-4796-9385-C0DE065CB78A}" destId="{B202A894-E97C-4DA5-ABFD-23CD348F7693}" srcOrd="0" destOrd="0" presId="urn:microsoft.com/office/officeart/2008/layout/VerticalCurvedList"/>
    <dgm:cxn modelId="{C3820DDA-B536-46D0-B526-31DD53BD2BA9}" type="presOf" srcId="{A386347D-4AB9-4AD1-85D5-5FE435891B0E}" destId="{1CA03E24-83E9-43CF-8AF3-27886839BA48}" srcOrd="0" destOrd="0" presId="urn:microsoft.com/office/officeart/2008/layout/VerticalCurvedList"/>
    <dgm:cxn modelId="{BCC27346-6595-4844-8A37-A20EC5B8F307}" srcId="{3E1EAE6C-135F-4F3F-A767-84F617C29EDB}" destId="{57DA1FB4-2D67-4796-9385-C0DE065CB78A}" srcOrd="2" destOrd="0" parTransId="{4FC1E338-6CB1-420D-AD3F-660FB6EC13F0}" sibTransId="{116017B8-012E-4707-B525-A709BBB979A6}"/>
    <dgm:cxn modelId="{A1E2A254-DDB8-43D7-AD69-420F5B29F2A4}" type="presOf" srcId="{4C29ADE1-A75F-478F-9335-9F57F74DFB77}" destId="{47CA049B-3775-47DD-BDBD-DE95F42CAE60}" srcOrd="0" destOrd="0" presId="urn:microsoft.com/office/officeart/2008/layout/VerticalCurvedList"/>
    <dgm:cxn modelId="{212DA203-77AA-480F-A0DF-0917AF003803}" type="presOf" srcId="{467077D4-4FD2-4A0C-BB98-B0E9D3ECBACF}" destId="{66E196F2-B236-42AA-9423-E293127EDD04}" srcOrd="0" destOrd="0" presId="urn:microsoft.com/office/officeart/2008/layout/VerticalCurvedList"/>
    <dgm:cxn modelId="{4A2AC549-4B66-45B4-9AD9-FC14646550F2}" srcId="{3E1EAE6C-135F-4F3F-A767-84F617C29EDB}" destId="{467077D4-4FD2-4A0C-BB98-B0E9D3ECBACF}" srcOrd="0" destOrd="0" parTransId="{82DC5A80-1277-48F3-8C2D-6163765E70D9}" sibTransId="{4C29ADE1-A75F-478F-9335-9F57F74DFB77}"/>
    <dgm:cxn modelId="{A270A32C-871B-4AF6-885A-F6FEF28A4259}" srcId="{3E1EAE6C-135F-4F3F-A767-84F617C29EDB}" destId="{A386347D-4AB9-4AD1-85D5-5FE435891B0E}" srcOrd="1" destOrd="0" parTransId="{5F267D4B-3E9C-4499-ADE6-E42899753A9F}" sibTransId="{D56C961D-C09A-42CD-80F8-74A3AF90FA61}"/>
    <dgm:cxn modelId="{87030502-FD77-446C-9AC1-886ECDFBB7CA}" type="presOf" srcId="{3E1EAE6C-135F-4F3F-A767-84F617C29EDB}" destId="{E99A07DB-9ACA-4C70-BEEA-841423C5039F}" srcOrd="0" destOrd="0" presId="urn:microsoft.com/office/officeart/2008/layout/VerticalCurvedList"/>
    <dgm:cxn modelId="{24612688-A992-4F31-BB97-2575F7BCE016}" type="presParOf" srcId="{E99A07DB-9ACA-4C70-BEEA-841423C5039F}" destId="{4599E421-5809-4FBF-B583-3BF750DE5F3D}" srcOrd="0" destOrd="0" presId="urn:microsoft.com/office/officeart/2008/layout/VerticalCurvedList"/>
    <dgm:cxn modelId="{A72133B2-629F-437B-8ACD-35FAE94085F0}" type="presParOf" srcId="{4599E421-5809-4FBF-B583-3BF750DE5F3D}" destId="{902C12FA-DCB0-42B5-995A-AB209C47B45A}" srcOrd="0" destOrd="0" presId="urn:microsoft.com/office/officeart/2008/layout/VerticalCurvedList"/>
    <dgm:cxn modelId="{83A1CE80-D8BE-411D-B647-078D8ADFD95A}" type="presParOf" srcId="{902C12FA-DCB0-42B5-995A-AB209C47B45A}" destId="{66FD25BF-45EA-40BF-A896-7D10723803EC}" srcOrd="0" destOrd="0" presId="urn:microsoft.com/office/officeart/2008/layout/VerticalCurvedList"/>
    <dgm:cxn modelId="{3BF22A76-2792-46AA-9BC6-D4745E84FEBC}" type="presParOf" srcId="{902C12FA-DCB0-42B5-995A-AB209C47B45A}" destId="{47CA049B-3775-47DD-BDBD-DE95F42CAE60}" srcOrd="1" destOrd="0" presId="urn:microsoft.com/office/officeart/2008/layout/VerticalCurvedList"/>
    <dgm:cxn modelId="{599572AD-A98A-4AE4-9BB5-BE02519C1D1D}" type="presParOf" srcId="{902C12FA-DCB0-42B5-995A-AB209C47B45A}" destId="{2BD6A655-91C5-47A8-A28C-67A3B3CC246C}" srcOrd="2" destOrd="0" presId="urn:microsoft.com/office/officeart/2008/layout/VerticalCurvedList"/>
    <dgm:cxn modelId="{580C9967-3904-475B-994A-F310B35C0591}" type="presParOf" srcId="{902C12FA-DCB0-42B5-995A-AB209C47B45A}" destId="{3BCAF0FA-F543-4613-B83C-6492FF07571F}" srcOrd="3" destOrd="0" presId="urn:microsoft.com/office/officeart/2008/layout/VerticalCurvedList"/>
    <dgm:cxn modelId="{A0A48BB2-6E92-42AF-969B-D3C794F7E695}" type="presParOf" srcId="{4599E421-5809-4FBF-B583-3BF750DE5F3D}" destId="{66E196F2-B236-42AA-9423-E293127EDD04}" srcOrd="1" destOrd="0" presId="urn:microsoft.com/office/officeart/2008/layout/VerticalCurvedList"/>
    <dgm:cxn modelId="{2167CC53-0787-4582-BED6-00D7FCA33E71}" type="presParOf" srcId="{4599E421-5809-4FBF-B583-3BF750DE5F3D}" destId="{F1940909-F29E-4AE6-800A-EBCD778AF1BE}" srcOrd="2" destOrd="0" presId="urn:microsoft.com/office/officeart/2008/layout/VerticalCurvedList"/>
    <dgm:cxn modelId="{B89D4A63-66C2-4BF4-A561-077727AE88AC}" type="presParOf" srcId="{F1940909-F29E-4AE6-800A-EBCD778AF1BE}" destId="{81A93FFC-3D87-4A35-837D-9C2A1D66F8BE}" srcOrd="0" destOrd="0" presId="urn:microsoft.com/office/officeart/2008/layout/VerticalCurvedList"/>
    <dgm:cxn modelId="{6AF92E06-613D-405F-9F30-BA0C965B4270}" type="presParOf" srcId="{4599E421-5809-4FBF-B583-3BF750DE5F3D}" destId="{1CA03E24-83E9-43CF-8AF3-27886839BA48}" srcOrd="3" destOrd="0" presId="urn:microsoft.com/office/officeart/2008/layout/VerticalCurvedList"/>
    <dgm:cxn modelId="{88D1AFFF-8F91-4587-9549-43FDEA2CFBCD}" type="presParOf" srcId="{4599E421-5809-4FBF-B583-3BF750DE5F3D}" destId="{EBFABECE-E5AA-46EA-8284-A58847D26FB2}" srcOrd="4" destOrd="0" presId="urn:microsoft.com/office/officeart/2008/layout/VerticalCurvedList"/>
    <dgm:cxn modelId="{8C43CEAA-6F5E-4627-89FB-3811DBE767DD}" type="presParOf" srcId="{EBFABECE-E5AA-46EA-8284-A58847D26FB2}" destId="{56CE38EA-95EC-47BC-B996-BD5AFD225365}" srcOrd="0" destOrd="0" presId="urn:microsoft.com/office/officeart/2008/layout/VerticalCurvedList"/>
    <dgm:cxn modelId="{1830FF22-4866-4447-888F-3487FA244CE1}" type="presParOf" srcId="{4599E421-5809-4FBF-B583-3BF750DE5F3D}" destId="{B202A894-E97C-4DA5-ABFD-23CD348F7693}" srcOrd="5" destOrd="0" presId="urn:microsoft.com/office/officeart/2008/layout/VerticalCurvedList"/>
    <dgm:cxn modelId="{FA8927F1-DCAF-4431-BCD3-762C41904474}" type="presParOf" srcId="{4599E421-5809-4FBF-B583-3BF750DE5F3D}" destId="{577D51C0-0DF4-4071-A5CB-C1AD98C78C82}" srcOrd="6" destOrd="0" presId="urn:microsoft.com/office/officeart/2008/layout/VerticalCurvedList"/>
    <dgm:cxn modelId="{3A1AF533-0DAC-4CC7-88B0-DE26ECBB11C3}" type="presParOf" srcId="{577D51C0-0DF4-4071-A5CB-C1AD98C78C82}" destId="{76BE6F66-BCB2-4007-81ED-34B4818D994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93EEB99-23FF-4CDD-80CD-41F480200CB3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3957481-FBE4-436C-A332-025F22E337A7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8 </a:t>
          </a:r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8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физическая независимость от данных</a:t>
          </a:r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BBFA3B0-7CF4-47BE-9877-192721415514}" type="parTrans" cxnId="{4679DFE3-0A5F-414F-AB96-5BC74EF501B4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30FDF41-6DFA-425E-880C-919722A14C49}" type="sibTrans" cxnId="{4679DFE3-0A5F-414F-AB96-5BC74EF501B4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95EF415D-2FAE-495D-B722-97221A2C7795}">
      <dgm:prSet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Прикладные программы и средства работы с терминалами должны оставаться логически незатронутыми при внесении любых изменений в способы хранения данных или методы доступа к ним.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121B5648-8EFC-4AAB-990A-C4CFED86B04F}" type="parTrans" cxnId="{2ED58098-F4F8-44CD-A3BC-FEAD8BA683F6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70A29BC-A750-4958-95F5-B236FA888BA5}" type="sibTrans" cxnId="{2ED58098-F4F8-44CD-A3BC-FEAD8BA683F6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58A28B4C-39D0-49E9-AD31-468821E7AAEB}">
      <dgm:prSet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9 - логическая независимость от данных</a:t>
          </a:r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8F54B66-707A-43E4-8C0C-BF2BB17330CA}" type="parTrans" cxnId="{C19BF952-3682-48DF-8D47-B38DB9AC4C6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7B38FAE-8633-4486-8AC2-48A6A4C54FDE}" type="sibTrans" cxnId="{C19BF952-3682-48DF-8D47-B38DB9AC4C6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AB792E4-2EB5-4282-82D7-FD06960E639A}">
      <dgm:prSet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Прикладные программы и средства работы с терминалами должны оставаться логически незатронутыми при внесении в базовые таблицы любых не меняющих информацию изменений, которые теоретически не должны затрагивать прикладное программное обеспечение.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3F4A6BD4-50E0-4838-A098-7AA4727DF8A9}" type="parTrans" cxnId="{42079281-D637-4849-831C-DF8EB9C4DCDA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004517F8-0C59-4B89-AE66-0C626B0332AA}" type="sibTrans" cxnId="{42079281-D637-4849-831C-DF8EB9C4DCDA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9CBD0548-5E69-4D14-84FA-CB4278730570}">
      <dgm:prSet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11 - независимость от распределения данных</a:t>
          </a:r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5741598-3293-4E65-AE2D-54B147E87F15}" type="parTrans" cxnId="{168E2C15-0C0A-44A5-8A57-79D92BF7E25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272E2216-FCF0-4CCE-9B66-7B411878A8C6}" type="sibTrans" cxnId="{168E2C15-0C0A-44A5-8A57-79D92BF7E25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B5A8B07-0A3D-46EC-8BC3-3BA0D8EDAE6D}">
      <dgm:prSet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Подъязык манипулирования данными в реляционной СУБД должен позволять прикладным программам и запросам оставаться логически неизменными, независимо от того, как хранятся данные — физически централизованно или в распределённом виде.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1FBDFBDE-74DA-4C70-A6AF-CDFAB7C0C302}" type="parTrans" cxnId="{88D73B1D-D4D1-48F8-9D50-97935901BB77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A582389-B812-49DD-AC61-2AD40E540CD5}" type="sibTrans" cxnId="{88D73B1D-D4D1-48F8-9D50-97935901BB77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D38A65A-2E3B-455A-8AFF-05BF0CD72B58}" type="pres">
      <dgm:prSet presAssocID="{C93EEB99-23FF-4CDD-80CD-41F480200C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B4047C-EE81-4753-9119-6C58FF4683B2}" type="pres">
      <dgm:prSet presAssocID="{23957481-FBE4-436C-A332-025F22E337A7}" presName="linNode" presStyleCnt="0"/>
      <dgm:spPr/>
    </dgm:pt>
    <dgm:pt modelId="{625B3CA4-6C59-4ABB-8362-387A49E0A9D5}" type="pres">
      <dgm:prSet presAssocID="{23957481-FBE4-436C-A332-025F22E337A7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2EF6F-4F14-4CC1-B5B3-B06B5EB47EED}" type="pres">
      <dgm:prSet presAssocID="{23957481-FBE4-436C-A332-025F22E337A7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F6DBE2-A08F-481E-B553-55BB36779A3E}" type="pres">
      <dgm:prSet presAssocID="{330FDF41-6DFA-425E-880C-919722A14C49}" presName="sp" presStyleCnt="0"/>
      <dgm:spPr/>
    </dgm:pt>
    <dgm:pt modelId="{B0CFB59B-64A3-415F-8C50-8066A23AB58D}" type="pres">
      <dgm:prSet presAssocID="{58A28B4C-39D0-49E9-AD31-468821E7AAEB}" presName="linNode" presStyleCnt="0"/>
      <dgm:spPr/>
    </dgm:pt>
    <dgm:pt modelId="{1DEB596A-B559-415F-AEB1-8833110B9D56}" type="pres">
      <dgm:prSet presAssocID="{58A28B4C-39D0-49E9-AD31-468821E7AAE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9E733-2ACA-40C4-A4AF-8C9590CC0B9D}" type="pres">
      <dgm:prSet presAssocID="{58A28B4C-39D0-49E9-AD31-468821E7AAEB}" presName="descendantText" presStyleLbl="alignAccFollowNode1" presStyleIdx="1" presStyleCnt="3" custScaleY="146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B130B9-B926-4540-8B6A-DD86EFD7AA6A}" type="pres">
      <dgm:prSet presAssocID="{E7B38FAE-8633-4486-8AC2-48A6A4C54FDE}" presName="sp" presStyleCnt="0"/>
      <dgm:spPr/>
    </dgm:pt>
    <dgm:pt modelId="{2037E34E-3BEF-4CAE-9DE6-560C1CFF0A8D}" type="pres">
      <dgm:prSet presAssocID="{9CBD0548-5E69-4D14-84FA-CB4278730570}" presName="linNode" presStyleCnt="0"/>
      <dgm:spPr/>
    </dgm:pt>
    <dgm:pt modelId="{ED68C3A2-7376-490A-9AD1-E969FBC52D17}" type="pres">
      <dgm:prSet presAssocID="{9CBD0548-5E69-4D14-84FA-CB4278730570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B2C6FC-B6DE-47F8-8590-61788767BEB5}" type="pres">
      <dgm:prSet presAssocID="{9CBD0548-5E69-4D14-84FA-CB4278730570}" presName="descendantText" presStyleLbl="alignAccFollowNode1" presStyleIdx="2" presStyleCnt="3" custScaleY="136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DD2368-9B9D-4BF8-B2AE-92EABD1EB5A1}" type="presOf" srcId="{95EF415D-2FAE-495D-B722-97221A2C7795}" destId="{FF32EF6F-4F14-4CC1-B5B3-B06B5EB47EED}" srcOrd="0" destOrd="0" presId="urn:microsoft.com/office/officeart/2005/8/layout/vList5"/>
    <dgm:cxn modelId="{7BE7DFA5-DB45-4F19-B88E-4347FA1461C8}" type="presOf" srcId="{58A28B4C-39D0-49E9-AD31-468821E7AAEB}" destId="{1DEB596A-B559-415F-AEB1-8833110B9D56}" srcOrd="0" destOrd="0" presId="urn:microsoft.com/office/officeart/2005/8/layout/vList5"/>
    <dgm:cxn modelId="{9A173961-C1F8-4873-8F6B-C07AF64B317F}" type="presOf" srcId="{1AB792E4-2EB5-4282-82D7-FD06960E639A}" destId="{D979E733-2ACA-40C4-A4AF-8C9590CC0B9D}" srcOrd="0" destOrd="0" presId="urn:microsoft.com/office/officeart/2005/8/layout/vList5"/>
    <dgm:cxn modelId="{4679DFE3-0A5F-414F-AB96-5BC74EF501B4}" srcId="{C93EEB99-23FF-4CDD-80CD-41F480200CB3}" destId="{23957481-FBE4-436C-A332-025F22E337A7}" srcOrd="0" destOrd="0" parTransId="{FBBFA3B0-7CF4-47BE-9877-192721415514}" sibTransId="{330FDF41-6DFA-425E-880C-919722A14C49}"/>
    <dgm:cxn modelId="{5856B804-A859-4EE9-90FF-82AB5ECCEF1E}" type="presOf" srcId="{9CBD0548-5E69-4D14-84FA-CB4278730570}" destId="{ED68C3A2-7376-490A-9AD1-E969FBC52D17}" srcOrd="0" destOrd="0" presId="urn:microsoft.com/office/officeart/2005/8/layout/vList5"/>
    <dgm:cxn modelId="{ED3683C2-1774-4751-9438-AB29F67F056C}" type="presOf" srcId="{C93EEB99-23FF-4CDD-80CD-41F480200CB3}" destId="{3D38A65A-2E3B-455A-8AFF-05BF0CD72B58}" srcOrd="0" destOrd="0" presId="urn:microsoft.com/office/officeart/2005/8/layout/vList5"/>
    <dgm:cxn modelId="{168E2C15-0C0A-44A5-8A57-79D92BF7E250}" srcId="{C93EEB99-23FF-4CDD-80CD-41F480200CB3}" destId="{9CBD0548-5E69-4D14-84FA-CB4278730570}" srcOrd="2" destOrd="0" parTransId="{65741598-3293-4E65-AE2D-54B147E87F15}" sibTransId="{272E2216-FCF0-4CCE-9B66-7B411878A8C6}"/>
    <dgm:cxn modelId="{42079281-D637-4849-831C-DF8EB9C4DCDA}" srcId="{58A28B4C-39D0-49E9-AD31-468821E7AAEB}" destId="{1AB792E4-2EB5-4282-82D7-FD06960E639A}" srcOrd="0" destOrd="0" parTransId="{3F4A6BD4-50E0-4838-A098-7AA4727DF8A9}" sibTransId="{004517F8-0C59-4B89-AE66-0C626B0332AA}"/>
    <dgm:cxn modelId="{88D73B1D-D4D1-48F8-9D50-97935901BB77}" srcId="{9CBD0548-5E69-4D14-84FA-CB4278730570}" destId="{6B5A8B07-0A3D-46EC-8BC3-3BA0D8EDAE6D}" srcOrd="0" destOrd="0" parTransId="{1FBDFBDE-74DA-4C70-A6AF-CDFAB7C0C302}" sibTransId="{7A582389-B812-49DD-AC61-2AD40E540CD5}"/>
    <dgm:cxn modelId="{46EE260F-5B10-48F6-8B89-CA71FD8626FF}" type="presOf" srcId="{23957481-FBE4-436C-A332-025F22E337A7}" destId="{625B3CA4-6C59-4ABB-8362-387A49E0A9D5}" srcOrd="0" destOrd="0" presId="urn:microsoft.com/office/officeart/2005/8/layout/vList5"/>
    <dgm:cxn modelId="{1CF0A4E3-D1EB-4CC1-B48C-39C1EF40FE3C}" type="presOf" srcId="{6B5A8B07-0A3D-46EC-8BC3-3BA0D8EDAE6D}" destId="{22B2C6FC-B6DE-47F8-8590-61788767BEB5}" srcOrd="0" destOrd="0" presId="urn:microsoft.com/office/officeart/2005/8/layout/vList5"/>
    <dgm:cxn modelId="{2ED58098-F4F8-44CD-A3BC-FEAD8BA683F6}" srcId="{23957481-FBE4-436C-A332-025F22E337A7}" destId="{95EF415D-2FAE-495D-B722-97221A2C7795}" srcOrd="0" destOrd="0" parTransId="{121B5648-8EFC-4AAB-990A-C4CFED86B04F}" sibTransId="{370A29BC-A750-4958-95F5-B236FA888BA5}"/>
    <dgm:cxn modelId="{C19BF952-3682-48DF-8D47-B38DB9AC4C6E}" srcId="{C93EEB99-23FF-4CDD-80CD-41F480200CB3}" destId="{58A28B4C-39D0-49E9-AD31-468821E7AAEB}" srcOrd="1" destOrd="0" parTransId="{D8F54B66-707A-43E4-8C0C-BF2BB17330CA}" sibTransId="{E7B38FAE-8633-4486-8AC2-48A6A4C54FDE}"/>
    <dgm:cxn modelId="{15DBF6DC-63D7-497E-8B43-BB351D0EEF32}" type="presParOf" srcId="{3D38A65A-2E3B-455A-8AFF-05BF0CD72B58}" destId="{9BB4047C-EE81-4753-9119-6C58FF4683B2}" srcOrd="0" destOrd="0" presId="urn:microsoft.com/office/officeart/2005/8/layout/vList5"/>
    <dgm:cxn modelId="{19A58B8F-E2D1-4D6A-8035-44028DDD8BCA}" type="presParOf" srcId="{9BB4047C-EE81-4753-9119-6C58FF4683B2}" destId="{625B3CA4-6C59-4ABB-8362-387A49E0A9D5}" srcOrd="0" destOrd="0" presId="urn:microsoft.com/office/officeart/2005/8/layout/vList5"/>
    <dgm:cxn modelId="{0F8F8E10-7D1D-4BBE-ACD1-7809851B9FB1}" type="presParOf" srcId="{9BB4047C-EE81-4753-9119-6C58FF4683B2}" destId="{FF32EF6F-4F14-4CC1-B5B3-B06B5EB47EED}" srcOrd="1" destOrd="0" presId="urn:microsoft.com/office/officeart/2005/8/layout/vList5"/>
    <dgm:cxn modelId="{6C23506E-155A-48EC-A023-939A7B657763}" type="presParOf" srcId="{3D38A65A-2E3B-455A-8AFF-05BF0CD72B58}" destId="{47F6DBE2-A08F-481E-B553-55BB36779A3E}" srcOrd="1" destOrd="0" presId="urn:microsoft.com/office/officeart/2005/8/layout/vList5"/>
    <dgm:cxn modelId="{A4A8A2FE-ED5A-4489-B4EC-CCCA6CA14DB7}" type="presParOf" srcId="{3D38A65A-2E3B-455A-8AFF-05BF0CD72B58}" destId="{B0CFB59B-64A3-415F-8C50-8066A23AB58D}" srcOrd="2" destOrd="0" presId="urn:microsoft.com/office/officeart/2005/8/layout/vList5"/>
    <dgm:cxn modelId="{A7B51F98-9FA2-415E-A821-89ABE751517A}" type="presParOf" srcId="{B0CFB59B-64A3-415F-8C50-8066A23AB58D}" destId="{1DEB596A-B559-415F-AEB1-8833110B9D56}" srcOrd="0" destOrd="0" presId="urn:microsoft.com/office/officeart/2005/8/layout/vList5"/>
    <dgm:cxn modelId="{E57CA666-137C-438E-B747-44910E05BE0E}" type="presParOf" srcId="{B0CFB59B-64A3-415F-8C50-8066A23AB58D}" destId="{D979E733-2ACA-40C4-A4AF-8C9590CC0B9D}" srcOrd="1" destOrd="0" presId="urn:microsoft.com/office/officeart/2005/8/layout/vList5"/>
    <dgm:cxn modelId="{A8313548-E0C0-46EC-B434-4174F353FB57}" type="presParOf" srcId="{3D38A65A-2E3B-455A-8AFF-05BF0CD72B58}" destId="{75B130B9-B926-4540-8B6A-DD86EFD7AA6A}" srcOrd="3" destOrd="0" presId="urn:microsoft.com/office/officeart/2005/8/layout/vList5"/>
    <dgm:cxn modelId="{4464F9C2-CBBE-4082-9600-DF261C5E24D0}" type="presParOf" srcId="{3D38A65A-2E3B-455A-8AFF-05BF0CD72B58}" destId="{2037E34E-3BEF-4CAE-9DE6-560C1CFF0A8D}" srcOrd="4" destOrd="0" presId="urn:microsoft.com/office/officeart/2005/8/layout/vList5"/>
    <dgm:cxn modelId="{CC6588F6-BC36-4839-AEED-54ADF04CF4BF}" type="presParOf" srcId="{2037E34E-3BEF-4CAE-9DE6-560C1CFF0A8D}" destId="{ED68C3A2-7376-490A-9AD1-E969FBC52D17}" srcOrd="0" destOrd="0" presId="urn:microsoft.com/office/officeart/2005/8/layout/vList5"/>
    <dgm:cxn modelId="{4D4122C0-3673-479D-809E-CFA9F50A43A0}" type="presParOf" srcId="{2037E34E-3BEF-4CAE-9DE6-560C1CFF0A8D}" destId="{22B2C6FC-B6DE-47F8-8590-61788767BEB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2F3E6C-C6A5-4112-876E-533A3BD5E70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CF2109B-7322-4E5B-AF6E-76538D21C80B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18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Является подмножеством исчисления предикатов </a:t>
          </a:r>
          <a:r>
            <a:rPr lang="en-US" sz="18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n-US" sz="18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(1-го порядка)</a:t>
          </a:r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D21B36-A29B-4C46-B2FA-DC423AA0BD5A}" type="parTrans" cxnId="{F2335649-ACA5-4C9F-9E6E-0E380BA9F7F8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EEFC6-2B0E-46B7-91A0-5C291EF96692}" type="sibTrans" cxnId="{F2335649-ACA5-4C9F-9E6E-0E380BA9F7F8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F42F09-9919-419B-8249-D8990EA63A44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8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Является кортежно-ориентированным</a:t>
          </a:r>
          <a:endParaRPr lang="ru-RU" sz="18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5E1827-99FA-4704-ADD5-1209327AED49}" type="parTrans" cxnId="{2A02F02C-2A06-42B2-88D2-33158AC632C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BFFAB1-2C32-4E8E-92A7-5AC106388DD2}" type="sibTrans" cxnId="{2A02F02C-2A06-42B2-88D2-33158AC632C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EEADA4-6B65-447A-945F-38ADD1085672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Решает проблему различия между ППФ и безопасными </a:t>
          </a:r>
          <a:b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формулами</a:t>
          </a:r>
        </a:p>
      </dgm:t>
    </dgm:pt>
    <dgm:pt modelId="{F674E7C8-9300-40BC-A39A-118F7D163F6F}" type="parTrans" cxnId="{93329E83-CAE8-43C3-B73D-1BDCA73F68A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FAA31D-6E45-4AAC-8B6D-617EED6DD983}" type="sibTrans" cxnId="{93329E83-CAE8-43C3-B73D-1BDCA73F68A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C61599-F5EA-4F3B-A4CC-5C599C51A169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8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Запросы являются безопасными</a:t>
          </a:r>
          <a:endParaRPr lang="ru-RU" sz="18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AD4D76-9BB8-4B42-AEC5-E0BCF0857AFE}" type="parTrans" cxnId="{4527A3D3-A4F7-4160-AC36-B113A9E813EF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53D90D-13E1-49DA-A94F-8292785CE8FD}" type="sibTrans" cxnId="{4527A3D3-A4F7-4160-AC36-B113A9E813EF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87BDC2-0C55-4CF4-9289-40D56DE6457E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Является эквивалентным реляционное алгебре; значит </a:t>
          </a:r>
          <a:br>
            <a:rPr lang="ru-RU" sz="18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обладает реляционной полнотой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9D3EE6-82FC-4D73-946B-4DB54C8AC7B9}" type="parTrans" cxnId="{546AC50B-9046-41B1-84DB-4D24C1E41200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C49973-E28C-45B0-AA7A-FDBD8C5C4C01}" type="sibTrans" cxnId="{546AC50B-9046-41B1-84DB-4D24C1E41200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10E2E3-BB13-4EC6-9461-4311BEF59C34}" type="pres">
      <dgm:prSet presAssocID="{1D2F3E6C-C6A5-4112-876E-533A3BD5E70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67A105A-A4C5-4ABC-B33E-C41FE27B57E0}" type="pres">
      <dgm:prSet presAssocID="{1D2F3E6C-C6A5-4112-876E-533A3BD5E70E}" presName="Name1" presStyleCnt="0"/>
      <dgm:spPr/>
    </dgm:pt>
    <dgm:pt modelId="{7B85AA44-4D57-41A6-B592-9AE76F26C9F7}" type="pres">
      <dgm:prSet presAssocID="{1D2F3E6C-C6A5-4112-876E-533A3BD5E70E}" presName="cycle" presStyleCnt="0"/>
      <dgm:spPr/>
    </dgm:pt>
    <dgm:pt modelId="{12D491EF-C095-46AF-AFEA-9256012D434C}" type="pres">
      <dgm:prSet presAssocID="{1D2F3E6C-C6A5-4112-876E-533A3BD5E70E}" presName="srcNode" presStyleLbl="node1" presStyleIdx="0" presStyleCnt="5"/>
      <dgm:spPr/>
    </dgm:pt>
    <dgm:pt modelId="{54AFC9B2-9D19-4562-A6FF-C0D21AB6E779}" type="pres">
      <dgm:prSet presAssocID="{1D2F3E6C-C6A5-4112-876E-533A3BD5E70E}" presName="conn" presStyleLbl="parChTrans1D2" presStyleIdx="0" presStyleCnt="1"/>
      <dgm:spPr/>
      <dgm:t>
        <a:bodyPr/>
        <a:lstStyle/>
        <a:p>
          <a:endParaRPr lang="ru-RU"/>
        </a:p>
      </dgm:t>
    </dgm:pt>
    <dgm:pt modelId="{1C834EB3-6905-4DBB-A68E-90D973EBE9C5}" type="pres">
      <dgm:prSet presAssocID="{1D2F3E6C-C6A5-4112-876E-533A3BD5E70E}" presName="extraNode" presStyleLbl="node1" presStyleIdx="0" presStyleCnt="5"/>
      <dgm:spPr/>
    </dgm:pt>
    <dgm:pt modelId="{0D5CF863-8367-4F97-B394-C2A78762A121}" type="pres">
      <dgm:prSet presAssocID="{1D2F3E6C-C6A5-4112-876E-533A3BD5E70E}" presName="dstNode" presStyleLbl="node1" presStyleIdx="0" presStyleCnt="5"/>
      <dgm:spPr/>
    </dgm:pt>
    <dgm:pt modelId="{234F10BE-8AC0-4485-8FB5-17DB047E14A0}" type="pres">
      <dgm:prSet presAssocID="{1CF2109B-7322-4E5B-AF6E-76538D21C80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D524CF-83FD-4221-B11F-E6F64A3EF139}" type="pres">
      <dgm:prSet presAssocID="{1CF2109B-7322-4E5B-AF6E-76538D21C80B}" presName="accent_1" presStyleCnt="0"/>
      <dgm:spPr/>
    </dgm:pt>
    <dgm:pt modelId="{E4B45D97-683F-4B48-82E7-E7FE308592F1}" type="pres">
      <dgm:prSet presAssocID="{1CF2109B-7322-4E5B-AF6E-76538D21C80B}" presName="accentRepeatNode" presStyleLbl="solidFgAcc1" presStyleIdx="0" presStyleCnt="5"/>
      <dgm:spPr/>
    </dgm:pt>
    <dgm:pt modelId="{D0D685D4-DEC3-4E7A-B220-E6A66C1D15E1}" type="pres">
      <dgm:prSet presAssocID="{F4F42F09-9919-419B-8249-D8990EA63A4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1AD8D-6BFB-452D-B364-5C021E188F1E}" type="pres">
      <dgm:prSet presAssocID="{F4F42F09-9919-419B-8249-D8990EA63A44}" presName="accent_2" presStyleCnt="0"/>
      <dgm:spPr/>
    </dgm:pt>
    <dgm:pt modelId="{D101811F-E9D9-4CD2-8BFC-CFE72F72D4AD}" type="pres">
      <dgm:prSet presAssocID="{F4F42F09-9919-419B-8249-D8990EA63A44}" presName="accentRepeatNode" presStyleLbl="solidFgAcc1" presStyleIdx="1" presStyleCnt="5"/>
      <dgm:spPr/>
    </dgm:pt>
    <dgm:pt modelId="{5B416D84-1D66-4799-8F6F-CAC68186FEBD}" type="pres">
      <dgm:prSet presAssocID="{0FEEADA4-6B65-447A-945F-38ADD1085672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17539-C84E-4A35-AD5B-19C709DBBA4A}" type="pres">
      <dgm:prSet presAssocID="{0FEEADA4-6B65-447A-945F-38ADD1085672}" presName="accent_3" presStyleCnt="0"/>
      <dgm:spPr/>
    </dgm:pt>
    <dgm:pt modelId="{3F3D6C0D-6255-460C-B812-0BDC98B76EBD}" type="pres">
      <dgm:prSet presAssocID="{0FEEADA4-6B65-447A-945F-38ADD1085672}" presName="accentRepeatNode" presStyleLbl="solidFgAcc1" presStyleIdx="2" presStyleCnt="5"/>
      <dgm:spPr/>
    </dgm:pt>
    <dgm:pt modelId="{268222A4-E503-43E3-91C5-282B3DD84D0E}" type="pres">
      <dgm:prSet presAssocID="{42C61599-F5EA-4F3B-A4CC-5C599C51A169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EEFC3-F041-40FC-B183-A41F7F26C013}" type="pres">
      <dgm:prSet presAssocID="{42C61599-F5EA-4F3B-A4CC-5C599C51A169}" presName="accent_4" presStyleCnt="0"/>
      <dgm:spPr/>
    </dgm:pt>
    <dgm:pt modelId="{2065FB3E-6E3C-40E5-9AB4-8272C1358C95}" type="pres">
      <dgm:prSet presAssocID="{42C61599-F5EA-4F3B-A4CC-5C599C51A169}" presName="accentRepeatNode" presStyleLbl="solidFgAcc1" presStyleIdx="3" presStyleCnt="5"/>
      <dgm:spPr/>
    </dgm:pt>
    <dgm:pt modelId="{0B2DBA07-5770-450D-8366-57B608BBC8C2}" type="pres">
      <dgm:prSet presAssocID="{1F87BDC2-0C55-4CF4-9289-40D56DE6457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92380-4229-498F-A484-8328A5AA1A6F}" type="pres">
      <dgm:prSet presAssocID="{1F87BDC2-0C55-4CF4-9289-40D56DE6457E}" presName="accent_5" presStyleCnt="0"/>
      <dgm:spPr/>
    </dgm:pt>
    <dgm:pt modelId="{6C14E856-2583-4B49-815F-A0C10B4B3950}" type="pres">
      <dgm:prSet presAssocID="{1F87BDC2-0C55-4CF4-9289-40D56DE6457E}" presName="accentRepeatNode" presStyleLbl="solidFgAcc1" presStyleIdx="4" presStyleCnt="5"/>
      <dgm:spPr/>
    </dgm:pt>
  </dgm:ptLst>
  <dgm:cxnLst>
    <dgm:cxn modelId="{93329E83-CAE8-43C3-B73D-1BDCA73F68AC}" srcId="{1D2F3E6C-C6A5-4112-876E-533A3BD5E70E}" destId="{0FEEADA4-6B65-447A-945F-38ADD1085672}" srcOrd="2" destOrd="0" parTransId="{F674E7C8-9300-40BC-A39A-118F7D163F6F}" sibTransId="{E0FAA31D-6E45-4AAC-8B6D-617EED6DD983}"/>
    <dgm:cxn modelId="{4527A3D3-A4F7-4160-AC36-B113A9E813EF}" srcId="{1D2F3E6C-C6A5-4112-876E-533A3BD5E70E}" destId="{42C61599-F5EA-4F3B-A4CC-5C599C51A169}" srcOrd="3" destOrd="0" parTransId="{B0AD4D76-9BB8-4B42-AEC5-E0BCF0857AFE}" sibTransId="{6153D90D-13E1-49DA-A94F-8292785CE8FD}"/>
    <dgm:cxn modelId="{29343DFC-6304-4881-80A3-C13CEACBB4F9}" type="presOf" srcId="{F4F42F09-9919-419B-8249-D8990EA63A44}" destId="{D0D685D4-DEC3-4E7A-B220-E6A66C1D15E1}" srcOrd="0" destOrd="0" presId="urn:microsoft.com/office/officeart/2008/layout/VerticalCurvedList"/>
    <dgm:cxn modelId="{2A02F02C-2A06-42B2-88D2-33158AC632C3}" srcId="{1D2F3E6C-C6A5-4112-876E-533A3BD5E70E}" destId="{F4F42F09-9919-419B-8249-D8990EA63A44}" srcOrd="1" destOrd="0" parTransId="{B45E1827-99FA-4704-ADD5-1209327AED49}" sibTransId="{D7BFFAB1-2C32-4E8E-92A7-5AC106388DD2}"/>
    <dgm:cxn modelId="{71BF3454-A923-4F12-8E8D-830B5B3F5B77}" type="presOf" srcId="{1D2F3E6C-C6A5-4112-876E-533A3BD5E70E}" destId="{4610E2E3-BB13-4EC6-9461-4311BEF59C34}" srcOrd="0" destOrd="0" presId="urn:microsoft.com/office/officeart/2008/layout/VerticalCurvedList"/>
    <dgm:cxn modelId="{546AC50B-9046-41B1-84DB-4D24C1E41200}" srcId="{1D2F3E6C-C6A5-4112-876E-533A3BD5E70E}" destId="{1F87BDC2-0C55-4CF4-9289-40D56DE6457E}" srcOrd="4" destOrd="0" parTransId="{589D3EE6-82FC-4D73-946B-4DB54C8AC7B9}" sibTransId="{66C49973-E28C-45B0-AA7A-FDBD8C5C4C01}"/>
    <dgm:cxn modelId="{8DCCAF75-AF6D-413D-B6E8-6A382672877A}" type="presOf" srcId="{0FEEADA4-6B65-447A-945F-38ADD1085672}" destId="{5B416D84-1D66-4799-8F6F-CAC68186FEBD}" srcOrd="0" destOrd="0" presId="urn:microsoft.com/office/officeart/2008/layout/VerticalCurvedList"/>
    <dgm:cxn modelId="{A8087E77-0174-41E1-89CE-4D410297B535}" type="presOf" srcId="{282EEFC6-2B0E-46B7-91A0-5C291EF96692}" destId="{54AFC9B2-9D19-4562-A6FF-C0D21AB6E779}" srcOrd="0" destOrd="0" presId="urn:microsoft.com/office/officeart/2008/layout/VerticalCurvedList"/>
    <dgm:cxn modelId="{F2335649-ACA5-4C9F-9E6E-0E380BA9F7F8}" srcId="{1D2F3E6C-C6A5-4112-876E-533A3BD5E70E}" destId="{1CF2109B-7322-4E5B-AF6E-76538D21C80B}" srcOrd="0" destOrd="0" parTransId="{9ED21B36-A29B-4C46-B2FA-DC423AA0BD5A}" sibTransId="{282EEFC6-2B0E-46B7-91A0-5C291EF96692}"/>
    <dgm:cxn modelId="{26681F63-E1B2-45C9-83BA-10491D9E0DB4}" type="presOf" srcId="{1CF2109B-7322-4E5B-AF6E-76538D21C80B}" destId="{234F10BE-8AC0-4485-8FB5-17DB047E14A0}" srcOrd="0" destOrd="0" presId="urn:microsoft.com/office/officeart/2008/layout/VerticalCurvedList"/>
    <dgm:cxn modelId="{9358D429-2A39-405C-AFD3-9E0D65C10856}" type="presOf" srcId="{1F87BDC2-0C55-4CF4-9289-40D56DE6457E}" destId="{0B2DBA07-5770-450D-8366-57B608BBC8C2}" srcOrd="0" destOrd="0" presId="urn:microsoft.com/office/officeart/2008/layout/VerticalCurvedList"/>
    <dgm:cxn modelId="{1BEE61E7-2220-48CA-8818-23945142FE55}" type="presOf" srcId="{42C61599-F5EA-4F3B-A4CC-5C599C51A169}" destId="{268222A4-E503-43E3-91C5-282B3DD84D0E}" srcOrd="0" destOrd="0" presId="urn:microsoft.com/office/officeart/2008/layout/VerticalCurvedList"/>
    <dgm:cxn modelId="{7D449B20-C0C2-45E8-9536-4093CF134F5B}" type="presParOf" srcId="{4610E2E3-BB13-4EC6-9461-4311BEF59C34}" destId="{F67A105A-A4C5-4ABC-B33E-C41FE27B57E0}" srcOrd="0" destOrd="0" presId="urn:microsoft.com/office/officeart/2008/layout/VerticalCurvedList"/>
    <dgm:cxn modelId="{223EFFEF-E3D2-4ABB-AB24-74A08D73122C}" type="presParOf" srcId="{F67A105A-A4C5-4ABC-B33E-C41FE27B57E0}" destId="{7B85AA44-4D57-41A6-B592-9AE76F26C9F7}" srcOrd="0" destOrd="0" presId="urn:microsoft.com/office/officeart/2008/layout/VerticalCurvedList"/>
    <dgm:cxn modelId="{B330FF84-8487-4C5C-91A9-8597F19E05B6}" type="presParOf" srcId="{7B85AA44-4D57-41A6-B592-9AE76F26C9F7}" destId="{12D491EF-C095-46AF-AFEA-9256012D434C}" srcOrd="0" destOrd="0" presId="urn:microsoft.com/office/officeart/2008/layout/VerticalCurvedList"/>
    <dgm:cxn modelId="{FC1887C9-81F1-4042-BD3D-7922ED10E239}" type="presParOf" srcId="{7B85AA44-4D57-41A6-B592-9AE76F26C9F7}" destId="{54AFC9B2-9D19-4562-A6FF-C0D21AB6E779}" srcOrd="1" destOrd="0" presId="urn:microsoft.com/office/officeart/2008/layout/VerticalCurvedList"/>
    <dgm:cxn modelId="{8E5711D9-33A2-41C0-9AF0-4064327DBB16}" type="presParOf" srcId="{7B85AA44-4D57-41A6-B592-9AE76F26C9F7}" destId="{1C834EB3-6905-4DBB-A68E-90D973EBE9C5}" srcOrd="2" destOrd="0" presId="urn:microsoft.com/office/officeart/2008/layout/VerticalCurvedList"/>
    <dgm:cxn modelId="{6E11E191-2B52-4EAB-B639-4966A4E1B613}" type="presParOf" srcId="{7B85AA44-4D57-41A6-B592-9AE76F26C9F7}" destId="{0D5CF863-8367-4F97-B394-C2A78762A121}" srcOrd="3" destOrd="0" presId="urn:microsoft.com/office/officeart/2008/layout/VerticalCurvedList"/>
    <dgm:cxn modelId="{D1C3A762-0F71-4C7B-A1C3-F6087614A68C}" type="presParOf" srcId="{F67A105A-A4C5-4ABC-B33E-C41FE27B57E0}" destId="{234F10BE-8AC0-4485-8FB5-17DB047E14A0}" srcOrd="1" destOrd="0" presId="urn:microsoft.com/office/officeart/2008/layout/VerticalCurvedList"/>
    <dgm:cxn modelId="{0DA59D2E-E5C0-43D3-B02F-224D0BB1876F}" type="presParOf" srcId="{F67A105A-A4C5-4ABC-B33E-C41FE27B57E0}" destId="{FED524CF-83FD-4221-B11F-E6F64A3EF139}" srcOrd="2" destOrd="0" presId="urn:microsoft.com/office/officeart/2008/layout/VerticalCurvedList"/>
    <dgm:cxn modelId="{2EFFF99F-CDCF-43F2-B17E-FA7D727AF2C2}" type="presParOf" srcId="{FED524CF-83FD-4221-B11F-E6F64A3EF139}" destId="{E4B45D97-683F-4B48-82E7-E7FE308592F1}" srcOrd="0" destOrd="0" presId="urn:microsoft.com/office/officeart/2008/layout/VerticalCurvedList"/>
    <dgm:cxn modelId="{3F226608-7B7A-4CB3-A02D-A64F92285684}" type="presParOf" srcId="{F67A105A-A4C5-4ABC-B33E-C41FE27B57E0}" destId="{D0D685D4-DEC3-4E7A-B220-E6A66C1D15E1}" srcOrd="3" destOrd="0" presId="urn:microsoft.com/office/officeart/2008/layout/VerticalCurvedList"/>
    <dgm:cxn modelId="{286679EF-2612-4038-A2A2-D928197CF1B1}" type="presParOf" srcId="{F67A105A-A4C5-4ABC-B33E-C41FE27B57E0}" destId="{A2D1AD8D-6BFB-452D-B364-5C021E188F1E}" srcOrd="4" destOrd="0" presId="urn:microsoft.com/office/officeart/2008/layout/VerticalCurvedList"/>
    <dgm:cxn modelId="{FA683CCC-7EC3-43CD-B63E-631620E047AB}" type="presParOf" srcId="{A2D1AD8D-6BFB-452D-B364-5C021E188F1E}" destId="{D101811F-E9D9-4CD2-8BFC-CFE72F72D4AD}" srcOrd="0" destOrd="0" presId="urn:microsoft.com/office/officeart/2008/layout/VerticalCurvedList"/>
    <dgm:cxn modelId="{0B729FFB-E581-4D24-B4DE-042AAEA76AA6}" type="presParOf" srcId="{F67A105A-A4C5-4ABC-B33E-C41FE27B57E0}" destId="{5B416D84-1D66-4799-8F6F-CAC68186FEBD}" srcOrd="5" destOrd="0" presId="urn:microsoft.com/office/officeart/2008/layout/VerticalCurvedList"/>
    <dgm:cxn modelId="{7B4CD283-2574-4F26-B1FB-BDEE102D014C}" type="presParOf" srcId="{F67A105A-A4C5-4ABC-B33E-C41FE27B57E0}" destId="{C5117539-C84E-4A35-AD5B-19C709DBBA4A}" srcOrd="6" destOrd="0" presId="urn:microsoft.com/office/officeart/2008/layout/VerticalCurvedList"/>
    <dgm:cxn modelId="{AECB3A0A-1DF8-4961-AC42-28575E7D1C85}" type="presParOf" srcId="{C5117539-C84E-4A35-AD5B-19C709DBBA4A}" destId="{3F3D6C0D-6255-460C-B812-0BDC98B76EBD}" srcOrd="0" destOrd="0" presId="urn:microsoft.com/office/officeart/2008/layout/VerticalCurvedList"/>
    <dgm:cxn modelId="{807A6041-BD7E-4856-A8D6-057230B8F6DC}" type="presParOf" srcId="{F67A105A-A4C5-4ABC-B33E-C41FE27B57E0}" destId="{268222A4-E503-43E3-91C5-282B3DD84D0E}" srcOrd="7" destOrd="0" presId="urn:microsoft.com/office/officeart/2008/layout/VerticalCurvedList"/>
    <dgm:cxn modelId="{3393BAD6-4F1E-4978-A6A0-2530BC72C5EA}" type="presParOf" srcId="{F67A105A-A4C5-4ABC-B33E-C41FE27B57E0}" destId="{109EEFC3-F041-40FC-B183-A41F7F26C013}" srcOrd="8" destOrd="0" presId="urn:microsoft.com/office/officeart/2008/layout/VerticalCurvedList"/>
    <dgm:cxn modelId="{3CA7A3B3-786D-4AB2-864D-F752FC8E5D26}" type="presParOf" srcId="{109EEFC3-F041-40FC-B183-A41F7F26C013}" destId="{2065FB3E-6E3C-40E5-9AB4-8272C1358C95}" srcOrd="0" destOrd="0" presId="urn:microsoft.com/office/officeart/2008/layout/VerticalCurvedList"/>
    <dgm:cxn modelId="{80A7CE88-9DB2-4821-B9DA-B3006AE71F9C}" type="presParOf" srcId="{F67A105A-A4C5-4ABC-B33E-C41FE27B57E0}" destId="{0B2DBA07-5770-450D-8366-57B608BBC8C2}" srcOrd="9" destOrd="0" presId="urn:microsoft.com/office/officeart/2008/layout/VerticalCurvedList"/>
    <dgm:cxn modelId="{04DD77D3-2AAA-40B4-ABBD-779D2B880882}" type="presParOf" srcId="{F67A105A-A4C5-4ABC-B33E-C41FE27B57E0}" destId="{04592380-4229-498F-A484-8328A5AA1A6F}" srcOrd="10" destOrd="0" presId="urn:microsoft.com/office/officeart/2008/layout/VerticalCurvedList"/>
    <dgm:cxn modelId="{C3EC6956-AB05-4785-958F-EAE5AE119AF2}" type="presParOf" srcId="{04592380-4229-498F-A484-8328A5AA1A6F}" destId="{6C14E856-2583-4B49-815F-A0C10B4B39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C3114B-B51E-42BD-B5FB-9567B051C07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3D5164B-A972-4E71-B6EF-C041C4ED415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Реляционное исчисление является </a:t>
          </a:r>
          <a:r>
            <a:rPr lang="ru-RU" sz="1800" b="1" dirty="0" smtClean="0">
              <a:solidFill>
                <a:srgbClr val="C00000"/>
              </a:solidFill>
              <a:latin typeface="Arial" charset="0"/>
            </a:rPr>
            <a:t>декларативным</a:t>
          </a:r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 (непроцедурным) языком, в котором запросы формулируются в </a:t>
          </a:r>
          <a:br>
            <a:rPr lang="ru-RU" sz="1800" b="0" dirty="0" smtClean="0">
              <a:solidFill>
                <a:schemeClr val="tx1"/>
              </a:solidFill>
              <a:latin typeface="Arial" charset="0"/>
            </a:rPr>
          </a:br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терминах того, </a:t>
          </a:r>
          <a:r>
            <a:rPr lang="ru-RU" sz="1800" b="1" dirty="0" smtClean="0">
              <a:solidFill>
                <a:srgbClr val="C00000"/>
              </a:solidFill>
              <a:latin typeface="Arial" charset="0"/>
            </a:rPr>
            <a:t>ЧТО</a:t>
          </a:r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 требуется, а не КАК вычислить требуемые </a:t>
          </a:r>
          <a:br>
            <a:rPr lang="ru-RU" sz="1800" b="0" dirty="0" smtClean="0">
              <a:solidFill>
                <a:schemeClr val="tx1"/>
              </a:solidFill>
              <a:latin typeface="Arial" charset="0"/>
            </a:rPr>
          </a:br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значения.</a:t>
          </a:r>
          <a:endParaRPr lang="ru-RU" sz="1800" b="0" dirty="0">
            <a:solidFill>
              <a:schemeClr val="tx1"/>
            </a:solidFill>
          </a:endParaRPr>
        </a:p>
      </dgm:t>
    </dgm:pt>
    <dgm:pt modelId="{B33FAD27-258F-45DD-9943-6AFF9BDD7FF7}" type="parTrans" cxnId="{25B3CD31-249F-4626-A476-9DBF8C4D0C3A}">
      <dgm:prSet/>
      <dgm:spPr/>
      <dgm:t>
        <a:bodyPr/>
        <a:lstStyle/>
        <a:p>
          <a:endParaRPr lang="ru-RU" sz="1800" b="0">
            <a:solidFill>
              <a:schemeClr val="tx1"/>
            </a:solidFill>
          </a:endParaRPr>
        </a:p>
      </dgm:t>
    </dgm:pt>
    <dgm:pt modelId="{7D5EF4B9-DB9A-4B36-8E8F-6DF4D9DC7B9F}" type="sibTrans" cxnId="{25B3CD31-249F-4626-A476-9DBF8C4D0C3A}">
      <dgm:prSet/>
      <dgm:spPr/>
      <dgm:t>
        <a:bodyPr/>
        <a:lstStyle/>
        <a:p>
          <a:endParaRPr lang="ru-RU" sz="1800" b="0">
            <a:solidFill>
              <a:schemeClr val="tx1"/>
            </a:solidFill>
          </a:endParaRPr>
        </a:p>
      </dgm:t>
    </dgm:pt>
    <dgm:pt modelId="{77F7D637-D9F7-4A72-BAC5-08295661CEB1}">
      <dgm:prSet custT="1"/>
      <dgm:spPr/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Безопасное реляционное исчисление и реляционная алгебра </a:t>
          </a:r>
          <a:br>
            <a:rPr lang="ru-RU" sz="1800" b="0" dirty="0" smtClean="0">
              <a:solidFill>
                <a:schemeClr val="tx1"/>
              </a:solidFill>
              <a:latin typeface="Arial" charset="0"/>
            </a:rPr>
          </a:br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имеют одинаковую выразительную силу, и на их основании </a:t>
          </a:r>
          <a:br>
            <a:rPr lang="ru-RU" sz="1800" b="0" dirty="0" smtClean="0">
              <a:solidFill>
                <a:schemeClr val="tx1"/>
              </a:solidFill>
              <a:latin typeface="Arial" charset="0"/>
            </a:rPr>
          </a:br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формулируется тезис о </a:t>
          </a:r>
          <a:r>
            <a:rPr lang="ru-RU" sz="1800" b="1" dirty="0" smtClean="0">
              <a:solidFill>
                <a:srgbClr val="C00000"/>
              </a:solidFill>
              <a:latin typeface="Arial" charset="0"/>
            </a:rPr>
            <a:t>реляционной полноте</a:t>
          </a:r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.</a:t>
          </a:r>
          <a:br>
            <a:rPr lang="ru-RU" sz="1800" b="0" dirty="0" smtClean="0">
              <a:solidFill>
                <a:schemeClr val="tx1"/>
              </a:solidFill>
              <a:latin typeface="Arial" charset="0"/>
            </a:rPr>
          </a:br>
          <a:endParaRPr lang="ru-RU" sz="1800" b="0" dirty="0">
            <a:solidFill>
              <a:schemeClr val="tx1"/>
            </a:solidFill>
            <a:latin typeface="Arial" charset="0"/>
          </a:endParaRPr>
        </a:p>
      </dgm:t>
    </dgm:pt>
    <dgm:pt modelId="{FCC2AC27-21F2-421D-AE3D-92C92027EE67}" type="parTrans" cxnId="{6B003D34-AAC6-4B89-A13B-2B8DC1EB1C54}">
      <dgm:prSet/>
      <dgm:spPr/>
      <dgm:t>
        <a:bodyPr/>
        <a:lstStyle/>
        <a:p>
          <a:endParaRPr lang="ru-RU" sz="1800" b="0">
            <a:solidFill>
              <a:schemeClr val="tx1"/>
            </a:solidFill>
          </a:endParaRPr>
        </a:p>
      </dgm:t>
    </dgm:pt>
    <dgm:pt modelId="{85A70349-72D3-4782-AF0E-64E0D7E76BA4}" type="sibTrans" cxnId="{6B003D34-AAC6-4B89-A13B-2B8DC1EB1C54}">
      <dgm:prSet/>
      <dgm:spPr/>
      <dgm:t>
        <a:bodyPr/>
        <a:lstStyle/>
        <a:p>
          <a:endParaRPr lang="ru-RU" sz="1800" b="0">
            <a:solidFill>
              <a:schemeClr val="tx1"/>
            </a:solidFill>
          </a:endParaRPr>
        </a:p>
      </dgm:t>
    </dgm:pt>
    <dgm:pt modelId="{E021B76F-A911-4355-9376-7A83C8598B66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Имеется возможность формулировать правильные, но не </a:t>
          </a:r>
          <a:br>
            <a:rPr lang="ru-RU" sz="1800" b="0" dirty="0" smtClean="0">
              <a:solidFill>
                <a:schemeClr val="tx1"/>
              </a:solidFill>
              <a:latin typeface="Arial" charset="0"/>
            </a:rPr>
          </a:br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эффективные запросы. В связи с этим необходимы оптимизаторы.</a:t>
          </a:r>
          <a:br>
            <a:rPr lang="ru-RU" sz="1800" b="0" dirty="0" smtClean="0">
              <a:solidFill>
                <a:schemeClr val="tx1"/>
              </a:solidFill>
              <a:latin typeface="Arial" charset="0"/>
            </a:rPr>
          </a:br>
          <a:endParaRPr lang="en-US" sz="1800" b="0" dirty="0">
            <a:solidFill>
              <a:schemeClr val="tx1"/>
            </a:solidFill>
            <a:latin typeface="Arial" charset="0"/>
          </a:endParaRPr>
        </a:p>
      </dgm:t>
    </dgm:pt>
    <dgm:pt modelId="{6F02C340-A968-4826-B76A-B530E29746A6}" type="parTrans" cxnId="{8D1AE2E2-DEB8-47E7-9DDF-3C9C50D768D1}">
      <dgm:prSet/>
      <dgm:spPr/>
      <dgm:t>
        <a:bodyPr/>
        <a:lstStyle/>
        <a:p>
          <a:endParaRPr lang="ru-RU" sz="1800" b="0">
            <a:solidFill>
              <a:schemeClr val="tx1"/>
            </a:solidFill>
          </a:endParaRPr>
        </a:p>
      </dgm:t>
    </dgm:pt>
    <dgm:pt modelId="{FB3A676C-8F2D-45FF-B275-77D600F3E685}" type="sibTrans" cxnId="{8D1AE2E2-DEB8-47E7-9DDF-3C9C50D768D1}">
      <dgm:prSet/>
      <dgm:spPr/>
      <dgm:t>
        <a:bodyPr/>
        <a:lstStyle/>
        <a:p>
          <a:endParaRPr lang="ru-RU" sz="1800" b="0">
            <a:solidFill>
              <a:schemeClr val="tx1"/>
            </a:solidFill>
          </a:endParaRPr>
        </a:p>
      </dgm:t>
    </dgm:pt>
    <dgm:pt modelId="{811C7D71-F385-46B4-9EE1-CB70CA9264B5}">
      <dgm:prSet custT="1"/>
      <dgm:spPr/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Имеются языки непосредственно реализующие реляционное </a:t>
          </a:r>
          <a:br>
            <a:rPr lang="ru-RU" sz="1800" b="0" dirty="0" smtClean="0">
              <a:solidFill>
                <a:schemeClr val="tx1"/>
              </a:solidFill>
              <a:latin typeface="Arial" charset="0"/>
            </a:rPr>
          </a:br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исчисление (</a:t>
          </a:r>
          <a:r>
            <a:rPr lang="en-US" sz="1800" b="1" dirty="0" smtClean="0">
              <a:solidFill>
                <a:srgbClr val="C00000"/>
              </a:solidFill>
              <a:latin typeface="Arial" charset="0"/>
            </a:rPr>
            <a:t>ALPHA, QUEL</a:t>
          </a:r>
          <a:r>
            <a:rPr lang="en-US" sz="1800" b="0" dirty="0" smtClean="0">
              <a:solidFill>
                <a:schemeClr val="tx1"/>
              </a:solidFill>
              <a:latin typeface="Arial" charset="0"/>
            </a:rPr>
            <a:t>)</a:t>
          </a:r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, а также базирующиеся на кортежном исчислении (</a:t>
          </a:r>
          <a:r>
            <a:rPr lang="en-US" sz="1800" b="1" dirty="0" smtClean="0">
              <a:solidFill>
                <a:srgbClr val="C00000"/>
              </a:solidFill>
              <a:latin typeface="Arial" charset="0"/>
            </a:rPr>
            <a:t>SQL</a:t>
          </a:r>
          <a:r>
            <a:rPr lang="en-US" sz="1800" b="0" dirty="0" smtClean="0">
              <a:solidFill>
                <a:schemeClr val="tx1"/>
              </a:solidFill>
              <a:latin typeface="Arial" charset="0"/>
            </a:rPr>
            <a:t>) </a:t>
          </a:r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и доменном исчислении (</a:t>
          </a:r>
          <a:r>
            <a:rPr lang="en-US" sz="1800" b="1" dirty="0" smtClean="0">
              <a:solidFill>
                <a:srgbClr val="C00000"/>
              </a:solidFill>
              <a:latin typeface="Arial" charset="0"/>
            </a:rPr>
            <a:t>QBE</a:t>
          </a:r>
          <a:r>
            <a:rPr lang="en-US" sz="1800" b="0" dirty="0" smtClean="0">
              <a:solidFill>
                <a:schemeClr val="tx1"/>
              </a:solidFill>
              <a:latin typeface="Arial" charset="0"/>
            </a:rPr>
            <a:t>)</a:t>
          </a:r>
          <a:r>
            <a:rPr lang="ru-RU" sz="1800" b="0" dirty="0" smtClean="0">
              <a:solidFill>
                <a:schemeClr val="tx1"/>
              </a:solidFill>
              <a:latin typeface="Arial" charset="0"/>
            </a:rPr>
            <a:t>.</a:t>
          </a:r>
          <a:endParaRPr lang="ru-RU" sz="1800" b="0" dirty="0">
            <a:solidFill>
              <a:schemeClr val="tx1"/>
            </a:solidFill>
            <a:latin typeface="Arial" charset="0"/>
          </a:endParaRPr>
        </a:p>
      </dgm:t>
    </dgm:pt>
    <dgm:pt modelId="{2AFC1FCB-9E93-4911-99DA-862498EE2B9F}" type="parTrans" cxnId="{E2C3D36B-BFD7-45F7-A788-A85BE5954AB4}">
      <dgm:prSet/>
      <dgm:spPr/>
      <dgm:t>
        <a:bodyPr/>
        <a:lstStyle/>
        <a:p>
          <a:endParaRPr lang="ru-RU" sz="1800" b="0">
            <a:solidFill>
              <a:schemeClr val="tx1"/>
            </a:solidFill>
          </a:endParaRPr>
        </a:p>
      </dgm:t>
    </dgm:pt>
    <dgm:pt modelId="{EDE05DE6-0D67-4679-ACDC-CC8441114B11}" type="sibTrans" cxnId="{E2C3D36B-BFD7-45F7-A788-A85BE5954AB4}">
      <dgm:prSet/>
      <dgm:spPr/>
      <dgm:t>
        <a:bodyPr/>
        <a:lstStyle/>
        <a:p>
          <a:endParaRPr lang="ru-RU" sz="1800" b="0">
            <a:solidFill>
              <a:schemeClr val="tx1"/>
            </a:solidFill>
          </a:endParaRPr>
        </a:p>
      </dgm:t>
    </dgm:pt>
    <dgm:pt modelId="{98E6DBCC-D329-4800-B040-72497150F612}" type="pres">
      <dgm:prSet presAssocID="{CFC3114B-B51E-42BD-B5FB-9567B051C07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6D150EB-E770-469A-AA5C-26A58B310729}" type="pres">
      <dgm:prSet presAssocID="{CFC3114B-B51E-42BD-B5FB-9567B051C071}" presName="Name1" presStyleCnt="0"/>
      <dgm:spPr/>
    </dgm:pt>
    <dgm:pt modelId="{82948922-5C02-4540-A401-8B83EC04781C}" type="pres">
      <dgm:prSet presAssocID="{CFC3114B-B51E-42BD-B5FB-9567B051C071}" presName="cycle" presStyleCnt="0"/>
      <dgm:spPr/>
    </dgm:pt>
    <dgm:pt modelId="{AAB7D1D0-6E8D-4899-88A7-5E0B4FBCCBA2}" type="pres">
      <dgm:prSet presAssocID="{CFC3114B-B51E-42BD-B5FB-9567B051C071}" presName="srcNode" presStyleLbl="node1" presStyleIdx="0" presStyleCnt="4"/>
      <dgm:spPr/>
    </dgm:pt>
    <dgm:pt modelId="{1A04D315-163A-4D1E-AF66-29FCC625911E}" type="pres">
      <dgm:prSet presAssocID="{CFC3114B-B51E-42BD-B5FB-9567B051C071}" presName="conn" presStyleLbl="parChTrans1D2" presStyleIdx="0" presStyleCnt="1"/>
      <dgm:spPr/>
      <dgm:t>
        <a:bodyPr/>
        <a:lstStyle/>
        <a:p>
          <a:endParaRPr lang="ru-RU"/>
        </a:p>
      </dgm:t>
    </dgm:pt>
    <dgm:pt modelId="{95F39A16-C923-4E7D-916C-A7A9FF6B8712}" type="pres">
      <dgm:prSet presAssocID="{CFC3114B-B51E-42BD-B5FB-9567B051C071}" presName="extraNode" presStyleLbl="node1" presStyleIdx="0" presStyleCnt="4"/>
      <dgm:spPr/>
    </dgm:pt>
    <dgm:pt modelId="{EDF6B6F9-9945-4AAD-8399-17C1AC125B1C}" type="pres">
      <dgm:prSet presAssocID="{CFC3114B-B51E-42BD-B5FB-9567B051C071}" presName="dstNode" presStyleLbl="node1" presStyleIdx="0" presStyleCnt="4"/>
      <dgm:spPr/>
    </dgm:pt>
    <dgm:pt modelId="{D82287BC-6FDE-4E1B-8416-7181F812A126}" type="pres">
      <dgm:prSet presAssocID="{13D5164B-A972-4E71-B6EF-C041C4ED4157}" presName="text_1" presStyleLbl="node1" presStyleIdx="0" presStyleCnt="4" custScaleY="1200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11EE6C-7761-46D0-9348-8221FB0D240C}" type="pres">
      <dgm:prSet presAssocID="{13D5164B-A972-4E71-B6EF-C041C4ED4157}" presName="accent_1" presStyleCnt="0"/>
      <dgm:spPr/>
    </dgm:pt>
    <dgm:pt modelId="{3CE941B7-F1BB-4FA4-B1FC-D9229E2D1A28}" type="pres">
      <dgm:prSet presAssocID="{13D5164B-A972-4E71-B6EF-C041C4ED4157}" presName="accentRepeatNode" presStyleLbl="solidFgAcc1" presStyleIdx="0" presStyleCnt="4"/>
      <dgm:spPr/>
    </dgm:pt>
    <dgm:pt modelId="{2D48F475-3678-46D4-9B8D-AE7E79722B42}" type="pres">
      <dgm:prSet presAssocID="{77F7D637-D9F7-4A72-BAC5-08295661CEB1}" presName="text_2" presStyleLbl="node1" presStyleIdx="1" presStyleCnt="4" custScaleY="132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FAE86-095D-4162-A450-ECF93D11CC2A}" type="pres">
      <dgm:prSet presAssocID="{77F7D637-D9F7-4A72-BAC5-08295661CEB1}" presName="accent_2" presStyleCnt="0"/>
      <dgm:spPr/>
    </dgm:pt>
    <dgm:pt modelId="{2A44C299-D421-4035-B53A-EF0CD878E8ED}" type="pres">
      <dgm:prSet presAssocID="{77F7D637-D9F7-4A72-BAC5-08295661CEB1}" presName="accentRepeatNode" presStyleLbl="solidFgAcc1" presStyleIdx="1" presStyleCnt="4"/>
      <dgm:spPr/>
    </dgm:pt>
    <dgm:pt modelId="{6183B604-B85E-423D-872D-08A99EFFA862}" type="pres">
      <dgm:prSet presAssocID="{E021B76F-A911-4355-9376-7A83C8598B66}" presName="text_3" presStyleLbl="node1" presStyleIdx="2" presStyleCnt="4" custScaleY="120721" custLinFactNeighborY="-2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44692B-9DAA-447C-B8B6-899B55966B06}" type="pres">
      <dgm:prSet presAssocID="{E021B76F-A911-4355-9376-7A83C8598B66}" presName="accent_3" presStyleCnt="0"/>
      <dgm:spPr/>
    </dgm:pt>
    <dgm:pt modelId="{0437452A-C42E-471C-976A-71606E873557}" type="pres">
      <dgm:prSet presAssocID="{E021B76F-A911-4355-9376-7A83C8598B66}" presName="accentRepeatNode" presStyleLbl="solidFgAcc1" presStyleIdx="2" presStyleCnt="4"/>
      <dgm:spPr/>
    </dgm:pt>
    <dgm:pt modelId="{DE132AF0-3158-4FDF-8334-3ABC35499524}" type="pres">
      <dgm:prSet presAssocID="{811C7D71-F385-46B4-9EE1-CB70CA9264B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D7227-2B58-4F17-A6A3-ABB340A85D5B}" type="pres">
      <dgm:prSet presAssocID="{811C7D71-F385-46B4-9EE1-CB70CA9264B5}" presName="accent_4" presStyleCnt="0"/>
      <dgm:spPr/>
    </dgm:pt>
    <dgm:pt modelId="{623C2270-5338-4D3A-A2FD-C907BFF8054F}" type="pres">
      <dgm:prSet presAssocID="{811C7D71-F385-46B4-9EE1-CB70CA9264B5}" presName="accentRepeatNode" presStyleLbl="solidFgAcc1" presStyleIdx="3" presStyleCnt="4"/>
      <dgm:spPr/>
    </dgm:pt>
  </dgm:ptLst>
  <dgm:cxnLst>
    <dgm:cxn modelId="{4014D22A-DC08-438B-9E15-656A18FCC146}" type="presOf" srcId="{CFC3114B-B51E-42BD-B5FB-9567B051C071}" destId="{98E6DBCC-D329-4800-B040-72497150F612}" srcOrd="0" destOrd="0" presId="urn:microsoft.com/office/officeart/2008/layout/VerticalCurvedList"/>
    <dgm:cxn modelId="{B9F09386-D1C5-48D0-B7FC-6DAEECA953F3}" type="presOf" srcId="{811C7D71-F385-46B4-9EE1-CB70CA9264B5}" destId="{DE132AF0-3158-4FDF-8334-3ABC35499524}" srcOrd="0" destOrd="0" presId="urn:microsoft.com/office/officeart/2008/layout/VerticalCurvedList"/>
    <dgm:cxn modelId="{25B3CD31-249F-4626-A476-9DBF8C4D0C3A}" srcId="{CFC3114B-B51E-42BD-B5FB-9567B051C071}" destId="{13D5164B-A972-4E71-B6EF-C041C4ED4157}" srcOrd="0" destOrd="0" parTransId="{B33FAD27-258F-45DD-9943-6AFF9BDD7FF7}" sibTransId="{7D5EF4B9-DB9A-4B36-8E8F-6DF4D9DC7B9F}"/>
    <dgm:cxn modelId="{6B003D34-AAC6-4B89-A13B-2B8DC1EB1C54}" srcId="{CFC3114B-B51E-42BD-B5FB-9567B051C071}" destId="{77F7D637-D9F7-4A72-BAC5-08295661CEB1}" srcOrd="1" destOrd="0" parTransId="{FCC2AC27-21F2-421D-AE3D-92C92027EE67}" sibTransId="{85A70349-72D3-4782-AF0E-64E0D7E76BA4}"/>
    <dgm:cxn modelId="{DF323D8C-F84F-4B56-987A-45075546A6E1}" type="presOf" srcId="{13D5164B-A972-4E71-B6EF-C041C4ED4157}" destId="{D82287BC-6FDE-4E1B-8416-7181F812A126}" srcOrd="0" destOrd="0" presId="urn:microsoft.com/office/officeart/2008/layout/VerticalCurvedList"/>
    <dgm:cxn modelId="{9278B65D-59AD-4760-A0F9-A9AE398BE372}" type="presOf" srcId="{E021B76F-A911-4355-9376-7A83C8598B66}" destId="{6183B604-B85E-423D-872D-08A99EFFA862}" srcOrd="0" destOrd="0" presId="urn:microsoft.com/office/officeart/2008/layout/VerticalCurvedList"/>
    <dgm:cxn modelId="{E7F62771-1C9C-42F6-B54E-0ABF38C1B990}" type="presOf" srcId="{77F7D637-D9F7-4A72-BAC5-08295661CEB1}" destId="{2D48F475-3678-46D4-9B8D-AE7E79722B42}" srcOrd="0" destOrd="0" presId="urn:microsoft.com/office/officeart/2008/layout/VerticalCurvedList"/>
    <dgm:cxn modelId="{E2C3D36B-BFD7-45F7-A788-A85BE5954AB4}" srcId="{CFC3114B-B51E-42BD-B5FB-9567B051C071}" destId="{811C7D71-F385-46B4-9EE1-CB70CA9264B5}" srcOrd="3" destOrd="0" parTransId="{2AFC1FCB-9E93-4911-99DA-862498EE2B9F}" sibTransId="{EDE05DE6-0D67-4679-ACDC-CC8441114B11}"/>
    <dgm:cxn modelId="{0261C96D-F337-4DF6-9A57-3C979AE9A8CB}" type="presOf" srcId="{7D5EF4B9-DB9A-4B36-8E8F-6DF4D9DC7B9F}" destId="{1A04D315-163A-4D1E-AF66-29FCC625911E}" srcOrd="0" destOrd="0" presId="urn:microsoft.com/office/officeart/2008/layout/VerticalCurvedList"/>
    <dgm:cxn modelId="{8D1AE2E2-DEB8-47E7-9DDF-3C9C50D768D1}" srcId="{CFC3114B-B51E-42BD-B5FB-9567B051C071}" destId="{E021B76F-A911-4355-9376-7A83C8598B66}" srcOrd="2" destOrd="0" parTransId="{6F02C340-A968-4826-B76A-B530E29746A6}" sibTransId="{FB3A676C-8F2D-45FF-B275-77D600F3E685}"/>
    <dgm:cxn modelId="{E1AAE606-BA50-4F61-882F-046EB057F91E}" type="presParOf" srcId="{98E6DBCC-D329-4800-B040-72497150F612}" destId="{D6D150EB-E770-469A-AA5C-26A58B310729}" srcOrd="0" destOrd="0" presId="urn:microsoft.com/office/officeart/2008/layout/VerticalCurvedList"/>
    <dgm:cxn modelId="{A631BE9D-56A1-4D88-8518-516AF66ACF40}" type="presParOf" srcId="{D6D150EB-E770-469A-AA5C-26A58B310729}" destId="{82948922-5C02-4540-A401-8B83EC04781C}" srcOrd="0" destOrd="0" presId="urn:microsoft.com/office/officeart/2008/layout/VerticalCurvedList"/>
    <dgm:cxn modelId="{170FD1DC-6A46-402F-B085-2B8476645A9D}" type="presParOf" srcId="{82948922-5C02-4540-A401-8B83EC04781C}" destId="{AAB7D1D0-6E8D-4899-88A7-5E0B4FBCCBA2}" srcOrd="0" destOrd="0" presId="urn:microsoft.com/office/officeart/2008/layout/VerticalCurvedList"/>
    <dgm:cxn modelId="{2E43D0A5-D2F8-4871-843A-5B3B1D1B797A}" type="presParOf" srcId="{82948922-5C02-4540-A401-8B83EC04781C}" destId="{1A04D315-163A-4D1E-AF66-29FCC625911E}" srcOrd="1" destOrd="0" presId="urn:microsoft.com/office/officeart/2008/layout/VerticalCurvedList"/>
    <dgm:cxn modelId="{F44F5016-D59E-44E5-831A-FDBABD716148}" type="presParOf" srcId="{82948922-5C02-4540-A401-8B83EC04781C}" destId="{95F39A16-C923-4E7D-916C-A7A9FF6B8712}" srcOrd="2" destOrd="0" presId="urn:microsoft.com/office/officeart/2008/layout/VerticalCurvedList"/>
    <dgm:cxn modelId="{E4D65054-A882-413D-A584-82CCE28EF84B}" type="presParOf" srcId="{82948922-5C02-4540-A401-8B83EC04781C}" destId="{EDF6B6F9-9945-4AAD-8399-17C1AC125B1C}" srcOrd="3" destOrd="0" presId="urn:microsoft.com/office/officeart/2008/layout/VerticalCurvedList"/>
    <dgm:cxn modelId="{0FBEBDFC-B91C-4DF7-8CC8-5233F9499B83}" type="presParOf" srcId="{D6D150EB-E770-469A-AA5C-26A58B310729}" destId="{D82287BC-6FDE-4E1B-8416-7181F812A126}" srcOrd="1" destOrd="0" presId="urn:microsoft.com/office/officeart/2008/layout/VerticalCurvedList"/>
    <dgm:cxn modelId="{D4A56280-6FBF-4E13-9C64-867120201648}" type="presParOf" srcId="{D6D150EB-E770-469A-AA5C-26A58B310729}" destId="{5A11EE6C-7761-46D0-9348-8221FB0D240C}" srcOrd="2" destOrd="0" presId="urn:microsoft.com/office/officeart/2008/layout/VerticalCurvedList"/>
    <dgm:cxn modelId="{D7568606-2C66-4997-A57C-897E52AAF55C}" type="presParOf" srcId="{5A11EE6C-7761-46D0-9348-8221FB0D240C}" destId="{3CE941B7-F1BB-4FA4-B1FC-D9229E2D1A28}" srcOrd="0" destOrd="0" presId="urn:microsoft.com/office/officeart/2008/layout/VerticalCurvedList"/>
    <dgm:cxn modelId="{B00D187C-11A8-4A84-AD0D-6660BD857728}" type="presParOf" srcId="{D6D150EB-E770-469A-AA5C-26A58B310729}" destId="{2D48F475-3678-46D4-9B8D-AE7E79722B42}" srcOrd="3" destOrd="0" presId="urn:microsoft.com/office/officeart/2008/layout/VerticalCurvedList"/>
    <dgm:cxn modelId="{33760C6D-5E29-4A60-A485-33FB9CAF9973}" type="presParOf" srcId="{D6D150EB-E770-469A-AA5C-26A58B310729}" destId="{A74FAE86-095D-4162-A450-ECF93D11CC2A}" srcOrd="4" destOrd="0" presId="urn:microsoft.com/office/officeart/2008/layout/VerticalCurvedList"/>
    <dgm:cxn modelId="{8E084804-3B14-4F43-A70A-0D5AF0810241}" type="presParOf" srcId="{A74FAE86-095D-4162-A450-ECF93D11CC2A}" destId="{2A44C299-D421-4035-B53A-EF0CD878E8ED}" srcOrd="0" destOrd="0" presId="urn:microsoft.com/office/officeart/2008/layout/VerticalCurvedList"/>
    <dgm:cxn modelId="{18F9F68F-402A-4336-9F22-803B2AEE16A1}" type="presParOf" srcId="{D6D150EB-E770-469A-AA5C-26A58B310729}" destId="{6183B604-B85E-423D-872D-08A99EFFA862}" srcOrd="5" destOrd="0" presId="urn:microsoft.com/office/officeart/2008/layout/VerticalCurvedList"/>
    <dgm:cxn modelId="{403E8D2D-34A9-4308-B3EB-F7780A6BDEB9}" type="presParOf" srcId="{D6D150EB-E770-469A-AA5C-26A58B310729}" destId="{AB44692B-9DAA-447C-B8B6-899B55966B06}" srcOrd="6" destOrd="0" presId="urn:microsoft.com/office/officeart/2008/layout/VerticalCurvedList"/>
    <dgm:cxn modelId="{1E27B316-5DC9-4FED-8FC7-DB88C26D1493}" type="presParOf" srcId="{AB44692B-9DAA-447C-B8B6-899B55966B06}" destId="{0437452A-C42E-471C-976A-71606E873557}" srcOrd="0" destOrd="0" presId="urn:microsoft.com/office/officeart/2008/layout/VerticalCurvedList"/>
    <dgm:cxn modelId="{79063FD1-59E3-4640-B321-842944923D27}" type="presParOf" srcId="{D6D150EB-E770-469A-AA5C-26A58B310729}" destId="{DE132AF0-3158-4FDF-8334-3ABC35499524}" srcOrd="7" destOrd="0" presId="urn:microsoft.com/office/officeart/2008/layout/VerticalCurvedList"/>
    <dgm:cxn modelId="{C569287C-676B-4AAC-AB4C-6DD3B7DA8746}" type="presParOf" srcId="{D6D150EB-E770-469A-AA5C-26A58B310729}" destId="{7F6D7227-2B58-4F17-A6A3-ABB340A85D5B}" srcOrd="8" destOrd="0" presId="urn:microsoft.com/office/officeart/2008/layout/VerticalCurvedList"/>
    <dgm:cxn modelId="{DC0862A8-B596-41E7-BD26-919BD5250362}" type="presParOf" srcId="{7F6D7227-2B58-4F17-A6A3-ABB340A85D5B}" destId="{623C2270-5338-4D3A-A2FD-C907BFF8054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51E1EB-34C8-4739-B2B1-DEBF80FEF4A5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26E6CC9-CBBD-434B-93D0-BEF1C6287A87}">
      <dgm:prSet phldrT="[Текст]" phldr="1" custT="1"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B548E3-17D0-4BCA-BB67-C03FDCF6F8C4}" type="parTrans" cxnId="{C569CD8E-9CC3-4C8C-84F5-25DF38012F61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04A16C-C75C-43B3-9EFA-C82A7C2BD7AB}" type="sibTrans" cxnId="{C569CD8E-9CC3-4C8C-84F5-25DF38012F61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162E5F-10C9-4650-A11F-DBA4B313CDF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Определение области выборки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, т.е. тех данных, которые должны быть доставлены в результате выполнения операции выборки 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24CBBC-996B-422E-A95B-CEC67558C18C}" type="parTrans" cxnId="{D417988D-2F87-4E01-8D78-ED9A5E438A06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4D4349-901C-4CF5-881D-614BA1260927}" type="sibTrans" cxnId="{D417988D-2F87-4E01-8D78-ED9A5E438A06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38404A-9CE5-47B8-87E5-523F7CA394E0}">
      <dgm:prSet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Определение области обновления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, т.е. данных, которые должны быть вставлены, изменены или удалены в результате выполнения операции обновления.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BEBF2D-845F-463D-B000-FE137C4AFC8D}" type="parTrans" cxnId="{22F308D9-ED9B-4AB1-94EF-DCEBC86640EB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35C4D8-5654-414B-A299-39F60ED57725}" type="sibTrans" cxnId="{22F308D9-ED9B-4AB1-94EF-DCEBC86640EB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2E1EBE-6A70-457F-A8BC-8330118841DB}">
      <dgm:prSet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Определение правил поддержки целостности данных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, т.е. некоторых особых требований, которым должна удовлетворять база данных.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D88DAD-4E9D-42C2-99BE-22241EF9289F}" type="parTrans" cxnId="{29C26C07-FDBC-4BB0-AAE0-65364793608A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7624DE-ACBC-408F-868B-0B1A123C71CE}" type="sibTrans" cxnId="{29C26C07-FDBC-4BB0-AAE0-65364793608A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FC7FA9-ADD1-4C16-BAEA-26C1367304B7}">
      <dgm:prSet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Определение производных переменных-отношений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, т.е. тех данных, которые должны быть включены в представления или "моментальные снимки" состояния базы данных.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C20A14-C4CC-441F-A37C-74CE0244FCD6}" type="parTrans" cxnId="{FE2CCFB2-F595-4FCA-8071-A3663C6E8CDF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5BE068-DF7E-49FF-B9D4-AA75950C1CF2}" type="sibTrans" cxnId="{FE2CCFB2-F595-4FCA-8071-A3663C6E8CDF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EF01CD-6F1F-4672-8897-9D8308A7BEBE}">
      <dgm:prSet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Определение требований устойчивости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, т.е. данных, которые должны быть включены в контролируемую область для некоторых операций управления параллельным доступом к информации.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9D2D87-088F-4104-8B03-2F2CB38F9B90}" type="parTrans" cxnId="{3C1F7575-8492-43CC-A434-9918B3848ABA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9E231E-2196-4104-B639-0F1A98C8A3F4}" type="sibTrans" cxnId="{3C1F7575-8492-43CC-A434-9918B3848ABA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E2D036-88FE-40A5-8E6D-C1FA636C9BE5}">
      <dgm:prSet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Определение ограничений защиты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, т.е. данных, для которых осуществляется тот или иной тип контроля доступа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464E0C-4CC3-4764-842D-DD88A15B381B}" type="parTrans" cxnId="{B0E8C418-7045-4A3F-BCFE-0F6A20270FCB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FE40C1-4351-480F-B628-82622211EA94}" type="sibTrans" cxnId="{B0E8C418-7045-4A3F-BCFE-0F6A20270FCB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81F180-700D-4912-A842-12A9E725D812}">
      <dgm:prSet custT="1"/>
      <dgm:spPr/>
      <dgm:t>
        <a:bodyPr/>
        <a:lstStyle/>
        <a:p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8AA957-4310-4790-885C-89881C2ABB23}" type="parTrans" cxnId="{102317A4-335B-429B-9DC5-BA3EA1040C05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46EE5C-4029-48E9-83D9-FD618DC9D7E1}" type="sibTrans" cxnId="{102317A4-335B-429B-9DC5-BA3EA1040C05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B13345-6162-498B-86D9-4D9A91CE03E9}">
      <dgm:prSet custT="1"/>
      <dgm:spPr/>
      <dgm:t>
        <a:bodyPr/>
        <a:lstStyle/>
        <a:p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830242-40D7-40F0-AEA4-C2B5618C8F9C}" type="parTrans" cxnId="{CCEB0995-DD4C-4836-9154-BA5705092B68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B5BFC2-0D4E-46FE-8918-B90B86F1953B}" type="sibTrans" cxnId="{CCEB0995-DD4C-4836-9154-BA5705092B68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C370CC-37BF-4CBD-80CF-9194E923EA57}">
      <dgm:prSet custT="1"/>
      <dgm:spPr/>
      <dgm:t>
        <a:bodyPr/>
        <a:lstStyle/>
        <a:p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39B208-BF42-420C-B2BF-30816780756D}" type="parTrans" cxnId="{D02D4F58-0EC4-435F-B593-860ACF593D71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967740-0C13-458D-AB29-16041141F316}" type="sibTrans" cxnId="{D02D4F58-0EC4-435F-B593-860ACF593D71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7115F2-21DC-4B01-9233-95A53DC32B0F}">
      <dgm:prSet custT="1"/>
      <dgm:spPr/>
      <dgm:t>
        <a:bodyPr/>
        <a:lstStyle/>
        <a:p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5C0998-E815-4867-BA70-319FF9BD2C7D}" type="parTrans" cxnId="{A75BCC5E-5CED-4EAA-A4AF-D0C04F6FD208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275643-72A8-43B2-8F21-5607F49F8FC7}" type="sibTrans" cxnId="{A75BCC5E-5CED-4EAA-A4AF-D0C04F6FD208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A8C541-76FD-4ADC-9B5A-A98136702869}">
      <dgm:prSet custT="1"/>
      <dgm:spPr/>
      <dgm:t>
        <a:bodyPr/>
        <a:lstStyle/>
        <a:p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BEF828-16FB-4968-A547-75293081F85E}" type="parTrans" cxnId="{1FE801AE-E75E-4E43-92F8-B0B4B38C76F6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C3A51D-FB96-44DB-A5F3-6B671CA4633E}" type="sibTrans" cxnId="{1FE801AE-E75E-4E43-92F8-B0B4B38C76F6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BBDA09-477C-4AF9-99C0-651C7BEE569F}" type="pres">
      <dgm:prSet presAssocID="{7951E1EB-34C8-4739-B2B1-DEBF80FEF4A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6C4081-2BF3-43FA-959D-AA94CCE4EB75}" type="pres">
      <dgm:prSet presAssocID="{426E6CC9-CBBD-434B-93D0-BEF1C6287A87}" presName="composite" presStyleCnt="0"/>
      <dgm:spPr/>
    </dgm:pt>
    <dgm:pt modelId="{23A32765-2E4E-442C-B6E3-AEC0C630B7C9}" type="pres">
      <dgm:prSet presAssocID="{426E6CC9-CBBD-434B-93D0-BEF1C6287A87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BCC46-7DE7-4E38-A3BB-3B30E36892C7}" type="pres">
      <dgm:prSet presAssocID="{426E6CC9-CBBD-434B-93D0-BEF1C6287A87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01BC0-4EF8-44D4-9973-2A6F384D57E0}" type="pres">
      <dgm:prSet presAssocID="{8204A16C-C75C-43B3-9EFA-C82A7C2BD7AB}" presName="sp" presStyleCnt="0"/>
      <dgm:spPr/>
    </dgm:pt>
    <dgm:pt modelId="{3AC16F97-2926-464F-9709-FD716CF7DC48}" type="pres">
      <dgm:prSet presAssocID="{9981F180-700D-4912-A842-12A9E725D812}" presName="composite" presStyleCnt="0"/>
      <dgm:spPr/>
    </dgm:pt>
    <dgm:pt modelId="{9B115214-A1AE-4156-BA48-7109AD8283F7}" type="pres">
      <dgm:prSet presAssocID="{9981F180-700D-4912-A842-12A9E725D812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85B2D0-D033-4B60-A7BB-AE6426A61F75}" type="pres">
      <dgm:prSet presAssocID="{9981F180-700D-4912-A842-12A9E725D812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44064-F37D-4C82-B0BC-CE81A537DB8A}" type="pres">
      <dgm:prSet presAssocID="{F946EE5C-4029-48E9-83D9-FD618DC9D7E1}" presName="sp" presStyleCnt="0"/>
      <dgm:spPr/>
    </dgm:pt>
    <dgm:pt modelId="{CC67AEC8-87A8-448C-97A0-227348B92D50}" type="pres">
      <dgm:prSet presAssocID="{35B13345-6162-498B-86D9-4D9A91CE03E9}" presName="composite" presStyleCnt="0"/>
      <dgm:spPr/>
    </dgm:pt>
    <dgm:pt modelId="{91C7FBDD-C900-47CA-9C88-736A9DACF8F9}" type="pres">
      <dgm:prSet presAssocID="{35B13345-6162-498B-86D9-4D9A91CE03E9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1AFBB9-88A3-44DA-98CB-0743B060893A}" type="pres">
      <dgm:prSet presAssocID="{35B13345-6162-498B-86D9-4D9A91CE03E9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0BD466-23F5-412D-8F39-C39E35942BCD}" type="pres">
      <dgm:prSet presAssocID="{EEB5BFC2-0D4E-46FE-8918-B90B86F1953B}" presName="sp" presStyleCnt="0"/>
      <dgm:spPr/>
    </dgm:pt>
    <dgm:pt modelId="{877EA1F9-CF9A-4FEF-9666-A126A0B57FF6}" type="pres">
      <dgm:prSet presAssocID="{35C370CC-37BF-4CBD-80CF-9194E923EA57}" presName="composite" presStyleCnt="0"/>
      <dgm:spPr/>
    </dgm:pt>
    <dgm:pt modelId="{8D72E76E-BE22-4EA9-A14F-F61C281DE559}" type="pres">
      <dgm:prSet presAssocID="{35C370CC-37BF-4CBD-80CF-9194E923EA57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9DD04-DE5E-4262-A971-5F6C3B9E6218}" type="pres">
      <dgm:prSet presAssocID="{35C370CC-37BF-4CBD-80CF-9194E923EA57}" presName="descendantText" presStyleLbl="alignAcc1" presStyleIdx="3" presStyleCnt="6" custScaleY="121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7E774-F15E-44D7-8565-127ACC56C148}" type="pres">
      <dgm:prSet presAssocID="{03967740-0C13-458D-AB29-16041141F316}" presName="sp" presStyleCnt="0"/>
      <dgm:spPr/>
    </dgm:pt>
    <dgm:pt modelId="{47FA336A-9641-40D4-B7FD-91F2A28823BB}" type="pres">
      <dgm:prSet presAssocID="{377115F2-21DC-4B01-9233-95A53DC32B0F}" presName="composite" presStyleCnt="0"/>
      <dgm:spPr/>
    </dgm:pt>
    <dgm:pt modelId="{0C5B1EEE-1E9F-4FAC-BAF7-82B0632A2B92}" type="pres">
      <dgm:prSet presAssocID="{377115F2-21DC-4B01-9233-95A53DC32B0F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E5305-335C-4A61-99D1-BE8BD745764E}" type="pres">
      <dgm:prSet presAssocID="{377115F2-21DC-4B01-9233-95A53DC32B0F}" presName="descendantText" presStyleLbl="alignAcc1" presStyleIdx="4" presStyleCnt="6" custScaleY="123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A24703-647F-4B51-A6C7-4972C96E5E6D}" type="pres">
      <dgm:prSet presAssocID="{F9275643-72A8-43B2-8F21-5607F49F8FC7}" presName="sp" presStyleCnt="0"/>
      <dgm:spPr/>
    </dgm:pt>
    <dgm:pt modelId="{E8A67102-C786-4BA2-B52A-EEBA4E2DF575}" type="pres">
      <dgm:prSet presAssocID="{43A8C541-76FD-4ADC-9B5A-A98136702869}" presName="composite" presStyleCnt="0"/>
      <dgm:spPr/>
    </dgm:pt>
    <dgm:pt modelId="{66ABB722-6DBE-41A1-BC2A-5A3B8827B84C}" type="pres">
      <dgm:prSet presAssocID="{43A8C541-76FD-4ADC-9B5A-A98136702869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2108F1-4E2F-4DB1-BD41-69A60508476E}" type="pres">
      <dgm:prSet presAssocID="{43A8C541-76FD-4ADC-9B5A-A98136702869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316DFB-7644-4FEA-A088-8B4DF1CF63E6}" type="presOf" srcId="{882E1EBE-6A70-457F-A8BC-8330118841DB}" destId="{641AFBB9-88A3-44DA-98CB-0743B060893A}" srcOrd="0" destOrd="0" presId="urn:microsoft.com/office/officeart/2005/8/layout/chevron2"/>
    <dgm:cxn modelId="{80477D84-1116-45C2-9CA1-D631EDB19C1C}" type="presOf" srcId="{9E162E5F-10C9-4650-A11F-DBA4B313CDF8}" destId="{EACBCC46-7DE7-4E38-A3BB-3B30E36892C7}" srcOrd="0" destOrd="0" presId="urn:microsoft.com/office/officeart/2005/8/layout/chevron2"/>
    <dgm:cxn modelId="{CCEB0995-DD4C-4836-9154-BA5705092B68}" srcId="{7951E1EB-34C8-4739-B2B1-DEBF80FEF4A5}" destId="{35B13345-6162-498B-86D9-4D9A91CE03E9}" srcOrd="2" destOrd="0" parTransId="{60830242-40D7-40F0-AEA4-C2B5618C8F9C}" sibTransId="{EEB5BFC2-0D4E-46FE-8918-B90B86F1953B}"/>
    <dgm:cxn modelId="{A75BCC5E-5CED-4EAA-A4AF-D0C04F6FD208}" srcId="{7951E1EB-34C8-4739-B2B1-DEBF80FEF4A5}" destId="{377115F2-21DC-4B01-9233-95A53DC32B0F}" srcOrd="4" destOrd="0" parTransId="{475C0998-E815-4867-BA70-319FF9BD2C7D}" sibTransId="{F9275643-72A8-43B2-8F21-5607F49F8FC7}"/>
    <dgm:cxn modelId="{1FE801AE-E75E-4E43-92F8-B0B4B38C76F6}" srcId="{7951E1EB-34C8-4739-B2B1-DEBF80FEF4A5}" destId="{43A8C541-76FD-4ADC-9B5A-A98136702869}" srcOrd="5" destOrd="0" parTransId="{F4BEF828-16FB-4968-A547-75293081F85E}" sibTransId="{18C3A51D-FB96-44DB-A5F3-6B671CA4633E}"/>
    <dgm:cxn modelId="{29C26C07-FDBC-4BB0-AAE0-65364793608A}" srcId="{35B13345-6162-498B-86D9-4D9A91CE03E9}" destId="{882E1EBE-6A70-457F-A8BC-8330118841DB}" srcOrd="0" destOrd="0" parTransId="{E4D88DAD-4E9D-42C2-99BE-22241EF9289F}" sibTransId="{987624DE-ACBC-408F-868B-0B1A123C71CE}"/>
    <dgm:cxn modelId="{D417988D-2F87-4E01-8D78-ED9A5E438A06}" srcId="{426E6CC9-CBBD-434B-93D0-BEF1C6287A87}" destId="{9E162E5F-10C9-4650-A11F-DBA4B313CDF8}" srcOrd="0" destOrd="0" parTransId="{F124CBBC-996B-422E-A95B-CEC67558C18C}" sibTransId="{984D4349-901C-4CF5-881D-614BA1260927}"/>
    <dgm:cxn modelId="{FE2CCFB2-F595-4FCA-8071-A3663C6E8CDF}" srcId="{35C370CC-37BF-4CBD-80CF-9194E923EA57}" destId="{17FC7FA9-ADD1-4C16-BAEA-26C1367304B7}" srcOrd="0" destOrd="0" parTransId="{ECC20A14-C4CC-441F-A37C-74CE0244FCD6}" sibTransId="{0D5BE068-DF7E-49FF-B9D4-AA75950C1CF2}"/>
    <dgm:cxn modelId="{C46EFE78-B67D-462D-9C87-A6A0B07CE8BB}" type="presOf" srcId="{426E6CC9-CBBD-434B-93D0-BEF1C6287A87}" destId="{23A32765-2E4E-442C-B6E3-AEC0C630B7C9}" srcOrd="0" destOrd="0" presId="urn:microsoft.com/office/officeart/2005/8/layout/chevron2"/>
    <dgm:cxn modelId="{DA8C40BA-7B49-4540-920D-4B74FAA1F73B}" type="presOf" srcId="{35B13345-6162-498B-86D9-4D9A91CE03E9}" destId="{91C7FBDD-C900-47CA-9C88-736A9DACF8F9}" srcOrd="0" destOrd="0" presId="urn:microsoft.com/office/officeart/2005/8/layout/chevron2"/>
    <dgm:cxn modelId="{E5613171-C759-43D2-B751-F90159C58A14}" type="presOf" srcId="{5F38404A-9CE5-47B8-87E5-523F7CA394E0}" destId="{0085B2D0-D033-4B60-A7BB-AE6426A61F75}" srcOrd="0" destOrd="0" presId="urn:microsoft.com/office/officeart/2005/8/layout/chevron2"/>
    <dgm:cxn modelId="{C569CD8E-9CC3-4C8C-84F5-25DF38012F61}" srcId="{7951E1EB-34C8-4739-B2B1-DEBF80FEF4A5}" destId="{426E6CC9-CBBD-434B-93D0-BEF1C6287A87}" srcOrd="0" destOrd="0" parTransId="{95B548E3-17D0-4BCA-BB67-C03FDCF6F8C4}" sibTransId="{8204A16C-C75C-43B3-9EFA-C82A7C2BD7AB}"/>
    <dgm:cxn modelId="{B0E8C418-7045-4A3F-BCFE-0F6A20270FCB}" srcId="{43A8C541-76FD-4ADC-9B5A-A98136702869}" destId="{51E2D036-88FE-40A5-8E6D-C1FA636C9BE5}" srcOrd="0" destOrd="0" parTransId="{BC464E0C-4CC3-4764-842D-DD88A15B381B}" sibTransId="{3CFE40C1-4351-480F-B628-82622211EA94}"/>
    <dgm:cxn modelId="{C38C4458-509A-428B-B2BF-D611DAD3F653}" type="presOf" srcId="{35C370CC-37BF-4CBD-80CF-9194E923EA57}" destId="{8D72E76E-BE22-4EA9-A14F-F61C281DE559}" srcOrd="0" destOrd="0" presId="urn:microsoft.com/office/officeart/2005/8/layout/chevron2"/>
    <dgm:cxn modelId="{6CB46412-B69E-4C89-A09F-496890F0BB24}" type="presOf" srcId="{17FC7FA9-ADD1-4C16-BAEA-26C1367304B7}" destId="{BD89DD04-DE5E-4262-A971-5F6C3B9E6218}" srcOrd="0" destOrd="0" presId="urn:microsoft.com/office/officeart/2005/8/layout/chevron2"/>
    <dgm:cxn modelId="{B631F56F-0A2C-495B-93F1-C732622AC027}" type="presOf" srcId="{FCEF01CD-6F1F-4672-8897-9D8308A7BEBE}" destId="{7A4E5305-335C-4A61-99D1-BE8BD745764E}" srcOrd="0" destOrd="0" presId="urn:microsoft.com/office/officeart/2005/8/layout/chevron2"/>
    <dgm:cxn modelId="{93B35384-C25C-487B-B9BC-B866FBC573A5}" type="presOf" srcId="{51E2D036-88FE-40A5-8E6D-C1FA636C9BE5}" destId="{C42108F1-4E2F-4DB1-BD41-69A60508476E}" srcOrd="0" destOrd="0" presId="urn:microsoft.com/office/officeart/2005/8/layout/chevron2"/>
    <dgm:cxn modelId="{102317A4-335B-429B-9DC5-BA3EA1040C05}" srcId="{7951E1EB-34C8-4739-B2B1-DEBF80FEF4A5}" destId="{9981F180-700D-4912-A842-12A9E725D812}" srcOrd="1" destOrd="0" parTransId="{788AA957-4310-4790-885C-89881C2ABB23}" sibTransId="{F946EE5C-4029-48E9-83D9-FD618DC9D7E1}"/>
    <dgm:cxn modelId="{3C1F7575-8492-43CC-A434-9918B3848ABA}" srcId="{377115F2-21DC-4B01-9233-95A53DC32B0F}" destId="{FCEF01CD-6F1F-4672-8897-9D8308A7BEBE}" srcOrd="0" destOrd="0" parTransId="{CE9D2D87-088F-4104-8B03-2F2CB38F9B90}" sibTransId="{9F9E231E-2196-4104-B639-0F1A98C8A3F4}"/>
    <dgm:cxn modelId="{0CC3CF66-46B8-4CF7-81BA-421CE6A9619E}" type="presOf" srcId="{43A8C541-76FD-4ADC-9B5A-A98136702869}" destId="{66ABB722-6DBE-41A1-BC2A-5A3B8827B84C}" srcOrd="0" destOrd="0" presId="urn:microsoft.com/office/officeart/2005/8/layout/chevron2"/>
    <dgm:cxn modelId="{85BD06B7-D379-4D5C-A044-5E27234CCBF8}" type="presOf" srcId="{7951E1EB-34C8-4739-B2B1-DEBF80FEF4A5}" destId="{BDBBDA09-477C-4AF9-99C0-651C7BEE569F}" srcOrd="0" destOrd="0" presId="urn:microsoft.com/office/officeart/2005/8/layout/chevron2"/>
    <dgm:cxn modelId="{00734DF0-A980-4B94-AFE4-31F174EB5C78}" type="presOf" srcId="{9981F180-700D-4912-A842-12A9E725D812}" destId="{9B115214-A1AE-4156-BA48-7109AD8283F7}" srcOrd="0" destOrd="0" presId="urn:microsoft.com/office/officeart/2005/8/layout/chevron2"/>
    <dgm:cxn modelId="{D02D4F58-0EC4-435F-B593-860ACF593D71}" srcId="{7951E1EB-34C8-4739-B2B1-DEBF80FEF4A5}" destId="{35C370CC-37BF-4CBD-80CF-9194E923EA57}" srcOrd="3" destOrd="0" parTransId="{3839B208-BF42-420C-B2BF-30816780756D}" sibTransId="{03967740-0C13-458D-AB29-16041141F316}"/>
    <dgm:cxn modelId="{22F308D9-ED9B-4AB1-94EF-DCEBC86640EB}" srcId="{9981F180-700D-4912-A842-12A9E725D812}" destId="{5F38404A-9CE5-47B8-87E5-523F7CA394E0}" srcOrd="0" destOrd="0" parTransId="{8FBEBF2D-845F-463D-B000-FE137C4AFC8D}" sibTransId="{6635C4D8-5654-414B-A299-39F60ED57725}"/>
    <dgm:cxn modelId="{758CB72D-8782-466C-9133-9B7A609CB3E6}" type="presOf" srcId="{377115F2-21DC-4B01-9233-95A53DC32B0F}" destId="{0C5B1EEE-1E9F-4FAC-BAF7-82B0632A2B92}" srcOrd="0" destOrd="0" presId="urn:microsoft.com/office/officeart/2005/8/layout/chevron2"/>
    <dgm:cxn modelId="{89B8AF04-0A0A-4BE7-87E5-6A155F82EF1B}" type="presParOf" srcId="{BDBBDA09-477C-4AF9-99C0-651C7BEE569F}" destId="{6F6C4081-2BF3-43FA-959D-AA94CCE4EB75}" srcOrd="0" destOrd="0" presId="urn:microsoft.com/office/officeart/2005/8/layout/chevron2"/>
    <dgm:cxn modelId="{A085EB0C-4B11-41AB-B9CD-2F5D28F3651A}" type="presParOf" srcId="{6F6C4081-2BF3-43FA-959D-AA94CCE4EB75}" destId="{23A32765-2E4E-442C-B6E3-AEC0C630B7C9}" srcOrd="0" destOrd="0" presId="urn:microsoft.com/office/officeart/2005/8/layout/chevron2"/>
    <dgm:cxn modelId="{B7CF8866-4D31-4678-9EE9-CDA78715CA93}" type="presParOf" srcId="{6F6C4081-2BF3-43FA-959D-AA94CCE4EB75}" destId="{EACBCC46-7DE7-4E38-A3BB-3B30E36892C7}" srcOrd="1" destOrd="0" presId="urn:microsoft.com/office/officeart/2005/8/layout/chevron2"/>
    <dgm:cxn modelId="{13C2D28B-5C32-4F40-98F6-B5C70A113755}" type="presParOf" srcId="{BDBBDA09-477C-4AF9-99C0-651C7BEE569F}" destId="{EA001BC0-4EF8-44D4-9973-2A6F384D57E0}" srcOrd="1" destOrd="0" presId="urn:microsoft.com/office/officeart/2005/8/layout/chevron2"/>
    <dgm:cxn modelId="{2BA4FE74-B201-4AC4-A5B3-7E516AFF9505}" type="presParOf" srcId="{BDBBDA09-477C-4AF9-99C0-651C7BEE569F}" destId="{3AC16F97-2926-464F-9709-FD716CF7DC48}" srcOrd="2" destOrd="0" presId="urn:microsoft.com/office/officeart/2005/8/layout/chevron2"/>
    <dgm:cxn modelId="{4193D635-D8C2-4C9A-80C6-41D316795468}" type="presParOf" srcId="{3AC16F97-2926-464F-9709-FD716CF7DC48}" destId="{9B115214-A1AE-4156-BA48-7109AD8283F7}" srcOrd="0" destOrd="0" presId="urn:microsoft.com/office/officeart/2005/8/layout/chevron2"/>
    <dgm:cxn modelId="{62D3950F-D29F-46C4-B492-B2AB98AE8CE2}" type="presParOf" srcId="{3AC16F97-2926-464F-9709-FD716CF7DC48}" destId="{0085B2D0-D033-4B60-A7BB-AE6426A61F75}" srcOrd="1" destOrd="0" presId="urn:microsoft.com/office/officeart/2005/8/layout/chevron2"/>
    <dgm:cxn modelId="{8B479842-C9AC-4879-9AE9-E73F3064DF5B}" type="presParOf" srcId="{BDBBDA09-477C-4AF9-99C0-651C7BEE569F}" destId="{3E944064-F37D-4C82-B0BC-CE81A537DB8A}" srcOrd="3" destOrd="0" presId="urn:microsoft.com/office/officeart/2005/8/layout/chevron2"/>
    <dgm:cxn modelId="{3E0C730E-4444-4AB2-B006-7091F6E390F5}" type="presParOf" srcId="{BDBBDA09-477C-4AF9-99C0-651C7BEE569F}" destId="{CC67AEC8-87A8-448C-97A0-227348B92D50}" srcOrd="4" destOrd="0" presId="urn:microsoft.com/office/officeart/2005/8/layout/chevron2"/>
    <dgm:cxn modelId="{A752B618-7A5D-4FBC-ACA6-31F39614E4CA}" type="presParOf" srcId="{CC67AEC8-87A8-448C-97A0-227348B92D50}" destId="{91C7FBDD-C900-47CA-9C88-736A9DACF8F9}" srcOrd="0" destOrd="0" presId="urn:microsoft.com/office/officeart/2005/8/layout/chevron2"/>
    <dgm:cxn modelId="{91C0D1C4-08BE-4CAF-9BAB-9EC3ED7E47EB}" type="presParOf" srcId="{CC67AEC8-87A8-448C-97A0-227348B92D50}" destId="{641AFBB9-88A3-44DA-98CB-0743B060893A}" srcOrd="1" destOrd="0" presId="urn:microsoft.com/office/officeart/2005/8/layout/chevron2"/>
    <dgm:cxn modelId="{BCF80A73-7533-44BD-9DB8-2143DE1CDC26}" type="presParOf" srcId="{BDBBDA09-477C-4AF9-99C0-651C7BEE569F}" destId="{1C0BD466-23F5-412D-8F39-C39E35942BCD}" srcOrd="5" destOrd="0" presId="urn:microsoft.com/office/officeart/2005/8/layout/chevron2"/>
    <dgm:cxn modelId="{9D9E38DB-F19C-4525-B0D9-A72446F630CD}" type="presParOf" srcId="{BDBBDA09-477C-4AF9-99C0-651C7BEE569F}" destId="{877EA1F9-CF9A-4FEF-9666-A126A0B57FF6}" srcOrd="6" destOrd="0" presId="urn:microsoft.com/office/officeart/2005/8/layout/chevron2"/>
    <dgm:cxn modelId="{1F70D85C-AA64-4D68-8E69-F4CE6AF2467A}" type="presParOf" srcId="{877EA1F9-CF9A-4FEF-9666-A126A0B57FF6}" destId="{8D72E76E-BE22-4EA9-A14F-F61C281DE559}" srcOrd="0" destOrd="0" presId="urn:microsoft.com/office/officeart/2005/8/layout/chevron2"/>
    <dgm:cxn modelId="{7D5F6278-047B-430A-8831-26BBE4B36F47}" type="presParOf" srcId="{877EA1F9-CF9A-4FEF-9666-A126A0B57FF6}" destId="{BD89DD04-DE5E-4262-A971-5F6C3B9E6218}" srcOrd="1" destOrd="0" presId="urn:microsoft.com/office/officeart/2005/8/layout/chevron2"/>
    <dgm:cxn modelId="{5B9E0F65-5103-4274-975B-58852ACF7785}" type="presParOf" srcId="{BDBBDA09-477C-4AF9-99C0-651C7BEE569F}" destId="{5327E774-F15E-44D7-8565-127ACC56C148}" srcOrd="7" destOrd="0" presId="urn:microsoft.com/office/officeart/2005/8/layout/chevron2"/>
    <dgm:cxn modelId="{F6119FB5-FBED-42AC-A640-07E970D7E1A8}" type="presParOf" srcId="{BDBBDA09-477C-4AF9-99C0-651C7BEE569F}" destId="{47FA336A-9641-40D4-B7FD-91F2A28823BB}" srcOrd="8" destOrd="0" presId="urn:microsoft.com/office/officeart/2005/8/layout/chevron2"/>
    <dgm:cxn modelId="{43F7EC3C-7451-41A8-B8A3-4487D34D163D}" type="presParOf" srcId="{47FA336A-9641-40D4-B7FD-91F2A28823BB}" destId="{0C5B1EEE-1E9F-4FAC-BAF7-82B0632A2B92}" srcOrd="0" destOrd="0" presId="urn:microsoft.com/office/officeart/2005/8/layout/chevron2"/>
    <dgm:cxn modelId="{FA87FD99-762B-41CE-A1E5-1AAEE9C2E06D}" type="presParOf" srcId="{47FA336A-9641-40D4-B7FD-91F2A28823BB}" destId="{7A4E5305-335C-4A61-99D1-BE8BD745764E}" srcOrd="1" destOrd="0" presId="urn:microsoft.com/office/officeart/2005/8/layout/chevron2"/>
    <dgm:cxn modelId="{95809A6B-B7D0-4D1E-B119-DBB94789F9AF}" type="presParOf" srcId="{BDBBDA09-477C-4AF9-99C0-651C7BEE569F}" destId="{87A24703-647F-4B51-A6C7-4972C96E5E6D}" srcOrd="9" destOrd="0" presId="urn:microsoft.com/office/officeart/2005/8/layout/chevron2"/>
    <dgm:cxn modelId="{62F3B3C8-F13B-40E5-9143-E12C32F6095C}" type="presParOf" srcId="{BDBBDA09-477C-4AF9-99C0-651C7BEE569F}" destId="{E8A67102-C786-4BA2-B52A-EEBA4E2DF575}" srcOrd="10" destOrd="0" presId="urn:microsoft.com/office/officeart/2005/8/layout/chevron2"/>
    <dgm:cxn modelId="{C97F69E2-F609-473A-95B7-D68ED7685AF3}" type="presParOf" srcId="{E8A67102-C786-4BA2-B52A-EEBA4E2DF575}" destId="{66ABB722-6DBE-41A1-BC2A-5A3B8827B84C}" srcOrd="0" destOrd="0" presId="urn:microsoft.com/office/officeart/2005/8/layout/chevron2"/>
    <dgm:cxn modelId="{36A9A4F0-6510-4CAB-9360-F7B714560785}" type="presParOf" srcId="{E8A67102-C786-4BA2-B52A-EEBA4E2DF575}" destId="{C42108F1-4E2F-4DB1-BD41-69A60508476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D46DD5-1863-4F2A-8E69-3DAC68C8CA37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0E752A3-62C5-4A67-B227-F6C5E6710E0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Фундаментальные правила.</a:t>
          </a:r>
          <a:endParaRPr lang="ru-RU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BEE9FF-8DA1-4F72-9BAF-693AEBD05F79}" type="parTrans" cxnId="{8F87F5C3-2E3C-4DF7-88ED-C8BC65E20127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1B384E-543F-4820-9BDD-60AC8B9ED657}" type="sibTrans" cxnId="{8F87F5C3-2E3C-4DF7-88ED-C8BC65E20127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F3E9C1-FEDA-4BAD-95F0-8043C0E6E134}">
      <dgm:prSet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Структурные правила.</a:t>
          </a:r>
          <a:endParaRPr lang="ru-RU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8E4058-2028-4A5A-AC25-8F5DF0B17036}" type="parTrans" cxnId="{48689F4A-79AD-467A-9003-980552C3C2B1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AC68B7-0C24-4A06-BEE2-FC317E03965B}" type="sibTrans" cxnId="{48689F4A-79AD-467A-9003-980552C3C2B1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7CFCC5-7096-48ED-962E-8E31B7213B52}">
      <dgm:prSet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Правила целостности.</a:t>
          </a:r>
          <a:endParaRPr lang="ru-RU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ADE97B-0D0F-45DE-AB42-5463B6BBF11A}" type="parTrans" cxnId="{E64DD63B-A596-4D20-8B3F-B26F36B34658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CCF8AF-173F-4E70-8213-96D3D6949439}" type="sibTrans" cxnId="{E64DD63B-A596-4D20-8B3F-B26F36B34658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58EF42-2604-499B-8685-E628DDE0D049}">
      <dgm:prSet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Правила управления данными.</a:t>
          </a:r>
          <a:endParaRPr lang="ru-RU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8AA215-6F14-404A-B181-13D823CED5E9}" type="parTrans" cxnId="{796E1181-291C-448F-B41F-A979CCB50150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7D16CC-43AE-4927-8586-CD338362B83E}" type="sibTrans" cxnId="{796E1181-291C-448F-B41F-A979CCB50150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818186-0C5D-44C6-B826-1F6727867D8E}">
      <dgm:prSet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Правила независимости от данных.</a:t>
          </a:r>
          <a:endParaRPr lang="ru-RU" sz="18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836C6E-7A95-4888-BAB8-5A147512B14C}" type="parTrans" cxnId="{FD0ADD27-BA77-4D33-AF94-009623EDAEDC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4527AC-E3AE-43F6-9451-2DDD3FFE4043}" type="sibTrans" cxnId="{FD0ADD27-BA77-4D33-AF94-009623EDAEDC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070F8F-77D3-4C48-95A8-D7A4C757AF1A}" type="pres">
      <dgm:prSet presAssocID="{34D46DD5-1863-4F2A-8E69-3DAC68C8CA3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57DA60-E9F2-4F54-B71F-AB409D09F443}" type="pres">
      <dgm:prSet presAssocID="{00E752A3-62C5-4A67-B227-F6C5E6710E0B}" presName="comp" presStyleCnt="0"/>
      <dgm:spPr/>
    </dgm:pt>
    <dgm:pt modelId="{DCEF0FC7-DA94-41A3-A5DB-D70CD0CBC10E}" type="pres">
      <dgm:prSet presAssocID="{00E752A3-62C5-4A67-B227-F6C5E6710E0B}" presName="box" presStyleLbl="node1" presStyleIdx="0" presStyleCnt="5"/>
      <dgm:spPr/>
      <dgm:t>
        <a:bodyPr/>
        <a:lstStyle/>
        <a:p>
          <a:endParaRPr lang="ru-RU"/>
        </a:p>
      </dgm:t>
    </dgm:pt>
    <dgm:pt modelId="{C2A07D27-6979-42F2-9063-81A571AD3DEC}" type="pres">
      <dgm:prSet presAssocID="{00E752A3-62C5-4A67-B227-F6C5E6710E0B}" presName="img" presStyleLbl="fgImgPlace1" presStyleIdx="0" presStyleCnt="5"/>
      <dgm:spPr/>
    </dgm:pt>
    <dgm:pt modelId="{10910CC2-D42D-41E0-80B4-531817A79489}" type="pres">
      <dgm:prSet presAssocID="{00E752A3-62C5-4A67-B227-F6C5E6710E0B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14F09-9A57-4387-84C5-39654783B74E}" type="pres">
      <dgm:prSet presAssocID="{611B384E-543F-4820-9BDD-60AC8B9ED657}" presName="spacer" presStyleCnt="0"/>
      <dgm:spPr/>
    </dgm:pt>
    <dgm:pt modelId="{530862E6-CDBF-4F03-A66D-C7A3516F1C13}" type="pres">
      <dgm:prSet presAssocID="{C0F3E9C1-FEDA-4BAD-95F0-8043C0E6E134}" presName="comp" presStyleCnt="0"/>
      <dgm:spPr/>
    </dgm:pt>
    <dgm:pt modelId="{4754CEB8-9835-483E-A9B6-87A3D27E583A}" type="pres">
      <dgm:prSet presAssocID="{C0F3E9C1-FEDA-4BAD-95F0-8043C0E6E134}" presName="box" presStyleLbl="node1" presStyleIdx="1" presStyleCnt="5"/>
      <dgm:spPr/>
      <dgm:t>
        <a:bodyPr/>
        <a:lstStyle/>
        <a:p>
          <a:endParaRPr lang="ru-RU"/>
        </a:p>
      </dgm:t>
    </dgm:pt>
    <dgm:pt modelId="{67CBCE31-C224-4E27-949F-331088A466C3}" type="pres">
      <dgm:prSet presAssocID="{C0F3E9C1-FEDA-4BAD-95F0-8043C0E6E134}" presName="img" presStyleLbl="fgImgPlace1" presStyleIdx="1" presStyleCnt="5"/>
      <dgm:spPr/>
    </dgm:pt>
    <dgm:pt modelId="{6CD9A6DF-6F71-496D-A730-561AF3CC62E7}" type="pres">
      <dgm:prSet presAssocID="{C0F3E9C1-FEDA-4BAD-95F0-8043C0E6E134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777D2-EE10-4E2F-99F7-173FC0C4399B}" type="pres">
      <dgm:prSet presAssocID="{17AC68B7-0C24-4A06-BEE2-FC317E03965B}" presName="spacer" presStyleCnt="0"/>
      <dgm:spPr/>
    </dgm:pt>
    <dgm:pt modelId="{7FA73AD7-73A4-4339-A483-F2CC3807E805}" type="pres">
      <dgm:prSet presAssocID="{F57CFCC5-7096-48ED-962E-8E31B7213B52}" presName="comp" presStyleCnt="0"/>
      <dgm:spPr/>
    </dgm:pt>
    <dgm:pt modelId="{59FE2CCC-3AC0-4DF3-AD42-C3CD52BCAAC5}" type="pres">
      <dgm:prSet presAssocID="{F57CFCC5-7096-48ED-962E-8E31B7213B52}" presName="box" presStyleLbl="node1" presStyleIdx="2" presStyleCnt="5"/>
      <dgm:spPr/>
      <dgm:t>
        <a:bodyPr/>
        <a:lstStyle/>
        <a:p>
          <a:endParaRPr lang="ru-RU"/>
        </a:p>
      </dgm:t>
    </dgm:pt>
    <dgm:pt modelId="{2D6E86A9-D872-4731-9962-6500495CEFE4}" type="pres">
      <dgm:prSet presAssocID="{F57CFCC5-7096-48ED-962E-8E31B7213B52}" presName="img" presStyleLbl="fgImgPlace1" presStyleIdx="2" presStyleCnt="5"/>
      <dgm:spPr/>
    </dgm:pt>
    <dgm:pt modelId="{E0B48E91-74B8-4729-AADD-861CCB52D189}" type="pres">
      <dgm:prSet presAssocID="{F57CFCC5-7096-48ED-962E-8E31B7213B52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F3117-9D97-4419-B9B0-0061285C6898}" type="pres">
      <dgm:prSet presAssocID="{27CCF8AF-173F-4E70-8213-96D3D6949439}" presName="spacer" presStyleCnt="0"/>
      <dgm:spPr/>
    </dgm:pt>
    <dgm:pt modelId="{30500FEF-FE5F-4108-AC64-C655B224439C}" type="pres">
      <dgm:prSet presAssocID="{AB58EF42-2604-499B-8685-E628DDE0D049}" presName="comp" presStyleCnt="0"/>
      <dgm:spPr/>
    </dgm:pt>
    <dgm:pt modelId="{C79B9168-3C69-48CA-9F19-B446749AF4AE}" type="pres">
      <dgm:prSet presAssocID="{AB58EF42-2604-499B-8685-E628DDE0D049}" presName="box" presStyleLbl="node1" presStyleIdx="3" presStyleCnt="5"/>
      <dgm:spPr/>
      <dgm:t>
        <a:bodyPr/>
        <a:lstStyle/>
        <a:p>
          <a:endParaRPr lang="ru-RU"/>
        </a:p>
      </dgm:t>
    </dgm:pt>
    <dgm:pt modelId="{920076B5-6736-40AB-9F1C-CCEED68C61C8}" type="pres">
      <dgm:prSet presAssocID="{AB58EF42-2604-499B-8685-E628DDE0D049}" presName="img" presStyleLbl="fgImgPlace1" presStyleIdx="3" presStyleCnt="5"/>
      <dgm:spPr/>
    </dgm:pt>
    <dgm:pt modelId="{24BE1455-F00B-4B20-86E2-35CAD103985B}" type="pres">
      <dgm:prSet presAssocID="{AB58EF42-2604-499B-8685-E628DDE0D049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926BB-616C-4550-872C-3A63ED9E5D3F}" type="pres">
      <dgm:prSet presAssocID="{E47D16CC-43AE-4927-8586-CD338362B83E}" presName="spacer" presStyleCnt="0"/>
      <dgm:spPr/>
    </dgm:pt>
    <dgm:pt modelId="{2A19557F-1FD0-4BA9-ADC4-0496C9C5A874}" type="pres">
      <dgm:prSet presAssocID="{A8818186-0C5D-44C6-B826-1F6727867D8E}" presName="comp" presStyleCnt="0"/>
      <dgm:spPr/>
    </dgm:pt>
    <dgm:pt modelId="{6EF0C5FD-F9EB-4C73-A5C3-8F225B70D2AD}" type="pres">
      <dgm:prSet presAssocID="{A8818186-0C5D-44C6-B826-1F6727867D8E}" presName="box" presStyleLbl="node1" presStyleIdx="4" presStyleCnt="5"/>
      <dgm:spPr/>
      <dgm:t>
        <a:bodyPr/>
        <a:lstStyle/>
        <a:p>
          <a:endParaRPr lang="ru-RU"/>
        </a:p>
      </dgm:t>
    </dgm:pt>
    <dgm:pt modelId="{CB9C7C48-25C0-4141-BA03-180157857F6E}" type="pres">
      <dgm:prSet presAssocID="{A8818186-0C5D-44C6-B826-1F6727867D8E}" presName="img" presStyleLbl="fgImgPlace1" presStyleIdx="4" presStyleCnt="5"/>
      <dgm:spPr/>
    </dgm:pt>
    <dgm:pt modelId="{A635A3F9-413A-4229-914B-2F6F0C43526B}" type="pres">
      <dgm:prSet presAssocID="{A8818186-0C5D-44C6-B826-1F6727867D8E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87F5C3-2E3C-4DF7-88ED-C8BC65E20127}" srcId="{34D46DD5-1863-4F2A-8E69-3DAC68C8CA37}" destId="{00E752A3-62C5-4A67-B227-F6C5E6710E0B}" srcOrd="0" destOrd="0" parTransId="{72BEE9FF-8DA1-4F72-9BAF-693AEBD05F79}" sibTransId="{611B384E-543F-4820-9BDD-60AC8B9ED657}"/>
    <dgm:cxn modelId="{398AEC55-64ED-4AF4-8D32-F0E4F0F560EB}" type="presOf" srcId="{C0F3E9C1-FEDA-4BAD-95F0-8043C0E6E134}" destId="{6CD9A6DF-6F71-496D-A730-561AF3CC62E7}" srcOrd="1" destOrd="0" presId="urn:microsoft.com/office/officeart/2005/8/layout/vList4"/>
    <dgm:cxn modelId="{FA41CA0B-7FF6-4060-B60B-08899356A4DB}" type="presOf" srcId="{00E752A3-62C5-4A67-B227-F6C5E6710E0B}" destId="{DCEF0FC7-DA94-41A3-A5DB-D70CD0CBC10E}" srcOrd="0" destOrd="0" presId="urn:microsoft.com/office/officeart/2005/8/layout/vList4"/>
    <dgm:cxn modelId="{0888BDAD-D70C-49AB-9620-1EFB1A8F62ED}" type="presOf" srcId="{F57CFCC5-7096-48ED-962E-8E31B7213B52}" destId="{59FE2CCC-3AC0-4DF3-AD42-C3CD52BCAAC5}" srcOrd="0" destOrd="0" presId="urn:microsoft.com/office/officeart/2005/8/layout/vList4"/>
    <dgm:cxn modelId="{E7700E46-E3C4-4673-A516-A15F63B401F5}" type="presOf" srcId="{C0F3E9C1-FEDA-4BAD-95F0-8043C0E6E134}" destId="{4754CEB8-9835-483E-A9B6-87A3D27E583A}" srcOrd="0" destOrd="0" presId="urn:microsoft.com/office/officeart/2005/8/layout/vList4"/>
    <dgm:cxn modelId="{FD0ADD27-BA77-4D33-AF94-009623EDAEDC}" srcId="{34D46DD5-1863-4F2A-8E69-3DAC68C8CA37}" destId="{A8818186-0C5D-44C6-B826-1F6727867D8E}" srcOrd="4" destOrd="0" parTransId="{FA836C6E-7A95-4888-BAB8-5A147512B14C}" sibTransId="{284527AC-E3AE-43F6-9451-2DDD3FFE4043}"/>
    <dgm:cxn modelId="{48689F4A-79AD-467A-9003-980552C3C2B1}" srcId="{34D46DD5-1863-4F2A-8E69-3DAC68C8CA37}" destId="{C0F3E9C1-FEDA-4BAD-95F0-8043C0E6E134}" srcOrd="1" destOrd="0" parTransId="{C88E4058-2028-4A5A-AC25-8F5DF0B17036}" sibTransId="{17AC68B7-0C24-4A06-BEE2-FC317E03965B}"/>
    <dgm:cxn modelId="{A8AA244B-8B7D-44B3-98EE-765619C20313}" type="presOf" srcId="{A8818186-0C5D-44C6-B826-1F6727867D8E}" destId="{6EF0C5FD-F9EB-4C73-A5C3-8F225B70D2AD}" srcOrd="0" destOrd="0" presId="urn:microsoft.com/office/officeart/2005/8/layout/vList4"/>
    <dgm:cxn modelId="{184A4CF8-9971-47C6-AA15-6CC61D14178C}" type="presOf" srcId="{AB58EF42-2604-499B-8685-E628DDE0D049}" destId="{C79B9168-3C69-48CA-9F19-B446749AF4AE}" srcOrd="0" destOrd="0" presId="urn:microsoft.com/office/officeart/2005/8/layout/vList4"/>
    <dgm:cxn modelId="{E8CC623F-9BDA-4AB2-8844-13E68F6E6609}" type="presOf" srcId="{00E752A3-62C5-4A67-B227-F6C5E6710E0B}" destId="{10910CC2-D42D-41E0-80B4-531817A79489}" srcOrd="1" destOrd="0" presId="urn:microsoft.com/office/officeart/2005/8/layout/vList4"/>
    <dgm:cxn modelId="{E64DD63B-A596-4D20-8B3F-B26F36B34658}" srcId="{34D46DD5-1863-4F2A-8E69-3DAC68C8CA37}" destId="{F57CFCC5-7096-48ED-962E-8E31B7213B52}" srcOrd="2" destOrd="0" parTransId="{12ADE97B-0D0F-45DE-AB42-5463B6BBF11A}" sibTransId="{27CCF8AF-173F-4E70-8213-96D3D6949439}"/>
    <dgm:cxn modelId="{444C0820-F132-40E0-83C4-026423A4CE5D}" type="presOf" srcId="{34D46DD5-1863-4F2A-8E69-3DAC68C8CA37}" destId="{75070F8F-77D3-4C48-95A8-D7A4C757AF1A}" srcOrd="0" destOrd="0" presId="urn:microsoft.com/office/officeart/2005/8/layout/vList4"/>
    <dgm:cxn modelId="{D6F4E2C2-0C24-40F0-8648-02652FBBDB7A}" type="presOf" srcId="{AB58EF42-2604-499B-8685-E628DDE0D049}" destId="{24BE1455-F00B-4B20-86E2-35CAD103985B}" srcOrd="1" destOrd="0" presId="urn:microsoft.com/office/officeart/2005/8/layout/vList4"/>
    <dgm:cxn modelId="{5DF56300-2BDD-40E7-938A-EB44998C1A7C}" type="presOf" srcId="{A8818186-0C5D-44C6-B826-1F6727867D8E}" destId="{A635A3F9-413A-4229-914B-2F6F0C43526B}" srcOrd="1" destOrd="0" presId="urn:microsoft.com/office/officeart/2005/8/layout/vList4"/>
    <dgm:cxn modelId="{42139DF5-6752-418D-964C-1D4EF427F5DE}" type="presOf" srcId="{F57CFCC5-7096-48ED-962E-8E31B7213B52}" destId="{E0B48E91-74B8-4729-AADD-861CCB52D189}" srcOrd="1" destOrd="0" presId="urn:microsoft.com/office/officeart/2005/8/layout/vList4"/>
    <dgm:cxn modelId="{796E1181-291C-448F-B41F-A979CCB50150}" srcId="{34D46DD5-1863-4F2A-8E69-3DAC68C8CA37}" destId="{AB58EF42-2604-499B-8685-E628DDE0D049}" srcOrd="3" destOrd="0" parTransId="{468AA215-6F14-404A-B181-13D823CED5E9}" sibTransId="{E47D16CC-43AE-4927-8586-CD338362B83E}"/>
    <dgm:cxn modelId="{60B95FE7-47A8-4A38-BB53-47C90F8A8EFA}" type="presParOf" srcId="{75070F8F-77D3-4C48-95A8-D7A4C757AF1A}" destId="{F257DA60-E9F2-4F54-B71F-AB409D09F443}" srcOrd="0" destOrd="0" presId="urn:microsoft.com/office/officeart/2005/8/layout/vList4"/>
    <dgm:cxn modelId="{258B25E6-A99F-41C1-A85C-9C39C6E05940}" type="presParOf" srcId="{F257DA60-E9F2-4F54-B71F-AB409D09F443}" destId="{DCEF0FC7-DA94-41A3-A5DB-D70CD0CBC10E}" srcOrd="0" destOrd="0" presId="urn:microsoft.com/office/officeart/2005/8/layout/vList4"/>
    <dgm:cxn modelId="{BB3B6D4D-92C8-4E65-AC1F-B9D35A3353AB}" type="presParOf" srcId="{F257DA60-E9F2-4F54-B71F-AB409D09F443}" destId="{C2A07D27-6979-42F2-9063-81A571AD3DEC}" srcOrd="1" destOrd="0" presId="urn:microsoft.com/office/officeart/2005/8/layout/vList4"/>
    <dgm:cxn modelId="{DAA3DA3B-B18D-4887-97E0-B46A5C26483D}" type="presParOf" srcId="{F257DA60-E9F2-4F54-B71F-AB409D09F443}" destId="{10910CC2-D42D-41E0-80B4-531817A79489}" srcOrd="2" destOrd="0" presId="urn:microsoft.com/office/officeart/2005/8/layout/vList4"/>
    <dgm:cxn modelId="{71248B6F-0EBC-4FD1-A80F-DEA63E862775}" type="presParOf" srcId="{75070F8F-77D3-4C48-95A8-D7A4C757AF1A}" destId="{F2914F09-9A57-4387-84C5-39654783B74E}" srcOrd="1" destOrd="0" presId="urn:microsoft.com/office/officeart/2005/8/layout/vList4"/>
    <dgm:cxn modelId="{119C797F-EAAC-4689-92BC-F4BEF4F64B60}" type="presParOf" srcId="{75070F8F-77D3-4C48-95A8-D7A4C757AF1A}" destId="{530862E6-CDBF-4F03-A66D-C7A3516F1C13}" srcOrd="2" destOrd="0" presId="urn:microsoft.com/office/officeart/2005/8/layout/vList4"/>
    <dgm:cxn modelId="{8427B64C-D79D-4D80-9DA4-570A339BC3B0}" type="presParOf" srcId="{530862E6-CDBF-4F03-A66D-C7A3516F1C13}" destId="{4754CEB8-9835-483E-A9B6-87A3D27E583A}" srcOrd="0" destOrd="0" presId="urn:microsoft.com/office/officeart/2005/8/layout/vList4"/>
    <dgm:cxn modelId="{BE6ADC3B-5DF2-4D5F-9055-33FA2859BC04}" type="presParOf" srcId="{530862E6-CDBF-4F03-A66D-C7A3516F1C13}" destId="{67CBCE31-C224-4E27-949F-331088A466C3}" srcOrd="1" destOrd="0" presId="urn:microsoft.com/office/officeart/2005/8/layout/vList4"/>
    <dgm:cxn modelId="{19CE995A-19E7-4F81-A08F-FFCFF5C95D53}" type="presParOf" srcId="{530862E6-CDBF-4F03-A66D-C7A3516F1C13}" destId="{6CD9A6DF-6F71-496D-A730-561AF3CC62E7}" srcOrd="2" destOrd="0" presId="urn:microsoft.com/office/officeart/2005/8/layout/vList4"/>
    <dgm:cxn modelId="{FC4223A9-7FC2-4D7F-AC42-738DD0DBD0CE}" type="presParOf" srcId="{75070F8F-77D3-4C48-95A8-D7A4C757AF1A}" destId="{0EC777D2-EE10-4E2F-99F7-173FC0C4399B}" srcOrd="3" destOrd="0" presId="urn:microsoft.com/office/officeart/2005/8/layout/vList4"/>
    <dgm:cxn modelId="{E2A30E1E-5B13-4365-A98E-2EA248A43D02}" type="presParOf" srcId="{75070F8F-77D3-4C48-95A8-D7A4C757AF1A}" destId="{7FA73AD7-73A4-4339-A483-F2CC3807E805}" srcOrd="4" destOrd="0" presId="urn:microsoft.com/office/officeart/2005/8/layout/vList4"/>
    <dgm:cxn modelId="{50867E98-58E4-4B31-98B4-D9AD4A6014B0}" type="presParOf" srcId="{7FA73AD7-73A4-4339-A483-F2CC3807E805}" destId="{59FE2CCC-3AC0-4DF3-AD42-C3CD52BCAAC5}" srcOrd="0" destOrd="0" presId="urn:microsoft.com/office/officeart/2005/8/layout/vList4"/>
    <dgm:cxn modelId="{349BD556-2541-4EDF-A520-C4CE850D0995}" type="presParOf" srcId="{7FA73AD7-73A4-4339-A483-F2CC3807E805}" destId="{2D6E86A9-D872-4731-9962-6500495CEFE4}" srcOrd="1" destOrd="0" presId="urn:microsoft.com/office/officeart/2005/8/layout/vList4"/>
    <dgm:cxn modelId="{4B2712BF-CB86-4256-B41A-F04FEB597D47}" type="presParOf" srcId="{7FA73AD7-73A4-4339-A483-F2CC3807E805}" destId="{E0B48E91-74B8-4729-AADD-861CCB52D189}" srcOrd="2" destOrd="0" presId="urn:microsoft.com/office/officeart/2005/8/layout/vList4"/>
    <dgm:cxn modelId="{3B23F3C6-97C4-4898-B823-BBFB9471698C}" type="presParOf" srcId="{75070F8F-77D3-4C48-95A8-D7A4C757AF1A}" destId="{11DF3117-9D97-4419-B9B0-0061285C6898}" srcOrd="5" destOrd="0" presId="urn:microsoft.com/office/officeart/2005/8/layout/vList4"/>
    <dgm:cxn modelId="{1315B39D-D4CD-445E-90EE-3EF99A0E803D}" type="presParOf" srcId="{75070F8F-77D3-4C48-95A8-D7A4C757AF1A}" destId="{30500FEF-FE5F-4108-AC64-C655B224439C}" srcOrd="6" destOrd="0" presId="urn:microsoft.com/office/officeart/2005/8/layout/vList4"/>
    <dgm:cxn modelId="{9CFF9747-00F9-40E1-A390-C6C02C32CC86}" type="presParOf" srcId="{30500FEF-FE5F-4108-AC64-C655B224439C}" destId="{C79B9168-3C69-48CA-9F19-B446749AF4AE}" srcOrd="0" destOrd="0" presId="urn:microsoft.com/office/officeart/2005/8/layout/vList4"/>
    <dgm:cxn modelId="{2203AA05-2952-46FB-B353-ED5C3EC498E1}" type="presParOf" srcId="{30500FEF-FE5F-4108-AC64-C655B224439C}" destId="{920076B5-6736-40AB-9F1C-CCEED68C61C8}" srcOrd="1" destOrd="0" presId="urn:microsoft.com/office/officeart/2005/8/layout/vList4"/>
    <dgm:cxn modelId="{0F9A7B6E-A627-4392-8CB5-ED2B47E6D2D3}" type="presParOf" srcId="{30500FEF-FE5F-4108-AC64-C655B224439C}" destId="{24BE1455-F00B-4B20-86E2-35CAD103985B}" srcOrd="2" destOrd="0" presId="urn:microsoft.com/office/officeart/2005/8/layout/vList4"/>
    <dgm:cxn modelId="{27193927-FF65-4614-B677-84A274ACC6BD}" type="presParOf" srcId="{75070F8F-77D3-4C48-95A8-D7A4C757AF1A}" destId="{C6F926BB-616C-4550-872C-3A63ED9E5D3F}" srcOrd="7" destOrd="0" presId="urn:microsoft.com/office/officeart/2005/8/layout/vList4"/>
    <dgm:cxn modelId="{0EFAAFBB-067D-4382-B8B9-7B6B0E23FC4B}" type="presParOf" srcId="{75070F8F-77D3-4C48-95A8-D7A4C757AF1A}" destId="{2A19557F-1FD0-4BA9-ADC4-0496C9C5A874}" srcOrd="8" destOrd="0" presId="urn:microsoft.com/office/officeart/2005/8/layout/vList4"/>
    <dgm:cxn modelId="{1DF825C3-06E3-4FC4-A0E9-C560B0263956}" type="presParOf" srcId="{2A19557F-1FD0-4BA9-ADC4-0496C9C5A874}" destId="{6EF0C5FD-F9EB-4C73-A5C3-8F225B70D2AD}" srcOrd="0" destOrd="0" presId="urn:microsoft.com/office/officeart/2005/8/layout/vList4"/>
    <dgm:cxn modelId="{EA6364FF-91B4-40A4-A044-446921476C1D}" type="presParOf" srcId="{2A19557F-1FD0-4BA9-ADC4-0496C9C5A874}" destId="{CB9C7C48-25C0-4141-BA03-180157857F6E}" srcOrd="1" destOrd="0" presId="urn:microsoft.com/office/officeart/2005/8/layout/vList4"/>
    <dgm:cxn modelId="{07E06480-4073-4632-A59E-0462BF28DACD}" type="presParOf" srcId="{2A19557F-1FD0-4BA9-ADC4-0496C9C5A874}" destId="{A635A3F9-413A-4229-914B-2F6F0C43526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B01A27-8D9A-46F6-9A77-3B1D5DF92DB0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5C40939-6104-44AA-AC18-0BCA447F91C7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Правило 0 - фундаментальное правило</a:t>
          </a:r>
          <a:endParaRPr lang="ru-RU" sz="18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EEBED6-18AA-4BE1-A070-8232BF3DCF0D}" type="parTrans" cxnId="{FCA26373-F5C5-4DB1-A483-D44EF433F753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E0D65B-066D-4203-9FFB-D583BE4176D5}" type="sibTrans" cxnId="{FCA26373-F5C5-4DB1-A483-D44EF433F753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C0CAC9-D2EF-4CDB-857C-DEB502042C59}">
      <dgm:prSet custT="1"/>
      <dgm:spPr/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Любая система, которая представляется как реляционная СУБД, должна быть способна управлять базами данных исключительно с помощью ее реляционных функций.</a:t>
          </a:r>
        </a:p>
      </dgm:t>
    </dgm:pt>
    <dgm:pt modelId="{34D1F31D-5361-41DC-A96E-A7E25EB5840A}" type="parTrans" cxnId="{87648854-3424-4F64-A1FA-A51E98AE7ACD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DE882E-F188-4D9F-AC95-97474DF000D6}" type="sibTrans" cxnId="{87648854-3424-4F64-A1FA-A51E98AE7ACD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E49883-0DE8-48A6-BEFF-550CC4D2AC8B}">
      <dgm:prSet custT="1"/>
      <dgm:spPr/>
      <dgm:t>
        <a:bodyPr/>
        <a:lstStyle/>
        <a:p>
          <a:r>
            <a:rPr lang="ru-RU" sz="18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Правило 12 - правило запрета обходных путей</a:t>
          </a:r>
          <a:endParaRPr lang="ru-RU" sz="18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3771D-1A73-4986-8308-5AAE4E721AF6}" type="parTrans" cxnId="{8B4C1D16-4396-4F68-AFB5-BF620C550F30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CD82A1-0705-4335-B4AB-02C5C1B5AA78}" type="sibTrans" cxnId="{8B4C1D16-4396-4F68-AFB5-BF620C550F30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13E713-4E56-48D7-9B9F-CD29005A715E}">
      <dgm:prSet custT="1"/>
      <dgm:spPr/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Если реляционная система имеет низкоуровневый язык (с последовательной построчной обработкой), он не может быть использован для отмены или обхода правил и ограничений целостности, составленных на реляционном языке более высокого уровня (с обработкой сразу нескольких строк).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FDE006-A03F-4965-8504-44669D3D8882}" type="parTrans" cxnId="{B735464C-1BE5-4F8F-8993-EEFA43C46B3A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4C66C9-8FA1-420B-8B47-7F43EF3C57E9}" type="sibTrans" cxnId="{B735464C-1BE5-4F8F-8993-EEFA43C46B3A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5ED457-2C14-4826-ABB2-BB81AB7DB738}" type="pres">
      <dgm:prSet presAssocID="{EBB01A27-8D9A-46F6-9A77-3B1D5DF92D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2E3E08-36C3-4AE5-93D9-02936A18A664}" type="pres">
      <dgm:prSet presAssocID="{35C40939-6104-44AA-AC18-0BCA447F91C7}" presName="linNode" presStyleCnt="0"/>
      <dgm:spPr/>
    </dgm:pt>
    <dgm:pt modelId="{2EC380BF-91CD-420B-8D49-CF2D93DE48DB}" type="pres">
      <dgm:prSet presAssocID="{35C40939-6104-44AA-AC18-0BCA447F91C7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3F23C0-9339-45A6-B744-19EACF9FFA7E}" type="pres">
      <dgm:prSet presAssocID="{35C40939-6104-44AA-AC18-0BCA447F91C7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55293-B345-4626-8F6F-D44BB0EAEE72}" type="pres">
      <dgm:prSet presAssocID="{AEE0D65B-066D-4203-9FFB-D583BE4176D5}" presName="sp" presStyleCnt="0"/>
      <dgm:spPr/>
    </dgm:pt>
    <dgm:pt modelId="{7CD78F96-C728-42F1-9AF6-4CA0BAA9E073}" type="pres">
      <dgm:prSet presAssocID="{73E49883-0DE8-48A6-BEFF-550CC4D2AC8B}" presName="linNode" presStyleCnt="0"/>
      <dgm:spPr/>
    </dgm:pt>
    <dgm:pt modelId="{1E30DFFD-BF10-44E3-9A75-B40D72CD59B8}" type="pres">
      <dgm:prSet presAssocID="{73E49883-0DE8-48A6-BEFF-550CC4D2AC8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44E91-ED70-4DD6-B3AD-6DEFE5C4B633}" type="pres">
      <dgm:prSet presAssocID="{73E49883-0DE8-48A6-BEFF-550CC4D2AC8B}" presName="descendantText" presStyleLbl="alignAccFollowNode1" presStyleIdx="1" presStyleCnt="2" custScaleY="111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5818D5-81F5-475E-8DF2-A3C16930B04A}" type="presOf" srcId="{4513E713-4E56-48D7-9B9F-CD29005A715E}" destId="{64F44E91-ED70-4DD6-B3AD-6DEFE5C4B633}" srcOrd="0" destOrd="0" presId="urn:microsoft.com/office/officeart/2005/8/layout/vList5"/>
    <dgm:cxn modelId="{FCA26373-F5C5-4DB1-A483-D44EF433F753}" srcId="{EBB01A27-8D9A-46F6-9A77-3B1D5DF92DB0}" destId="{35C40939-6104-44AA-AC18-0BCA447F91C7}" srcOrd="0" destOrd="0" parTransId="{C5EEBED6-18AA-4BE1-A070-8232BF3DCF0D}" sibTransId="{AEE0D65B-066D-4203-9FFB-D583BE4176D5}"/>
    <dgm:cxn modelId="{4459B98F-CACE-472A-8D74-46CC1A718403}" type="presOf" srcId="{B0C0CAC9-D2EF-4CDB-857C-DEB502042C59}" destId="{D73F23C0-9339-45A6-B744-19EACF9FFA7E}" srcOrd="0" destOrd="0" presId="urn:microsoft.com/office/officeart/2005/8/layout/vList5"/>
    <dgm:cxn modelId="{8B4C1D16-4396-4F68-AFB5-BF620C550F30}" srcId="{EBB01A27-8D9A-46F6-9A77-3B1D5DF92DB0}" destId="{73E49883-0DE8-48A6-BEFF-550CC4D2AC8B}" srcOrd="1" destOrd="0" parTransId="{D9A3771D-1A73-4986-8308-5AAE4E721AF6}" sibTransId="{9FCD82A1-0705-4335-B4AB-02C5C1B5AA78}"/>
    <dgm:cxn modelId="{B735464C-1BE5-4F8F-8993-EEFA43C46B3A}" srcId="{73E49883-0DE8-48A6-BEFF-550CC4D2AC8B}" destId="{4513E713-4E56-48D7-9B9F-CD29005A715E}" srcOrd="0" destOrd="0" parTransId="{88FDE006-A03F-4965-8504-44669D3D8882}" sibTransId="{764C66C9-8FA1-420B-8B47-7F43EF3C57E9}"/>
    <dgm:cxn modelId="{943A2FA0-EA7D-4764-973F-5C61591B54D7}" type="presOf" srcId="{EBB01A27-8D9A-46F6-9A77-3B1D5DF92DB0}" destId="{A65ED457-2C14-4826-ABB2-BB81AB7DB738}" srcOrd="0" destOrd="0" presId="urn:microsoft.com/office/officeart/2005/8/layout/vList5"/>
    <dgm:cxn modelId="{23AE9951-84E2-4036-A811-394A92BBE8D2}" type="presOf" srcId="{73E49883-0DE8-48A6-BEFF-550CC4D2AC8B}" destId="{1E30DFFD-BF10-44E3-9A75-B40D72CD59B8}" srcOrd="0" destOrd="0" presId="urn:microsoft.com/office/officeart/2005/8/layout/vList5"/>
    <dgm:cxn modelId="{95805A44-EE5B-4886-9E69-0603F831443D}" type="presOf" srcId="{35C40939-6104-44AA-AC18-0BCA447F91C7}" destId="{2EC380BF-91CD-420B-8D49-CF2D93DE48DB}" srcOrd="0" destOrd="0" presId="urn:microsoft.com/office/officeart/2005/8/layout/vList5"/>
    <dgm:cxn modelId="{87648854-3424-4F64-A1FA-A51E98AE7ACD}" srcId="{35C40939-6104-44AA-AC18-0BCA447F91C7}" destId="{B0C0CAC9-D2EF-4CDB-857C-DEB502042C59}" srcOrd="0" destOrd="0" parTransId="{34D1F31D-5361-41DC-A96E-A7E25EB5840A}" sibTransId="{E6DE882E-F188-4D9F-AC95-97474DF000D6}"/>
    <dgm:cxn modelId="{AAC1B4DB-41A3-4275-A9A0-DFB8EA01D8B2}" type="presParOf" srcId="{A65ED457-2C14-4826-ABB2-BB81AB7DB738}" destId="{0F2E3E08-36C3-4AE5-93D9-02936A18A664}" srcOrd="0" destOrd="0" presId="urn:microsoft.com/office/officeart/2005/8/layout/vList5"/>
    <dgm:cxn modelId="{E60B795D-C746-4563-BF36-3F6B413914AC}" type="presParOf" srcId="{0F2E3E08-36C3-4AE5-93D9-02936A18A664}" destId="{2EC380BF-91CD-420B-8D49-CF2D93DE48DB}" srcOrd="0" destOrd="0" presId="urn:microsoft.com/office/officeart/2005/8/layout/vList5"/>
    <dgm:cxn modelId="{4E38509E-8039-4C11-9AA5-C1EEDDC3DB7D}" type="presParOf" srcId="{0F2E3E08-36C3-4AE5-93D9-02936A18A664}" destId="{D73F23C0-9339-45A6-B744-19EACF9FFA7E}" srcOrd="1" destOrd="0" presId="urn:microsoft.com/office/officeart/2005/8/layout/vList5"/>
    <dgm:cxn modelId="{B5552B15-E3F7-4200-B44B-7F7BE6C2C1CA}" type="presParOf" srcId="{A65ED457-2C14-4826-ABB2-BB81AB7DB738}" destId="{4D255293-B345-4626-8F6F-D44BB0EAEE72}" srcOrd="1" destOrd="0" presId="urn:microsoft.com/office/officeart/2005/8/layout/vList5"/>
    <dgm:cxn modelId="{0F44D2D2-12A9-4497-B6C9-7639C86A06A4}" type="presParOf" srcId="{A65ED457-2C14-4826-ABB2-BB81AB7DB738}" destId="{7CD78F96-C728-42F1-9AF6-4CA0BAA9E073}" srcOrd="2" destOrd="0" presId="urn:microsoft.com/office/officeart/2005/8/layout/vList5"/>
    <dgm:cxn modelId="{F7B13462-18D9-46CD-BA82-581753FD83B4}" type="presParOf" srcId="{7CD78F96-C728-42F1-9AF6-4CA0BAA9E073}" destId="{1E30DFFD-BF10-44E3-9A75-B40D72CD59B8}" srcOrd="0" destOrd="0" presId="urn:microsoft.com/office/officeart/2005/8/layout/vList5"/>
    <dgm:cxn modelId="{2DE6E3A1-8B60-4061-B4F2-C1D34A546133}" type="presParOf" srcId="{7CD78F96-C728-42F1-9AF6-4CA0BAA9E073}" destId="{64F44E91-ED70-4DD6-B3AD-6DEFE5C4B63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C9BEF8-C520-4DB3-B80F-A600654457D3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C41965D-BB57-4AD6-9F5B-866A2AAB147B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1 - представление информации</a:t>
          </a:r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5E25F3F-AA6E-4C57-9DF1-EF0D35E50420}" type="parTrans" cxnId="{A5190FAC-9131-43C2-8B8C-39B9415314F5}">
      <dgm:prSet/>
      <dgm:spPr/>
      <dgm:t>
        <a:bodyPr/>
        <a:lstStyle/>
        <a:p>
          <a:endParaRPr lang="ru-RU" sz="1800" b="1">
            <a:latin typeface="Arial" pitchFamily="34" charset="0"/>
            <a:cs typeface="Arial" pitchFamily="34" charset="0"/>
          </a:endParaRPr>
        </a:p>
      </dgm:t>
    </dgm:pt>
    <dgm:pt modelId="{ACF3C0A8-670C-40BA-A81E-C9FD5A2E261D}" type="sibTrans" cxnId="{A5190FAC-9131-43C2-8B8C-39B9415314F5}">
      <dgm:prSet/>
      <dgm:spPr/>
      <dgm:t>
        <a:bodyPr/>
        <a:lstStyle/>
        <a:p>
          <a:endParaRPr lang="ru-RU" sz="1800" b="1">
            <a:latin typeface="Arial" pitchFamily="34" charset="0"/>
            <a:cs typeface="Arial" pitchFamily="34" charset="0"/>
          </a:endParaRPr>
        </a:p>
      </dgm:t>
    </dgm:pt>
    <dgm:pt modelId="{770E82B1-7B1B-486E-8DF2-F6F86996B16B}">
      <dgm:prSet custT="1"/>
      <dgm:spPr/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Вся информация в реляционной базе данных представляется в явном виде на логическом уровне и только одним способом - в виде значений в таблицах.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77EBF802-8943-4285-AEFC-F749DEF27873}" type="parTrans" cxnId="{5710091A-65A0-433D-88DD-781D69F4E6FB}">
      <dgm:prSet/>
      <dgm:spPr/>
      <dgm:t>
        <a:bodyPr/>
        <a:lstStyle/>
        <a:p>
          <a:endParaRPr lang="ru-RU" sz="1800" b="1">
            <a:latin typeface="Arial" pitchFamily="34" charset="0"/>
            <a:cs typeface="Arial" pitchFamily="34" charset="0"/>
          </a:endParaRPr>
        </a:p>
      </dgm:t>
    </dgm:pt>
    <dgm:pt modelId="{61C4C5B3-4BB5-4666-98A1-2DAB6322E18F}" type="sibTrans" cxnId="{5710091A-65A0-433D-88DD-781D69F4E6FB}">
      <dgm:prSet/>
      <dgm:spPr/>
      <dgm:t>
        <a:bodyPr/>
        <a:lstStyle/>
        <a:p>
          <a:endParaRPr lang="ru-RU" sz="1800" b="1">
            <a:latin typeface="Arial" pitchFamily="34" charset="0"/>
            <a:cs typeface="Arial" pitchFamily="34" charset="0"/>
          </a:endParaRPr>
        </a:p>
      </dgm:t>
    </dgm:pt>
    <dgm:pt modelId="{552EBC9A-450E-4C73-8908-27E5EA1E44DE}">
      <dgm:prSet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6 - обновление представления</a:t>
          </a:r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E2B458E-A5F0-4854-BC53-A3B5304666E6}" type="parTrans" cxnId="{1282C1C7-BA6F-4798-BF62-79C321C26801}">
      <dgm:prSet/>
      <dgm:spPr/>
      <dgm:t>
        <a:bodyPr/>
        <a:lstStyle/>
        <a:p>
          <a:endParaRPr lang="ru-RU" sz="1800" b="1">
            <a:latin typeface="Arial" pitchFamily="34" charset="0"/>
            <a:cs typeface="Arial" pitchFamily="34" charset="0"/>
          </a:endParaRPr>
        </a:p>
      </dgm:t>
    </dgm:pt>
    <dgm:pt modelId="{885415E6-50CA-413E-8EE6-69634097A447}" type="sibTrans" cxnId="{1282C1C7-BA6F-4798-BF62-79C321C26801}">
      <dgm:prSet/>
      <dgm:spPr/>
      <dgm:t>
        <a:bodyPr/>
        <a:lstStyle/>
        <a:p>
          <a:endParaRPr lang="ru-RU" sz="1800" b="1">
            <a:latin typeface="Arial" pitchFamily="34" charset="0"/>
            <a:cs typeface="Arial" pitchFamily="34" charset="0"/>
          </a:endParaRPr>
        </a:p>
      </dgm:t>
    </dgm:pt>
    <dgm:pt modelId="{32300BBA-0FFB-4ED7-83B9-EB7458B313D3}">
      <dgm:prSet custT="1"/>
      <dgm:spPr/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Все представления, которые являются теоретически обновляемыми, должны быть обновляемы и в данной системе.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DCF436C4-6C3B-4AA0-A948-2497A1632170}" type="parTrans" cxnId="{ADA7E5E0-83DC-4840-A888-36A841644EA2}">
      <dgm:prSet/>
      <dgm:spPr/>
      <dgm:t>
        <a:bodyPr/>
        <a:lstStyle/>
        <a:p>
          <a:endParaRPr lang="ru-RU" sz="1800" b="1">
            <a:latin typeface="Arial" pitchFamily="34" charset="0"/>
            <a:cs typeface="Arial" pitchFamily="34" charset="0"/>
          </a:endParaRPr>
        </a:p>
      </dgm:t>
    </dgm:pt>
    <dgm:pt modelId="{EF700644-9B98-438C-B4E5-3F5C8A5ACF23}" type="sibTrans" cxnId="{ADA7E5E0-83DC-4840-A888-36A841644EA2}">
      <dgm:prSet/>
      <dgm:spPr/>
      <dgm:t>
        <a:bodyPr/>
        <a:lstStyle/>
        <a:p>
          <a:endParaRPr lang="ru-RU" sz="1800" b="1">
            <a:latin typeface="Arial" pitchFamily="34" charset="0"/>
            <a:cs typeface="Arial" pitchFamily="34" charset="0"/>
          </a:endParaRPr>
        </a:p>
      </dgm:t>
    </dgm:pt>
    <dgm:pt modelId="{854033E4-5F94-439F-A8F1-69B1EA18CFEB}" type="pres">
      <dgm:prSet presAssocID="{8EC9BEF8-C520-4DB3-B80F-A600654457D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692960-ADCF-4376-8FBA-6D042E3C537B}" type="pres">
      <dgm:prSet presAssocID="{6C41965D-BB57-4AD6-9F5B-866A2AAB147B}" presName="linNode" presStyleCnt="0"/>
      <dgm:spPr/>
    </dgm:pt>
    <dgm:pt modelId="{DB5E7291-4AF6-46AE-BB11-74DBE44056E7}" type="pres">
      <dgm:prSet presAssocID="{6C41965D-BB57-4AD6-9F5B-866A2AAB147B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095622-7C92-49C3-808A-617203BA65F0}" type="pres">
      <dgm:prSet presAssocID="{6C41965D-BB57-4AD6-9F5B-866A2AAB147B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D6D393-153E-484E-8717-05A711EF671F}" type="pres">
      <dgm:prSet presAssocID="{ACF3C0A8-670C-40BA-A81E-C9FD5A2E261D}" presName="sp" presStyleCnt="0"/>
      <dgm:spPr/>
    </dgm:pt>
    <dgm:pt modelId="{A2A76E53-4A30-431D-8D3E-C276CDB5DE7D}" type="pres">
      <dgm:prSet presAssocID="{552EBC9A-450E-4C73-8908-27E5EA1E44DE}" presName="linNode" presStyleCnt="0"/>
      <dgm:spPr/>
    </dgm:pt>
    <dgm:pt modelId="{816B9B64-5575-4D48-B7F8-80D8CB2073CB}" type="pres">
      <dgm:prSet presAssocID="{552EBC9A-450E-4C73-8908-27E5EA1E44DE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36207D-FAA7-486D-B3BA-F42380ED632B}" type="pres">
      <dgm:prSet presAssocID="{552EBC9A-450E-4C73-8908-27E5EA1E44DE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82C1C7-BA6F-4798-BF62-79C321C26801}" srcId="{8EC9BEF8-C520-4DB3-B80F-A600654457D3}" destId="{552EBC9A-450E-4C73-8908-27E5EA1E44DE}" srcOrd="1" destOrd="0" parTransId="{6E2B458E-A5F0-4854-BC53-A3B5304666E6}" sibTransId="{885415E6-50CA-413E-8EE6-69634097A447}"/>
    <dgm:cxn modelId="{5710091A-65A0-433D-88DD-781D69F4E6FB}" srcId="{6C41965D-BB57-4AD6-9F5B-866A2AAB147B}" destId="{770E82B1-7B1B-486E-8DF2-F6F86996B16B}" srcOrd="0" destOrd="0" parTransId="{77EBF802-8943-4285-AEFC-F749DEF27873}" sibTransId="{61C4C5B3-4BB5-4666-98A1-2DAB6322E18F}"/>
    <dgm:cxn modelId="{BA8AA76E-EB80-43F8-BA50-F70F6A372A79}" type="presOf" srcId="{552EBC9A-450E-4C73-8908-27E5EA1E44DE}" destId="{816B9B64-5575-4D48-B7F8-80D8CB2073CB}" srcOrd="0" destOrd="0" presId="urn:microsoft.com/office/officeart/2005/8/layout/vList5"/>
    <dgm:cxn modelId="{AE50BA62-56FB-4430-94B8-77E67E678EAA}" type="presOf" srcId="{770E82B1-7B1B-486E-8DF2-F6F86996B16B}" destId="{B3095622-7C92-49C3-808A-617203BA65F0}" srcOrd="0" destOrd="0" presId="urn:microsoft.com/office/officeart/2005/8/layout/vList5"/>
    <dgm:cxn modelId="{7DD50C10-7977-43DF-AB53-DCAEDF0FF977}" type="presOf" srcId="{6C41965D-BB57-4AD6-9F5B-866A2AAB147B}" destId="{DB5E7291-4AF6-46AE-BB11-74DBE44056E7}" srcOrd="0" destOrd="0" presId="urn:microsoft.com/office/officeart/2005/8/layout/vList5"/>
    <dgm:cxn modelId="{2B97787F-2D9A-4E70-BE87-2C0ACA27A453}" type="presOf" srcId="{8EC9BEF8-C520-4DB3-B80F-A600654457D3}" destId="{854033E4-5F94-439F-A8F1-69B1EA18CFEB}" srcOrd="0" destOrd="0" presId="urn:microsoft.com/office/officeart/2005/8/layout/vList5"/>
    <dgm:cxn modelId="{ADA7E5E0-83DC-4840-A888-36A841644EA2}" srcId="{552EBC9A-450E-4C73-8908-27E5EA1E44DE}" destId="{32300BBA-0FFB-4ED7-83B9-EB7458B313D3}" srcOrd="0" destOrd="0" parTransId="{DCF436C4-6C3B-4AA0-A948-2497A1632170}" sibTransId="{EF700644-9B98-438C-B4E5-3F5C8A5ACF23}"/>
    <dgm:cxn modelId="{0D48014F-B68C-4B7C-83A3-93B311644800}" type="presOf" srcId="{32300BBA-0FFB-4ED7-83B9-EB7458B313D3}" destId="{A636207D-FAA7-486D-B3BA-F42380ED632B}" srcOrd="0" destOrd="0" presId="urn:microsoft.com/office/officeart/2005/8/layout/vList5"/>
    <dgm:cxn modelId="{A5190FAC-9131-43C2-8B8C-39B9415314F5}" srcId="{8EC9BEF8-C520-4DB3-B80F-A600654457D3}" destId="{6C41965D-BB57-4AD6-9F5B-866A2AAB147B}" srcOrd="0" destOrd="0" parTransId="{35E25F3F-AA6E-4C57-9DF1-EF0D35E50420}" sibTransId="{ACF3C0A8-670C-40BA-A81E-C9FD5A2E261D}"/>
    <dgm:cxn modelId="{82BFB0A6-F281-443A-AA47-C4B2D4E32E12}" type="presParOf" srcId="{854033E4-5F94-439F-A8F1-69B1EA18CFEB}" destId="{BF692960-ADCF-4376-8FBA-6D042E3C537B}" srcOrd="0" destOrd="0" presId="urn:microsoft.com/office/officeart/2005/8/layout/vList5"/>
    <dgm:cxn modelId="{1166096A-54F6-4C63-AFF4-E718D4F49B67}" type="presParOf" srcId="{BF692960-ADCF-4376-8FBA-6D042E3C537B}" destId="{DB5E7291-4AF6-46AE-BB11-74DBE44056E7}" srcOrd="0" destOrd="0" presId="urn:microsoft.com/office/officeart/2005/8/layout/vList5"/>
    <dgm:cxn modelId="{74A51421-31DA-483B-A5FB-C06E2422EB80}" type="presParOf" srcId="{BF692960-ADCF-4376-8FBA-6D042E3C537B}" destId="{B3095622-7C92-49C3-808A-617203BA65F0}" srcOrd="1" destOrd="0" presId="urn:microsoft.com/office/officeart/2005/8/layout/vList5"/>
    <dgm:cxn modelId="{74593064-4FE5-4DEB-8CD3-19DEA3448249}" type="presParOf" srcId="{854033E4-5F94-439F-A8F1-69B1EA18CFEB}" destId="{2BD6D393-153E-484E-8717-05A711EF671F}" srcOrd="1" destOrd="0" presId="urn:microsoft.com/office/officeart/2005/8/layout/vList5"/>
    <dgm:cxn modelId="{03D60033-5E79-4FD2-B0CD-B76444544C58}" type="presParOf" srcId="{854033E4-5F94-439F-A8F1-69B1EA18CFEB}" destId="{A2A76E53-4A30-431D-8D3E-C276CDB5DE7D}" srcOrd="2" destOrd="0" presId="urn:microsoft.com/office/officeart/2005/8/layout/vList5"/>
    <dgm:cxn modelId="{BC42A519-4232-425F-87BD-5541865ED209}" type="presParOf" srcId="{A2A76E53-4A30-431D-8D3E-C276CDB5DE7D}" destId="{816B9B64-5575-4D48-B7F8-80D8CB2073CB}" srcOrd="0" destOrd="0" presId="urn:microsoft.com/office/officeart/2005/8/layout/vList5"/>
    <dgm:cxn modelId="{0D1F9B83-0909-4443-AE1A-E7F4EDA372CA}" type="presParOf" srcId="{A2A76E53-4A30-431D-8D3E-C276CDB5DE7D}" destId="{A636207D-FAA7-486D-B3BA-F42380ED632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EDAECBD-5903-467B-B1E2-0AC4651ABEA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83A56D2-8322-44AB-A650-716B52C6DED0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3 - систематическая обработка </a:t>
          </a:r>
          <a:r>
            <a:rPr lang="ru-RU" sz="1800" b="1" i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неопределенных</a:t>
          </a:r>
          <a:r>
            <a:rPr lang="ru-RU" sz="18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значений (</a:t>
          </a:r>
          <a:r>
            <a:rPr lang="en-US" sz="18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NULL</a:t>
          </a:r>
          <a:r>
            <a:rPr lang="ru-RU" sz="18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)</a:t>
          </a:r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1CD6144-539A-4501-B0E9-F022AFDAEA54}" type="parTrans" cxnId="{556C8771-5AF0-476E-8F66-288A59AC52A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DCA498C-78D5-4EB3-838F-C729C2060A39}" type="sibTrans" cxnId="{556C8771-5AF0-476E-8F66-288A59AC52A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A800637-8312-4B4F-99F9-9FAC493195C2}">
      <dgm:prSet custT="1"/>
      <dgm:spPr/>
      <dgm:t>
        <a:bodyPr/>
        <a:lstStyle/>
        <a:p>
          <a:r>
            <a:rPr lang="ru-RU" sz="18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Неопределенные</a:t>
          </a:r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значения (</a:t>
          </a:r>
          <a:r>
            <a:rPr lang="ru-RU" sz="18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NULL</a:t>
          </a:r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), т.е. значения, отличные от пустой строки или строки пустых символов, а также от нуля или любого другого конкретного значения, поддерживаются для систематического представления отсутствующей или неприемлемой информации, </a:t>
          </a:r>
          <a:r>
            <a:rPr lang="ru-RU" sz="18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причем</a:t>
          </a:r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независимо от типа данных.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5408132-7C04-4A58-8E9D-7F30F4E59148}" type="parTrans" cxnId="{EADDBC60-7D65-4D21-99F0-1A5C34C2E1E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787770B-C5D2-477F-B630-F15679F6B954}" type="sibTrans" cxnId="{EADDBC60-7D65-4D21-99F0-1A5C34C2E1E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FDF435A-AF1C-403C-BB00-CEB65BD02251}">
      <dgm:prSet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10 — независимость ограничений целостности</a:t>
          </a:r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7BAC70A-1BFC-4CD7-B4A9-1D9B544BAAB2}" type="parTrans" cxnId="{B690D14C-F287-4DCA-B3B0-DB513B0727F4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9655992-9B17-48AF-BF76-F466557D177D}" type="sibTrans" cxnId="{B690D14C-F287-4DCA-B3B0-DB513B0727F4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2F886D5-BD01-4513-8713-253634EDC969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Специфические для данной </a:t>
          </a:r>
          <a:r>
            <a:rPr lang="ru-RU" sz="18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РСУБД</a:t>
          </a:r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ограничения целостности должны определяться на подъязыке реляционных данных и храниться в системном каталоге, а не в прикладных программах.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C8CCAD0-DDF5-4741-9B34-A680D587F5E7}" type="parTrans" cxnId="{ED0D93D2-C2C3-414D-A000-FD51207772E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6A43E7E-DA7F-4D17-A6DC-89E8DC3E7936}" type="sibTrans" cxnId="{ED0D93D2-C2C3-414D-A000-FD51207772E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4CD79F4-96CB-4F84-BE45-7D972A701232}" type="pres">
      <dgm:prSet presAssocID="{8EDAECBD-5903-467B-B1E2-0AC4651ABE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1F1FCD-B1C7-4985-B9EC-F3EF252EDF27}" type="pres">
      <dgm:prSet presAssocID="{F83A56D2-8322-44AB-A650-716B52C6DED0}" presName="linNode" presStyleCnt="0"/>
      <dgm:spPr/>
    </dgm:pt>
    <dgm:pt modelId="{A3116FD2-552A-4C07-A91F-A5C65722BC17}" type="pres">
      <dgm:prSet presAssocID="{F83A56D2-8322-44AB-A650-716B52C6DED0}" presName="parentText" presStyleLbl="node1" presStyleIdx="0" presStyleCnt="2" custScaleX="119115" custScaleY="1132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57C8E9-B018-4144-B36B-16A37ED1F739}" type="pres">
      <dgm:prSet presAssocID="{F83A56D2-8322-44AB-A650-716B52C6DED0}" presName="descendantText" presStyleLbl="alignAccFollowNode1" presStyleIdx="0" presStyleCnt="2" custScaleY="113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BFDB3-9EA4-4590-B2B5-1DCE6E52B8BB}" type="pres">
      <dgm:prSet presAssocID="{4DCA498C-78D5-4EB3-838F-C729C2060A39}" presName="sp" presStyleCnt="0"/>
      <dgm:spPr/>
    </dgm:pt>
    <dgm:pt modelId="{36F81DBD-D7B1-4E88-92C1-DCD986DCD004}" type="pres">
      <dgm:prSet presAssocID="{5FDF435A-AF1C-403C-BB00-CEB65BD02251}" presName="linNode" presStyleCnt="0"/>
      <dgm:spPr/>
    </dgm:pt>
    <dgm:pt modelId="{A2A8E0AB-90F6-4A85-BAF4-65B4C26B859D}" type="pres">
      <dgm:prSet presAssocID="{5FDF435A-AF1C-403C-BB00-CEB65BD02251}" presName="parentText" presStyleLbl="node1" presStyleIdx="1" presStyleCnt="2" custScaleX="13206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8AB5A9-2983-4CAB-8FDA-1C103C9C0C3B}" type="pres">
      <dgm:prSet presAssocID="{5FDF435A-AF1C-403C-BB00-CEB65BD02251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90D14C-F287-4DCA-B3B0-DB513B0727F4}" srcId="{8EDAECBD-5903-467B-B1E2-0AC4651ABEA9}" destId="{5FDF435A-AF1C-403C-BB00-CEB65BD02251}" srcOrd="1" destOrd="0" parTransId="{A7BAC70A-1BFC-4CD7-B4A9-1D9B544BAAB2}" sibTransId="{D9655992-9B17-48AF-BF76-F466557D177D}"/>
    <dgm:cxn modelId="{556C8771-5AF0-476E-8F66-288A59AC52A1}" srcId="{8EDAECBD-5903-467B-B1E2-0AC4651ABEA9}" destId="{F83A56D2-8322-44AB-A650-716B52C6DED0}" srcOrd="0" destOrd="0" parTransId="{71CD6144-539A-4501-B0E9-F022AFDAEA54}" sibTransId="{4DCA498C-78D5-4EB3-838F-C729C2060A39}"/>
    <dgm:cxn modelId="{B3442279-A4D1-46CD-814D-850C2E293CF1}" type="presOf" srcId="{82F886D5-BD01-4513-8713-253634EDC969}" destId="{278AB5A9-2983-4CAB-8FDA-1C103C9C0C3B}" srcOrd="0" destOrd="0" presId="urn:microsoft.com/office/officeart/2005/8/layout/vList5"/>
    <dgm:cxn modelId="{ED0D93D2-C2C3-414D-A000-FD51207772E9}" srcId="{5FDF435A-AF1C-403C-BB00-CEB65BD02251}" destId="{82F886D5-BD01-4513-8713-253634EDC969}" srcOrd="0" destOrd="0" parTransId="{FC8CCAD0-DDF5-4741-9B34-A680D587F5E7}" sibTransId="{46A43E7E-DA7F-4D17-A6DC-89E8DC3E7936}"/>
    <dgm:cxn modelId="{F5026BD8-9C0F-410C-A2C0-0533740B49E8}" type="presOf" srcId="{F83A56D2-8322-44AB-A650-716B52C6DED0}" destId="{A3116FD2-552A-4C07-A91F-A5C65722BC17}" srcOrd="0" destOrd="0" presId="urn:microsoft.com/office/officeart/2005/8/layout/vList5"/>
    <dgm:cxn modelId="{0B332A9E-7676-43F7-82F8-658E70A92AC2}" type="presOf" srcId="{3A800637-8312-4B4F-99F9-9FAC493195C2}" destId="{A457C8E9-B018-4144-B36B-16A37ED1F739}" srcOrd="0" destOrd="0" presId="urn:microsoft.com/office/officeart/2005/8/layout/vList5"/>
    <dgm:cxn modelId="{EADDBC60-7D65-4D21-99F0-1A5C34C2E1E3}" srcId="{F83A56D2-8322-44AB-A650-716B52C6DED0}" destId="{3A800637-8312-4B4F-99F9-9FAC493195C2}" srcOrd="0" destOrd="0" parTransId="{25408132-7C04-4A58-8E9D-7F30F4E59148}" sibTransId="{4787770B-C5D2-477F-B630-F15679F6B954}"/>
    <dgm:cxn modelId="{F72E0C72-87B8-426E-AD58-ECBA4C795EE8}" type="presOf" srcId="{8EDAECBD-5903-467B-B1E2-0AC4651ABEA9}" destId="{C4CD79F4-96CB-4F84-BE45-7D972A701232}" srcOrd="0" destOrd="0" presId="urn:microsoft.com/office/officeart/2005/8/layout/vList5"/>
    <dgm:cxn modelId="{F746A017-1542-4649-99FB-CCF220A469C1}" type="presOf" srcId="{5FDF435A-AF1C-403C-BB00-CEB65BD02251}" destId="{A2A8E0AB-90F6-4A85-BAF4-65B4C26B859D}" srcOrd="0" destOrd="0" presId="urn:microsoft.com/office/officeart/2005/8/layout/vList5"/>
    <dgm:cxn modelId="{2F047911-1A86-4B8C-82C4-5411BD12AC65}" type="presParOf" srcId="{C4CD79F4-96CB-4F84-BE45-7D972A701232}" destId="{E51F1FCD-B1C7-4985-B9EC-F3EF252EDF27}" srcOrd="0" destOrd="0" presId="urn:microsoft.com/office/officeart/2005/8/layout/vList5"/>
    <dgm:cxn modelId="{1BC69002-63D9-4D8D-B8C2-0A4F1E8D8B85}" type="presParOf" srcId="{E51F1FCD-B1C7-4985-B9EC-F3EF252EDF27}" destId="{A3116FD2-552A-4C07-A91F-A5C65722BC17}" srcOrd="0" destOrd="0" presId="urn:microsoft.com/office/officeart/2005/8/layout/vList5"/>
    <dgm:cxn modelId="{A01CDDFC-3155-4968-BEDA-82382BF38079}" type="presParOf" srcId="{E51F1FCD-B1C7-4985-B9EC-F3EF252EDF27}" destId="{A457C8E9-B018-4144-B36B-16A37ED1F739}" srcOrd="1" destOrd="0" presId="urn:microsoft.com/office/officeart/2005/8/layout/vList5"/>
    <dgm:cxn modelId="{3B963C1A-9658-4104-9F1D-77C98FD38F06}" type="presParOf" srcId="{C4CD79F4-96CB-4F84-BE45-7D972A701232}" destId="{A5DBFDB3-9EA4-4590-B2B5-1DCE6E52B8BB}" srcOrd="1" destOrd="0" presId="urn:microsoft.com/office/officeart/2005/8/layout/vList5"/>
    <dgm:cxn modelId="{3F2A5F1D-8CB4-412F-BD11-44F433CEF176}" type="presParOf" srcId="{C4CD79F4-96CB-4F84-BE45-7D972A701232}" destId="{36F81DBD-D7B1-4E88-92C1-DCD986DCD004}" srcOrd="2" destOrd="0" presId="urn:microsoft.com/office/officeart/2005/8/layout/vList5"/>
    <dgm:cxn modelId="{41FED320-9ED8-436C-B8AD-40D0474EFA02}" type="presParOf" srcId="{36F81DBD-D7B1-4E88-92C1-DCD986DCD004}" destId="{A2A8E0AB-90F6-4A85-BAF4-65B4C26B859D}" srcOrd="0" destOrd="0" presId="urn:microsoft.com/office/officeart/2005/8/layout/vList5"/>
    <dgm:cxn modelId="{9ACC4C6E-D3B5-4D84-97CD-C2D14C384D15}" type="presParOf" srcId="{36F81DBD-D7B1-4E88-92C1-DCD986DCD004}" destId="{278AB5A9-2983-4CAB-8FDA-1C103C9C0C3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5BC4365-164E-4C65-A737-D91774A68EE1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75B730F-0699-4EFF-8BB8-DBB9D20E0B5E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2 - гарантированный доступ</a:t>
          </a:r>
          <a:endParaRPr lang="ru-RU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B2E21CC-8F60-4FAA-8F2B-BE106127DF21}" type="parTrans" cxnId="{A83DC217-BCBD-4E5D-A0CD-CE43E425D17D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0CF434C3-43AE-4167-AD17-2B45A2C8EDB2}" type="sibTrans" cxnId="{A83DC217-BCBD-4E5D-A0CD-CE43E425D17D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6B2532B-A2E3-45C3-84E5-9524FFEF7461}">
      <dgm:prSet custT="1"/>
      <dgm:spPr/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Для всех и каждого элемента данных реляционной базы данных должен быть гарантирован логический доступ на основе комбинации имени таблицы, значения первичного ключа и значения имени столбца.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2C69BFCE-E7C1-4047-B775-A0D82707506A}" type="parTrans" cxnId="{2F1A3B92-3FE3-4280-B5F9-E5934C130C9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BC5E2AA0-48DA-49F2-BDD7-CB8A15C06BD8}" type="sibTrans" cxnId="{2F1A3B92-3FE3-4280-B5F9-E5934C130C9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268CEB0-3526-417E-9FBB-7F8B55956A79}">
      <dgm:prSet custT="1"/>
      <dgm:spPr/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4 - динамический интерактивный каталог, построенный по правилам реляционной модели</a:t>
          </a:r>
          <a:endParaRPr lang="ru-RU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2F5D0EA-B690-447E-8FEB-0707026F2112}" type="parTrans" cxnId="{7FA9E533-E6CE-4ED7-BF5E-C8FD8C08B81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AE3D79C-0431-4DC2-8877-1E7A9C1232A1}" type="sibTrans" cxnId="{7FA9E533-E6CE-4ED7-BF5E-C8FD8C08B81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550824D-1CC9-4E46-AB21-B1F0066342BD}">
      <dgm:prSet custT="1"/>
      <dgm:spPr/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Описание базы данных должно представляться на логическом уровне таким же образом, как и обычные данные, что позволит санкционированным пользователям использовать для обращений к этому описанию тот же реляционный язык, что и при обращении к данным.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9E9BA801-4DDE-4836-82A2-4E48D14B6C19}" type="parTrans" cxnId="{DE9D5F56-DC0E-4BE1-B12B-9A2BC3E2A97A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03AE94E-45CE-4648-B0E2-9C72AEF1A75E}" type="sibTrans" cxnId="{DE9D5F56-DC0E-4BE1-B12B-9A2BC3E2A97A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919D8F0-903F-41BE-8983-658ADAD1D0DE}">
      <dgm:prSet custT="1"/>
      <dgm:spPr/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5 </a:t>
          </a:r>
          <a:r>
            <a: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6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исчерпывающий подъязык данных</a:t>
          </a:r>
          <a:endParaRPr lang="ru-RU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536D991-CC3C-4644-A1F7-1FFD6C6C06A6}" type="parTrans" cxnId="{AC7F4528-5848-4FBB-85E0-43372C37B85A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B302200-ED30-4D38-A8CF-CF06934D928D}" type="sibTrans" cxnId="{AC7F4528-5848-4FBB-85E0-43372C37B85A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566655BB-6FF8-4A3E-B544-08BC06D0E404}">
      <dgm:prSet custT="1"/>
      <dgm:spPr/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Реляционная система может поддерживать несколько языков и различные режимы работы с терминалами. Однако должен существовать по крайней мере один язык, операторы которого позволяли бы выражать конструкции </a:t>
          </a:r>
          <a:r>
            <a:rPr lang="ru-RU" sz="1600" dirty="0" err="1" smtClean="0">
              <a:latin typeface="Arial" pitchFamily="34" charset="0"/>
              <a:cs typeface="Arial" pitchFamily="34" charset="0"/>
            </a:rPr>
            <a:t>РБД</a:t>
          </a:r>
          <a:r>
            <a:rPr lang="ru-RU" sz="1600" dirty="0" smtClean="0">
              <a:latin typeface="Arial" pitchFamily="34" charset="0"/>
              <a:cs typeface="Arial" pitchFamily="34" charset="0"/>
            </a:rPr>
            <a:t>.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A0357130-05FE-460F-B952-D885413B0B80}" type="parTrans" cxnId="{665881FD-B850-472A-BDB0-EDB5F6179EE9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C2BEBCF-C65B-4B40-978B-09709EDE56DF}" type="sibTrans" cxnId="{665881FD-B850-472A-BDB0-EDB5F6179EE9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3C5AC7EE-5A51-40EE-8E8B-523587BFD8F9}">
      <dgm:prSet custT="1"/>
      <dgm:spPr/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7 - высокоуровневые операции вставки, обновления и удаления</a:t>
          </a:r>
          <a:endParaRPr lang="ru-RU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4B82D2B-0D4A-4549-A6CA-95B8A4EAD336}" type="parTrans" cxnId="{80B9D710-73AB-456C-BCAE-554F0C2146C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0E5708E1-AD6A-4C83-B7B3-BC2FD8A4C204}" type="sibTrans" cxnId="{80B9D710-73AB-456C-BCAE-554F0C2146C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C520444A-1224-4299-A678-5F661D254C76}">
      <dgm:prSet custT="1"/>
      <dgm:spPr/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Способность обрабатывать базовые или производные отношения (т.е. представления) как единый операнд должна относиться не только к процедурам извлечения данных, но и к операциям вставки, обновления и удаления данных.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10887170-340D-4677-84D3-3B4E84AF5AA5}" type="parTrans" cxnId="{5B6F984B-A8B1-4994-B9EB-8B8BC295C285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48B7533-9C48-4752-9DD8-89936534A45A}" type="sibTrans" cxnId="{5B6F984B-A8B1-4994-B9EB-8B8BC295C285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A2AB94E-9442-4FEF-A71F-FEA60F800A0B}" type="pres">
      <dgm:prSet presAssocID="{C5BC4365-164E-4C65-A737-D91774A68EE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9D43B2-66DC-4C44-8FBC-B332A1B20A2D}" type="pres">
      <dgm:prSet presAssocID="{F75B730F-0699-4EFF-8BB8-DBB9D20E0B5E}" presName="linNode" presStyleCnt="0"/>
      <dgm:spPr/>
    </dgm:pt>
    <dgm:pt modelId="{042F742F-85B8-410E-9C6C-7AC4D069A998}" type="pres">
      <dgm:prSet presAssocID="{F75B730F-0699-4EFF-8BB8-DBB9D20E0B5E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434959-B768-45AB-8773-6B18A29639C6}" type="pres">
      <dgm:prSet presAssocID="{F75B730F-0699-4EFF-8BB8-DBB9D20E0B5E}" presName="descendantText" presStyleLbl="alignAccFollowNode1" presStyleIdx="0" presStyleCnt="4" custScaleY="1196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CD3C7-EEBD-4386-A50B-8BF30DAB7732}" type="pres">
      <dgm:prSet presAssocID="{0CF434C3-43AE-4167-AD17-2B45A2C8EDB2}" presName="sp" presStyleCnt="0"/>
      <dgm:spPr/>
    </dgm:pt>
    <dgm:pt modelId="{CE506660-8B32-47DC-AA8D-DAFB42C2EB6D}" type="pres">
      <dgm:prSet presAssocID="{8268CEB0-3526-417E-9FBB-7F8B55956A79}" presName="linNode" presStyleCnt="0"/>
      <dgm:spPr/>
    </dgm:pt>
    <dgm:pt modelId="{5A6438BA-1EBB-41DD-8657-46F958E06006}" type="pres">
      <dgm:prSet presAssocID="{8268CEB0-3526-417E-9FBB-7F8B55956A7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E9B573-BC34-4537-A4F5-92C54C35DBA4}" type="pres">
      <dgm:prSet presAssocID="{8268CEB0-3526-417E-9FBB-7F8B55956A79}" presName="descendantText" presStyleLbl="alignAccFollowNode1" presStyleIdx="1" presStyleCnt="4" custScaleY="145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911DF1-A965-409C-8884-39A73BABEA36}" type="pres">
      <dgm:prSet presAssocID="{8AE3D79C-0431-4DC2-8877-1E7A9C1232A1}" presName="sp" presStyleCnt="0"/>
      <dgm:spPr/>
    </dgm:pt>
    <dgm:pt modelId="{78106943-091C-4854-B743-1409ED7F09B6}" type="pres">
      <dgm:prSet presAssocID="{8919D8F0-903F-41BE-8983-658ADAD1D0DE}" presName="linNode" presStyleCnt="0"/>
      <dgm:spPr/>
    </dgm:pt>
    <dgm:pt modelId="{1610A38C-654F-4D84-88E9-A058D2AD46C9}" type="pres">
      <dgm:prSet presAssocID="{8919D8F0-903F-41BE-8983-658ADAD1D0DE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8D4BCA-13E6-4737-BD14-6BC70A6B98F8}" type="pres">
      <dgm:prSet presAssocID="{8919D8F0-903F-41BE-8983-658ADAD1D0DE}" presName="descendantText" presStyleLbl="alignAccFollowNode1" presStyleIdx="2" presStyleCnt="4" custScaleY="119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26F62A-779C-405E-8765-9B9E81F2CCEE}" type="pres">
      <dgm:prSet presAssocID="{EB302200-ED30-4D38-A8CF-CF06934D928D}" presName="sp" presStyleCnt="0"/>
      <dgm:spPr/>
    </dgm:pt>
    <dgm:pt modelId="{3B149349-4DDD-41D6-A870-60914B5EA187}" type="pres">
      <dgm:prSet presAssocID="{3C5AC7EE-5A51-40EE-8E8B-523587BFD8F9}" presName="linNode" presStyleCnt="0"/>
      <dgm:spPr/>
    </dgm:pt>
    <dgm:pt modelId="{84DB0887-6DC7-4E42-B1A9-87A87E32C2BE}" type="pres">
      <dgm:prSet presAssocID="{3C5AC7EE-5A51-40EE-8E8B-523587BFD8F9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2618C-C7BF-4D80-8489-1C81410217CD}" type="pres">
      <dgm:prSet presAssocID="{3C5AC7EE-5A51-40EE-8E8B-523587BFD8F9}" presName="descendantText" presStyleLbl="alignAccFollowNode1" presStyleIdx="3" presStyleCnt="4" custScaleY="122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E957BF-665E-4BF2-B047-011B6DBE6F56}" type="presOf" srcId="{C5BC4365-164E-4C65-A737-D91774A68EE1}" destId="{1A2AB94E-9442-4FEF-A71F-FEA60F800A0B}" srcOrd="0" destOrd="0" presId="urn:microsoft.com/office/officeart/2005/8/layout/vList5"/>
    <dgm:cxn modelId="{9573F4BD-FE45-49FC-B205-D401CF75BB74}" type="presOf" srcId="{1550824D-1CC9-4E46-AB21-B1F0066342BD}" destId="{C4E9B573-BC34-4537-A4F5-92C54C35DBA4}" srcOrd="0" destOrd="0" presId="urn:microsoft.com/office/officeart/2005/8/layout/vList5"/>
    <dgm:cxn modelId="{5B6F984B-A8B1-4994-B9EB-8B8BC295C285}" srcId="{3C5AC7EE-5A51-40EE-8E8B-523587BFD8F9}" destId="{C520444A-1224-4299-A678-5F661D254C76}" srcOrd="0" destOrd="0" parTransId="{10887170-340D-4677-84D3-3B4E84AF5AA5}" sibTransId="{848B7533-9C48-4752-9DD8-89936534A45A}"/>
    <dgm:cxn modelId="{665881FD-B850-472A-BDB0-EDB5F6179EE9}" srcId="{8919D8F0-903F-41BE-8983-658ADAD1D0DE}" destId="{566655BB-6FF8-4A3E-B544-08BC06D0E404}" srcOrd="0" destOrd="0" parTransId="{A0357130-05FE-460F-B952-D885413B0B80}" sibTransId="{1C2BEBCF-C65B-4B40-978B-09709EDE56DF}"/>
    <dgm:cxn modelId="{1E054615-C702-49A3-9DA6-07E627702A15}" type="presOf" srcId="{3C5AC7EE-5A51-40EE-8E8B-523587BFD8F9}" destId="{84DB0887-6DC7-4E42-B1A9-87A87E32C2BE}" srcOrd="0" destOrd="0" presId="urn:microsoft.com/office/officeart/2005/8/layout/vList5"/>
    <dgm:cxn modelId="{2F1A3B92-3FE3-4280-B5F9-E5934C130C98}" srcId="{F75B730F-0699-4EFF-8BB8-DBB9D20E0B5E}" destId="{86B2532B-A2E3-45C3-84E5-9524FFEF7461}" srcOrd="0" destOrd="0" parTransId="{2C69BFCE-E7C1-4047-B775-A0D82707506A}" sibTransId="{BC5E2AA0-48DA-49F2-BDD7-CB8A15C06BD8}"/>
    <dgm:cxn modelId="{E079182B-E54A-47CD-96BE-354179B5E61F}" type="presOf" srcId="{C520444A-1224-4299-A678-5F661D254C76}" destId="{A832618C-C7BF-4D80-8489-1C81410217CD}" srcOrd="0" destOrd="0" presId="urn:microsoft.com/office/officeart/2005/8/layout/vList5"/>
    <dgm:cxn modelId="{0DE688A7-27C2-48C9-8BFC-6B74BC20388F}" type="presOf" srcId="{F75B730F-0699-4EFF-8BB8-DBB9D20E0B5E}" destId="{042F742F-85B8-410E-9C6C-7AC4D069A998}" srcOrd="0" destOrd="0" presId="urn:microsoft.com/office/officeart/2005/8/layout/vList5"/>
    <dgm:cxn modelId="{AC7F4528-5848-4FBB-85E0-43372C37B85A}" srcId="{C5BC4365-164E-4C65-A737-D91774A68EE1}" destId="{8919D8F0-903F-41BE-8983-658ADAD1D0DE}" srcOrd="2" destOrd="0" parTransId="{1536D991-CC3C-4644-A1F7-1FFD6C6C06A6}" sibTransId="{EB302200-ED30-4D38-A8CF-CF06934D928D}"/>
    <dgm:cxn modelId="{85AD8740-DAC3-45B1-B75D-88CB7B6195FA}" type="presOf" srcId="{86B2532B-A2E3-45C3-84E5-9524FFEF7461}" destId="{1B434959-B768-45AB-8773-6B18A29639C6}" srcOrd="0" destOrd="0" presId="urn:microsoft.com/office/officeart/2005/8/layout/vList5"/>
    <dgm:cxn modelId="{7FA9E533-E6CE-4ED7-BF5E-C8FD8C08B81E}" srcId="{C5BC4365-164E-4C65-A737-D91774A68EE1}" destId="{8268CEB0-3526-417E-9FBB-7F8B55956A79}" srcOrd="1" destOrd="0" parTransId="{62F5D0EA-B690-447E-8FEB-0707026F2112}" sibTransId="{8AE3D79C-0431-4DC2-8877-1E7A9C1232A1}"/>
    <dgm:cxn modelId="{16C7BE07-00F1-422F-A860-0ED4DEB64DC7}" type="presOf" srcId="{8919D8F0-903F-41BE-8983-658ADAD1D0DE}" destId="{1610A38C-654F-4D84-88E9-A058D2AD46C9}" srcOrd="0" destOrd="0" presId="urn:microsoft.com/office/officeart/2005/8/layout/vList5"/>
    <dgm:cxn modelId="{80B9D710-73AB-456C-BCAE-554F0C2146C6}" srcId="{C5BC4365-164E-4C65-A737-D91774A68EE1}" destId="{3C5AC7EE-5A51-40EE-8E8B-523587BFD8F9}" srcOrd="3" destOrd="0" parTransId="{74B82D2B-0D4A-4549-A6CA-95B8A4EAD336}" sibTransId="{0E5708E1-AD6A-4C83-B7B3-BC2FD8A4C204}"/>
    <dgm:cxn modelId="{1AAF138C-DF99-47EF-84DD-597218CE2997}" type="presOf" srcId="{566655BB-6FF8-4A3E-B544-08BC06D0E404}" destId="{578D4BCA-13E6-4737-BD14-6BC70A6B98F8}" srcOrd="0" destOrd="0" presId="urn:microsoft.com/office/officeart/2005/8/layout/vList5"/>
    <dgm:cxn modelId="{DE9D5F56-DC0E-4BE1-B12B-9A2BC3E2A97A}" srcId="{8268CEB0-3526-417E-9FBB-7F8B55956A79}" destId="{1550824D-1CC9-4E46-AB21-B1F0066342BD}" srcOrd="0" destOrd="0" parTransId="{9E9BA801-4DDE-4836-82A2-4E48D14B6C19}" sibTransId="{103AE94E-45CE-4648-B0E2-9C72AEF1A75E}"/>
    <dgm:cxn modelId="{33454157-006F-46CB-B359-0A4E55943EA1}" type="presOf" srcId="{8268CEB0-3526-417E-9FBB-7F8B55956A79}" destId="{5A6438BA-1EBB-41DD-8657-46F958E06006}" srcOrd="0" destOrd="0" presId="urn:microsoft.com/office/officeart/2005/8/layout/vList5"/>
    <dgm:cxn modelId="{A83DC217-BCBD-4E5D-A0CD-CE43E425D17D}" srcId="{C5BC4365-164E-4C65-A737-D91774A68EE1}" destId="{F75B730F-0699-4EFF-8BB8-DBB9D20E0B5E}" srcOrd="0" destOrd="0" parTransId="{FB2E21CC-8F60-4FAA-8F2B-BE106127DF21}" sibTransId="{0CF434C3-43AE-4167-AD17-2B45A2C8EDB2}"/>
    <dgm:cxn modelId="{2A9417AE-20D1-46AC-8E37-CE0B98272647}" type="presParOf" srcId="{1A2AB94E-9442-4FEF-A71F-FEA60F800A0B}" destId="{DE9D43B2-66DC-4C44-8FBC-B332A1B20A2D}" srcOrd="0" destOrd="0" presId="urn:microsoft.com/office/officeart/2005/8/layout/vList5"/>
    <dgm:cxn modelId="{8289BDBE-4E10-462B-84A6-2B8949C25F72}" type="presParOf" srcId="{DE9D43B2-66DC-4C44-8FBC-B332A1B20A2D}" destId="{042F742F-85B8-410E-9C6C-7AC4D069A998}" srcOrd="0" destOrd="0" presId="urn:microsoft.com/office/officeart/2005/8/layout/vList5"/>
    <dgm:cxn modelId="{0F9D7301-F716-494B-9B2A-C0AFFA385070}" type="presParOf" srcId="{DE9D43B2-66DC-4C44-8FBC-B332A1B20A2D}" destId="{1B434959-B768-45AB-8773-6B18A29639C6}" srcOrd="1" destOrd="0" presId="urn:microsoft.com/office/officeart/2005/8/layout/vList5"/>
    <dgm:cxn modelId="{B86945F8-6161-4CD8-984C-A264FB7BDEDF}" type="presParOf" srcId="{1A2AB94E-9442-4FEF-A71F-FEA60F800A0B}" destId="{FA5CD3C7-EEBD-4386-A50B-8BF30DAB7732}" srcOrd="1" destOrd="0" presId="urn:microsoft.com/office/officeart/2005/8/layout/vList5"/>
    <dgm:cxn modelId="{9E005EE5-FF26-4075-9122-C9A7FC4FE176}" type="presParOf" srcId="{1A2AB94E-9442-4FEF-A71F-FEA60F800A0B}" destId="{CE506660-8B32-47DC-AA8D-DAFB42C2EB6D}" srcOrd="2" destOrd="0" presId="urn:microsoft.com/office/officeart/2005/8/layout/vList5"/>
    <dgm:cxn modelId="{05838740-EC81-45FE-9990-9C43BC823B43}" type="presParOf" srcId="{CE506660-8B32-47DC-AA8D-DAFB42C2EB6D}" destId="{5A6438BA-1EBB-41DD-8657-46F958E06006}" srcOrd="0" destOrd="0" presId="urn:microsoft.com/office/officeart/2005/8/layout/vList5"/>
    <dgm:cxn modelId="{033CBDA6-A386-4640-893A-E6C8DF24AE2C}" type="presParOf" srcId="{CE506660-8B32-47DC-AA8D-DAFB42C2EB6D}" destId="{C4E9B573-BC34-4537-A4F5-92C54C35DBA4}" srcOrd="1" destOrd="0" presId="urn:microsoft.com/office/officeart/2005/8/layout/vList5"/>
    <dgm:cxn modelId="{223DA86E-1427-44CD-9981-9D383C63FCB0}" type="presParOf" srcId="{1A2AB94E-9442-4FEF-A71F-FEA60F800A0B}" destId="{0C911DF1-A965-409C-8884-39A73BABEA36}" srcOrd="3" destOrd="0" presId="urn:microsoft.com/office/officeart/2005/8/layout/vList5"/>
    <dgm:cxn modelId="{1F26706D-F326-4824-A261-750AFDC9C4E2}" type="presParOf" srcId="{1A2AB94E-9442-4FEF-A71F-FEA60F800A0B}" destId="{78106943-091C-4854-B743-1409ED7F09B6}" srcOrd="4" destOrd="0" presId="urn:microsoft.com/office/officeart/2005/8/layout/vList5"/>
    <dgm:cxn modelId="{81A43EEE-140A-4A16-ABD4-FC784B896F79}" type="presParOf" srcId="{78106943-091C-4854-B743-1409ED7F09B6}" destId="{1610A38C-654F-4D84-88E9-A058D2AD46C9}" srcOrd="0" destOrd="0" presId="urn:microsoft.com/office/officeart/2005/8/layout/vList5"/>
    <dgm:cxn modelId="{FFF88C6D-D3C0-4ED5-910C-119B2AB67673}" type="presParOf" srcId="{78106943-091C-4854-B743-1409ED7F09B6}" destId="{578D4BCA-13E6-4737-BD14-6BC70A6B98F8}" srcOrd="1" destOrd="0" presId="urn:microsoft.com/office/officeart/2005/8/layout/vList5"/>
    <dgm:cxn modelId="{0470BC39-A948-4653-9CDB-670EAD9353BC}" type="presParOf" srcId="{1A2AB94E-9442-4FEF-A71F-FEA60F800A0B}" destId="{4526F62A-779C-405E-8765-9B9E81F2CCEE}" srcOrd="5" destOrd="0" presId="urn:microsoft.com/office/officeart/2005/8/layout/vList5"/>
    <dgm:cxn modelId="{F96AA6D3-F490-4BF3-92BC-BACE8863FEB1}" type="presParOf" srcId="{1A2AB94E-9442-4FEF-A71F-FEA60F800A0B}" destId="{3B149349-4DDD-41D6-A870-60914B5EA187}" srcOrd="6" destOrd="0" presId="urn:microsoft.com/office/officeart/2005/8/layout/vList5"/>
    <dgm:cxn modelId="{17C0249A-376C-439C-AEA0-1506366CDF05}" type="presParOf" srcId="{3B149349-4DDD-41D6-A870-60914B5EA187}" destId="{84DB0887-6DC7-4E42-B1A9-87A87E32C2BE}" srcOrd="0" destOrd="0" presId="urn:microsoft.com/office/officeart/2005/8/layout/vList5"/>
    <dgm:cxn modelId="{CC66CC0E-0205-4ECB-A7EC-AD3D5B6408A2}" type="presParOf" srcId="{3B149349-4DDD-41D6-A870-60914B5EA187}" destId="{A832618C-C7BF-4D80-8489-1C81410217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A049B-3775-47DD-BDBD-DE95F42CAE60}">
      <dsp:nvSpPr>
        <dsp:cNvPr id="0" name=""/>
        <dsp:cNvSpPr/>
      </dsp:nvSpPr>
      <dsp:spPr>
        <a:xfrm>
          <a:off x="-6172988" y="-944692"/>
          <a:ext cx="7350385" cy="7350385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E196F2-B236-42AA-9423-E293127EDD04}">
      <dsp:nvSpPr>
        <dsp:cNvPr id="0" name=""/>
        <dsp:cNvSpPr/>
      </dsp:nvSpPr>
      <dsp:spPr>
        <a:xfrm>
          <a:off x="757986" y="374007"/>
          <a:ext cx="7983104" cy="14363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693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Часто при соединении двух отношений кортеж из одного отношения не находит соответствующего кортежа в другом отношении. Т.е. в столбцах соединения оказываются </a:t>
          </a:r>
          <a:r>
            <a:rPr lang="ru-RU" sz="18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несовпадающие значения</a:t>
          </a: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 </a:t>
          </a:r>
          <a:endParaRPr lang="ru-RU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57986" y="374007"/>
        <a:ext cx="7983104" cy="1436385"/>
      </dsp:txXfrm>
    </dsp:sp>
    <dsp:sp modelId="{81A93FFC-3D87-4A35-837D-9C2A1D66F8BE}">
      <dsp:nvSpPr>
        <dsp:cNvPr id="0" name=""/>
        <dsp:cNvSpPr/>
      </dsp:nvSpPr>
      <dsp:spPr>
        <a:xfrm>
          <a:off x="75361" y="409575"/>
          <a:ext cx="1365250" cy="1365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03E24-83E9-43CF-8AF3-27886839BA48}">
      <dsp:nvSpPr>
        <dsp:cNvPr id="0" name=""/>
        <dsp:cNvSpPr/>
      </dsp:nvSpPr>
      <dsp:spPr>
        <a:xfrm>
          <a:off x="1155001" y="2028587"/>
          <a:ext cx="7586089" cy="1403826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693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Может потребоваться, чтобы строка из одного отношения была представлена в результате соединения, даже если в другом отношении нет совпадающего значения. Эта цель может быть достигнута с помощью </a:t>
          </a:r>
          <a:r>
            <a:rPr lang="ru-RU" sz="18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внешнего соединения</a:t>
          </a: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 </a:t>
          </a:r>
          <a:endParaRPr lang="ru-RU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155001" y="2028587"/>
        <a:ext cx="7586089" cy="1403826"/>
      </dsp:txXfrm>
    </dsp:sp>
    <dsp:sp modelId="{56CE38EA-95EC-47BC-B996-BD5AFD225365}">
      <dsp:nvSpPr>
        <dsp:cNvPr id="0" name=""/>
        <dsp:cNvSpPr/>
      </dsp:nvSpPr>
      <dsp:spPr>
        <a:xfrm>
          <a:off x="472376" y="2047875"/>
          <a:ext cx="1365250" cy="1365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2A894-E97C-4DA5-ABFD-23CD348F7693}">
      <dsp:nvSpPr>
        <dsp:cNvPr id="0" name=""/>
        <dsp:cNvSpPr/>
      </dsp:nvSpPr>
      <dsp:spPr>
        <a:xfrm>
          <a:off x="757986" y="3822700"/>
          <a:ext cx="7983104" cy="10922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693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Преимуществом внешнего соединения </a:t>
          </a: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является то, что при таком соединении сохраняется исходная информация, т.е. внешнее соединение сохраняет кортежи, которые были бы утрачены при использовании других типов соединения.</a:t>
          </a:r>
          <a:endParaRPr lang="ru-RU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57986" y="3822700"/>
        <a:ext cx="7983104" cy="1092200"/>
      </dsp:txXfrm>
    </dsp:sp>
    <dsp:sp modelId="{76BE6F66-BCB2-4007-81ED-34B4818D9946}">
      <dsp:nvSpPr>
        <dsp:cNvPr id="0" name=""/>
        <dsp:cNvSpPr/>
      </dsp:nvSpPr>
      <dsp:spPr>
        <a:xfrm>
          <a:off x="75361" y="3686175"/>
          <a:ext cx="1365250" cy="1365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2EF6F-4F14-4CC1-B5B3-B06B5EB47EED}">
      <dsp:nvSpPr>
        <dsp:cNvPr id="0" name=""/>
        <dsp:cNvSpPr/>
      </dsp:nvSpPr>
      <dsp:spPr>
        <a:xfrm rot="5400000">
          <a:off x="5546436" y="-2158543"/>
          <a:ext cx="1156430" cy="5764377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Прикладные программы и средства работы с терминалами должны оставаться логически незатронутыми при внесении любых изменений в способы хранения данных или методы доступа к ним.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 rot="-5400000">
        <a:off x="3242463" y="201882"/>
        <a:ext cx="5707925" cy="1043526"/>
      </dsp:txXfrm>
    </dsp:sp>
    <dsp:sp modelId="{625B3CA4-6C59-4ABB-8362-387A49E0A9D5}">
      <dsp:nvSpPr>
        <dsp:cNvPr id="0" name=""/>
        <dsp:cNvSpPr/>
      </dsp:nvSpPr>
      <dsp:spPr>
        <a:xfrm>
          <a:off x="0" y="876"/>
          <a:ext cx="3242462" cy="14455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8 </a:t>
          </a: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8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физическая независимость от данных</a:t>
          </a:r>
          <a:endParaRPr lang="ru-RU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0565" y="71441"/>
        <a:ext cx="3101332" cy="1304407"/>
      </dsp:txXfrm>
    </dsp:sp>
    <dsp:sp modelId="{D979E733-2ACA-40C4-A4AF-8C9590CC0B9D}">
      <dsp:nvSpPr>
        <dsp:cNvPr id="0" name=""/>
        <dsp:cNvSpPr/>
      </dsp:nvSpPr>
      <dsp:spPr>
        <a:xfrm rot="5400000">
          <a:off x="5269040" y="-511053"/>
          <a:ext cx="1699258" cy="5758748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Прикладные программы и средства работы с терминалами должны оставаться логически незатронутыми при внесении в базовые таблицы любых не меняющих информацию изменений, которые теоретически не должны затрагивать прикладное программное обеспечение.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 rot="-5400000">
        <a:off x="3239296" y="1601642"/>
        <a:ext cx="5675797" cy="1533356"/>
      </dsp:txXfrm>
    </dsp:sp>
    <dsp:sp modelId="{1DEB596A-B559-415F-AEB1-8833110B9D56}">
      <dsp:nvSpPr>
        <dsp:cNvPr id="0" name=""/>
        <dsp:cNvSpPr/>
      </dsp:nvSpPr>
      <dsp:spPr>
        <a:xfrm>
          <a:off x="0" y="1645551"/>
          <a:ext cx="3239295" cy="1445537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9 - логическая независимость от данных</a:t>
          </a:r>
          <a:endParaRPr lang="ru-RU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0565" y="1716116"/>
        <a:ext cx="3098165" cy="1304407"/>
      </dsp:txXfrm>
    </dsp:sp>
    <dsp:sp modelId="{22B2C6FC-B6DE-47F8-8590-61788767BEB5}">
      <dsp:nvSpPr>
        <dsp:cNvPr id="0" name=""/>
        <dsp:cNvSpPr/>
      </dsp:nvSpPr>
      <dsp:spPr>
        <a:xfrm rot="5400000">
          <a:off x="5329631" y="1199890"/>
          <a:ext cx="1578076" cy="5758748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Подъязык манипулирования данными в реляционной СУБД должен позволять прикладным программам и запросам оставаться логически неизменными, независимо от того, как хранятся данные — физически централизованно или в распределённом виде.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 rot="-5400000">
        <a:off x="3239296" y="3367261"/>
        <a:ext cx="5681713" cy="1424006"/>
      </dsp:txXfrm>
    </dsp:sp>
    <dsp:sp modelId="{ED68C3A2-7376-490A-9AD1-E969FBC52D17}">
      <dsp:nvSpPr>
        <dsp:cNvPr id="0" name=""/>
        <dsp:cNvSpPr/>
      </dsp:nvSpPr>
      <dsp:spPr>
        <a:xfrm>
          <a:off x="0" y="3356496"/>
          <a:ext cx="3239295" cy="1445537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11 - независимость от распределения данных</a:t>
          </a:r>
          <a:endParaRPr lang="ru-RU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0565" y="3427061"/>
        <a:ext cx="3098165" cy="13044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FC9B2-9D19-4562-A6FF-C0D21AB6E77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4F10BE-8AC0-4485-8FB5-17DB047E14A0}">
      <dsp:nvSpPr>
        <dsp:cNvPr id="0" name=""/>
        <dsp:cNvSpPr/>
      </dsp:nvSpPr>
      <dsp:spPr>
        <a:xfrm>
          <a:off x="384538" y="253918"/>
          <a:ext cx="8181760" cy="508162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Является подмножеством исчисления предикатов </a:t>
          </a:r>
          <a:r>
            <a:rPr lang="en-US" sz="18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n-US" sz="18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(1-го порядка)</a:t>
          </a:r>
          <a:endParaRPr lang="ru-RU" sz="18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538" y="253918"/>
        <a:ext cx="8181760" cy="508162"/>
      </dsp:txXfrm>
    </dsp:sp>
    <dsp:sp modelId="{E4B45D97-683F-4B48-82E7-E7FE308592F1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685D4-DEC3-4E7A-B220-E6A66C1D15E1}">
      <dsp:nvSpPr>
        <dsp:cNvPr id="0" name=""/>
        <dsp:cNvSpPr/>
      </dsp:nvSpPr>
      <dsp:spPr>
        <a:xfrm>
          <a:off x="748672" y="1015918"/>
          <a:ext cx="7817625" cy="508162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Является кортежно-ориентированным</a:t>
          </a:r>
          <a:endParaRPr lang="ru-RU" sz="180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8672" y="1015918"/>
        <a:ext cx="7817625" cy="508162"/>
      </dsp:txXfrm>
    </dsp:sp>
    <dsp:sp modelId="{D101811F-E9D9-4CD2-8BFC-CFE72F72D4AD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16D84-1D66-4799-8F6F-CAC68186FEBD}">
      <dsp:nvSpPr>
        <dsp:cNvPr id="0" name=""/>
        <dsp:cNvSpPr/>
      </dsp:nvSpPr>
      <dsp:spPr>
        <a:xfrm>
          <a:off x="860432" y="1777918"/>
          <a:ext cx="7705865" cy="508162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Решает проблему различия между ППФ и безопасными </a:t>
          </a:r>
          <a:br>
            <a:rPr lang="ru-RU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формулами</a:t>
          </a:r>
        </a:p>
      </dsp:txBody>
      <dsp:txXfrm>
        <a:off x="860432" y="1777918"/>
        <a:ext cx="7705865" cy="508162"/>
      </dsp:txXfrm>
    </dsp:sp>
    <dsp:sp modelId="{3F3D6C0D-6255-460C-B812-0BDC98B76EBD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222A4-E503-43E3-91C5-282B3DD84D0E}">
      <dsp:nvSpPr>
        <dsp:cNvPr id="0" name=""/>
        <dsp:cNvSpPr/>
      </dsp:nvSpPr>
      <dsp:spPr>
        <a:xfrm>
          <a:off x="748672" y="2539918"/>
          <a:ext cx="7817625" cy="508162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Запросы являются безопасными</a:t>
          </a:r>
          <a:endParaRPr lang="ru-RU" sz="180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8672" y="2539918"/>
        <a:ext cx="7817625" cy="508162"/>
      </dsp:txXfrm>
    </dsp:sp>
    <dsp:sp modelId="{2065FB3E-6E3C-40E5-9AB4-8272C1358C95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2DBA07-5770-450D-8366-57B608BBC8C2}">
      <dsp:nvSpPr>
        <dsp:cNvPr id="0" name=""/>
        <dsp:cNvSpPr/>
      </dsp:nvSpPr>
      <dsp:spPr>
        <a:xfrm>
          <a:off x="384538" y="3301918"/>
          <a:ext cx="8181760" cy="508162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Является эквивалентным реляционное алгебре; значит </a:t>
          </a:r>
          <a:br>
            <a:rPr lang="ru-RU" sz="18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обладает реляционной полнотой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538" y="3301918"/>
        <a:ext cx="8181760" cy="508162"/>
      </dsp:txXfrm>
    </dsp:sp>
    <dsp:sp modelId="{6C14E856-2583-4B49-815F-A0C10B4B3950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4D315-163A-4D1E-AF66-29FCC625911E}">
      <dsp:nvSpPr>
        <dsp:cNvPr id="0" name=""/>
        <dsp:cNvSpPr/>
      </dsp:nvSpPr>
      <dsp:spPr>
        <a:xfrm>
          <a:off x="-6006558" y="-919103"/>
          <a:ext cx="7150434" cy="7150434"/>
        </a:xfrm>
        <a:prstGeom prst="blockArc">
          <a:avLst>
            <a:gd name="adj1" fmla="val 18900000"/>
            <a:gd name="adj2" fmla="val 2700000"/>
            <a:gd name="adj3" fmla="val 302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2287BC-6FDE-4E1B-8416-7181F812A126}">
      <dsp:nvSpPr>
        <dsp:cNvPr id="0" name=""/>
        <dsp:cNvSpPr/>
      </dsp:nvSpPr>
      <dsp:spPr>
        <a:xfrm>
          <a:off x="598689" y="326570"/>
          <a:ext cx="7926122" cy="98090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867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Реляционное исчисление является </a:t>
          </a:r>
          <a:r>
            <a:rPr lang="ru-RU" sz="1800" b="1" kern="1200" dirty="0" smtClean="0">
              <a:solidFill>
                <a:srgbClr val="C00000"/>
              </a:solidFill>
              <a:latin typeface="Arial" charset="0"/>
            </a:rPr>
            <a:t>декларативным</a:t>
          </a: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 (непроцедурным) языком, в котором запросы формулируются в </a:t>
          </a:r>
          <a:br>
            <a:rPr lang="ru-RU" sz="1800" b="0" kern="1200" dirty="0" smtClean="0">
              <a:solidFill>
                <a:schemeClr val="tx1"/>
              </a:solidFill>
              <a:latin typeface="Arial" charset="0"/>
            </a:rPr>
          </a:b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терминах того, </a:t>
          </a:r>
          <a:r>
            <a:rPr lang="ru-RU" sz="1800" b="1" kern="1200" dirty="0" smtClean="0">
              <a:solidFill>
                <a:srgbClr val="C00000"/>
              </a:solidFill>
              <a:latin typeface="Arial" charset="0"/>
            </a:rPr>
            <a:t>ЧТО</a:t>
          </a: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 требуется, а не КАК вычислить требуемые </a:t>
          </a:r>
          <a:br>
            <a:rPr lang="ru-RU" sz="1800" b="0" kern="1200" dirty="0" smtClean="0">
              <a:solidFill>
                <a:schemeClr val="tx1"/>
              </a:solidFill>
              <a:latin typeface="Arial" charset="0"/>
            </a:rPr>
          </a:b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значения.</a:t>
          </a:r>
          <a:endParaRPr lang="ru-RU" sz="1800" b="0" kern="1200" dirty="0">
            <a:solidFill>
              <a:schemeClr val="tx1"/>
            </a:solidFill>
          </a:endParaRPr>
        </a:p>
      </dsp:txBody>
      <dsp:txXfrm>
        <a:off x="598689" y="326570"/>
        <a:ext cx="7926122" cy="980900"/>
      </dsp:txXfrm>
    </dsp:sp>
    <dsp:sp modelId="{3CE941B7-F1BB-4FA4-B1FC-D9229E2D1A28}">
      <dsp:nvSpPr>
        <dsp:cNvPr id="0" name=""/>
        <dsp:cNvSpPr/>
      </dsp:nvSpPr>
      <dsp:spPr>
        <a:xfrm>
          <a:off x="87918" y="306249"/>
          <a:ext cx="1021541" cy="1021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48F475-3678-46D4-9B8D-AE7E79722B42}">
      <dsp:nvSpPr>
        <dsp:cNvPr id="0" name=""/>
        <dsp:cNvSpPr/>
      </dsp:nvSpPr>
      <dsp:spPr>
        <a:xfrm>
          <a:off x="1067228" y="1502229"/>
          <a:ext cx="7457583" cy="1081706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867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Безопасное реляционное исчисление и реляционная алгебра </a:t>
          </a:r>
          <a:br>
            <a:rPr lang="ru-RU" sz="1800" b="0" kern="1200" dirty="0" smtClean="0">
              <a:solidFill>
                <a:schemeClr val="tx1"/>
              </a:solidFill>
              <a:latin typeface="Arial" charset="0"/>
            </a:rPr>
          </a:b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имеют одинаковую выразительную силу, и на их основании </a:t>
          </a:r>
          <a:br>
            <a:rPr lang="ru-RU" sz="1800" b="0" kern="1200" dirty="0" smtClean="0">
              <a:solidFill>
                <a:schemeClr val="tx1"/>
              </a:solidFill>
              <a:latin typeface="Arial" charset="0"/>
            </a:rPr>
          </a:b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формулируется тезис о </a:t>
          </a:r>
          <a:r>
            <a:rPr lang="ru-RU" sz="1800" b="1" kern="1200" dirty="0" smtClean="0">
              <a:solidFill>
                <a:srgbClr val="C00000"/>
              </a:solidFill>
              <a:latin typeface="Arial" charset="0"/>
            </a:rPr>
            <a:t>реляционной полноте</a:t>
          </a: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.</a:t>
          </a:r>
          <a:br>
            <a:rPr lang="ru-RU" sz="1800" b="0" kern="1200" dirty="0" smtClean="0">
              <a:solidFill>
                <a:schemeClr val="tx1"/>
              </a:solidFill>
              <a:latin typeface="Arial" charset="0"/>
            </a:rPr>
          </a:br>
          <a:endParaRPr lang="ru-RU" sz="1800" b="0" kern="1200" dirty="0">
            <a:solidFill>
              <a:schemeClr val="tx1"/>
            </a:solidFill>
            <a:latin typeface="Arial" charset="0"/>
          </a:endParaRPr>
        </a:p>
      </dsp:txBody>
      <dsp:txXfrm>
        <a:off x="1067228" y="1502229"/>
        <a:ext cx="7457583" cy="1081706"/>
      </dsp:txXfrm>
    </dsp:sp>
    <dsp:sp modelId="{2A44C299-D421-4035-B53A-EF0CD878E8ED}">
      <dsp:nvSpPr>
        <dsp:cNvPr id="0" name=""/>
        <dsp:cNvSpPr/>
      </dsp:nvSpPr>
      <dsp:spPr>
        <a:xfrm>
          <a:off x="556457" y="1532312"/>
          <a:ext cx="1021541" cy="1021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B604-B85E-423D-872D-08A99EFFA862}">
      <dsp:nvSpPr>
        <dsp:cNvPr id="0" name=""/>
        <dsp:cNvSpPr/>
      </dsp:nvSpPr>
      <dsp:spPr>
        <a:xfrm>
          <a:off x="1067228" y="2754088"/>
          <a:ext cx="7457583" cy="986572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867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Имеется возможность формулировать правильные, но не </a:t>
          </a:r>
          <a:br>
            <a:rPr lang="ru-RU" sz="1800" b="0" kern="1200" dirty="0" smtClean="0">
              <a:solidFill>
                <a:schemeClr val="tx1"/>
              </a:solidFill>
              <a:latin typeface="Arial" charset="0"/>
            </a:rPr>
          </a:b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эффективные запросы. В связи с этим необходимы оптимизаторы.</a:t>
          </a:r>
          <a:br>
            <a:rPr lang="ru-RU" sz="1800" b="0" kern="1200" dirty="0" smtClean="0">
              <a:solidFill>
                <a:schemeClr val="tx1"/>
              </a:solidFill>
              <a:latin typeface="Arial" charset="0"/>
            </a:rPr>
          </a:br>
          <a:endParaRPr lang="en-US" sz="1800" b="0" kern="1200" dirty="0">
            <a:solidFill>
              <a:schemeClr val="tx1"/>
            </a:solidFill>
            <a:latin typeface="Arial" charset="0"/>
          </a:endParaRPr>
        </a:p>
      </dsp:txBody>
      <dsp:txXfrm>
        <a:off x="1067228" y="2754088"/>
        <a:ext cx="7457583" cy="986572"/>
      </dsp:txXfrm>
    </dsp:sp>
    <dsp:sp modelId="{0437452A-C42E-471C-976A-71606E873557}">
      <dsp:nvSpPr>
        <dsp:cNvPr id="0" name=""/>
        <dsp:cNvSpPr/>
      </dsp:nvSpPr>
      <dsp:spPr>
        <a:xfrm>
          <a:off x="556457" y="2758374"/>
          <a:ext cx="1021541" cy="1021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132AF0-3158-4FDF-8334-3ABC35499524}">
      <dsp:nvSpPr>
        <dsp:cNvPr id="0" name=""/>
        <dsp:cNvSpPr/>
      </dsp:nvSpPr>
      <dsp:spPr>
        <a:xfrm>
          <a:off x="598689" y="4086590"/>
          <a:ext cx="7926122" cy="817233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867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Имеются языки непосредственно реализующие реляционное </a:t>
          </a:r>
          <a:br>
            <a:rPr lang="ru-RU" sz="1800" b="0" kern="1200" dirty="0" smtClean="0">
              <a:solidFill>
                <a:schemeClr val="tx1"/>
              </a:solidFill>
              <a:latin typeface="Arial" charset="0"/>
            </a:rPr>
          </a:b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исчисление (</a:t>
          </a:r>
          <a:r>
            <a:rPr lang="en-US" sz="1800" b="1" kern="1200" dirty="0" smtClean="0">
              <a:solidFill>
                <a:srgbClr val="C00000"/>
              </a:solidFill>
              <a:latin typeface="Arial" charset="0"/>
            </a:rPr>
            <a:t>ALPHA, QUEL</a:t>
          </a:r>
          <a:r>
            <a:rPr lang="en-US" sz="1800" b="0" kern="1200" dirty="0" smtClean="0">
              <a:solidFill>
                <a:schemeClr val="tx1"/>
              </a:solidFill>
              <a:latin typeface="Arial" charset="0"/>
            </a:rPr>
            <a:t>)</a:t>
          </a: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, а также базирующиеся на кортежном исчислении (</a:t>
          </a:r>
          <a:r>
            <a:rPr lang="en-US" sz="1800" b="1" kern="1200" dirty="0" smtClean="0">
              <a:solidFill>
                <a:srgbClr val="C00000"/>
              </a:solidFill>
              <a:latin typeface="Arial" charset="0"/>
            </a:rPr>
            <a:t>SQL</a:t>
          </a:r>
          <a:r>
            <a:rPr lang="en-US" sz="1800" b="0" kern="1200" dirty="0" smtClean="0">
              <a:solidFill>
                <a:schemeClr val="tx1"/>
              </a:solidFill>
              <a:latin typeface="Arial" charset="0"/>
            </a:rPr>
            <a:t>) </a:t>
          </a: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и доменном исчислении (</a:t>
          </a:r>
          <a:r>
            <a:rPr lang="en-US" sz="1800" b="1" kern="1200" dirty="0" smtClean="0">
              <a:solidFill>
                <a:srgbClr val="C00000"/>
              </a:solidFill>
              <a:latin typeface="Arial" charset="0"/>
            </a:rPr>
            <a:t>QBE</a:t>
          </a:r>
          <a:r>
            <a:rPr lang="en-US" sz="1800" b="0" kern="1200" dirty="0" smtClean="0">
              <a:solidFill>
                <a:schemeClr val="tx1"/>
              </a:solidFill>
              <a:latin typeface="Arial" charset="0"/>
            </a:rPr>
            <a:t>)</a:t>
          </a:r>
          <a:r>
            <a:rPr lang="ru-RU" sz="1800" b="0" kern="1200" dirty="0" smtClean="0">
              <a:solidFill>
                <a:schemeClr val="tx1"/>
              </a:solidFill>
              <a:latin typeface="Arial" charset="0"/>
            </a:rPr>
            <a:t>.</a:t>
          </a:r>
          <a:endParaRPr lang="ru-RU" sz="1800" b="0" kern="1200" dirty="0">
            <a:solidFill>
              <a:schemeClr val="tx1"/>
            </a:solidFill>
            <a:latin typeface="Arial" charset="0"/>
          </a:endParaRPr>
        </a:p>
      </dsp:txBody>
      <dsp:txXfrm>
        <a:off x="598689" y="4086590"/>
        <a:ext cx="7926122" cy="817233"/>
      </dsp:txXfrm>
    </dsp:sp>
    <dsp:sp modelId="{623C2270-5338-4D3A-A2FD-C907BFF8054F}">
      <dsp:nvSpPr>
        <dsp:cNvPr id="0" name=""/>
        <dsp:cNvSpPr/>
      </dsp:nvSpPr>
      <dsp:spPr>
        <a:xfrm>
          <a:off x="87918" y="3984436"/>
          <a:ext cx="1021541" cy="1021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32765-2E4E-442C-B6E3-AEC0C630B7C9}">
      <dsp:nvSpPr>
        <dsp:cNvPr id="0" name=""/>
        <dsp:cNvSpPr/>
      </dsp:nvSpPr>
      <dsp:spPr>
        <a:xfrm rot="5400000">
          <a:off x="-134132" y="138552"/>
          <a:ext cx="894215" cy="62595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17394"/>
        <a:ext cx="625950" cy="268265"/>
      </dsp:txXfrm>
    </dsp:sp>
    <dsp:sp modelId="{EACBCC46-7DE7-4E38-A3BB-3B30E36892C7}">
      <dsp:nvSpPr>
        <dsp:cNvPr id="0" name=""/>
        <dsp:cNvSpPr/>
      </dsp:nvSpPr>
      <dsp:spPr>
        <a:xfrm rot="5400000">
          <a:off x="4489035" y="-3858664"/>
          <a:ext cx="581240" cy="83074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Определение области выборки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, т.е. тех данных, которые должны быть доставлены в результате выполнения операции выборки 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625950" y="32795"/>
        <a:ext cx="8279036" cy="524492"/>
      </dsp:txXfrm>
    </dsp:sp>
    <dsp:sp modelId="{9B115214-A1AE-4156-BA48-7109AD8283F7}">
      <dsp:nvSpPr>
        <dsp:cNvPr id="0" name=""/>
        <dsp:cNvSpPr/>
      </dsp:nvSpPr>
      <dsp:spPr>
        <a:xfrm rot="5400000">
          <a:off x="-134132" y="937521"/>
          <a:ext cx="894215" cy="62595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116363"/>
        <a:ext cx="625950" cy="268265"/>
      </dsp:txXfrm>
    </dsp:sp>
    <dsp:sp modelId="{0085B2D0-D033-4B60-A7BB-AE6426A61F75}">
      <dsp:nvSpPr>
        <dsp:cNvPr id="0" name=""/>
        <dsp:cNvSpPr/>
      </dsp:nvSpPr>
      <dsp:spPr>
        <a:xfrm rot="5400000">
          <a:off x="4489035" y="-3059695"/>
          <a:ext cx="581240" cy="83074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Определение области обновления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, т.е. данных, которые должны быть вставлены, изменены или удалены в результате выполнения операции обновления.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625950" y="831764"/>
        <a:ext cx="8279036" cy="524492"/>
      </dsp:txXfrm>
    </dsp:sp>
    <dsp:sp modelId="{91C7FBDD-C900-47CA-9C88-736A9DACF8F9}">
      <dsp:nvSpPr>
        <dsp:cNvPr id="0" name=""/>
        <dsp:cNvSpPr/>
      </dsp:nvSpPr>
      <dsp:spPr>
        <a:xfrm rot="5400000">
          <a:off x="-134132" y="1736490"/>
          <a:ext cx="894215" cy="62595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915332"/>
        <a:ext cx="625950" cy="268265"/>
      </dsp:txXfrm>
    </dsp:sp>
    <dsp:sp modelId="{641AFBB9-88A3-44DA-98CB-0743B060893A}">
      <dsp:nvSpPr>
        <dsp:cNvPr id="0" name=""/>
        <dsp:cNvSpPr/>
      </dsp:nvSpPr>
      <dsp:spPr>
        <a:xfrm rot="5400000">
          <a:off x="4489035" y="-2260726"/>
          <a:ext cx="581240" cy="83074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Определение правил поддержки целостности данных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, т.е. некоторых особых требований, которым должна удовлетворять база данных.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625950" y="1630733"/>
        <a:ext cx="8279036" cy="524492"/>
      </dsp:txXfrm>
    </dsp:sp>
    <dsp:sp modelId="{8D72E76E-BE22-4EA9-A14F-F61C281DE559}">
      <dsp:nvSpPr>
        <dsp:cNvPr id="0" name=""/>
        <dsp:cNvSpPr/>
      </dsp:nvSpPr>
      <dsp:spPr>
        <a:xfrm rot="5400000">
          <a:off x="-134132" y="2598506"/>
          <a:ext cx="894215" cy="62595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777348"/>
        <a:ext cx="625950" cy="268265"/>
      </dsp:txXfrm>
    </dsp:sp>
    <dsp:sp modelId="{BD89DD04-DE5E-4262-A971-5F6C3B9E6218}">
      <dsp:nvSpPr>
        <dsp:cNvPr id="0" name=""/>
        <dsp:cNvSpPr/>
      </dsp:nvSpPr>
      <dsp:spPr>
        <a:xfrm rot="5400000">
          <a:off x="4425988" y="-1398710"/>
          <a:ext cx="707334" cy="83074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Определение производных переменных-отношений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, т.е. тех данных, которые должны быть включены в представления или "моментальные снимки" состояния базы данных.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625951" y="2435856"/>
        <a:ext cx="8272881" cy="638276"/>
      </dsp:txXfrm>
    </dsp:sp>
    <dsp:sp modelId="{0C5B1EEE-1E9F-4FAC-BAF7-82B0632A2B92}">
      <dsp:nvSpPr>
        <dsp:cNvPr id="0" name=""/>
        <dsp:cNvSpPr/>
      </dsp:nvSpPr>
      <dsp:spPr>
        <a:xfrm rot="5400000">
          <a:off x="-134132" y="3465727"/>
          <a:ext cx="894215" cy="62595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644569"/>
        <a:ext cx="625950" cy="268265"/>
      </dsp:txXfrm>
    </dsp:sp>
    <dsp:sp modelId="{7A4E5305-335C-4A61-99D1-BE8BD745764E}">
      <dsp:nvSpPr>
        <dsp:cNvPr id="0" name=""/>
        <dsp:cNvSpPr/>
      </dsp:nvSpPr>
      <dsp:spPr>
        <a:xfrm rot="5400000">
          <a:off x="4420783" y="-531489"/>
          <a:ext cx="717744" cy="83074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Определение требований устойчивости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, т.е. данных, которые должны быть включены в контролируемую область для некоторых операций управления параллельным доступом к информации.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625951" y="3298380"/>
        <a:ext cx="8272373" cy="647670"/>
      </dsp:txXfrm>
    </dsp:sp>
    <dsp:sp modelId="{66ABB722-6DBE-41A1-BC2A-5A3B8827B84C}">
      <dsp:nvSpPr>
        <dsp:cNvPr id="0" name=""/>
        <dsp:cNvSpPr/>
      </dsp:nvSpPr>
      <dsp:spPr>
        <a:xfrm rot="5400000">
          <a:off x="-134132" y="4264696"/>
          <a:ext cx="894215" cy="62595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4443538"/>
        <a:ext cx="625950" cy="268265"/>
      </dsp:txXfrm>
    </dsp:sp>
    <dsp:sp modelId="{C42108F1-4E2F-4DB1-BD41-69A60508476E}">
      <dsp:nvSpPr>
        <dsp:cNvPr id="0" name=""/>
        <dsp:cNvSpPr/>
      </dsp:nvSpPr>
      <dsp:spPr>
        <a:xfrm rot="5400000">
          <a:off x="4489035" y="267479"/>
          <a:ext cx="581240" cy="83074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Определение ограничений защиты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, т.е. данных, для которых осуществляется тот или иной тип контроля доступа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625950" y="4158938"/>
        <a:ext cx="8279036" cy="5244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F0FC7-DA94-41A3-A5DB-D70CD0CBC10E}">
      <dsp:nvSpPr>
        <dsp:cNvPr id="0" name=""/>
        <dsp:cNvSpPr/>
      </dsp:nvSpPr>
      <dsp:spPr>
        <a:xfrm>
          <a:off x="0" y="0"/>
          <a:ext cx="6096000" cy="5909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Фундаментальные правила.</a:t>
          </a:r>
          <a:endParaRPr lang="ru-RU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8291" y="0"/>
        <a:ext cx="4817708" cy="590918"/>
      </dsp:txXfrm>
    </dsp:sp>
    <dsp:sp modelId="{C2A07D27-6979-42F2-9063-81A571AD3DEC}">
      <dsp:nvSpPr>
        <dsp:cNvPr id="0" name=""/>
        <dsp:cNvSpPr/>
      </dsp:nvSpPr>
      <dsp:spPr>
        <a:xfrm>
          <a:off x="59091" y="59091"/>
          <a:ext cx="1219200" cy="472734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4CEB8-9835-483E-A9B6-87A3D27E583A}">
      <dsp:nvSpPr>
        <dsp:cNvPr id="0" name=""/>
        <dsp:cNvSpPr/>
      </dsp:nvSpPr>
      <dsp:spPr>
        <a:xfrm>
          <a:off x="0" y="650010"/>
          <a:ext cx="6096000" cy="5909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Структурные правила.</a:t>
          </a:r>
          <a:endParaRPr lang="ru-RU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8291" y="650010"/>
        <a:ext cx="4817708" cy="590918"/>
      </dsp:txXfrm>
    </dsp:sp>
    <dsp:sp modelId="{67CBCE31-C224-4E27-949F-331088A466C3}">
      <dsp:nvSpPr>
        <dsp:cNvPr id="0" name=""/>
        <dsp:cNvSpPr/>
      </dsp:nvSpPr>
      <dsp:spPr>
        <a:xfrm>
          <a:off x="59091" y="709102"/>
          <a:ext cx="1219200" cy="472734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E2CCC-3AC0-4DF3-AD42-C3CD52BCAAC5}">
      <dsp:nvSpPr>
        <dsp:cNvPr id="0" name=""/>
        <dsp:cNvSpPr/>
      </dsp:nvSpPr>
      <dsp:spPr>
        <a:xfrm>
          <a:off x="0" y="1300020"/>
          <a:ext cx="6096000" cy="5909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Правила целостности.</a:t>
          </a:r>
          <a:endParaRPr lang="ru-RU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8291" y="1300020"/>
        <a:ext cx="4817708" cy="590918"/>
      </dsp:txXfrm>
    </dsp:sp>
    <dsp:sp modelId="{2D6E86A9-D872-4731-9962-6500495CEFE4}">
      <dsp:nvSpPr>
        <dsp:cNvPr id="0" name=""/>
        <dsp:cNvSpPr/>
      </dsp:nvSpPr>
      <dsp:spPr>
        <a:xfrm>
          <a:off x="59091" y="1359112"/>
          <a:ext cx="1219200" cy="472734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B9168-3C69-48CA-9F19-B446749AF4AE}">
      <dsp:nvSpPr>
        <dsp:cNvPr id="0" name=""/>
        <dsp:cNvSpPr/>
      </dsp:nvSpPr>
      <dsp:spPr>
        <a:xfrm>
          <a:off x="0" y="1950031"/>
          <a:ext cx="6096000" cy="5909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Правила управления данными.</a:t>
          </a:r>
          <a:endParaRPr lang="ru-RU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8291" y="1950031"/>
        <a:ext cx="4817708" cy="590918"/>
      </dsp:txXfrm>
    </dsp:sp>
    <dsp:sp modelId="{920076B5-6736-40AB-9F1C-CCEED68C61C8}">
      <dsp:nvSpPr>
        <dsp:cNvPr id="0" name=""/>
        <dsp:cNvSpPr/>
      </dsp:nvSpPr>
      <dsp:spPr>
        <a:xfrm>
          <a:off x="59091" y="2009123"/>
          <a:ext cx="1219200" cy="472734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F0C5FD-F9EB-4C73-A5C3-8F225B70D2AD}">
      <dsp:nvSpPr>
        <dsp:cNvPr id="0" name=""/>
        <dsp:cNvSpPr/>
      </dsp:nvSpPr>
      <dsp:spPr>
        <a:xfrm>
          <a:off x="0" y="2600041"/>
          <a:ext cx="6096000" cy="59091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Правила независимости от данных.</a:t>
          </a:r>
          <a:endParaRPr lang="ru-RU" sz="18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8291" y="2600041"/>
        <a:ext cx="4817708" cy="590918"/>
      </dsp:txXfrm>
    </dsp:sp>
    <dsp:sp modelId="{CB9C7C48-25C0-4141-BA03-180157857F6E}">
      <dsp:nvSpPr>
        <dsp:cNvPr id="0" name=""/>
        <dsp:cNvSpPr/>
      </dsp:nvSpPr>
      <dsp:spPr>
        <a:xfrm>
          <a:off x="59091" y="2659133"/>
          <a:ext cx="1219200" cy="472734"/>
        </a:xfrm>
        <a:prstGeom prst="roundRect">
          <a:avLst>
            <a:gd name="adj" fmla="val 1000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F23C0-9339-45A6-B744-19EACF9FFA7E}">
      <dsp:nvSpPr>
        <dsp:cNvPr id="0" name=""/>
        <dsp:cNvSpPr/>
      </dsp:nvSpPr>
      <dsp:spPr>
        <a:xfrm rot="5400000">
          <a:off x="5183649" y="-1821275"/>
          <a:ext cx="1585912" cy="562504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Любая система, которая представляется как реляционная СУБД, должна быть способна управлять базами данных исключительно с помощью ее реляционных функций.</a:t>
          </a:r>
        </a:p>
      </dsp:txBody>
      <dsp:txXfrm rot="-5400000">
        <a:off x="3164085" y="275707"/>
        <a:ext cx="5547622" cy="1431076"/>
      </dsp:txXfrm>
    </dsp:sp>
    <dsp:sp modelId="{2EC380BF-91CD-420B-8D49-CF2D93DE48DB}">
      <dsp:nvSpPr>
        <dsp:cNvPr id="0" name=""/>
        <dsp:cNvSpPr/>
      </dsp:nvSpPr>
      <dsp:spPr>
        <a:xfrm>
          <a:off x="0" y="49"/>
          <a:ext cx="3164085" cy="19823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Правило 0 - фундаментальное правило</a:t>
          </a:r>
          <a:endParaRPr lang="ru-RU" sz="1800" b="1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772" y="96821"/>
        <a:ext cx="2970541" cy="1788846"/>
      </dsp:txXfrm>
    </dsp:sp>
    <dsp:sp modelId="{64F44E91-ED70-4DD6-B3AD-6DEFE5C4B633}">
      <dsp:nvSpPr>
        <dsp:cNvPr id="0" name=""/>
        <dsp:cNvSpPr/>
      </dsp:nvSpPr>
      <dsp:spPr>
        <a:xfrm rot="5400000">
          <a:off x="5093799" y="260234"/>
          <a:ext cx="1765612" cy="562504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Если реляционная система имеет низкоуровневый язык (с последовательной построчной обработкой), он не может быть использован для отмены или обхода правил и ограничений целостности, составленных на реляционном языке более высокого уровня (с обработкой сразу нескольких строк).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164085" y="2276138"/>
        <a:ext cx="5538850" cy="1593232"/>
      </dsp:txXfrm>
    </dsp:sp>
    <dsp:sp modelId="{1E30DFFD-BF10-44E3-9A75-B40D72CD59B8}">
      <dsp:nvSpPr>
        <dsp:cNvPr id="0" name=""/>
        <dsp:cNvSpPr/>
      </dsp:nvSpPr>
      <dsp:spPr>
        <a:xfrm>
          <a:off x="0" y="2081559"/>
          <a:ext cx="3164085" cy="198239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Правило 12 - правило запрета обходных путей</a:t>
          </a:r>
          <a:endParaRPr lang="ru-RU" sz="1800" b="1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772" y="2178331"/>
        <a:ext cx="2970541" cy="17888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95622-7C92-49C3-808A-617203BA65F0}">
      <dsp:nvSpPr>
        <dsp:cNvPr id="0" name=""/>
        <dsp:cNvSpPr/>
      </dsp:nvSpPr>
      <dsp:spPr>
        <a:xfrm rot="5400000">
          <a:off x="5229951" y="-1763758"/>
          <a:ext cx="1789399" cy="5764377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Вся информация в реляционной базе данных представляется в явном виде на логическом уровне и только одним способом - в виде значений в таблицах.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3242463" y="311081"/>
        <a:ext cx="5677026" cy="1614697"/>
      </dsp:txXfrm>
    </dsp:sp>
    <dsp:sp modelId="{DB5E7291-4AF6-46AE-BB11-74DBE44056E7}">
      <dsp:nvSpPr>
        <dsp:cNvPr id="0" name=""/>
        <dsp:cNvSpPr/>
      </dsp:nvSpPr>
      <dsp:spPr>
        <a:xfrm>
          <a:off x="0" y="55"/>
          <a:ext cx="3242462" cy="22367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1 - представление информации</a:t>
          </a:r>
          <a:endParaRPr lang="ru-RU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09189" y="109244"/>
        <a:ext cx="3024084" cy="2018370"/>
      </dsp:txXfrm>
    </dsp:sp>
    <dsp:sp modelId="{A636207D-FAA7-486D-B3BA-F42380ED632B}">
      <dsp:nvSpPr>
        <dsp:cNvPr id="0" name=""/>
        <dsp:cNvSpPr/>
      </dsp:nvSpPr>
      <dsp:spPr>
        <a:xfrm rot="5400000">
          <a:off x="5229951" y="584827"/>
          <a:ext cx="1789399" cy="5764377"/>
        </a:xfrm>
        <a:prstGeom prst="round2Same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Все представления, которые являются теоретически обновляемыми, должны быть обновляемы и в данной системе.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3242463" y="2659667"/>
        <a:ext cx="5677026" cy="1614697"/>
      </dsp:txXfrm>
    </dsp:sp>
    <dsp:sp modelId="{816B9B64-5575-4D48-B7F8-80D8CB2073CB}">
      <dsp:nvSpPr>
        <dsp:cNvPr id="0" name=""/>
        <dsp:cNvSpPr/>
      </dsp:nvSpPr>
      <dsp:spPr>
        <a:xfrm>
          <a:off x="0" y="2348642"/>
          <a:ext cx="3242462" cy="2236748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6 - обновление представления</a:t>
          </a:r>
          <a:endParaRPr lang="ru-RU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09189" y="2457831"/>
        <a:ext cx="3024084" cy="20183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7C8E9-B018-4144-B36B-16A37ED1F739}">
      <dsp:nvSpPr>
        <dsp:cNvPr id="0" name=""/>
        <dsp:cNvSpPr/>
      </dsp:nvSpPr>
      <dsp:spPr>
        <a:xfrm rot="5400000">
          <a:off x="5298534" y="-1438929"/>
          <a:ext cx="2022820" cy="5392845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Неопределенные</a:t>
          </a: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значения (</a:t>
          </a:r>
          <a:r>
            <a:rPr lang="ru-RU" sz="18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NULL</a:t>
          </a: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), т.е. значения, отличные от пустой строки или строки пустых символов, а также от нуля или любого другого конкретного значения, поддерживаются для систематического представления отсутствующей или неприемлемой информации, </a:t>
          </a:r>
          <a:r>
            <a:rPr lang="ru-RU" sz="18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причем</a:t>
          </a: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независимо от типа данных.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-5400000">
        <a:off x="3613522" y="344829"/>
        <a:ext cx="5294099" cy="1825328"/>
      </dsp:txXfrm>
    </dsp:sp>
    <dsp:sp modelId="{A3116FD2-552A-4C07-A91F-A5C65722BC17}">
      <dsp:nvSpPr>
        <dsp:cNvPr id="0" name=""/>
        <dsp:cNvSpPr/>
      </dsp:nvSpPr>
      <dsp:spPr>
        <a:xfrm>
          <a:off x="197" y="708"/>
          <a:ext cx="3613324" cy="25135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3 - систематическая обработка </a:t>
          </a:r>
          <a:r>
            <a:rPr lang="ru-RU" sz="1800" b="1" i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неопределенных</a:t>
          </a:r>
          <a:r>
            <a:rPr lang="ru-RU" sz="18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значений (</a:t>
          </a:r>
          <a:r>
            <a:rPr lang="en-US" sz="18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NULL</a:t>
          </a:r>
          <a:r>
            <a:rPr lang="ru-RU" sz="18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)</a:t>
          </a:r>
          <a:endParaRPr lang="ru-RU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22899" y="123410"/>
        <a:ext cx="3367920" cy="2268165"/>
      </dsp:txXfrm>
    </dsp:sp>
    <dsp:sp modelId="{278AB5A9-2983-4CAB-8FDA-1C103C9C0C3B}">
      <dsp:nvSpPr>
        <dsp:cNvPr id="0" name=""/>
        <dsp:cNvSpPr/>
      </dsp:nvSpPr>
      <dsp:spPr>
        <a:xfrm rot="5400000">
          <a:off x="5535191" y="1150910"/>
          <a:ext cx="1775229" cy="5167674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Специфические для данной </a:t>
          </a:r>
          <a:r>
            <a:rPr lang="ru-RU" sz="18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РСУБД</a:t>
          </a: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ограничения целостности должны определяться на подъязыке реляционных данных и храниться в системном каталоге, а не в прикладных программах.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-5400000">
        <a:off x="3838969" y="2933792"/>
        <a:ext cx="5081014" cy="1601909"/>
      </dsp:txXfrm>
    </dsp:sp>
    <dsp:sp modelId="{A2A8E0AB-90F6-4A85-BAF4-65B4C26B859D}">
      <dsp:nvSpPr>
        <dsp:cNvPr id="0" name=""/>
        <dsp:cNvSpPr/>
      </dsp:nvSpPr>
      <dsp:spPr>
        <a:xfrm>
          <a:off x="197" y="2625229"/>
          <a:ext cx="3838771" cy="2219036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10 — независимость ограничений целостности</a:t>
          </a:r>
          <a:endParaRPr lang="ru-RU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08521" y="2733553"/>
        <a:ext cx="3622123" cy="20023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34959-B768-45AB-8773-6B18A29639C6}">
      <dsp:nvSpPr>
        <dsp:cNvPr id="0" name=""/>
        <dsp:cNvSpPr/>
      </dsp:nvSpPr>
      <dsp:spPr>
        <a:xfrm rot="5400000">
          <a:off x="5593665" y="-2326507"/>
          <a:ext cx="1061972" cy="576437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Для всех и каждого элемента данных реляционной базы данных должен быть гарантирован логический доступ на основе комбинации имени таблицы, значения первичного ключа и значения имени столбца.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 rot="-5400000">
        <a:off x="3242463" y="76536"/>
        <a:ext cx="5712536" cy="958290"/>
      </dsp:txXfrm>
    </dsp:sp>
    <dsp:sp modelId="{042F742F-85B8-410E-9C6C-7AC4D069A998}">
      <dsp:nvSpPr>
        <dsp:cNvPr id="0" name=""/>
        <dsp:cNvSpPr/>
      </dsp:nvSpPr>
      <dsp:spPr>
        <a:xfrm>
          <a:off x="0" y="1114"/>
          <a:ext cx="3242462" cy="11091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2 - гарантированный доступ</a:t>
          </a:r>
          <a:endParaRPr lang="ru-RU" sz="1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4143" y="55257"/>
        <a:ext cx="3134176" cy="1000846"/>
      </dsp:txXfrm>
    </dsp:sp>
    <dsp:sp modelId="{C4E9B573-BC34-4537-A4F5-92C54C35DBA4}">
      <dsp:nvSpPr>
        <dsp:cNvPr id="0" name=""/>
        <dsp:cNvSpPr/>
      </dsp:nvSpPr>
      <dsp:spPr>
        <a:xfrm rot="5400000">
          <a:off x="5473092" y="-1068092"/>
          <a:ext cx="1291154" cy="5758748"/>
        </a:xfrm>
        <a:prstGeom prst="round2SameRect">
          <a:avLst/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Описание базы данных должно представляться на логическом уровне таким же образом, как и обычные данные, что позволит санкционированным пользователям использовать для обращений к этому описанию тот же реляционный язык, что и при обращении к данным.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 rot="-5400000">
        <a:off x="3239296" y="1228733"/>
        <a:ext cx="5695719" cy="1165096"/>
      </dsp:txXfrm>
    </dsp:sp>
    <dsp:sp modelId="{5A6438BA-1EBB-41DD-8657-46F958E06006}">
      <dsp:nvSpPr>
        <dsp:cNvPr id="0" name=""/>
        <dsp:cNvSpPr/>
      </dsp:nvSpPr>
      <dsp:spPr>
        <a:xfrm>
          <a:off x="0" y="1256715"/>
          <a:ext cx="3239295" cy="1109132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4 - динамический интерактивный каталог, построенный по правилам реляционной модели</a:t>
          </a:r>
          <a:endParaRPr lang="ru-RU" sz="1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4143" y="1310858"/>
        <a:ext cx="3131009" cy="1000846"/>
      </dsp:txXfrm>
    </dsp:sp>
    <dsp:sp modelId="{578D4BCA-13E6-4737-BD14-6BC70A6B98F8}">
      <dsp:nvSpPr>
        <dsp:cNvPr id="0" name=""/>
        <dsp:cNvSpPr/>
      </dsp:nvSpPr>
      <dsp:spPr>
        <a:xfrm rot="5400000">
          <a:off x="5594126" y="184692"/>
          <a:ext cx="1061049" cy="5764377"/>
        </a:xfrm>
        <a:prstGeom prst="round2SameRect">
          <a:avLst/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Реляционная система может поддерживать несколько языков и различные режимы работы с терминалами. Однако должен существовать по крайней мере один язык, операторы которого позволяли бы выражать конструкции </a:t>
          </a:r>
          <a:r>
            <a:rPr lang="ru-RU" sz="1600" kern="1200" dirty="0" err="1" smtClean="0">
              <a:latin typeface="Arial" pitchFamily="34" charset="0"/>
              <a:cs typeface="Arial" pitchFamily="34" charset="0"/>
            </a:rPr>
            <a:t>РБД</a:t>
          </a:r>
          <a:r>
            <a:rPr lang="ru-RU" sz="1600" kern="1200" dirty="0" smtClean="0">
              <a:latin typeface="Arial" pitchFamily="34" charset="0"/>
              <a:cs typeface="Arial" pitchFamily="34" charset="0"/>
            </a:rPr>
            <a:t>.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 rot="-5400000">
        <a:off x="3242462" y="2588152"/>
        <a:ext cx="5712581" cy="957457"/>
      </dsp:txXfrm>
    </dsp:sp>
    <dsp:sp modelId="{1610A38C-654F-4D84-88E9-A058D2AD46C9}">
      <dsp:nvSpPr>
        <dsp:cNvPr id="0" name=""/>
        <dsp:cNvSpPr/>
      </dsp:nvSpPr>
      <dsp:spPr>
        <a:xfrm>
          <a:off x="0" y="2512315"/>
          <a:ext cx="3242462" cy="1109132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5 </a:t>
          </a:r>
          <a:r>
            <a:rPr lang="ru-RU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6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исчерпывающий подъязык данных</a:t>
          </a:r>
          <a:endParaRPr lang="ru-RU" sz="1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4143" y="2566458"/>
        <a:ext cx="3134176" cy="1000846"/>
      </dsp:txXfrm>
    </dsp:sp>
    <dsp:sp modelId="{A832618C-C7BF-4D80-8489-1C81410217CD}">
      <dsp:nvSpPr>
        <dsp:cNvPr id="0" name=""/>
        <dsp:cNvSpPr/>
      </dsp:nvSpPr>
      <dsp:spPr>
        <a:xfrm rot="5400000">
          <a:off x="5581415" y="1349282"/>
          <a:ext cx="1086470" cy="5764377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Способность обрабатывать базовые или производные отношения (т.е. представления) как единый операнд должна относиться не только к процедурам извлечения данных, но и к операциям вставки, обновления и удаления данных.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 rot="-5400000">
        <a:off x="3242462" y="3741273"/>
        <a:ext cx="5711340" cy="980396"/>
      </dsp:txXfrm>
    </dsp:sp>
    <dsp:sp modelId="{84DB0887-6DC7-4E42-B1A9-87A87E32C2BE}">
      <dsp:nvSpPr>
        <dsp:cNvPr id="0" name=""/>
        <dsp:cNvSpPr/>
      </dsp:nvSpPr>
      <dsp:spPr>
        <a:xfrm>
          <a:off x="0" y="3676904"/>
          <a:ext cx="3242462" cy="1109132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Правило 7 - высокоуровневые операции вставки, обновления и удаления</a:t>
          </a:r>
          <a:endParaRPr lang="ru-RU" sz="1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4143" y="3731047"/>
        <a:ext cx="3134176" cy="1000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0893C-20D4-4CB9-849F-C94E87FCA164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FD11B-79E4-42BC-BC13-AA8F708DE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50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FAF1A-728F-4CCB-BEAF-E5435FD28947}" type="slidenum">
              <a:rPr kumimoji="0" lang="ko-KR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ko-KR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638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692150"/>
            <a:ext cx="77724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82566" y="1863725"/>
            <a:ext cx="7772400" cy="376078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429000" y="6207125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858000" y="62071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4D3D4-9429-49FC-A271-C9762D860687}" type="slidenum"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48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56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1815-B8BA-4CB5-9C56-7420D867050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28BA-DBF1-4FCD-A760-6009E5A27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41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81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74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91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48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4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409"/>
            <a:ext cx="9144000" cy="977899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1590"/>
            <a:ext cx="9063989" cy="5486400"/>
          </a:xfrm>
        </p:spPr>
        <p:txBody>
          <a:bodyPr/>
          <a:lstStyle>
            <a:lvl1pPr marL="0" indent="457200" algn="just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>
              <a:defRPr sz="2000" b="1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8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5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9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9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DBD9794-A4CC-42D0-9A65-24C6B9EF407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22"/>
          <a:stretch/>
        </p:blipFill>
        <p:spPr>
          <a:xfrm>
            <a:off x="0" y="0"/>
            <a:ext cx="9144000" cy="1219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969" y="1339998"/>
            <a:ext cx="8875731" cy="5403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" y="119269"/>
            <a:ext cx="9018270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360000" algn="just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85800" indent="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E1815-B8BA-4CB5-9C56-7420D867050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428BA-DBF1-4FCD-A760-6009E5A27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39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0.w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" y="1183987"/>
            <a:ext cx="8801100" cy="39319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6600" b="1" dirty="0" smtClean="0">
                <a:ln w="0"/>
                <a:solidFill>
                  <a:srgbClr val="002060"/>
                </a:solidFill>
                <a:effectLst/>
                <a:latin typeface="+mn-lt"/>
              </a:rPr>
              <a:t>Тема:</a:t>
            </a:r>
            <a:br>
              <a:rPr lang="ru-RU" sz="6600" b="1" dirty="0" smtClean="0">
                <a:ln w="0"/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6600" dirty="0" smtClean="0">
                <a:ln w="0"/>
                <a:solidFill>
                  <a:srgbClr val="002060"/>
                </a:solidFill>
                <a:effectLst/>
                <a:latin typeface="+mn-lt"/>
              </a:rPr>
              <a:t>«</a:t>
            </a:r>
            <a:r>
              <a:rPr lang="ru-RU" sz="6600" dirty="0">
                <a:ln w="0"/>
                <a:solidFill>
                  <a:srgbClr val="002060"/>
                </a:solidFill>
                <a:effectLst/>
                <a:latin typeface="+mn-lt"/>
              </a:rPr>
              <a:t>РЕЛЯЦИОННЫЕ ЯЗЫКИ</a:t>
            </a:r>
            <a:r>
              <a:rPr lang="ru-RU" sz="6600" dirty="0" smtClean="0">
                <a:ln w="0"/>
                <a:solidFill>
                  <a:srgbClr val="002060"/>
                </a:solidFill>
                <a:effectLst/>
                <a:latin typeface="+mn-lt"/>
              </a:rPr>
              <a:t>»</a:t>
            </a:r>
            <a:br>
              <a:rPr lang="ru-RU" sz="6600" dirty="0" smtClean="0">
                <a:ln w="0"/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6600" dirty="0" smtClean="0">
                <a:ln w="0"/>
                <a:solidFill>
                  <a:srgbClr val="002060"/>
                </a:solidFill>
                <a:effectLst/>
                <a:latin typeface="+mn-lt"/>
              </a:rPr>
              <a:t>(часть 1)</a:t>
            </a:r>
            <a:endParaRPr lang="en-US" sz="6600" b="1" dirty="0">
              <a:ln w="0"/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4700" y="5841236"/>
            <a:ext cx="54559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smtClean="0"/>
              <a:t>доцент каф. ВТ и АСУ Игнатьева О.В.</a:t>
            </a:r>
            <a:endParaRPr lang="ru-RU" sz="2600" b="1"/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348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5535930"/>
            <a:ext cx="9006840" cy="8801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257300"/>
            <a:ext cx="9006840" cy="88011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реляционной алгебры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Таким образом, </a:t>
            </a:r>
            <a:r>
              <a:rPr lang="ru-RU" i="1" dirty="0">
                <a:solidFill>
                  <a:srgbClr val="FF0000"/>
                </a:solidFill>
              </a:rPr>
              <a:t>реляционная алгебра </a:t>
            </a:r>
            <a:r>
              <a:rPr lang="ru-RU" i="1" dirty="0"/>
              <a:t>– это </a:t>
            </a:r>
            <a:r>
              <a:rPr lang="ru-RU" dirty="0"/>
              <a:t>набор операторов для обработки отношений. 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этот набор входят следующие операторы: </a:t>
            </a:r>
            <a:r>
              <a:rPr lang="ru-RU" dirty="0">
                <a:solidFill>
                  <a:srgbClr val="173A8D"/>
                </a:solidFill>
              </a:rPr>
              <a:t>операторы выборки, проекции, произведения, объединения,</a:t>
            </a:r>
            <a:r>
              <a:rPr lang="uk-UA" dirty="0">
                <a:solidFill>
                  <a:srgbClr val="173A8D"/>
                </a:solidFill>
              </a:rPr>
              <a:t> п</a:t>
            </a:r>
            <a:r>
              <a:rPr lang="ru-RU" dirty="0" err="1">
                <a:solidFill>
                  <a:srgbClr val="173A8D"/>
                </a:solidFill>
              </a:rPr>
              <a:t>ересечения</a:t>
            </a:r>
            <a:r>
              <a:rPr lang="ru-RU" dirty="0">
                <a:solidFill>
                  <a:srgbClr val="173A8D"/>
                </a:solidFill>
              </a:rPr>
              <a:t>, вычитания, соединения и деления</a:t>
            </a:r>
            <a:r>
              <a:rPr lang="ru-RU" dirty="0"/>
              <a:t>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Восемь</a:t>
            </a:r>
            <a:r>
              <a:rPr lang="ru-RU" dirty="0" smtClean="0"/>
              <a:t> </a:t>
            </a:r>
            <a:r>
              <a:rPr lang="ru-RU" dirty="0"/>
              <a:t>операторов Кодда не представляют </a:t>
            </a:r>
            <a:r>
              <a:rPr lang="ru-RU" i="1" dirty="0"/>
              <a:t>минимального </a:t>
            </a:r>
            <a:r>
              <a:rPr lang="ru-RU" dirty="0"/>
              <a:t>набора операторов. </a:t>
            </a:r>
          </a:p>
          <a:p>
            <a:r>
              <a:rPr lang="ru-RU" dirty="0">
                <a:solidFill>
                  <a:srgbClr val="FF0000"/>
                </a:solidFill>
              </a:rPr>
              <a:t>Три операции </a:t>
            </a:r>
            <a:r>
              <a:rPr lang="ru-RU" dirty="0"/>
              <a:t>из этого набора, а именно — соединение, пересечение и деление, можно определить через остальные пять. </a:t>
            </a:r>
          </a:p>
          <a:p>
            <a:r>
              <a:rPr lang="ru-RU" dirty="0">
                <a:solidFill>
                  <a:srgbClr val="FF0000"/>
                </a:solidFill>
              </a:rPr>
              <a:t>Пять данных операций (выборка, проекция, произведение, объединение и вычитание)</a:t>
            </a:r>
            <a:r>
              <a:rPr lang="ru-RU" dirty="0"/>
              <a:t> можно рассматривать как </a:t>
            </a:r>
            <a:r>
              <a:rPr lang="ru-RU" dirty="0">
                <a:solidFill>
                  <a:srgbClr val="FF0000"/>
                </a:solidFill>
              </a:rPr>
              <a:t>примитивные</a:t>
            </a:r>
            <a:r>
              <a:rPr lang="ru-RU" dirty="0"/>
              <a:t> в том смысле, что ни одна из них не выражается через другие. 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Основная </a:t>
            </a:r>
            <a:r>
              <a:rPr lang="ru-RU" dirty="0">
                <a:solidFill>
                  <a:srgbClr val="FF0000"/>
                </a:solidFill>
              </a:rPr>
              <a:t>цель алгебры </a:t>
            </a:r>
            <a:r>
              <a:rPr lang="ru-RU" dirty="0"/>
              <a:t>— обеспечить запись реляционных выражений.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76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Задачи реляционной алгебры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91590"/>
            <a:ext cx="9063989" cy="428353"/>
          </a:xfrm>
        </p:spPr>
        <p:txBody>
          <a:bodyPr>
            <a:normAutofit/>
          </a:bodyPr>
          <a:lstStyle/>
          <a:p>
            <a:r>
              <a:rPr lang="ru-RU" u="sng" dirty="0">
                <a:solidFill>
                  <a:srgbClr val="FF0000"/>
                </a:solidFill>
              </a:rPr>
              <a:t>Возможные применения подобных выражений</a:t>
            </a:r>
            <a:r>
              <a:rPr lang="ru-RU" dirty="0" smtClean="0"/>
              <a:t>: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130627" y="1719943"/>
          <a:ext cx="8933361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255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5238750"/>
            <a:ext cx="9006840" cy="157353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3101340"/>
            <a:ext cx="9006840" cy="88011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257300"/>
            <a:ext cx="9006840" cy="88011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Задачи реляционной алгебры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В целом, выражения реляционной алгебры служат для </a:t>
            </a:r>
            <a:r>
              <a:rPr lang="ru-RU" i="1" dirty="0">
                <a:solidFill>
                  <a:srgbClr val="FF0000"/>
                </a:solidFill>
              </a:rPr>
              <a:t>символического высокоуровневого представления намерений пользователя</a:t>
            </a:r>
            <a:r>
              <a:rPr lang="ru-RU" dirty="0"/>
              <a:t>. </a:t>
            </a:r>
          </a:p>
          <a:p>
            <a:r>
              <a:rPr lang="ru-RU" dirty="0"/>
              <a:t>И именно потому, что подобные выражения являются </a:t>
            </a:r>
            <a:r>
              <a:rPr lang="ru-RU" dirty="0">
                <a:solidFill>
                  <a:srgbClr val="FF0000"/>
                </a:solidFill>
              </a:rPr>
              <a:t>символическими и высокоуровневыми</a:t>
            </a:r>
            <a:r>
              <a:rPr lang="ru-RU" dirty="0"/>
              <a:t>, ими можно манипулировать в соответствии с различными символическими высокоуровневыми правилами преобразования. </a:t>
            </a:r>
          </a:p>
          <a:p>
            <a:r>
              <a:rPr lang="en-US" dirty="0"/>
              <a:t> </a:t>
            </a:r>
            <a:endParaRPr lang="ru-RU" dirty="0"/>
          </a:p>
          <a:p>
            <a:r>
              <a:rPr lang="ru-RU" dirty="0"/>
              <a:t>Таким образом, </a:t>
            </a:r>
            <a:r>
              <a:rPr lang="ru-RU" dirty="0">
                <a:solidFill>
                  <a:srgbClr val="FF0000"/>
                </a:solidFill>
              </a:rPr>
              <a:t>реляционная алгебра может служить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основанием для выполнения оптимизации</a:t>
            </a:r>
            <a:r>
              <a:rPr lang="ru-RU" dirty="0"/>
              <a:t>. </a:t>
            </a:r>
          </a:p>
          <a:p>
            <a:endParaRPr lang="ru-RU" dirty="0" smtClean="0"/>
          </a:p>
          <a:p>
            <a:r>
              <a:rPr lang="ru-RU" dirty="0" smtClean="0"/>
              <a:t>Благодаря </a:t>
            </a:r>
            <a:r>
              <a:rPr lang="ru-RU" dirty="0"/>
              <a:t>своей фундаментальной природе реляционная алгебра часто используется в качестве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критерия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возможностей </a:t>
            </a:r>
            <a:r>
              <a:rPr lang="ru-RU" dirty="0"/>
              <a:t>выражения пользовательских намерений для некоторого определенного реляционного языка (например, такого, как язык </a:t>
            </a:r>
            <a:r>
              <a:rPr lang="en-US" dirty="0"/>
              <a:t>SQL</a:t>
            </a:r>
            <a:r>
              <a:rPr lang="ru-RU" dirty="0"/>
              <a:t>). </a:t>
            </a:r>
          </a:p>
          <a:p>
            <a:r>
              <a:rPr lang="ru-RU" dirty="0"/>
              <a:t>В общем случае язык называют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реляционно-полным</a:t>
            </a:r>
            <a:r>
              <a:rPr lang="ru-RU" dirty="0"/>
              <a:t>, если его возможности, по крайней мере, соответствуют возможностям, обеспечиваемым алгебраическими операциями - если выражения этого языка позволяют определить каждое отношение, которое может быть определено с помощью алгебраических выражений </a:t>
            </a:r>
          </a:p>
        </p:txBody>
      </p:sp>
    </p:spTree>
    <p:extLst>
      <p:ext uri="{BB962C8B-B14F-4D97-AF65-F5344CB8AC3E}">
        <p14:creationId xmlns:p14="http://schemas.microsoft.com/office/powerpoint/2010/main" val="177539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0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effectLst/>
              </a:rPr>
              <a:t>Рассмотрение </a:t>
            </a:r>
            <a:r>
              <a:rPr lang="ru-RU">
                <a:effectLst/>
              </a:rPr>
              <a:t>СУБД </a:t>
            </a:r>
            <a:r>
              <a:rPr lang="ru-RU" smtClean="0">
                <a:effectLst/>
              </a:rPr>
              <a:t>с точки зрения реляционности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91590"/>
            <a:ext cx="9063989" cy="1963239"/>
          </a:xfrm>
        </p:spPr>
        <p:txBody>
          <a:bodyPr>
            <a:normAutofit/>
          </a:bodyPr>
          <a:lstStyle/>
          <a:p>
            <a:r>
              <a:rPr lang="ru-RU" dirty="0"/>
              <a:t>Когда СУБД можно считать </a:t>
            </a:r>
            <a:r>
              <a:rPr lang="ru-RU" dirty="0" smtClean="0"/>
              <a:t>реляционной?</a:t>
            </a:r>
            <a:endParaRPr lang="ru-RU" dirty="0"/>
          </a:p>
          <a:p>
            <a:r>
              <a:rPr lang="ru-RU" dirty="0"/>
              <a:t>Кодд </a:t>
            </a:r>
            <a:r>
              <a:rPr lang="ru-RU" dirty="0" smtClean="0"/>
              <a:t>(основоположник реляционной модели данных) </a:t>
            </a:r>
            <a:r>
              <a:rPr lang="ru-RU" dirty="0"/>
              <a:t>предложил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правил определения реляционных систем</a:t>
            </a:r>
            <a:r>
              <a:rPr lang="ru-RU" dirty="0"/>
              <a:t>. Эти правила образуют своего рода эталон, по которому можно определить принадлежность СУБД к разряду действительно реляционных систем.</a:t>
            </a:r>
          </a:p>
          <a:p>
            <a:r>
              <a:rPr lang="ru-RU" dirty="0">
                <a:solidFill>
                  <a:srgbClr val="FF0000"/>
                </a:solidFill>
              </a:rPr>
              <a:t>Правила разделяются на пять функциональных групп</a:t>
            </a:r>
            <a:r>
              <a:rPr lang="ru-RU" dirty="0" smtClean="0"/>
              <a:t>: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1524000" y="3374571"/>
          <a:ext cx="6096000" cy="3193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676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1291589"/>
            <a:ext cx="9006840" cy="5154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12948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effectLst/>
              </a:rPr>
              <a:t>Рассмотрение </a:t>
            </a:r>
            <a:r>
              <a:rPr lang="ru-RU">
                <a:effectLst/>
              </a:rPr>
              <a:t>СУБД </a:t>
            </a:r>
            <a:r>
              <a:rPr lang="ru-RU" smtClean="0">
                <a:effectLst/>
              </a:rPr>
              <a:t>с точки зрения реляционности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91590"/>
            <a:ext cx="9063989" cy="138629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Фундаментальные </a:t>
            </a:r>
            <a:r>
              <a:rPr lang="ru-RU" dirty="0">
                <a:solidFill>
                  <a:srgbClr val="FF0000"/>
                </a:solidFill>
              </a:rPr>
              <a:t>правила (правила 0 и 12)</a:t>
            </a:r>
          </a:p>
          <a:p>
            <a:endParaRPr lang="ru-RU" dirty="0" smtClean="0"/>
          </a:p>
          <a:p>
            <a:r>
              <a:rPr lang="ru-RU" dirty="0" smtClean="0"/>
              <a:t>Если </a:t>
            </a:r>
            <a:r>
              <a:rPr lang="ru-RU" dirty="0"/>
              <a:t>СУБД не удовлетворяет этим правилам, то ее не следует считать реляционной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i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137431" y="2677886"/>
          <a:ext cx="878912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460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1374865"/>
            <a:ext cx="9006840" cy="7086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12948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solidFill>
                  <a:srgbClr val="173A8D"/>
                </a:solidFill>
              </a:rPr>
              <a:t>Правила </a:t>
            </a:r>
            <a:r>
              <a:rPr lang="ru-RU">
                <a:solidFill>
                  <a:srgbClr val="173A8D"/>
                </a:solidFill>
              </a:rPr>
              <a:t>определения реляционных систем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91590"/>
            <a:ext cx="9063989" cy="913728"/>
          </a:xfrm>
        </p:spPr>
        <p:txBody>
          <a:bodyPr/>
          <a:lstStyle/>
          <a:p>
            <a:r>
              <a:rPr lang="ru-RU" dirty="0"/>
              <a:t> </a:t>
            </a:r>
          </a:p>
          <a:p>
            <a:r>
              <a:rPr lang="ru-RU" dirty="0">
                <a:solidFill>
                  <a:srgbClr val="FF0000"/>
                </a:solidFill>
              </a:rPr>
              <a:t>Структурные правила (правила 1 и 6</a:t>
            </a:r>
            <a:r>
              <a:rPr lang="ru-RU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0" y="2272553"/>
          <a:ext cx="9006840" cy="4585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141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2860" y="1257300"/>
            <a:ext cx="9006840" cy="5943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12948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>
                <a:solidFill>
                  <a:srgbClr val="173A8D"/>
                </a:solidFill>
              </a:rPr>
              <a:t>Правила определения реляционных систем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91590"/>
            <a:ext cx="9063989" cy="64008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Правила целостности (правила 3 и 10</a:t>
            </a:r>
            <a:r>
              <a:rPr lang="ru-RU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22860" y="1851659"/>
          <a:ext cx="9006840" cy="484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112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2860" y="1257300"/>
            <a:ext cx="9006840" cy="5943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12948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>
                <a:solidFill>
                  <a:srgbClr val="173A8D"/>
                </a:solidFill>
              </a:rPr>
              <a:t>Правила определения реляционных систем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91590"/>
            <a:ext cx="9063989" cy="560070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dirty="0" smtClean="0">
                <a:solidFill>
                  <a:srgbClr val="FF0000"/>
                </a:solidFill>
              </a:rPr>
              <a:t>Правила </a:t>
            </a:r>
            <a:r>
              <a:rPr lang="ru-RU" dirty="0">
                <a:solidFill>
                  <a:srgbClr val="FF0000"/>
                </a:solidFill>
              </a:rPr>
              <a:t>манипулирования данными (правила 2, 4, 5 и 7</a:t>
            </a:r>
            <a:r>
              <a:rPr lang="ru-RU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0" y="1976719"/>
          <a:ext cx="9006840" cy="478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861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2860" y="1383030"/>
            <a:ext cx="9006840" cy="6057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12948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>
                <a:solidFill>
                  <a:srgbClr val="173A8D"/>
                </a:solidFill>
              </a:rPr>
              <a:t>Правила определения реляционных систем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91590"/>
            <a:ext cx="9063989" cy="69723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 </a:t>
            </a:r>
          </a:p>
          <a:p>
            <a:r>
              <a:rPr lang="ru-RU" dirty="0">
                <a:solidFill>
                  <a:srgbClr val="FF0000"/>
                </a:solidFill>
              </a:rPr>
              <a:t>Правила независимости отданных (правила 8, 9 и 11)</a:t>
            </a:r>
          </a:p>
          <a:p>
            <a:endParaRPr lang="ru-RU" i="1" dirty="0" smtClean="0"/>
          </a:p>
          <a:p>
            <a:endParaRPr lang="ru-RU" dirty="0"/>
          </a:p>
        </p:txBody>
      </p:sp>
      <p:graphicFrame>
        <p:nvGraphicFramePr>
          <p:cNvPr id="10" name="Схема 9"/>
          <p:cNvGraphicFramePr/>
          <p:nvPr>
            <p:extLst/>
          </p:nvPr>
        </p:nvGraphicFramePr>
        <p:xfrm>
          <a:off x="22860" y="1988820"/>
          <a:ext cx="9006840" cy="4869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660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74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2766950"/>
            <a:ext cx="7189469" cy="3428109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4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4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внимание!</a:t>
            </a:r>
            <a:endParaRPr lang="ru-RU" sz="4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06440" y="6054775"/>
            <a:ext cx="310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доцент каф. ВТ и АСУ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ФГБОУ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ВО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РГУПС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Игнатьева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437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529444"/>
            <a:ext cx="9144000" cy="380010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РЕЛЯЦИОННАЯ АЛГЕБРА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Рассмотрим операторы реляционной алгебры на примере </a:t>
            </a:r>
          </a:p>
          <a:p>
            <a:r>
              <a:rPr lang="ru-RU" dirty="0">
                <a:solidFill>
                  <a:srgbClr val="FF0000"/>
                </a:solidFill>
              </a:rPr>
              <a:t>БАЗЫ ДАННЫХ </a:t>
            </a:r>
            <a:r>
              <a:rPr lang="en-US" dirty="0" err="1">
                <a:solidFill>
                  <a:srgbClr val="FF0000"/>
                </a:solidFill>
              </a:rPr>
              <a:t>DREEMHOME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Отношения</a:t>
            </a:r>
            <a:r>
              <a:rPr lang="en-US" dirty="0"/>
              <a:t>:</a:t>
            </a:r>
            <a:endParaRPr lang="ru-RU" dirty="0"/>
          </a:p>
          <a:p>
            <a:pPr algn="l"/>
            <a:r>
              <a:rPr lang="en-US" dirty="0">
                <a:solidFill>
                  <a:srgbClr val="FF0000"/>
                </a:solidFill>
              </a:rPr>
              <a:t>BRANCH (</a:t>
            </a:r>
            <a:r>
              <a:rPr lang="ru-RU" dirty="0">
                <a:solidFill>
                  <a:srgbClr val="FF0000"/>
                </a:solidFill>
              </a:rPr>
              <a:t>отделения компании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ru-RU" dirty="0" smtClean="0"/>
              <a:t>: </a:t>
            </a:r>
            <a:r>
              <a:rPr lang="en-US" dirty="0" smtClean="0"/>
              <a:t>(</a:t>
            </a:r>
            <a:r>
              <a:rPr lang="ru-RU" u="sng" dirty="0"/>
              <a:t>В</a:t>
            </a:r>
            <a:r>
              <a:rPr lang="en-US" u="sng" dirty="0"/>
              <a:t>n</a:t>
            </a:r>
            <a:r>
              <a:rPr lang="ru-RU" u="sng" dirty="0"/>
              <a:t>о</a:t>
            </a:r>
            <a:r>
              <a:rPr lang="en-US" dirty="0"/>
              <a:t>, Street, Area, City, </a:t>
            </a:r>
            <a:r>
              <a:rPr lang="en-US" dirty="0" err="1"/>
              <a:t>Pcode</a:t>
            </a:r>
            <a:r>
              <a:rPr lang="en-US" dirty="0"/>
              <a:t>, </a:t>
            </a:r>
            <a:endParaRPr lang="ru-RU" dirty="0" smtClean="0"/>
          </a:p>
          <a:p>
            <a:pPr algn="l"/>
            <a:r>
              <a:rPr lang="ru-RU" dirty="0"/>
              <a:t> </a:t>
            </a:r>
            <a:r>
              <a:rPr lang="ru-RU" dirty="0" smtClean="0"/>
              <a:t>                                                           </a:t>
            </a:r>
            <a:r>
              <a:rPr lang="en-US" dirty="0" err="1" smtClean="0"/>
              <a:t>Tel_no</a:t>
            </a:r>
            <a:r>
              <a:rPr lang="en-US" dirty="0"/>
              <a:t>, </a:t>
            </a:r>
            <a:r>
              <a:rPr lang="en-US" dirty="0" err="1"/>
              <a:t>Fax_No</a:t>
            </a:r>
            <a:r>
              <a:rPr lang="en-US" dirty="0"/>
              <a:t>)</a:t>
            </a:r>
            <a:endParaRPr lang="ru-RU" dirty="0"/>
          </a:p>
          <a:p>
            <a:pPr algn="l"/>
            <a:r>
              <a:rPr lang="en-US" dirty="0">
                <a:solidFill>
                  <a:srgbClr val="FF0000"/>
                </a:solidFill>
              </a:rPr>
              <a:t>STAFF (</a:t>
            </a:r>
            <a:r>
              <a:rPr lang="ru-RU" dirty="0">
                <a:solidFill>
                  <a:srgbClr val="FF0000"/>
                </a:solidFill>
              </a:rPr>
              <a:t>сотрудники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ru-RU" dirty="0" smtClean="0"/>
              <a:t>: </a:t>
            </a:r>
            <a:r>
              <a:rPr lang="en-US" dirty="0" smtClean="0"/>
              <a:t>(</a:t>
            </a:r>
            <a:r>
              <a:rPr lang="en-US" u="sng" dirty="0" err="1"/>
              <a:t>Sno</a:t>
            </a:r>
            <a:r>
              <a:rPr lang="en-US" dirty="0"/>
              <a:t>, </a:t>
            </a:r>
            <a:r>
              <a:rPr lang="en-US" dirty="0" err="1"/>
              <a:t>FName</a:t>
            </a:r>
            <a:r>
              <a:rPr lang="en-US" dirty="0"/>
              <a:t>, </a:t>
            </a:r>
            <a:r>
              <a:rPr lang="en-US" dirty="0" err="1"/>
              <a:t>Lname</a:t>
            </a:r>
            <a:r>
              <a:rPr lang="en-US" dirty="0"/>
              <a:t>, Address, </a:t>
            </a:r>
            <a:r>
              <a:rPr lang="en-US" dirty="0" err="1"/>
              <a:t>tel_no</a:t>
            </a:r>
            <a:r>
              <a:rPr lang="en-US" dirty="0"/>
              <a:t>, Position, </a:t>
            </a:r>
            <a:r>
              <a:rPr lang="ru-RU" dirty="0" smtClean="0"/>
              <a:t> </a:t>
            </a:r>
          </a:p>
          <a:p>
            <a:pPr algn="l"/>
            <a:r>
              <a:rPr lang="ru-RU" dirty="0"/>
              <a:t> </a:t>
            </a:r>
            <a:r>
              <a:rPr lang="ru-RU" dirty="0" smtClean="0"/>
              <a:t>                                     </a:t>
            </a:r>
            <a:r>
              <a:rPr lang="en-US" dirty="0" smtClean="0"/>
              <a:t>Sex</a:t>
            </a:r>
            <a:r>
              <a:rPr lang="en-US" dirty="0"/>
              <a:t>, DOB, Salary, NIN, </a:t>
            </a:r>
            <a:r>
              <a:rPr lang="en-US" dirty="0" err="1"/>
              <a:t>Bno</a:t>
            </a:r>
            <a:r>
              <a:rPr lang="en-US" dirty="0"/>
              <a:t>)</a:t>
            </a:r>
            <a:endParaRPr lang="ru-RU" dirty="0"/>
          </a:p>
          <a:p>
            <a:pPr algn="l"/>
            <a:r>
              <a:rPr lang="en-US" dirty="0" err="1">
                <a:solidFill>
                  <a:srgbClr val="FF0000"/>
                </a:solidFill>
              </a:rPr>
              <a:t>PROPERTY_FOR_RENT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ru-RU" dirty="0">
                <a:solidFill>
                  <a:srgbClr val="FF0000"/>
                </a:solidFill>
              </a:rPr>
              <a:t>объекты недвижимости</a:t>
            </a:r>
            <a:r>
              <a:rPr lang="en-US" dirty="0" smtClean="0"/>
              <a:t>)</a:t>
            </a:r>
            <a:r>
              <a:rPr lang="ru-RU" dirty="0" smtClean="0"/>
              <a:t>: </a:t>
            </a:r>
            <a:r>
              <a:rPr lang="en-US" dirty="0" smtClean="0"/>
              <a:t>(</a:t>
            </a:r>
            <a:r>
              <a:rPr lang="en-US" u="sng" dirty="0" err="1"/>
              <a:t>Pno</a:t>
            </a:r>
            <a:r>
              <a:rPr lang="en-US" dirty="0"/>
              <a:t>, Street, </a:t>
            </a:r>
            <a:endParaRPr lang="ru-RU" dirty="0" smtClean="0"/>
          </a:p>
          <a:p>
            <a:pPr algn="l"/>
            <a:r>
              <a:rPr lang="ru-RU" dirty="0"/>
              <a:t> </a:t>
            </a:r>
            <a:r>
              <a:rPr lang="ru-RU" dirty="0" smtClean="0"/>
              <a:t>                                 </a:t>
            </a:r>
            <a:r>
              <a:rPr lang="en-US" dirty="0" smtClean="0"/>
              <a:t>Area</a:t>
            </a:r>
            <a:r>
              <a:rPr lang="en-US" dirty="0"/>
              <a:t>, City, </a:t>
            </a:r>
            <a:r>
              <a:rPr lang="en-US" dirty="0" err="1"/>
              <a:t>Pcode</a:t>
            </a:r>
            <a:r>
              <a:rPr lang="en-US" dirty="0"/>
              <a:t>, Type, Rooms, Rent, Ono</a:t>
            </a:r>
            <a:r>
              <a:rPr lang="en-US" dirty="0" smtClean="0"/>
              <a:t>,</a:t>
            </a:r>
            <a:r>
              <a:rPr lang="ru-RU" dirty="0" smtClean="0"/>
              <a:t> </a:t>
            </a:r>
            <a:r>
              <a:rPr lang="en-US" dirty="0" err="1" smtClean="0"/>
              <a:t>Sno</a:t>
            </a:r>
            <a:r>
              <a:rPr lang="en-US" dirty="0" smtClean="0"/>
              <a:t>, </a:t>
            </a:r>
            <a:r>
              <a:rPr lang="en-US" dirty="0" err="1" smtClean="0"/>
              <a:t>Bno</a:t>
            </a:r>
            <a:r>
              <a:rPr lang="en-US" dirty="0"/>
              <a:t>)</a:t>
            </a:r>
            <a:endParaRPr lang="ru-RU" dirty="0"/>
          </a:p>
          <a:p>
            <a:pPr algn="l"/>
            <a:r>
              <a:rPr lang="en-US" dirty="0">
                <a:solidFill>
                  <a:srgbClr val="FF0000"/>
                </a:solidFill>
              </a:rPr>
              <a:t>RENTER (</a:t>
            </a:r>
            <a:r>
              <a:rPr lang="ru-RU" dirty="0">
                <a:solidFill>
                  <a:srgbClr val="FF0000"/>
                </a:solidFill>
              </a:rPr>
              <a:t>арендаторы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ru-RU" dirty="0" smtClean="0"/>
              <a:t>: </a:t>
            </a:r>
            <a:r>
              <a:rPr lang="en-US" dirty="0" smtClean="0"/>
              <a:t>(</a:t>
            </a:r>
            <a:r>
              <a:rPr lang="en-US" u="sng" dirty="0" err="1"/>
              <a:t>Rno</a:t>
            </a:r>
            <a:r>
              <a:rPr lang="en-US" dirty="0"/>
              <a:t>, </a:t>
            </a:r>
            <a:r>
              <a:rPr lang="en-US" dirty="0" err="1"/>
              <a:t>Fname</a:t>
            </a:r>
            <a:r>
              <a:rPr lang="en-US" dirty="0"/>
              <a:t>, </a:t>
            </a:r>
            <a:r>
              <a:rPr lang="en-US" dirty="0" err="1"/>
              <a:t>Lname</a:t>
            </a:r>
            <a:r>
              <a:rPr lang="en-US" dirty="0"/>
              <a:t>, Address, </a:t>
            </a:r>
            <a:r>
              <a:rPr lang="en-US" dirty="0" err="1"/>
              <a:t>Tel_no</a:t>
            </a:r>
            <a:r>
              <a:rPr lang="en-US" dirty="0"/>
              <a:t>, </a:t>
            </a:r>
            <a:r>
              <a:rPr lang="ru-RU" dirty="0" smtClean="0"/>
              <a:t>                          </a:t>
            </a:r>
          </a:p>
          <a:p>
            <a:pPr algn="l"/>
            <a:r>
              <a:rPr lang="ru-RU" dirty="0"/>
              <a:t> </a:t>
            </a:r>
            <a:r>
              <a:rPr lang="ru-RU" dirty="0" smtClean="0"/>
              <a:t>                                           </a:t>
            </a:r>
            <a:r>
              <a:rPr lang="en-US" dirty="0" err="1" smtClean="0"/>
              <a:t>Pref_type</a:t>
            </a:r>
            <a:r>
              <a:rPr lang="en-US" dirty="0"/>
              <a:t>, </a:t>
            </a:r>
            <a:r>
              <a:rPr lang="en-US" dirty="0" err="1"/>
              <a:t>Max_rent</a:t>
            </a:r>
            <a:r>
              <a:rPr lang="en-US" dirty="0"/>
              <a:t>, </a:t>
            </a:r>
            <a:r>
              <a:rPr lang="en-US" dirty="0" err="1"/>
              <a:t>Bno</a:t>
            </a:r>
            <a:r>
              <a:rPr lang="en-US" dirty="0"/>
              <a:t>)</a:t>
            </a:r>
            <a:endParaRPr lang="ru-RU" dirty="0"/>
          </a:p>
          <a:p>
            <a:pPr algn="l"/>
            <a:r>
              <a:rPr lang="en-US" dirty="0">
                <a:solidFill>
                  <a:srgbClr val="FF0000"/>
                </a:solidFill>
              </a:rPr>
              <a:t>OWNER (</a:t>
            </a:r>
            <a:r>
              <a:rPr lang="ru-RU" dirty="0">
                <a:solidFill>
                  <a:srgbClr val="FF0000"/>
                </a:solidFill>
              </a:rPr>
              <a:t>Владелец недвижимости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ru-RU" dirty="0" smtClean="0"/>
              <a:t>: </a:t>
            </a:r>
            <a:r>
              <a:rPr lang="en-US" dirty="0" smtClean="0"/>
              <a:t>(</a:t>
            </a:r>
            <a:r>
              <a:rPr lang="en-US" u="sng" dirty="0"/>
              <a:t>Ono</a:t>
            </a:r>
            <a:r>
              <a:rPr lang="en-US" dirty="0"/>
              <a:t>, </a:t>
            </a:r>
            <a:r>
              <a:rPr lang="en-US" dirty="0" err="1"/>
              <a:t>Fname</a:t>
            </a:r>
            <a:r>
              <a:rPr lang="en-US" dirty="0"/>
              <a:t>, </a:t>
            </a:r>
            <a:r>
              <a:rPr lang="en-US" dirty="0" err="1"/>
              <a:t>Lname</a:t>
            </a:r>
            <a:r>
              <a:rPr lang="en-US" dirty="0"/>
              <a:t>, Address, </a:t>
            </a:r>
            <a:endParaRPr lang="ru-RU" dirty="0" smtClean="0"/>
          </a:p>
          <a:p>
            <a:pPr algn="l"/>
            <a:r>
              <a:rPr lang="ru-RU" dirty="0"/>
              <a:t> </a:t>
            </a:r>
            <a:r>
              <a:rPr lang="ru-RU" dirty="0" smtClean="0"/>
              <a:t>                                                                </a:t>
            </a:r>
            <a:r>
              <a:rPr lang="en-US" dirty="0" err="1" smtClean="0"/>
              <a:t>Tel_no</a:t>
            </a:r>
            <a:r>
              <a:rPr lang="en-US" dirty="0"/>
              <a:t>)</a:t>
            </a:r>
            <a:endParaRPr lang="ru-RU" dirty="0"/>
          </a:p>
          <a:p>
            <a:pPr algn="l"/>
            <a:r>
              <a:rPr lang="en-US" dirty="0">
                <a:solidFill>
                  <a:srgbClr val="FF0000"/>
                </a:solidFill>
              </a:rPr>
              <a:t>VIEWING (</a:t>
            </a:r>
            <a:r>
              <a:rPr lang="ru-RU" dirty="0">
                <a:solidFill>
                  <a:srgbClr val="FF0000"/>
                </a:solidFill>
              </a:rPr>
              <a:t>осмотры недвижимости</a:t>
            </a:r>
            <a:r>
              <a:rPr lang="en-US" dirty="0" smtClean="0"/>
              <a:t>)</a:t>
            </a:r>
            <a:r>
              <a:rPr lang="ru-RU" dirty="0" smtClean="0"/>
              <a:t>: </a:t>
            </a:r>
            <a:r>
              <a:rPr lang="en-US" dirty="0" smtClean="0"/>
              <a:t>(</a:t>
            </a:r>
            <a:r>
              <a:rPr lang="en-US" u="sng" dirty="0" err="1"/>
              <a:t>Rno</a:t>
            </a:r>
            <a:r>
              <a:rPr lang="en-US" u="sng" dirty="0"/>
              <a:t>, </a:t>
            </a:r>
            <a:r>
              <a:rPr lang="en-US" u="sng" dirty="0" err="1"/>
              <a:t>Pno</a:t>
            </a:r>
            <a:r>
              <a:rPr lang="en-US" dirty="0"/>
              <a:t>, Date, Comment)</a:t>
            </a:r>
            <a:endParaRPr lang="ru-RU" dirty="0"/>
          </a:p>
          <a:p>
            <a:r>
              <a:rPr lang="en-US" dirty="0"/>
              <a:t> </a:t>
            </a:r>
            <a:endParaRPr lang="ru-RU" dirty="0"/>
          </a:p>
          <a:p>
            <a:r>
              <a:rPr lang="en-US" dirty="0"/>
              <a:t> 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1026" name="Picture 2" descr="http://csbi-progress.ru/wp-content/uploads/auditOpenEdgeD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385" y="656545"/>
            <a:ext cx="2421371" cy="242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7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48"/>
            <a:ext cx="9144000" cy="662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01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633"/>
            <a:ext cx="9143492" cy="614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017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483"/>
            <a:ext cx="9115893" cy="623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152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РЕЛЯЦИОННАЯ АЛГЕБРА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0"/>
          <a:stretch/>
        </p:blipFill>
        <p:spPr bwMode="auto">
          <a:xfrm>
            <a:off x="109538" y="3671248"/>
            <a:ext cx="9034462" cy="277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344092"/>
            <a:ext cx="8658225" cy="217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16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РЕЛЯЦИОННАЯ </a:t>
            </a:r>
            <a:r>
              <a:rPr lang="ru-RU" smtClean="0"/>
              <a:t>АЛГЕБРА: ВЫБОРКА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684931"/>
            <a:ext cx="89535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89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4143000"/>
            <a:ext cx="69246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19" y="2453519"/>
            <a:ext cx="863917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75"/>
            <a:ext cx="78105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2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52" y="4091357"/>
            <a:ext cx="41433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41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1913" y="2826328"/>
            <a:ext cx="6341423" cy="2467246"/>
          </a:xfrm>
        </p:spPr>
        <p:txBody>
          <a:bodyPr>
            <a:normAutofit/>
          </a:bodyPr>
          <a:lstStyle/>
          <a:p>
            <a:pPr indent="0" algn="ctr"/>
            <a:r>
              <a:rPr lang="ru-RU" sz="4000" dirty="0" smtClean="0"/>
              <a:t>1. Основные определения</a:t>
            </a:r>
            <a:endParaRPr lang="ru-RU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06440" y="6054775"/>
            <a:ext cx="310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доцент каф. ВТ и АСУ </a:t>
            </a:r>
            <a:r>
              <a:rPr lang="ru-RU" b="1" dirty="0" err="1"/>
              <a:t>ФГБОУ</a:t>
            </a:r>
            <a:r>
              <a:rPr lang="ru-RU" b="1" dirty="0"/>
              <a:t> ВО </a:t>
            </a:r>
            <a:r>
              <a:rPr lang="ru-RU" b="1" dirty="0" err="1"/>
              <a:t>РГУПС</a:t>
            </a:r>
            <a:r>
              <a:rPr lang="ru-RU" b="1" dirty="0"/>
              <a:t> Игнатьева </a:t>
            </a:r>
            <a:r>
              <a:rPr lang="ru-RU" b="1" dirty="0" err="1"/>
              <a:t>О.В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850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9388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660"/>
            <a:ext cx="9144000" cy="140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844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89" y="376714"/>
            <a:ext cx="556101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66" y="1610202"/>
            <a:ext cx="782002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5245795"/>
            <a:ext cx="77247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4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ПРОЕКЦИЯ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421142"/>
            <a:ext cx="89535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57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7" y="140162"/>
            <a:ext cx="858202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25" y="5101017"/>
            <a:ext cx="7067550" cy="175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96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1500" cy="690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72" y="3910505"/>
            <a:ext cx="397192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05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41045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4359275"/>
            <a:ext cx="414655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354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" y="240030"/>
            <a:ext cx="610235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985963"/>
            <a:ext cx="811530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0" y="4845319"/>
            <a:ext cx="32004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4005" y="5099956"/>
            <a:ext cx="24003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38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ДЕКАРТОВО ПРОИЗВЕДЕНИЕ</a:t>
            </a:r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993"/>
            <a:ext cx="91440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567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617116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4" y="2781914"/>
            <a:ext cx="45624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69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8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700"/>
            <a:ext cx="9144000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02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5170170"/>
            <a:ext cx="9144000" cy="14820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245870"/>
            <a:ext cx="9144000" cy="113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Основные определения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Управляющая часть </a:t>
            </a:r>
            <a:r>
              <a:rPr lang="ru-RU" dirty="0"/>
              <a:t>реляционной модели данных определяет типы допустимых операций с данными, включая операции обновления и извлечения данных, а также операции изменения структуры базы данных. </a:t>
            </a:r>
          </a:p>
          <a:p>
            <a:r>
              <a:rPr lang="ru-RU" dirty="0"/>
              <a:t>Для управления отношениями в реляционных СУБД используются самые разнообразные языки. </a:t>
            </a:r>
          </a:p>
          <a:p>
            <a:r>
              <a:rPr lang="ru-RU" dirty="0"/>
              <a:t>Некоторые из них являются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процедурными</a:t>
            </a:r>
            <a:r>
              <a:rPr lang="ru-RU" dirty="0"/>
              <a:t>, т.е. с их помощью пользователь точно указывает системе, как</a:t>
            </a:r>
            <a:r>
              <a:rPr lang="ru-RU" i="1" dirty="0"/>
              <a:t> </a:t>
            </a:r>
            <a:r>
              <a:rPr lang="ru-RU" dirty="0"/>
              <a:t>следует манипулировать данными.</a:t>
            </a:r>
          </a:p>
          <a:p>
            <a:r>
              <a:rPr lang="ru-RU" dirty="0"/>
              <a:t>Другие языки являются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непроцедурными</a:t>
            </a:r>
            <a:r>
              <a:rPr lang="ru-RU" dirty="0"/>
              <a:t>, т.е. пользователь указывает, какие данные ему нужны, а не </a:t>
            </a:r>
            <a:r>
              <a:rPr lang="ru-RU" i="1" dirty="0"/>
              <a:t>как </a:t>
            </a:r>
            <a:r>
              <a:rPr lang="ru-RU" dirty="0"/>
              <a:t>их следует извлекать.</a:t>
            </a:r>
          </a:p>
          <a:p>
            <a:r>
              <a:rPr lang="ru-RU" dirty="0"/>
              <a:t>Рассмотрим теорию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реляционной алгебры </a:t>
            </a:r>
            <a:r>
              <a:rPr lang="ru-RU" dirty="0"/>
              <a:t>и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реляционного исчисления</a:t>
            </a:r>
            <a:r>
              <a:rPr lang="ru-RU" dirty="0" smtClean="0"/>
              <a:t>, </a:t>
            </a:r>
            <a:r>
              <a:rPr lang="ru-RU" dirty="0"/>
              <a:t>которые предложены Коддом (1971) в качестве основы для создания реляционных языков. 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Реляционная алгебра </a:t>
            </a:r>
            <a:r>
              <a:rPr lang="ru-RU" dirty="0"/>
              <a:t>– это высокоуровневый непроцедурный язык, т.е. язык, который может быть использован для того, чтобы сообщить СУБД о том, как следует построить требуемое отношение на базе одного или нескольких существующих и базе данных отношений.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30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" y="381000"/>
            <a:ext cx="693261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814"/>
            <a:ext cx="411480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2851933"/>
            <a:ext cx="5038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3574473" y="3927764"/>
            <a:ext cx="530802" cy="988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31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ДЕКАРТОВО ПРОИЗВЕДЕНИЕ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0763"/>
            <a:ext cx="91440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9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260"/>
            <a:ext cx="86582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3348842" y="5580215"/>
            <a:ext cx="2565070" cy="42869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0" y="2894165"/>
            <a:ext cx="89154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" y="860485"/>
            <a:ext cx="9144000" cy="576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08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893"/>
            <a:ext cx="896302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низ 1"/>
          <p:cNvSpPr/>
          <p:nvPr/>
        </p:nvSpPr>
        <p:spPr>
          <a:xfrm>
            <a:off x="3776353" y="4441378"/>
            <a:ext cx="1745673" cy="58189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1" y="5064823"/>
            <a:ext cx="90773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9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ОБЪЕДИНЕНИЕ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722603"/>
            <a:ext cx="893445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92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5"/>
          <a:stretch/>
        </p:blipFill>
        <p:spPr bwMode="auto">
          <a:xfrm>
            <a:off x="-2725" y="285750"/>
            <a:ext cx="9146725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3131245"/>
            <a:ext cx="244792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66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999" y="2943225"/>
            <a:ext cx="4143375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85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3980" cy="658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2"/>
          <a:stretch>
            <a:fillRect/>
          </a:stretch>
        </p:blipFill>
        <p:spPr bwMode="auto">
          <a:xfrm>
            <a:off x="0" y="2914205"/>
            <a:ext cx="9235440" cy="249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69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" y="590550"/>
            <a:ext cx="592296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80" y="2365663"/>
            <a:ext cx="45243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46" y="4625933"/>
            <a:ext cx="4381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53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ПЕРЕСЕЧЕНИЕ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409700"/>
            <a:ext cx="912495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50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0" y="5474970"/>
            <a:ext cx="9144000" cy="11315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2314575"/>
            <a:ext cx="9144000" cy="11315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1245870"/>
            <a:ext cx="9144000" cy="10172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3543300"/>
            <a:ext cx="9144000" cy="8343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Основные определения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Реляционная алгебра </a:t>
            </a:r>
            <a:r>
              <a:rPr lang="ru-RU"/>
              <a:t>-  теоретический язык операций, которые на основе одного или нескольких отношений позволяют одной командой создавать другое отношение без изменения самих исходных отношений</a:t>
            </a:r>
          </a:p>
          <a:p>
            <a:r>
              <a:rPr lang="ru-RU"/>
              <a:t> </a:t>
            </a:r>
          </a:p>
          <a:p>
            <a:r>
              <a:rPr lang="ru-RU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Реляционное исчисление </a:t>
            </a:r>
            <a:r>
              <a:rPr lang="ru-RU"/>
              <a:t>– это непроцедурный язык, который можно использовать для определения того, каким</a:t>
            </a:r>
            <a:r>
              <a:rPr lang="ru-RU" i="1"/>
              <a:t> </a:t>
            </a:r>
            <a:r>
              <a:rPr lang="ru-RU"/>
              <a:t>будет некоторое отношение, созданное на основе одного или нескольких других отношений базы данных. </a:t>
            </a:r>
          </a:p>
          <a:p>
            <a:r>
              <a:rPr lang="ru-RU"/>
              <a:t> </a:t>
            </a:r>
          </a:p>
          <a:p>
            <a:r>
              <a:rPr lang="ru-RU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Реляционное исчисление</a:t>
            </a:r>
            <a:r>
              <a:rPr lang="ru-RU"/>
              <a:t>— прикладная ветвь формальной теории, носящей название «исчисления предикатов первого порядка». </a:t>
            </a:r>
          </a:p>
          <a:p>
            <a:r>
              <a:rPr lang="ru-RU"/>
              <a:t> </a:t>
            </a:r>
          </a:p>
          <a:p>
            <a:r>
              <a:rPr lang="ru-RU"/>
              <a:t>В основе исчисления лежит понятие </a:t>
            </a:r>
            <a:r>
              <a:rPr lang="ru-RU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переменной с определенной для нее областью допустимых значений </a:t>
            </a:r>
            <a:r>
              <a:rPr lang="ru-RU"/>
              <a:t>и понятие правильно построенной формулы, опирающейся на переменные, предикаты и кванторы. </a:t>
            </a:r>
          </a:p>
          <a:p>
            <a:r>
              <a:rPr lang="ru-RU"/>
              <a:t>Реляционное исчисление отличается от реляционной алгебры способом получения результирующего отношения в реляционной модели данных.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499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42875"/>
            <a:ext cx="912495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44" y="4339349"/>
            <a:ext cx="189547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55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38100"/>
            <a:ext cx="912495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35" y="4176287"/>
            <a:ext cx="301942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99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" y="114300"/>
            <a:ext cx="8772525" cy="666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5060950"/>
            <a:ext cx="808037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361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80" y="222250"/>
            <a:ext cx="523081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592455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048250"/>
            <a:ext cx="57245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86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РАЗНОСТЬ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6425"/>
            <a:ext cx="9153525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32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44" y="4381856"/>
            <a:ext cx="1895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1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9"/>
          <a:stretch/>
        </p:blipFill>
        <p:spPr bwMode="auto">
          <a:xfrm>
            <a:off x="0" y="0"/>
            <a:ext cx="9191500" cy="690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4118638"/>
            <a:ext cx="309562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7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1"/>
            <a:ext cx="88925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" y="4752975"/>
            <a:ext cx="91440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853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80" y="217170"/>
            <a:ext cx="447675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687" y="5598220"/>
            <a:ext cx="374332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" y="1762125"/>
            <a:ext cx="59721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21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2766950"/>
            <a:ext cx="7189469" cy="3428109"/>
          </a:xfrm>
        </p:spPr>
        <p:txBody>
          <a:bodyPr>
            <a:normAutofit/>
          </a:bodyPr>
          <a:lstStyle/>
          <a:p>
            <a:pPr algn="ctr"/>
            <a:r>
              <a:rPr lang="ru-RU" sz="4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4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РЕЛЯЦИОННАЯ АЛГЕБРА </a:t>
            </a:r>
            <a:br>
              <a:rPr lang="ru-RU" sz="4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(продолжение)</a:t>
            </a:r>
            <a:endParaRPr lang="ru-RU" sz="4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06440" y="6054775"/>
            <a:ext cx="310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доцент каф. ВТ и АСУ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ФГБОУ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ВО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РГУПС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Игнатьева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806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0" y="5600700"/>
            <a:ext cx="9144000" cy="11315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580" y="4366260"/>
            <a:ext cx="9144000" cy="113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580" y="2834640"/>
            <a:ext cx="9144000" cy="13716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Основные определения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зависимости от того, что является областью определения переменной, различают следующие </a:t>
            </a:r>
            <a:r>
              <a:rPr lang="ru-RU" dirty="0">
                <a:solidFill>
                  <a:srgbClr val="FF0000"/>
                </a:solidFill>
              </a:rPr>
              <a:t>виды реляционного исчисления</a:t>
            </a:r>
            <a:r>
              <a:rPr lang="ru-RU" dirty="0"/>
              <a:t>:</a:t>
            </a:r>
          </a:p>
          <a:p>
            <a:pPr marL="1028700" lvl="1" indent="-342900">
              <a:buBlip>
                <a:blip r:embed="rId2"/>
              </a:buBlip>
            </a:pPr>
            <a:r>
              <a:rPr lang="ru-RU" dirty="0"/>
              <a:t>Исчисление кортежей</a:t>
            </a:r>
          </a:p>
          <a:p>
            <a:pPr marL="1028700" lvl="1" indent="-342900">
              <a:buBlip>
                <a:blip r:embed="rId2"/>
              </a:buBlip>
            </a:pPr>
            <a:r>
              <a:rPr lang="ru-RU" dirty="0"/>
              <a:t>Исчисление доменов</a:t>
            </a:r>
          </a:p>
          <a:p>
            <a:endPara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Исчисление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кортежей </a:t>
            </a:r>
            <a:r>
              <a:rPr lang="ru-RU" dirty="0"/>
              <a:t>— направление реляционного исчисления, где областями определения переменных являются тела отношений базы данных, то есть допустимым значением каждой переменной является кортеж тела некоторого отношения.</a:t>
            </a:r>
          </a:p>
          <a:p>
            <a:r>
              <a:rPr lang="ru-RU" dirty="0"/>
              <a:t> 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Реляционное исчисление доменов </a:t>
            </a:r>
            <a:r>
              <a:rPr lang="ru-RU" dirty="0"/>
              <a:t>- направление реляционного исчисления, где областями определения переменных являются домены.</a:t>
            </a:r>
          </a:p>
          <a:p>
            <a:endParaRPr lang="ru-RU" dirty="0" smtClean="0"/>
          </a:p>
          <a:p>
            <a:r>
              <a:rPr lang="ru-RU" dirty="0" smtClean="0"/>
              <a:t>Реляционная </a:t>
            </a:r>
            <a:r>
              <a:rPr lang="ru-RU" dirty="0"/>
              <a:t>алгебра к реляционное исчисление </a:t>
            </a:r>
            <a:r>
              <a:rPr lang="ru-RU" dirty="0">
                <a:solidFill>
                  <a:srgbClr val="FF0000"/>
                </a:solidFill>
              </a:rPr>
              <a:t>эквивалентны</a:t>
            </a:r>
            <a:r>
              <a:rPr lang="ru-RU" dirty="0"/>
              <a:t> друг другу, т.е. для каждого выражения алгебры существует эквивалентное выражение в реляционном исчислении (и наоборот).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726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ОПЕРАЦИИ СОЕДИНЕНИЯ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722" y="6017208"/>
            <a:ext cx="6365828" cy="84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388"/>
            <a:ext cx="92583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96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ТЕТА-СОЕДИНЕНИЯ (</a:t>
            </a:r>
            <a:r>
              <a:rPr lang="en-US" smtClean="0"/>
              <a:t>JOIN)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8032"/>
            <a:ext cx="8991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18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0" b="32609"/>
          <a:stretch/>
        </p:blipFill>
        <p:spPr bwMode="auto">
          <a:xfrm>
            <a:off x="28107" y="1"/>
            <a:ext cx="9115893" cy="224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7" y="4914900"/>
            <a:ext cx="90201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71356"/>
            <a:ext cx="90011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3218213" y="4566680"/>
            <a:ext cx="2303813" cy="34821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0" y="2244437"/>
            <a:ext cx="86582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88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3142397"/>
            <a:ext cx="894397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47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ТЕТА-СОЕДИНЕНИЯ (</a:t>
            </a:r>
            <a:r>
              <a:rPr lang="en-US" smtClean="0"/>
              <a:t>JOIN)</a:t>
            </a:r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470"/>
            <a:ext cx="9144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68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ТЕТА</a:t>
            </a:r>
            <a:r>
              <a:rPr lang="ru-RU" dirty="0" smtClean="0"/>
              <a:t>-СОЕДИНЕНИЯ </a:t>
            </a:r>
            <a:r>
              <a:rPr lang="ru-RU" dirty="0"/>
              <a:t>(</a:t>
            </a:r>
            <a:r>
              <a:rPr lang="en-US" dirty="0"/>
              <a:t>JOIN)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319338"/>
            <a:ext cx="88201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92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ТЕТА-СОЕДИНЕНИЯ (</a:t>
            </a:r>
            <a:r>
              <a:rPr lang="en-US"/>
              <a:t>JOIN)</a:t>
            </a:r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58" y="2992342"/>
            <a:ext cx="76390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0" y="3930555"/>
            <a:ext cx="8342846" cy="292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8063"/>
            <a:ext cx="91440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7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ЕСТЕСТВЕННОЕ СОЕДИНЕНИЕ</a:t>
            </a: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5182"/>
            <a:ext cx="9077325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6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низ 2"/>
          <p:cNvSpPr/>
          <p:nvPr/>
        </p:nvSpPr>
        <p:spPr>
          <a:xfrm>
            <a:off x="4211660" y="4146503"/>
            <a:ext cx="748779" cy="60291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7"/>
          <a:stretch/>
        </p:blipFill>
        <p:spPr bwMode="auto">
          <a:xfrm>
            <a:off x="161925" y="3705935"/>
            <a:ext cx="9144000" cy="74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8" y="4749421"/>
            <a:ext cx="8820150" cy="210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0" b="32609"/>
          <a:stretch/>
        </p:blipFill>
        <p:spPr bwMode="auto">
          <a:xfrm>
            <a:off x="36257" y="0"/>
            <a:ext cx="9115893" cy="202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36" y="2020010"/>
            <a:ext cx="86582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13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3" y="0"/>
            <a:ext cx="9124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9" y="4056868"/>
            <a:ext cx="85058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5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4080510"/>
            <a:ext cx="9144000" cy="12001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2457450"/>
            <a:ext cx="9144000" cy="113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Основные определения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/>
              <a:t>Реляционная алгебра и реляционное исчисление отличаются только внешне. </a:t>
            </a:r>
          </a:p>
          <a:p>
            <a:r>
              <a:rPr lang="ru-RU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Однако языки исчисления </a:t>
            </a:r>
            <a:r>
              <a:rPr lang="ru-RU"/>
              <a:t>– это непроцедурные языки, поскольку их средствами можно выразить все, что необходимо и необязательно указывать, как это получить. </a:t>
            </a:r>
          </a:p>
          <a:p>
            <a:r>
              <a:rPr lang="ru-RU"/>
              <a:t>Выражение в исчислении описывает лишь свойства желаемого результата, фактически не указывая, как его получить. </a:t>
            </a:r>
          </a:p>
          <a:p>
            <a:r>
              <a:rPr lang="ru-RU"/>
              <a:t>Выражения реляционной алгебры, напротив, определяют конкретный порядок выполнения операций.</a:t>
            </a:r>
          </a:p>
          <a:p>
            <a:r>
              <a:rPr lang="ru-RU"/>
              <a:t> </a:t>
            </a:r>
          </a:p>
          <a:p>
            <a:r>
              <a:rPr lang="ru-RU"/>
              <a:t>Реляционное исчисление используется для оценки </a:t>
            </a:r>
            <a:r>
              <a:rPr lang="ru-RU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избирательной мощности реляционных языков. </a:t>
            </a:r>
          </a:p>
          <a:p>
            <a:r>
              <a:rPr lang="ru-RU"/>
              <a:t>Язык называется </a:t>
            </a:r>
            <a:r>
              <a:rPr lang="ru-RU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реляционно-полным</a:t>
            </a:r>
            <a:r>
              <a:rPr lang="ru-RU"/>
              <a:t>, если он позволяет получить любое отношение, которое можно вывести с помощью реляционного исчисления.</a:t>
            </a:r>
          </a:p>
          <a:p>
            <a:r>
              <a:rPr lang="ru-RU"/>
              <a:t>Большинство реляционных языков запросов является реляционно-полными. </a:t>
            </a:r>
          </a:p>
          <a:p>
            <a:r>
              <a:rPr lang="ru-RU"/>
              <a:t>Однако по сравнению с реляционной алгеброй и реляционным исчислением они обладают и другими, более широкими функциональными возможностями, поскольку в них предусмотрены дополнительные операции, способные выполнять вычислительные, обобщающие и упорядочивающие функции.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951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ЕСТЕСТВЕННОЕ СОЕДИНЕНИЕ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900"/>
            <a:ext cx="91440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0"/>
            <a:ext cx="9144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94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2" y="0"/>
            <a:ext cx="738981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65" y="1559968"/>
            <a:ext cx="7472018" cy="186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/>
          <a:stretch/>
        </p:blipFill>
        <p:spPr bwMode="auto">
          <a:xfrm>
            <a:off x="0" y="1178969"/>
            <a:ext cx="5636526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77"/>
          <a:stretch/>
        </p:blipFill>
        <p:spPr bwMode="auto">
          <a:xfrm>
            <a:off x="202372" y="3425588"/>
            <a:ext cx="6457736" cy="65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63" y="4080682"/>
            <a:ext cx="6782937" cy="277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7" t="100000" b="-15020"/>
          <a:stretch/>
        </p:blipFill>
        <p:spPr bwMode="auto">
          <a:xfrm>
            <a:off x="0" y="4548050"/>
            <a:ext cx="208011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9" y="4434180"/>
            <a:ext cx="2190538" cy="7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8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ВНЕШНЕЕ СОЕДИНЕНИЕ</a:t>
            </a: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191069" y="1396999"/>
          <a:ext cx="8816453" cy="5461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0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ЛЕВОЕ ВНЕШНЕЕ СОЕДИНЕНИЕ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7289"/>
            <a:ext cx="91059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8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0"/>
            <a:ext cx="9171296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61" y="3124200"/>
            <a:ext cx="36385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51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ПРАВОЕ ВНЕШНЕЕ СОЕДИНЕНИЕ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800"/>
            <a:ext cx="907732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27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"/>
          <a:stretch/>
        </p:blipFill>
        <p:spPr bwMode="auto">
          <a:xfrm>
            <a:off x="1" y="27296"/>
            <a:ext cx="914400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5" y="5043914"/>
            <a:ext cx="5646463" cy="17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08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ПОЛНОЕ ВНЕШНЕЕ СОЕДИНЕНИЕ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8788"/>
            <a:ext cx="916305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8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ДЕЛЕНИЕ</a:t>
            </a:r>
            <a:endParaRPr lang="ru-RU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433"/>
            <a:ext cx="9144000" cy="351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6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6305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13" y="5712797"/>
            <a:ext cx="14192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0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0" y="2870809"/>
            <a:ext cx="9144000" cy="9174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4972050"/>
            <a:ext cx="9144000" cy="16573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245870"/>
            <a:ext cx="9144000" cy="7772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Основные определения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Реляционная алгебра и реляционное исчисление представляют собой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формальные</a:t>
            </a:r>
            <a:r>
              <a:rPr lang="ru-RU" dirty="0"/>
              <a:t>, а не дружественные пользователю языки. </a:t>
            </a:r>
          </a:p>
          <a:p>
            <a:r>
              <a:rPr lang="ru-RU" dirty="0"/>
              <a:t>В реляционных базах данных они использовались в качестве основы для разработки других языков управления данными, более высокого уровня. </a:t>
            </a:r>
          </a:p>
          <a:p>
            <a:r>
              <a:rPr lang="ru-RU" dirty="0"/>
              <a:t>Они иллюстрируют </a:t>
            </a:r>
            <a:r>
              <a:rPr lang="ru-RU" dirty="0">
                <a:solidFill>
                  <a:srgbClr val="FF0000"/>
                </a:solidFill>
              </a:rPr>
              <a:t>основные операции </a:t>
            </a:r>
            <a:r>
              <a:rPr lang="ru-RU" dirty="0"/>
              <a:t>языков манипулирования данными, а также служат </a:t>
            </a:r>
            <a:r>
              <a:rPr lang="ru-RU" dirty="0" err="1"/>
              <a:t>определенным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критерием</a:t>
            </a:r>
            <a:r>
              <a:rPr lang="ru-RU" dirty="0"/>
              <a:t> сравнения других реляционных языков. </a:t>
            </a:r>
          </a:p>
          <a:p>
            <a:r>
              <a:rPr lang="ru-RU" dirty="0"/>
              <a:t>В реализациях конкретных реляционных СУБД сейчас не используется в чистом виде ни реляционная алгебра, ни реляционное исчисление. Фактическим </a:t>
            </a:r>
            <a:r>
              <a:rPr lang="ru-RU" dirty="0">
                <a:solidFill>
                  <a:srgbClr val="FF0000"/>
                </a:solidFill>
              </a:rPr>
              <a:t>стандартом</a:t>
            </a:r>
            <a:r>
              <a:rPr lang="ru-RU" dirty="0"/>
              <a:t> доступа к реляционным данным стал </a:t>
            </a:r>
            <a:r>
              <a:rPr lang="ru-RU" dirty="0">
                <a:solidFill>
                  <a:srgbClr val="FF0000"/>
                </a:solidFill>
              </a:rPr>
              <a:t>язык </a:t>
            </a:r>
            <a:r>
              <a:rPr lang="ru-RU" dirty="0" err="1">
                <a:solidFill>
                  <a:srgbClr val="FF0000"/>
                </a:solidFill>
              </a:rPr>
              <a:t>SQL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(</a:t>
            </a:r>
            <a:r>
              <a:rPr lang="en-US" dirty="0"/>
              <a:t>Structured Query Language</a:t>
            </a:r>
            <a:r>
              <a:rPr lang="ru-RU" dirty="0"/>
              <a:t>).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 </a:t>
            </a:r>
            <a:r>
              <a:rPr lang="ru-RU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SQL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представляет собой смесь операторов реляционной алгебры и выражений реляционного исчисления</a:t>
            </a:r>
            <a:r>
              <a:rPr lang="ru-RU" dirty="0"/>
              <a:t>, использующий синтаксис, близкий к фразам английского языка и расширенный дополнительными возможностями, отсутствующими в реляционной алгебре и реляционном исчислении.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426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ДЕЛЕНИЕ</a:t>
            </a:r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3999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2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43" y="0"/>
            <a:ext cx="73437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50"/>
            <a:ext cx="914400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761" y="2157411"/>
            <a:ext cx="3412754" cy="189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1431"/>
            <a:ext cx="4379368" cy="137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5" y="5315945"/>
            <a:ext cx="860107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Скругленная соединительная линия 3"/>
          <p:cNvCxnSpPr/>
          <p:nvPr/>
        </p:nvCxnSpPr>
        <p:spPr>
          <a:xfrm rot="10800000" flipV="1">
            <a:off x="2189684" y="4053384"/>
            <a:ext cx="4647846" cy="614150"/>
          </a:xfrm>
          <a:prstGeom prst="curvedConnector3">
            <a:avLst/>
          </a:prstGeom>
          <a:ln w="28575">
            <a:solidFill>
              <a:schemeClr val="tx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трелка вниз 5"/>
          <p:cNvSpPr/>
          <p:nvPr/>
        </p:nvSpPr>
        <p:spPr>
          <a:xfrm>
            <a:off x="3671248" y="4776716"/>
            <a:ext cx="1282889" cy="53922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0862" y="6604815"/>
            <a:ext cx="14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Игнатьева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14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2766950"/>
            <a:ext cx="7189469" cy="3428109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РЕЛЯЦИОННОЕ ИСЧИСЛЕНИЕ</a:t>
            </a:r>
            <a:endParaRPr lang="ru-RU" sz="4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06440" y="6054775"/>
            <a:ext cx="310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доцент каф. ВТ и АСУ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ФГБОУ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ВО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РГУПС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Игнатьева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929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Теория множеств и логика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975946" y="1828801"/>
            <a:ext cx="7666892" cy="238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>
              <a:tabLst>
                <a:tab pos="1971675" algn="l"/>
                <a:tab pos="529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>
              <a:tabLst>
                <a:tab pos="1971675" algn="l"/>
                <a:tab pos="529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>
              <a:tabLst>
                <a:tab pos="1971675" algn="l"/>
                <a:tab pos="529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>
              <a:tabLst>
                <a:tab pos="1971675" algn="l"/>
                <a:tab pos="529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1971675" algn="l"/>
                <a:tab pos="529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71675" algn="l"/>
                <a:tab pos="529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71675" algn="l"/>
                <a:tab pos="529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71675" algn="l"/>
                <a:tab pos="529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71675" algn="l"/>
                <a:tab pos="529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1675" algn="l"/>
                <a:tab pos="5295900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Теория множеств      Исчисление предикатов	                Связь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/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(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отношений)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1675" algn="l"/>
                <a:tab pos="529590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Множество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 Р(х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); Р – предикатный символ	 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х 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 М   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 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Р(х)  =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</a:b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       </a:t>
            </a:r>
            <a:r>
              <a:rPr kumimoji="1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х 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– переменная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1675" algn="l"/>
                <a:tab pos="5295900" algn="l"/>
              </a:tabLst>
              <a:defRPr/>
            </a:pP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М </a:t>
            </a:r>
            <a:r>
              <a:rPr kumimoji="1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Arial" charset="0"/>
              </a:rPr>
              <a:t>θ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Arial" charset="0"/>
              </a:rPr>
              <a:t>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Arial" charset="0"/>
              </a:rPr>
              <a:t>N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Arial" charset="0"/>
              </a:rPr>
              <a:t>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Р(х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 </a:t>
            </a:r>
            <a:r>
              <a:rPr kumimoji="1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θ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Q(y)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</a:t>
            </a:r>
            <a:r>
              <a:rPr kumimoji="1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                           х 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 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М </a:t>
            </a:r>
            <a:r>
              <a:rPr kumimoji="1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θ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N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   </a:t>
            </a:r>
            <a:endParaRPr kumimoji="1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1675" algn="l"/>
                <a:tab pos="5295900" algn="l"/>
              </a:tabLst>
              <a:defRPr/>
            </a:pP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 </a:t>
            </a:r>
            <a:r>
              <a:rPr kumimoji="1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θ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=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{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, , , </a:t>
            </a:r>
            <a:r>
              <a:rPr kumimoji="1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}</a:t>
            </a:r>
            <a:r>
              <a:rPr kumimoji="1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   </a:t>
            </a:r>
            <a:r>
              <a:rPr kumimoji="1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 </a:t>
            </a:r>
            <a:r>
              <a:rPr kumimoji="1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θ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=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{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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,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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,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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,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</a:t>
            </a:r>
            <a:r>
              <a:rPr kumimoji="1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}</a:t>
            </a:r>
            <a:r>
              <a:rPr kumimoji="1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                       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Р(х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 </a:t>
            </a:r>
            <a:r>
              <a:rPr kumimoji="1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θ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Q(y)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=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/>
            </a:r>
            <a:b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</a:b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	</a:t>
            </a:r>
            <a:endParaRPr kumimoji="1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>
            <a:off x="949570" y="1838325"/>
            <a:ext cx="7781192" cy="0"/>
          </a:xfrm>
          <a:prstGeom prst="line">
            <a:avLst/>
          </a:prstGeom>
          <a:noFill/>
          <a:ln w="19050">
            <a:solidFill>
              <a:srgbClr val="6E49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948105" y="2465388"/>
            <a:ext cx="7781192" cy="0"/>
          </a:xfrm>
          <a:prstGeom prst="line">
            <a:avLst/>
          </a:prstGeom>
          <a:noFill/>
          <a:ln w="19050">
            <a:solidFill>
              <a:srgbClr val="6E49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946639" y="3149600"/>
            <a:ext cx="7781192" cy="0"/>
          </a:xfrm>
          <a:prstGeom prst="line">
            <a:avLst/>
          </a:prstGeom>
          <a:noFill/>
          <a:ln w="19050">
            <a:solidFill>
              <a:srgbClr val="6E49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953966" y="3941312"/>
            <a:ext cx="7781192" cy="0"/>
          </a:xfrm>
          <a:prstGeom prst="line">
            <a:avLst/>
          </a:prstGeom>
          <a:noFill/>
          <a:ln w="19050">
            <a:solidFill>
              <a:srgbClr val="6E49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>
            <a:off x="949569" y="1838326"/>
            <a:ext cx="0" cy="2102986"/>
          </a:xfrm>
          <a:prstGeom prst="line">
            <a:avLst/>
          </a:prstGeom>
          <a:noFill/>
          <a:ln w="19050">
            <a:solidFill>
              <a:srgbClr val="6E49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2775438" y="1836739"/>
            <a:ext cx="0" cy="2104573"/>
          </a:xfrm>
          <a:prstGeom prst="line">
            <a:avLst/>
          </a:prstGeom>
          <a:noFill/>
          <a:ln w="19050">
            <a:solidFill>
              <a:srgbClr val="6E49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>
            <a:off x="8717574" y="1824038"/>
            <a:ext cx="0" cy="2117274"/>
          </a:xfrm>
          <a:prstGeom prst="line">
            <a:avLst/>
          </a:prstGeom>
          <a:noFill/>
          <a:ln w="19050">
            <a:solidFill>
              <a:srgbClr val="6E49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6021061" y="1816101"/>
            <a:ext cx="0" cy="2125211"/>
          </a:xfrm>
          <a:prstGeom prst="line">
            <a:avLst/>
          </a:prstGeom>
          <a:noFill/>
          <a:ln w="19050">
            <a:solidFill>
              <a:srgbClr val="6E49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59" name="Text Box 27"/>
          <p:cNvSpPr txBox="1">
            <a:spLocks noChangeArrowheads="1"/>
          </p:cNvSpPr>
          <p:nvPr/>
        </p:nvSpPr>
        <p:spPr bwMode="auto">
          <a:xfrm>
            <a:off x="1028700" y="4105276"/>
            <a:ext cx="24618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Теория множеств</a:t>
            </a:r>
          </a:p>
        </p:txBody>
      </p:sp>
      <p:sp>
        <p:nvSpPr>
          <p:cNvPr id="44060" name="Text Box 28"/>
          <p:cNvSpPr txBox="1">
            <a:spLocks noChangeArrowheads="1"/>
          </p:cNvSpPr>
          <p:nvPr/>
        </p:nvSpPr>
        <p:spPr bwMode="auto">
          <a:xfrm>
            <a:off x="5001358" y="4105276"/>
            <a:ext cx="32341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Исчисление предикатов</a:t>
            </a:r>
          </a:p>
        </p:txBody>
      </p:sp>
      <p:sp>
        <p:nvSpPr>
          <p:cNvPr id="44061" name="Text Box 29"/>
          <p:cNvSpPr txBox="1">
            <a:spLocks noChangeArrowheads="1"/>
          </p:cNvSpPr>
          <p:nvPr/>
        </p:nvSpPr>
        <p:spPr bwMode="auto">
          <a:xfrm>
            <a:off x="965689" y="4875214"/>
            <a:ext cx="30069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Реляционная алгебра</a:t>
            </a:r>
          </a:p>
        </p:txBody>
      </p:sp>
      <p:sp>
        <p:nvSpPr>
          <p:cNvPr id="44062" name="Text Box 30"/>
          <p:cNvSpPr txBox="1">
            <a:spLocks noChangeArrowheads="1"/>
          </p:cNvSpPr>
          <p:nvPr/>
        </p:nvSpPr>
        <p:spPr bwMode="auto">
          <a:xfrm>
            <a:off x="5001359" y="4875214"/>
            <a:ext cx="36136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Реляционное исчисление</a:t>
            </a:r>
          </a:p>
        </p:txBody>
      </p:sp>
      <p:sp>
        <p:nvSpPr>
          <p:cNvPr id="44063" name="AutoShape 31"/>
          <p:cNvSpPr>
            <a:spLocks noChangeArrowheads="1"/>
          </p:cNvSpPr>
          <p:nvPr/>
        </p:nvSpPr>
        <p:spPr bwMode="auto">
          <a:xfrm>
            <a:off x="4018085" y="4257676"/>
            <a:ext cx="870438" cy="123825"/>
          </a:xfrm>
          <a:prstGeom prst="leftRightArrow">
            <a:avLst>
              <a:gd name="adj1" fmla="val 50000"/>
              <a:gd name="adj2" fmla="val 1523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64" name="AutoShape 32"/>
          <p:cNvSpPr>
            <a:spLocks noChangeArrowheads="1"/>
          </p:cNvSpPr>
          <p:nvPr/>
        </p:nvSpPr>
        <p:spPr bwMode="auto">
          <a:xfrm>
            <a:off x="4060582" y="5027614"/>
            <a:ext cx="870438" cy="123825"/>
          </a:xfrm>
          <a:prstGeom prst="leftRightArrow">
            <a:avLst>
              <a:gd name="adj1" fmla="val 50000"/>
              <a:gd name="adj2" fmla="val 1523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4070" name="Group 38"/>
          <p:cNvGrpSpPr>
            <a:grpSpLocks/>
          </p:cNvGrpSpPr>
          <p:nvPr/>
        </p:nvGrpSpPr>
        <p:grpSpPr bwMode="auto">
          <a:xfrm>
            <a:off x="3664928" y="5561013"/>
            <a:ext cx="5359329" cy="431800"/>
            <a:chOff x="701" y="3521"/>
            <a:chExt cx="3270" cy="272"/>
          </a:xfrm>
        </p:grpSpPr>
        <p:sp>
          <p:nvSpPr>
            <p:cNvPr id="44068" name="Text Box 36"/>
            <p:cNvSpPr txBox="1">
              <a:spLocks noChangeArrowheads="1"/>
            </p:cNvSpPr>
            <p:nvPr/>
          </p:nvSpPr>
          <p:spPr bwMode="auto">
            <a:xfrm>
              <a:off x="701" y="3521"/>
              <a:ext cx="3270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Т(А) =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</a:t>
              </a: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(А)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  <a:sym typeface="Symbol" pitchFamily="18" charset="2"/>
                </a:rPr>
                <a:t> 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</a:t>
              </a: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(А) = {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</a:t>
              </a: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|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  <a:sym typeface="Symbol" pitchFamily="18" charset="2"/>
                </a:rPr>
                <a:t>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R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  <a:sym typeface="Symbol" pitchFamily="18" charset="2"/>
                </a:rPr>
                <a:t>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t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  <a:sym typeface="Symbol" pitchFamily="18" charset="2"/>
                </a:rPr>
                <a:t>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S</a:t>
              </a: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}</a:t>
              </a:r>
            </a:p>
          </p:txBody>
        </p:sp>
        <p:graphicFrame>
          <p:nvGraphicFramePr>
            <p:cNvPr id="44069" name="Object 37"/>
            <p:cNvGraphicFramePr>
              <a:graphicFrameLocks noChangeAspect="1"/>
            </p:cNvGraphicFramePr>
            <p:nvPr/>
          </p:nvGraphicFramePr>
          <p:xfrm>
            <a:off x="1701" y="3543"/>
            <a:ext cx="202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Формула" r:id="rId3" imgW="127000" imgH="152400" progId="Equation.3">
                    <p:embed/>
                  </p:oleObj>
                </mc:Choice>
                <mc:Fallback>
                  <p:oleObj name="Формула" r:id="rId3" imgW="127000" imgH="152400" progId="Equation.3">
                    <p:embed/>
                    <p:pic>
                      <p:nvPicPr>
                        <p:cNvPr id="44069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1" y="3543"/>
                          <a:ext cx="202" cy="25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072" name="Text Box 40"/>
          <p:cNvSpPr txBox="1">
            <a:spLocks noChangeArrowheads="1"/>
          </p:cNvSpPr>
          <p:nvPr/>
        </p:nvSpPr>
        <p:spPr bwMode="auto">
          <a:xfrm>
            <a:off x="1011115" y="5645152"/>
            <a:ext cx="24794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Пример связи ТМ и ИП:</a:t>
            </a:r>
          </a:p>
        </p:txBody>
      </p:sp>
      <p:sp>
        <p:nvSpPr>
          <p:cNvPr id="44073" name="AutoShape 41"/>
          <p:cNvSpPr>
            <a:spLocks noChangeArrowheads="1"/>
          </p:cNvSpPr>
          <p:nvPr/>
        </p:nvSpPr>
        <p:spPr bwMode="auto">
          <a:xfrm>
            <a:off x="2114551" y="4433889"/>
            <a:ext cx="137746" cy="509587"/>
          </a:xfrm>
          <a:prstGeom prst="downArrow">
            <a:avLst>
              <a:gd name="adj1" fmla="val 50000"/>
              <a:gd name="adj2" fmla="val 853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6249866" y="4443414"/>
            <a:ext cx="137746" cy="509587"/>
          </a:xfrm>
          <a:prstGeom prst="downArrow">
            <a:avLst>
              <a:gd name="adj1" fmla="val 50000"/>
              <a:gd name="adj2" fmla="val 853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64928" y="5377543"/>
            <a:ext cx="5152501" cy="8216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91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/>
              <a:t>Реляционное исчисление</a:t>
            </a:r>
            <a:endParaRPr lang="en-US" altLang="ko-KR">
              <a:ea typeface="굴림" charset="-127"/>
            </a:endParaRPr>
          </a:p>
        </p:txBody>
      </p:sp>
      <p:sp>
        <p:nvSpPr>
          <p:cNvPr id="12303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363415" y="1553483"/>
            <a:ext cx="8432242" cy="4792888"/>
          </a:xfrm>
          <a:noFill/>
          <a:ln/>
        </p:spPr>
        <p:txBody>
          <a:bodyPr lIns="0" tIns="0" rIns="0" bIns="0">
            <a:normAutofit fontScale="92500" lnSpcReduction="10000"/>
          </a:bodyPr>
          <a:lstStyle/>
          <a:p>
            <a:r>
              <a:rPr lang="ru-RU" sz="1800" dirty="0" smtClean="0">
                <a:solidFill>
                  <a:srgbClr val="C00000"/>
                </a:solidFill>
              </a:rPr>
              <a:t>Реляционное исчисление:</a:t>
            </a:r>
          </a:p>
          <a:p>
            <a:endParaRPr lang="ru-RU" sz="1800" dirty="0" smtClean="0"/>
          </a:p>
          <a:p>
            <a:r>
              <a:rPr lang="ru-RU" sz="1800" dirty="0" smtClean="0"/>
              <a:t>1) Подмножество </a:t>
            </a:r>
            <a:r>
              <a:rPr lang="ru-RU" sz="1800" dirty="0"/>
              <a:t>формул исчисление предикатов</a:t>
            </a:r>
          </a:p>
          <a:p>
            <a:r>
              <a:rPr lang="ru-RU" sz="1800" dirty="0" smtClean="0"/>
              <a:t>2) Формальное </a:t>
            </a:r>
            <a:r>
              <a:rPr lang="ru-RU" sz="1800" dirty="0"/>
              <a:t>описание того, ЧТО следует получить из базы </a:t>
            </a:r>
            <a:br>
              <a:rPr lang="ru-RU" sz="1800" dirty="0"/>
            </a:br>
            <a:r>
              <a:rPr lang="ru-RU" sz="1800" dirty="0"/>
              <a:t>данных. Например</a:t>
            </a:r>
            <a:r>
              <a:rPr lang="ru-RU" sz="1800" dirty="0" smtClean="0"/>
              <a:t>:</a:t>
            </a:r>
          </a:p>
          <a:p>
            <a:endParaRPr lang="ru-RU" sz="1800" dirty="0"/>
          </a:p>
          <a:p>
            <a:pPr>
              <a:buFont typeface="Monotype Sorts" pitchFamily="2" charset="2"/>
              <a:buNone/>
            </a:pPr>
            <a:r>
              <a:rPr lang="ru-RU" sz="1800" dirty="0"/>
              <a:t>	</a:t>
            </a:r>
            <a:r>
              <a:rPr lang="ru-RU" sz="1800" b="1" dirty="0" smtClean="0">
                <a:solidFill>
                  <a:srgbClr val="C00000"/>
                </a:solidFill>
              </a:rPr>
              <a:t>ЕЯ </a:t>
            </a:r>
            <a:r>
              <a:rPr lang="ru-RU" sz="1800" dirty="0"/>
              <a:t>-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"Выдать факультеты с фондом финансирования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&gt;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10000"</a:t>
            </a:r>
          </a:p>
          <a:p>
            <a:pPr>
              <a:buFont typeface="Monotype Sorts" pitchFamily="2" charset="2"/>
              <a:buNone/>
            </a:pPr>
            <a:r>
              <a:rPr lang="ru-RU" sz="1800" dirty="0"/>
              <a:t>	</a:t>
            </a:r>
            <a:endParaRPr lang="ru-RU" sz="1800" dirty="0" smtClean="0"/>
          </a:p>
          <a:p>
            <a:pPr>
              <a:buFont typeface="Monotype Sorts" pitchFamily="2" charset="2"/>
              <a:buNone/>
            </a:pPr>
            <a:r>
              <a:rPr lang="ru-RU" sz="1800" b="1" dirty="0">
                <a:solidFill>
                  <a:srgbClr val="C00000"/>
                </a:solidFill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</a:rPr>
              <a:t>       РИ</a:t>
            </a:r>
            <a:r>
              <a:rPr lang="ru-RU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>
                <a:solidFill>
                  <a:srgbClr val="C00000"/>
                </a:solidFill>
              </a:rPr>
              <a:t>-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{t | (FAC(t) &amp;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t.fund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 &gt; 10000}</a:t>
            </a:r>
          </a:p>
          <a:p>
            <a:endParaRPr lang="ru-RU" sz="1800" b="1" dirty="0">
              <a:solidFill>
                <a:srgbClr val="6E4924"/>
              </a:solidFill>
            </a:endParaRPr>
          </a:p>
          <a:p>
            <a:r>
              <a:rPr lang="ru-RU" sz="1800" dirty="0" smtClean="0"/>
              <a:t>3) Имеет </a:t>
            </a:r>
            <a:r>
              <a:rPr lang="ru-RU" sz="1800" dirty="0"/>
              <a:t>средства языка запросов, но не обладает возможностями </a:t>
            </a:r>
            <a:br>
              <a:rPr lang="ru-RU" sz="1800" dirty="0"/>
            </a:br>
            <a:r>
              <a:rPr lang="ru-RU" sz="1800" dirty="0"/>
              <a:t>манипулирования данными (как и реляционная алгебра)</a:t>
            </a:r>
          </a:p>
          <a:p>
            <a:endParaRPr lang="ru-RU" sz="1800" dirty="0"/>
          </a:p>
          <a:p>
            <a:pPr algn="l">
              <a:buFont typeface="Monotype Sorts" pitchFamily="2" charset="2"/>
              <a:buNone/>
            </a:pPr>
            <a:r>
              <a:rPr lang="ru-RU" sz="1800" dirty="0">
                <a:solidFill>
                  <a:srgbClr val="C00000"/>
                </a:solidFill>
              </a:rPr>
              <a:t>Два варианта реляционного исчисления:</a:t>
            </a:r>
            <a:br>
              <a:rPr lang="ru-RU" sz="1800" dirty="0">
                <a:solidFill>
                  <a:srgbClr val="C00000"/>
                </a:solidFill>
              </a:rPr>
            </a:br>
            <a:endParaRPr lang="ru-RU" sz="1800" dirty="0">
              <a:solidFill>
                <a:srgbClr val="C00000"/>
              </a:solidFill>
            </a:endParaRPr>
          </a:p>
          <a:p>
            <a:pPr lvl="1"/>
            <a:r>
              <a:rPr lang="ru-RU" sz="1800" b="1" dirty="0">
                <a:solidFill>
                  <a:srgbClr val="C00000"/>
                </a:solidFill>
              </a:rPr>
              <a:t>Кортежное реляционное исчисление</a:t>
            </a:r>
            <a:r>
              <a:rPr lang="ru-RU" sz="1800" dirty="0"/>
              <a:t> (TRC) – </a:t>
            </a:r>
            <a:br>
              <a:rPr lang="ru-RU" sz="1800" dirty="0"/>
            </a:br>
            <a:r>
              <a:rPr lang="ru-RU" sz="1800" dirty="0"/>
              <a:t>переменные представляют строки отношений</a:t>
            </a:r>
            <a:br>
              <a:rPr lang="ru-RU" sz="1800" dirty="0"/>
            </a:br>
            <a:endParaRPr lang="ru-RU" sz="1800" dirty="0"/>
          </a:p>
          <a:p>
            <a:pPr lvl="1"/>
            <a:r>
              <a:rPr lang="ru-RU" sz="1800" b="1" dirty="0">
                <a:solidFill>
                  <a:srgbClr val="C00000"/>
                </a:solidFill>
              </a:rPr>
              <a:t>Доменное реляционное исчисление</a:t>
            </a: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ru-RU" sz="1800" dirty="0"/>
              <a:t>(DRC) -  </a:t>
            </a:r>
            <a:br>
              <a:rPr lang="ru-RU" sz="1800" dirty="0"/>
            </a:br>
            <a:r>
              <a:rPr lang="ru-RU" sz="1800" dirty="0"/>
              <a:t>переменные представляют домены атрибутов отношений</a:t>
            </a:r>
            <a:endParaRPr kumimoji="0"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21728" y="2786743"/>
            <a:ext cx="7547358" cy="990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13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en-US" dirty="0"/>
              <a:t>Кортежное реляционное исчисление (TRC)</a:t>
            </a:r>
            <a:endParaRPr lang="ko-KR" altLang="en-US" dirty="0">
              <a:ea typeface="굴림" charset="-127"/>
            </a:endParaRPr>
          </a:p>
        </p:txBody>
      </p:sp>
      <p:sp>
        <p:nvSpPr>
          <p:cNvPr id="16436" name="Rectangle 1076"/>
          <p:cNvSpPr>
            <a:spLocks noGrp="1" noChangeArrowheads="1"/>
          </p:cNvSpPr>
          <p:nvPr>
            <p:ph type="body" idx="1"/>
          </p:nvPr>
        </p:nvSpPr>
        <p:spPr>
          <a:xfrm>
            <a:off x="515816" y="1714958"/>
            <a:ext cx="8181870" cy="4555217"/>
          </a:xfrm>
          <a:noFill/>
          <a:ln/>
        </p:spPr>
        <p:txBody>
          <a:bodyPr lIns="0" tIns="0" rIns="0" bIns="0">
            <a:normAutofit/>
          </a:bodyPr>
          <a:lstStyle/>
          <a:p>
            <a:pPr marL="990600" indent="-990600">
              <a:buFont typeface="Monotype Sorts" pitchFamily="2" charset="2"/>
              <a:buNone/>
              <a:tabLst>
                <a:tab pos="990600" algn="l"/>
              </a:tabLst>
            </a:pPr>
            <a:r>
              <a:rPr lang="ru-RU" altLang="ko-KR" b="1" dirty="0">
                <a:solidFill>
                  <a:srgbClr val="C00000"/>
                </a:solidFill>
              </a:rPr>
              <a:t>Запрос</a:t>
            </a:r>
            <a:r>
              <a:rPr lang="ru-RU" altLang="ko-KR" dirty="0">
                <a:solidFill>
                  <a:schemeClr val="accent2"/>
                </a:solidFill>
              </a:rPr>
              <a:t> </a:t>
            </a:r>
            <a:r>
              <a:rPr lang="ru-RU" altLang="ko-KR" dirty="0"/>
              <a:t>( в простейшем случае) имеет вид </a:t>
            </a:r>
            <a:r>
              <a:rPr lang="ru-RU" altLang="ko-KR" b="1" dirty="0">
                <a:solidFill>
                  <a:srgbClr val="C00000"/>
                </a:solidFill>
              </a:rPr>
              <a:t>{t | (F(t)}</a:t>
            </a:r>
          </a:p>
          <a:p>
            <a:pPr marL="1522413" lvl="1" indent="-352425">
              <a:tabLst>
                <a:tab pos="990600" algn="l"/>
              </a:tabLst>
            </a:pPr>
            <a:r>
              <a:rPr lang="ru-RU" altLang="ko-KR" dirty="0"/>
              <a:t>t  - кортежная переменная;</a:t>
            </a:r>
          </a:p>
          <a:p>
            <a:pPr marL="1522413" lvl="1" indent="-352425">
              <a:tabLst>
                <a:tab pos="990600" algn="l"/>
              </a:tabLst>
            </a:pPr>
            <a:r>
              <a:rPr lang="ru-RU" altLang="ko-KR" dirty="0"/>
              <a:t>F(t) - формула, в которой присутствует кортежная переменная t</a:t>
            </a:r>
          </a:p>
          <a:p>
            <a:pPr marL="990600" indent="-990600">
              <a:buFont typeface="Monotype Sorts" pitchFamily="2" charset="2"/>
              <a:buNone/>
              <a:tabLst>
                <a:tab pos="990600" algn="l"/>
              </a:tabLst>
            </a:pPr>
            <a:r>
              <a:rPr lang="ru-RU" altLang="ko-KR" b="1" dirty="0">
                <a:solidFill>
                  <a:srgbClr val="C00000"/>
                </a:solidFill>
              </a:rPr>
              <a:t>Ответ</a:t>
            </a:r>
            <a:r>
              <a:rPr lang="en-US" altLang="ko-KR" b="1" dirty="0" smtClean="0">
                <a:solidFill>
                  <a:srgbClr val="C00000"/>
                </a:solidFill>
                <a:ea typeface="굴림" charset="-127"/>
              </a:rPr>
              <a:t>:</a:t>
            </a:r>
            <a:r>
              <a:rPr lang="ru-RU" altLang="ko-KR" b="1" dirty="0" smtClean="0">
                <a:solidFill>
                  <a:srgbClr val="C00000"/>
                </a:solidFill>
                <a:ea typeface="굴림" charset="-127"/>
              </a:rPr>
              <a:t> </a:t>
            </a:r>
            <a:r>
              <a:rPr lang="ru-RU" altLang="ko-KR" dirty="0" smtClean="0">
                <a:solidFill>
                  <a:srgbClr val="C00000"/>
                </a:solidFill>
              </a:rPr>
              <a:t> </a:t>
            </a:r>
            <a:r>
              <a:rPr lang="ru-RU" altLang="ko-KR" dirty="0"/>
              <a:t>Множество всех таких кортежей t, для которых формула F(t) принимает значение </a:t>
            </a:r>
            <a:r>
              <a:rPr lang="ru-RU" altLang="ko-KR" dirty="0" err="1"/>
              <a:t>true</a:t>
            </a:r>
            <a:r>
              <a:rPr lang="ru-RU" altLang="ko-KR" dirty="0"/>
              <a:t>.</a:t>
            </a:r>
          </a:p>
          <a:p>
            <a:pPr marL="990600" indent="-990600">
              <a:tabLst>
                <a:tab pos="990600" algn="l"/>
              </a:tabLst>
            </a:pPr>
            <a:endParaRPr lang="ru-RU" altLang="ko-KR" dirty="0"/>
          </a:p>
          <a:p>
            <a:pPr marL="990600" indent="-990600">
              <a:buFont typeface="Monotype Sorts" pitchFamily="2" charset="2"/>
              <a:buNone/>
              <a:tabLst>
                <a:tab pos="990600" algn="l"/>
              </a:tabLst>
            </a:pPr>
            <a:r>
              <a:rPr lang="ru-RU" altLang="ko-KR" b="1" dirty="0">
                <a:solidFill>
                  <a:srgbClr val="C00000"/>
                </a:solidFill>
              </a:rPr>
              <a:t>Формула:</a:t>
            </a:r>
            <a:r>
              <a:rPr lang="ru-RU" altLang="ko-KR" dirty="0">
                <a:solidFill>
                  <a:srgbClr val="C00000"/>
                </a:solidFill>
              </a:rPr>
              <a:t> </a:t>
            </a:r>
            <a:r>
              <a:rPr lang="ru-RU" altLang="ko-KR" dirty="0"/>
              <a:t>Рекурсивно определяется через атомарные формулы и построением более сложных формул с помощью логических связок и кванторов.</a:t>
            </a:r>
          </a:p>
          <a:p>
            <a:pPr marL="990600" indent="-990600">
              <a:buFont typeface="Monotype Sorts" pitchFamily="2" charset="2"/>
              <a:buNone/>
              <a:tabLst>
                <a:tab pos="990600" algn="l"/>
              </a:tabLst>
            </a:pPr>
            <a:r>
              <a:rPr lang="en-US" altLang="ko-KR" b="1" dirty="0">
                <a:solidFill>
                  <a:srgbClr val="C00000"/>
                </a:solidFill>
                <a:ea typeface="굴림" charset="-127"/>
              </a:rPr>
              <a:t>SQL</a:t>
            </a:r>
            <a:r>
              <a:rPr lang="ru-RU" altLang="ko-KR" b="1" dirty="0">
                <a:solidFill>
                  <a:srgbClr val="C00000"/>
                </a:solidFill>
              </a:rPr>
              <a:t>:</a:t>
            </a:r>
            <a:r>
              <a:rPr lang="en-US" altLang="ko-KR" dirty="0">
                <a:solidFill>
                  <a:srgbClr val="C00000"/>
                </a:solidFill>
                <a:ea typeface="굴림" charset="-127"/>
              </a:rPr>
              <a:t> </a:t>
            </a:r>
            <a:r>
              <a:rPr lang="ru-RU" altLang="ko-KR" dirty="0" smtClean="0">
                <a:solidFill>
                  <a:srgbClr val="C00000"/>
                </a:solidFill>
                <a:ea typeface="굴림" charset="-127"/>
              </a:rPr>
              <a:t>    </a:t>
            </a:r>
            <a:r>
              <a:rPr lang="ru-RU" altLang="ko-KR" dirty="0" smtClean="0"/>
              <a:t>Является </a:t>
            </a:r>
            <a:r>
              <a:rPr lang="ru-RU" altLang="ko-KR" dirty="0"/>
              <a:t>формальной основной языка </a:t>
            </a:r>
            <a:r>
              <a:rPr lang="en-US" altLang="ko-KR" dirty="0">
                <a:ea typeface="굴림" charset="-127"/>
              </a:rPr>
              <a:t>SQL.</a:t>
            </a:r>
            <a:endParaRPr lang="ru-RU" altLang="ko-KR" dirty="0"/>
          </a:p>
        </p:txBody>
      </p:sp>
    </p:spTree>
    <p:extLst>
      <p:ext uri="{BB962C8B-B14F-4D97-AF65-F5344CB8AC3E}">
        <p14:creationId xmlns:p14="http://schemas.microsoft.com/office/powerpoint/2010/main" val="310245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317570" y="228600"/>
            <a:ext cx="8750229" cy="838200"/>
          </a:xfrm>
        </p:spPr>
        <p:txBody>
          <a:bodyPr>
            <a:normAutofit fontScale="90000"/>
          </a:bodyPr>
          <a:lstStyle/>
          <a:p>
            <a:r>
              <a:rPr lang="ru-RU" altLang="en-US" dirty="0">
                <a:solidFill>
                  <a:schemeClr val="tx2">
                    <a:lumMod val="50000"/>
                  </a:schemeClr>
                </a:solidFill>
              </a:rPr>
              <a:t>TRC - </a:t>
            </a:r>
            <a:r>
              <a:rPr lang="en-US" altLang="en-US" dirty="0" smtClean="0">
                <a:solidFill>
                  <a:schemeClr val="tx2">
                    <a:lumMod val="50000"/>
                  </a:schemeClr>
                </a:solidFill>
              </a:rPr>
              <a:t>Б</a:t>
            </a:r>
            <a:r>
              <a:rPr lang="ru-RU" altLang="en-US" dirty="0" err="1" smtClean="0">
                <a:solidFill>
                  <a:schemeClr val="tx2">
                    <a:lumMod val="50000"/>
                  </a:schemeClr>
                </a:solidFill>
              </a:rPr>
              <a:t>азовые</a:t>
            </a:r>
            <a:r>
              <a:rPr lang="ru-RU" alt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altLang="en-US" dirty="0">
                <a:solidFill>
                  <a:schemeClr val="tx2">
                    <a:lumMod val="50000"/>
                  </a:schemeClr>
                </a:solidFill>
              </a:rPr>
              <a:t>составляющие языка</a:t>
            </a:r>
            <a:endParaRPr lang="ko-KR" altLang="en-US" dirty="0">
              <a:solidFill>
                <a:schemeClr val="tx2">
                  <a:lumMod val="50000"/>
                </a:schemeClr>
              </a:solidFill>
              <a:ea typeface="굴림" charset="-127"/>
            </a:endParaRPr>
          </a:p>
        </p:txBody>
      </p:sp>
      <p:sp>
        <p:nvSpPr>
          <p:cNvPr id="17583" name="Rectangle 175"/>
          <p:cNvSpPr>
            <a:spLocks noChangeArrowheads="1"/>
          </p:cNvSpPr>
          <p:nvPr/>
        </p:nvSpPr>
        <p:spPr bwMode="auto">
          <a:xfrm>
            <a:off x="0" y="25156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87" name="Rectangle 179"/>
          <p:cNvSpPr>
            <a:spLocks noChangeArrowheads="1"/>
          </p:cNvSpPr>
          <p:nvPr/>
        </p:nvSpPr>
        <p:spPr bwMode="auto">
          <a:xfrm>
            <a:off x="0" y="2501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96" name="Rectangle 188"/>
          <p:cNvSpPr>
            <a:spLocks noChangeArrowheads="1"/>
          </p:cNvSpPr>
          <p:nvPr/>
        </p:nvSpPr>
        <p:spPr bwMode="auto">
          <a:xfrm>
            <a:off x="920784" y="1617437"/>
            <a:ext cx="7766016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Константы: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7, '</a:t>
            </a:r>
            <a:r>
              <a:rPr kumimoji="1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john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', 3.14159 и т.д.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Кортежные переменные</a:t>
            </a:r>
            <a:r>
              <a:rPr kumimoji="1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t1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1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t2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,... – </a:t>
            </a:r>
            <a:b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интерпретируются кортежами отношений.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Срезы кортежных переменных: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t.a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,… </a:t>
            </a:r>
            <a:b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а - имя атрибута, значение которого входит в </a:t>
            </a:r>
            <a:b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состав кортежа.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Предикатные символы: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P, </a:t>
            </a:r>
            <a:r>
              <a:rPr kumimoji="1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P1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,...,Q, </a:t>
            </a:r>
            <a:r>
              <a:rPr kumimoji="1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Q1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,… </a:t>
            </a:r>
            <a:b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Интерпретируются отношениями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Операторы (предикаты) сравнения :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 = {=, &lt;, </a:t>
            </a:r>
            <a:r>
              <a:rPr kumimoji="1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&lt;=, 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&gt;,</a:t>
            </a:r>
            <a:r>
              <a:rPr kumimoji="1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&gt;=,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&lt;&gt;} и т.д.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Логические связки: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</a:t>
            </a:r>
            <a:r>
              <a:rPr kumimoji="1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(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или</a:t>
            </a:r>
            <a:r>
              <a:rPr kumimoji="1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)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, (</a:t>
            </a:r>
            <a:r>
              <a:rPr kumimoji="1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&amp;)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(и),  (не ), 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</a:t>
            </a:r>
            <a:r>
              <a:rPr kumimoji="1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влечет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Кванторы: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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(существует), </a:t>
            </a:r>
            <a:r>
              <a:rPr kumimoji="1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</a:t>
            </a:r>
            <a:r>
              <a:rPr kumimoji="1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(для любого)</a:t>
            </a:r>
          </a:p>
        </p:txBody>
      </p:sp>
    </p:spTree>
    <p:extLst>
      <p:ext uri="{BB962C8B-B14F-4D97-AF65-F5344CB8AC3E}">
        <p14:creationId xmlns:p14="http://schemas.microsoft.com/office/powerpoint/2010/main" val="35899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383486" cy="838200"/>
          </a:xfrm>
          <a:noFill/>
        </p:spPr>
        <p:txBody>
          <a:bodyPr>
            <a:normAutofit/>
          </a:bodyPr>
          <a:lstStyle/>
          <a:p>
            <a:r>
              <a:rPr lang="en-US" altLang="en-US" sz="3300" dirty="0"/>
              <a:t>T</a:t>
            </a:r>
            <a:r>
              <a:rPr lang="ru-RU" altLang="en-US" sz="3300" dirty="0"/>
              <a:t>RC - Правильно </a:t>
            </a:r>
            <a:r>
              <a:rPr lang="ru-RU" altLang="en-US" sz="3300" dirty="0" smtClean="0"/>
              <a:t>определенные формулы</a:t>
            </a:r>
            <a:r>
              <a:rPr lang="ru-RU" altLang="ko-KR" sz="3300" b="0" dirty="0" smtClean="0"/>
              <a:t> </a:t>
            </a:r>
            <a:endParaRPr lang="ko-KR" altLang="en-US" sz="3300" b="0" dirty="0">
              <a:ea typeface="굴림" charset="-127"/>
            </a:endParaRPr>
          </a:p>
        </p:txBody>
      </p:sp>
      <p:sp>
        <p:nvSpPr>
          <p:cNvPr id="60653" name="Rectangle 2285"/>
          <p:cNvSpPr>
            <a:spLocks noGrp="1" noChangeArrowheads="1"/>
          </p:cNvSpPr>
          <p:nvPr>
            <p:ph type="body" idx="1"/>
          </p:nvPr>
        </p:nvSpPr>
        <p:spPr>
          <a:xfrm>
            <a:off x="211010" y="1629689"/>
            <a:ext cx="8769700" cy="4206875"/>
          </a:xfrm>
          <a:noFill/>
          <a:ln/>
        </p:spPr>
        <p:txBody>
          <a:bodyPr lIns="0" tIns="0" rIns="0" bIns="0">
            <a:normAutofit lnSpcReduction="10000"/>
          </a:bodyPr>
          <a:lstStyle/>
          <a:p>
            <a:pPr>
              <a:buFont typeface="Monotype Sorts" pitchFamily="2" charset="2"/>
              <a:buNone/>
              <a:tabLst>
                <a:tab pos="1971675" algn="l"/>
              </a:tabLst>
            </a:pPr>
            <a:r>
              <a:rPr lang="ru-RU" dirty="0">
                <a:solidFill>
                  <a:srgbClr val="C00000"/>
                </a:solidFill>
              </a:rPr>
              <a:t>Атомарные формулы: </a:t>
            </a:r>
          </a:p>
          <a:p>
            <a:pPr lvl="1">
              <a:tabLst>
                <a:tab pos="1971675" algn="l"/>
              </a:tabLst>
            </a:pPr>
            <a:r>
              <a:rPr lang="ru-RU" b="1" dirty="0">
                <a:solidFill>
                  <a:srgbClr val="C00000"/>
                </a:solidFill>
              </a:rPr>
              <a:t>P(t)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	-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ru-RU" dirty="0"/>
              <a:t> - предикатный символ, </a:t>
            </a:r>
            <a:br>
              <a:rPr lang="ru-RU" dirty="0"/>
            </a:br>
            <a:r>
              <a:rPr lang="ru-RU" dirty="0"/>
              <a:t>	-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ru-RU" dirty="0"/>
              <a:t>  - кортежная переменная. </a:t>
            </a:r>
            <a:br>
              <a:rPr lang="ru-RU" dirty="0"/>
            </a:br>
            <a:r>
              <a:rPr lang="ru-RU" dirty="0"/>
              <a:t>        	  Если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</a:t>
            </a:r>
            <a:r>
              <a:rPr lang="ru-RU" dirty="0"/>
              <a:t> интерпретируется отношением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ru-RU" dirty="0"/>
              <a:t>, то </a:t>
            </a:r>
            <a:br>
              <a:rPr lang="ru-RU" dirty="0"/>
            </a:br>
            <a:r>
              <a:rPr lang="ru-RU" dirty="0"/>
              <a:t>        	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P(t)</a:t>
            </a:r>
            <a:r>
              <a:rPr lang="ru-RU" dirty="0"/>
              <a:t> означает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t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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R</a:t>
            </a:r>
          </a:p>
          <a:p>
            <a:pPr lvl="1">
              <a:tabLst>
                <a:tab pos="1971675" algn="l"/>
              </a:tabLst>
            </a:pPr>
            <a:r>
              <a:rPr lang="ru-RU" b="1" dirty="0" err="1">
                <a:solidFill>
                  <a:srgbClr val="C00000"/>
                </a:solidFill>
              </a:rPr>
              <a:t>t.a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el-GR" b="1" dirty="0">
                <a:solidFill>
                  <a:srgbClr val="C00000"/>
                </a:solidFill>
              </a:rPr>
              <a:t>θ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t.b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 </a:t>
            </a:r>
            <a:r>
              <a:rPr lang="ru-RU" dirty="0" smtClean="0"/>
              <a:t>-</a:t>
            </a:r>
            <a:r>
              <a:rPr lang="ru-RU" b="1" dirty="0" smtClean="0"/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t.a</a:t>
            </a:r>
            <a:r>
              <a:rPr lang="ru-RU" dirty="0"/>
              <a:t> и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t.b</a:t>
            </a:r>
            <a:r>
              <a:rPr lang="ru-RU" dirty="0"/>
              <a:t> - срезы</a:t>
            </a:r>
          </a:p>
          <a:p>
            <a:pPr lvl="1">
              <a:tabLst>
                <a:tab pos="1971675" algn="l"/>
              </a:tabLst>
            </a:pPr>
            <a:r>
              <a:rPr lang="ru-RU" b="1" dirty="0" err="1">
                <a:solidFill>
                  <a:srgbClr val="C00000"/>
                </a:solidFill>
              </a:rPr>
              <a:t>t.a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el-GR" b="1" dirty="0">
                <a:solidFill>
                  <a:srgbClr val="C00000"/>
                </a:solidFill>
              </a:rPr>
              <a:t>θ</a:t>
            </a:r>
            <a:r>
              <a:rPr lang="ru-RU" b="1" dirty="0">
                <a:solidFill>
                  <a:srgbClr val="C00000"/>
                </a:solidFill>
              </a:rPr>
              <a:t> с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ru-RU" dirty="0"/>
              <a:t>	-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t.a</a:t>
            </a:r>
            <a:r>
              <a:rPr lang="ru-RU" dirty="0"/>
              <a:t> - срез,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ru-RU" dirty="0"/>
              <a:t> - константа</a:t>
            </a:r>
          </a:p>
          <a:p>
            <a:pPr lvl="1">
              <a:tabLst>
                <a:tab pos="1971675" algn="l"/>
              </a:tabLst>
            </a:pPr>
            <a:endParaRPr lang="ru-RU" dirty="0"/>
          </a:p>
          <a:p>
            <a:pPr>
              <a:buFont typeface="Monotype Sorts" pitchFamily="2" charset="2"/>
              <a:buNone/>
              <a:tabLst>
                <a:tab pos="1971675" algn="l"/>
              </a:tabLst>
            </a:pPr>
            <a:r>
              <a:rPr lang="ru-RU" dirty="0">
                <a:solidFill>
                  <a:srgbClr val="C00000"/>
                </a:solidFill>
              </a:rPr>
              <a:t>Правильно построенные формулы </a:t>
            </a:r>
            <a:r>
              <a:rPr lang="ru-RU" dirty="0" smtClean="0">
                <a:solidFill>
                  <a:srgbClr val="C00000"/>
                </a:solidFill>
              </a:rPr>
              <a:t>(ППФ):</a:t>
            </a:r>
            <a:endParaRPr lang="ru-RU" dirty="0">
              <a:solidFill>
                <a:srgbClr val="C00000"/>
              </a:solidFill>
            </a:endParaRPr>
          </a:p>
          <a:p>
            <a:pPr lvl="1">
              <a:tabLst>
                <a:tab pos="1971675" algn="l"/>
              </a:tabLst>
            </a:pPr>
            <a:r>
              <a:rPr lang="ru-RU" dirty="0"/>
              <a:t>Атомарные формулы являются </a:t>
            </a:r>
            <a:r>
              <a:rPr lang="ru-RU" dirty="0" smtClean="0"/>
              <a:t>ППФ;</a:t>
            </a:r>
            <a:endParaRPr lang="ru-RU" dirty="0"/>
          </a:p>
          <a:p>
            <a:pPr lvl="1">
              <a:tabLst>
                <a:tab pos="1971675" algn="l"/>
              </a:tabLst>
            </a:pPr>
            <a:r>
              <a:rPr lang="ru-RU" dirty="0"/>
              <a:t>Если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ru-RU" dirty="0"/>
              <a:t> </a:t>
            </a:r>
            <a:r>
              <a:rPr lang="ru-RU" dirty="0" smtClean="0"/>
              <a:t>ППФ, </a:t>
            </a:r>
            <a:r>
              <a:rPr lang="ru-RU" dirty="0"/>
              <a:t>то </a:t>
            </a:r>
            <a:r>
              <a:rPr lang="ru-RU" dirty="0" smtClean="0"/>
              <a:t>ППФ </a:t>
            </a:r>
            <a:r>
              <a:rPr lang="ru-RU" dirty="0"/>
              <a:t>также являются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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ru-RU" dirty="0"/>
              <a:t> 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(F)</a:t>
            </a:r>
          </a:p>
          <a:p>
            <a:pPr lvl="1">
              <a:tabLst>
                <a:tab pos="1971675" algn="l"/>
              </a:tabLst>
            </a:pPr>
            <a:r>
              <a:rPr lang="ru-RU" dirty="0"/>
              <a:t>Если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ru-RU" dirty="0"/>
              <a:t> 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G</a:t>
            </a:r>
            <a:r>
              <a:rPr lang="ru-RU" dirty="0"/>
              <a:t> </a:t>
            </a:r>
            <a:r>
              <a:rPr lang="ru-RU" dirty="0" smtClean="0"/>
              <a:t>ППФ, </a:t>
            </a:r>
            <a:r>
              <a:rPr lang="ru-RU" dirty="0"/>
              <a:t>то </a:t>
            </a:r>
            <a:r>
              <a:rPr lang="ru-RU" dirty="0" smtClean="0"/>
              <a:t>ППФ </a:t>
            </a:r>
            <a:r>
              <a:rPr lang="ru-RU" dirty="0"/>
              <a:t>также являются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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G</a:t>
            </a:r>
            <a:r>
              <a:rPr lang="ru-RU" b="1" dirty="0"/>
              <a:t>,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F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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G</a:t>
            </a:r>
            <a:r>
              <a:rPr lang="ru-RU" b="1" dirty="0"/>
              <a:t>,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F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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G</a:t>
            </a:r>
          </a:p>
          <a:p>
            <a:pPr lvl="1">
              <a:tabLst>
                <a:tab pos="1971675" algn="l"/>
              </a:tabLst>
            </a:pPr>
            <a:r>
              <a:rPr lang="ru-RU" dirty="0"/>
              <a:t>Если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ru-RU" dirty="0"/>
              <a:t> </a:t>
            </a:r>
            <a:r>
              <a:rPr lang="ru-RU" dirty="0" smtClean="0"/>
              <a:t>ППФ </a:t>
            </a:r>
            <a:r>
              <a:rPr lang="ru-RU" dirty="0"/>
              <a:t>со свободной переменной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ru-RU" dirty="0"/>
              <a:t>, то </a:t>
            </a:r>
            <a:r>
              <a:rPr lang="ru-RU" dirty="0" smtClean="0"/>
              <a:t>ППФ также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являются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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tF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(t)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/>
              <a:t>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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tF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(t)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4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Rectangle 8"/>
          <p:cNvSpPr>
            <a:spLocks noGrp="1" noChangeArrowheads="1"/>
          </p:cNvSpPr>
          <p:nvPr>
            <p:ph type="title"/>
          </p:nvPr>
        </p:nvSpPr>
        <p:spPr>
          <a:xfrm>
            <a:off x="195942" y="130628"/>
            <a:ext cx="8784771" cy="838200"/>
          </a:xfrm>
          <a:noFill/>
        </p:spPr>
        <p:txBody>
          <a:bodyPr lIns="36000" rIns="36000">
            <a:normAutofit fontScale="90000"/>
          </a:bodyPr>
          <a:lstStyle/>
          <a:p>
            <a:r>
              <a:rPr lang="en-US" altLang="en-US" dirty="0"/>
              <a:t>T</a:t>
            </a:r>
            <a:r>
              <a:rPr lang="ru-RU" altLang="en-US" dirty="0"/>
              <a:t>RC - </a:t>
            </a:r>
            <a:r>
              <a:rPr lang="ru-RU" altLang="ko-KR" dirty="0"/>
              <a:t>Свободные и связанные переменные. Запросы.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606251" y="1577187"/>
            <a:ext cx="7710854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  <a:softEdge rad="63500"/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9575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Говорят, что наличие кванторов 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</a:t>
            </a:r>
            <a:r>
              <a:rPr kumimoji="1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tF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(t)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 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</a:t>
            </a:r>
            <a:r>
              <a:rPr kumimoji="1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tF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</a:t>
            </a:r>
            <a:r>
              <a:rPr kumimoji="1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связывает переменную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в формуле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Переменная, которая не связана, называется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свободной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34925" name="Rectangle 109"/>
          <p:cNvSpPr>
            <a:spLocks noChangeArrowheads="1"/>
          </p:cNvSpPr>
          <p:nvPr/>
        </p:nvSpPr>
        <p:spPr bwMode="auto">
          <a:xfrm>
            <a:off x="635559" y="2722679"/>
            <a:ext cx="7710854" cy="2246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  <a:softEdge rad="63500"/>
          </a:effectLst>
        </p:spPr>
        <p:txBody>
          <a:bodyPr anchor="ctr">
            <a:spAutoFit/>
          </a:bodyPr>
          <a:lstStyle/>
          <a:p>
            <a:pPr marL="542925" marR="0" lvl="0" indent="-542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  <a:tab pos="1971675" algn="l"/>
              </a:tabLst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Запрос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 общем случае это выражение вида: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</a:t>
            </a:r>
          </a:p>
          <a:p>
            <a:pPr marL="542925" marR="0" lvl="0" indent="-542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  <a:tab pos="1971675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{(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t1,t2,...) | (F(t1,t2,...)}</a:t>
            </a:r>
          </a:p>
          <a:p>
            <a:pPr marL="542925" marR="0" lvl="0" indent="-542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  <a:tab pos="1971675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542925" marR="0" lvl="0" indent="-542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  <a:tab pos="1971675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где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-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t1,t2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,...  	- кортежные переменные или их срезы;</a:t>
            </a:r>
          </a:p>
          <a:p>
            <a:pPr marL="542925" marR="0" lvl="0" indent="-542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  <a:tab pos="1971675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	-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F(t1,t2,...)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формула, в которой присутствуют свободные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кортежные переменные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t1,t2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,...</a:t>
            </a:r>
          </a:p>
        </p:txBody>
      </p:sp>
      <p:sp>
        <p:nvSpPr>
          <p:cNvPr id="34926" name="Text Box 110"/>
          <p:cNvSpPr txBox="1">
            <a:spLocks noChangeArrowheads="1"/>
          </p:cNvSpPr>
          <p:nvPr/>
        </p:nvSpPr>
        <p:spPr bwMode="auto">
          <a:xfrm>
            <a:off x="667797" y="5265966"/>
            <a:ext cx="764930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marL="714375" indent="-714375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 marL="893763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 marL="1073150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714375" marR="0" lvl="0" indent="-7143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        Однако, переменные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t1,t2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,..., расположенные слева от символа ’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|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’, должны быть единственными свободными переменными в формуле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F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 Это значит, что если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содержит другие переменные, то они должны быть связанными с помощью кванторов.</a:t>
            </a:r>
          </a:p>
        </p:txBody>
      </p:sp>
    </p:spTree>
    <p:extLst>
      <p:ext uri="{BB962C8B-B14F-4D97-AF65-F5344CB8AC3E}">
        <p14:creationId xmlns:p14="http://schemas.microsoft.com/office/powerpoint/2010/main" val="237788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Пример БД для запросов в РИ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1757" y="1714498"/>
            <a:ext cx="8331757" cy="2889250"/>
          </a:xfrm>
          <a:solidFill>
            <a:schemeClr val="accent4">
              <a:lumMod val="40000"/>
              <a:lumOff val="60000"/>
            </a:schemeClr>
          </a:solidFill>
          <a:ln/>
        </p:spPr>
        <p:txBody>
          <a:bodyPr lIns="0" rIns="0">
            <a:normAutofit fontScale="92500" lnSpcReduction="10000"/>
          </a:bodyPr>
          <a:lstStyle/>
          <a:p>
            <a:pPr indent="990600" algn="l">
              <a:buFont typeface="Monotype Sorts" pitchFamily="2" charset="2"/>
              <a:buNone/>
            </a:pPr>
            <a:endParaRPr lang="ru-RU" sz="1800" b="1" dirty="0" smtClean="0">
              <a:solidFill>
                <a:srgbClr val="C00000"/>
              </a:solidFill>
            </a:endParaRPr>
          </a:p>
          <a:p>
            <a:pPr indent="990600" algn="l">
              <a:buFont typeface="Monotype Sorts" pitchFamily="2" charset="2"/>
              <a:buNone/>
            </a:pPr>
            <a:r>
              <a:rPr lang="en-US" sz="1800" b="1" dirty="0" smtClean="0">
                <a:solidFill>
                  <a:srgbClr val="C00000"/>
                </a:solidFill>
              </a:rPr>
              <a:t>FAC </a:t>
            </a:r>
            <a:r>
              <a:rPr lang="en-US" sz="1800" b="1" dirty="0"/>
              <a:t>	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FACULTY</a:t>
            </a:r>
            <a:r>
              <a:rPr lang="en-US" sz="1800" b="1" dirty="0"/>
              <a:t> (</a:t>
            </a:r>
            <a:r>
              <a:rPr lang="en-US" sz="1800" b="1" dirty="0" err="1"/>
              <a:t>FNo</a:t>
            </a:r>
            <a:r>
              <a:rPr lang="en-US" sz="1800" b="1" dirty="0"/>
              <a:t>, Name, Dean, </a:t>
            </a:r>
            <a:r>
              <a:rPr lang="en-US" sz="1800" b="1" dirty="0" err="1"/>
              <a:t>Bld</a:t>
            </a:r>
            <a:r>
              <a:rPr lang="en-US" sz="1800" b="1" dirty="0"/>
              <a:t>, Fund) </a:t>
            </a:r>
            <a:br>
              <a:rPr lang="en-US" sz="1800" b="1" dirty="0"/>
            </a:br>
            <a:endParaRPr lang="en-US" sz="1200" b="1" dirty="0"/>
          </a:p>
          <a:p>
            <a:pPr indent="990600" algn="l">
              <a:buFont typeface="Monotype Sorts" pitchFamily="2" charset="2"/>
              <a:buNone/>
            </a:pPr>
            <a:r>
              <a:rPr lang="en-US" sz="1800" b="1" dirty="0">
                <a:solidFill>
                  <a:srgbClr val="C00000"/>
                </a:solidFill>
              </a:rPr>
              <a:t>DEP</a:t>
            </a:r>
            <a:r>
              <a:rPr lang="en-US" sz="1800" b="1" dirty="0"/>
              <a:t>	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DEPARTMENT</a:t>
            </a:r>
            <a:r>
              <a:rPr lang="en-US" sz="1800" b="1" dirty="0"/>
              <a:t> (</a:t>
            </a:r>
            <a:r>
              <a:rPr lang="en-US" sz="1800" b="1" dirty="0" err="1"/>
              <a:t>DNo</a:t>
            </a:r>
            <a:r>
              <a:rPr lang="en-US" sz="1800" b="1" dirty="0"/>
              <a:t>, </a:t>
            </a:r>
            <a:r>
              <a:rPr lang="en-US" sz="1800" b="1" dirty="0" err="1"/>
              <a:t>FNo</a:t>
            </a:r>
            <a:r>
              <a:rPr lang="en-US" sz="1800" b="1" dirty="0"/>
              <a:t>, Name, Head, </a:t>
            </a:r>
            <a:r>
              <a:rPr lang="en-US" sz="1800" b="1" dirty="0" err="1"/>
              <a:t>Bld</a:t>
            </a:r>
            <a:r>
              <a:rPr lang="en-US" sz="1800" b="1" dirty="0"/>
              <a:t>, Fund) </a:t>
            </a:r>
            <a:br>
              <a:rPr lang="en-US" sz="1800" b="1" dirty="0"/>
            </a:br>
            <a:endParaRPr lang="en-US" sz="1200" b="1" dirty="0"/>
          </a:p>
          <a:p>
            <a:pPr indent="990600" algn="l">
              <a:buFont typeface="Monotype Sorts" pitchFamily="2" charset="2"/>
              <a:buNone/>
            </a:pPr>
            <a:r>
              <a:rPr lang="en-US" sz="1800" b="1" dirty="0">
                <a:solidFill>
                  <a:srgbClr val="C00000"/>
                </a:solidFill>
              </a:rPr>
              <a:t>TCH</a:t>
            </a:r>
            <a:r>
              <a:rPr lang="en-US" sz="1800" b="1" dirty="0"/>
              <a:t>	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TEACHER</a:t>
            </a:r>
            <a:r>
              <a:rPr lang="ru-RU" sz="1800" b="1" dirty="0" smtClean="0"/>
              <a:t> </a:t>
            </a:r>
            <a:r>
              <a:rPr lang="en-US" sz="1800" b="1" dirty="0" smtClean="0"/>
              <a:t>(</a:t>
            </a:r>
            <a:r>
              <a:rPr lang="en-US" sz="1800" b="1" dirty="0" err="1"/>
              <a:t>TNo</a:t>
            </a:r>
            <a:r>
              <a:rPr lang="en-US" sz="1800" b="1" dirty="0"/>
              <a:t>, </a:t>
            </a:r>
            <a:r>
              <a:rPr lang="en-US" sz="1800" b="1" dirty="0" err="1"/>
              <a:t>DNo</a:t>
            </a:r>
            <a:r>
              <a:rPr lang="en-US" sz="1800" b="1" dirty="0"/>
              <a:t>, Name, Post, Tel, Salary, </a:t>
            </a:r>
            <a:r>
              <a:rPr lang="en-US" sz="1800" b="1" dirty="0" err="1"/>
              <a:t>Comm</a:t>
            </a:r>
            <a:r>
              <a:rPr lang="en-US" sz="1800" b="1" dirty="0"/>
              <a:t>)</a:t>
            </a:r>
            <a:br>
              <a:rPr lang="en-US" sz="1800" b="1" dirty="0"/>
            </a:br>
            <a:endParaRPr lang="en-US" sz="1200" b="1" dirty="0"/>
          </a:p>
          <a:p>
            <a:pPr indent="990600" algn="l">
              <a:buFont typeface="Monotype Sorts" pitchFamily="2" charset="2"/>
              <a:buNone/>
            </a:pPr>
            <a:r>
              <a:rPr lang="en-US" sz="1800" b="1" dirty="0">
                <a:solidFill>
                  <a:srgbClr val="C00000"/>
                </a:solidFill>
              </a:rPr>
              <a:t>GRP</a:t>
            </a:r>
            <a:r>
              <a:rPr lang="en-US" sz="1800" b="1" dirty="0"/>
              <a:t> 	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GROUP</a:t>
            </a:r>
            <a:r>
              <a:rPr lang="ru-RU" sz="1800" b="1" dirty="0" smtClean="0"/>
              <a:t> </a:t>
            </a:r>
            <a:r>
              <a:rPr lang="en-US" sz="1800" b="1" dirty="0" smtClean="0"/>
              <a:t>(</a:t>
            </a:r>
            <a:r>
              <a:rPr lang="en-US" sz="1800" b="1" dirty="0" err="1"/>
              <a:t>GNo</a:t>
            </a:r>
            <a:r>
              <a:rPr lang="en-US" sz="1800" b="1" dirty="0"/>
              <a:t>, </a:t>
            </a:r>
            <a:r>
              <a:rPr lang="en-US" sz="1800" b="1" dirty="0" err="1"/>
              <a:t>DNo</a:t>
            </a:r>
            <a:r>
              <a:rPr lang="en-US" sz="1800" b="1" dirty="0"/>
              <a:t>, Course, </a:t>
            </a:r>
            <a:r>
              <a:rPr lang="en-US" sz="1800" b="1" dirty="0" err="1"/>
              <a:t>Num</a:t>
            </a:r>
            <a:r>
              <a:rPr lang="en-US" sz="1800" b="1" dirty="0"/>
              <a:t>, Quantity, </a:t>
            </a:r>
            <a:r>
              <a:rPr lang="en-US" sz="1800" b="1" dirty="0" err="1"/>
              <a:t>CurNo</a:t>
            </a:r>
            <a:r>
              <a:rPr lang="en-US" sz="1800" b="1" dirty="0"/>
              <a:t>)</a:t>
            </a:r>
            <a:br>
              <a:rPr lang="en-US" sz="1800" b="1" dirty="0"/>
            </a:br>
            <a:endParaRPr lang="en-US" sz="1000" b="1" dirty="0"/>
          </a:p>
          <a:p>
            <a:pPr indent="990600" algn="l">
              <a:buFont typeface="Monotype Sorts" pitchFamily="2" charset="2"/>
              <a:buNone/>
            </a:pPr>
            <a:r>
              <a:rPr lang="en-US" sz="1800" b="1" dirty="0">
                <a:solidFill>
                  <a:srgbClr val="C00000"/>
                </a:solidFill>
              </a:rPr>
              <a:t>SBJ</a:t>
            </a:r>
            <a:r>
              <a:rPr lang="en-US" sz="1800" b="1" dirty="0"/>
              <a:t> 	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SUBJECT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b="1" dirty="0" smtClean="0"/>
              <a:t>(</a:t>
            </a:r>
            <a:r>
              <a:rPr lang="en-US" sz="1800" b="1" dirty="0" err="1"/>
              <a:t>SNo</a:t>
            </a:r>
            <a:r>
              <a:rPr lang="en-US" sz="1800" b="1" dirty="0"/>
              <a:t>, Name)</a:t>
            </a:r>
            <a:br>
              <a:rPr lang="en-US" sz="1800" b="1" dirty="0"/>
            </a:br>
            <a:endParaRPr lang="en-US" sz="1000" b="1" dirty="0"/>
          </a:p>
          <a:p>
            <a:pPr indent="990600" algn="l">
              <a:buFont typeface="Monotype Sorts" pitchFamily="2" charset="2"/>
              <a:buNone/>
            </a:pPr>
            <a:r>
              <a:rPr lang="en-US" sz="1800" b="1" dirty="0">
                <a:solidFill>
                  <a:srgbClr val="C00000"/>
                </a:solidFill>
              </a:rPr>
              <a:t>ROM</a:t>
            </a:r>
            <a:r>
              <a:rPr lang="en-US" sz="1800" b="1" dirty="0"/>
              <a:t>	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ROOM</a:t>
            </a:r>
            <a:r>
              <a:rPr lang="en-US" sz="1800" b="1" dirty="0"/>
              <a:t> (</a:t>
            </a:r>
            <a:r>
              <a:rPr lang="en-US" sz="1800" b="1" dirty="0" err="1"/>
              <a:t>RNo</a:t>
            </a:r>
            <a:r>
              <a:rPr lang="en-US" sz="1800" b="1" dirty="0"/>
              <a:t>, </a:t>
            </a:r>
            <a:r>
              <a:rPr lang="en-US" sz="1800" b="1" dirty="0" err="1"/>
              <a:t>Num</a:t>
            </a:r>
            <a:r>
              <a:rPr lang="en-US" sz="1800" b="1" dirty="0"/>
              <a:t>, Building, Seats)</a:t>
            </a:r>
            <a:br>
              <a:rPr lang="en-US" sz="1800" b="1" dirty="0"/>
            </a:br>
            <a:endParaRPr lang="en-US" sz="1000" b="1" dirty="0"/>
          </a:p>
          <a:p>
            <a:pPr indent="990600" algn="l">
              <a:buFont typeface="Monotype Sorts" pitchFamily="2" charset="2"/>
              <a:buNone/>
            </a:pPr>
            <a:r>
              <a:rPr lang="en-US" sz="1800" b="1" dirty="0">
                <a:solidFill>
                  <a:srgbClr val="C00000"/>
                </a:solidFill>
              </a:rPr>
              <a:t>LEC</a:t>
            </a:r>
            <a:r>
              <a:rPr lang="en-US" sz="1800" b="1" dirty="0"/>
              <a:t> 	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LECTURE</a:t>
            </a:r>
            <a:r>
              <a:rPr lang="en-US" sz="1800" b="1" dirty="0"/>
              <a:t> (</a:t>
            </a:r>
            <a:r>
              <a:rPr lang="en-US" sz="1800" b="1" dirty="0" err="1"/>
              <a:t>TNo</a:t>
            </a:r>
            <a:r>
              <a:rPr lang="en-US" sz="1800" b="1" dirty="0"/>
              <a:t>, </a:t>
            </a:r>
            <a:r>
              <a:rPr lang="en-US" sz="1800" b="1" dirty="0" err="1"/>
              <a:t>GNo</a:t>
            </a:r>
            <a:r>
              <a:rPr lang="en-US" sz="1800" b="1" dirty="0"/>
              <a:t>, </a:t>
            </a:r>
            <a:r>
              <a:rPr lang="en-US" sz="1800" b="1" dirty="0" err="1"/>
              <a:t>SNo</a:t>
            </a:r>
            <a:r>
              <a:rPr lang="en-US" sz="1800" b="1" dirty="0"/>
              <a:t>, </a:t>
            </a:r>
            <a:r>
              <a:rPr lang="en-US" sz="1800" b="1" dirty="0" err="1"/>
              <a:t>RNo</a:t>
            </a:r>
            <a:r>
              <a:rPr lang="en-US" sz="1800" b="1" dirty="0"/>
              <a:t>, Type, Day, Week)</a:t>
            </a:r>
            <a:r>
              <a:rPr lang="ru-RU" sz="2400" dirty="0">
                <a:latin typeface="Courier" pitchFamily="49" charset="0"/>
              </a:rPr>
              <a:t> </a:t>
            </a:r>
          </a:p>
        </p:txBody>
      </p:sp>
      <p:sp>
        <p:nvSpPr>
          <p:cNvPr id="67628" name="Text Box 44"/>
          <p:cNvSpPr txBox="1">
            <a:spLocks noChangeArrowheads="1"/>
          </p:cNvSpPr>
          <p:nvPr/>
        </p:nvSpPr>
        <p:spPr bwMode="auto">
          <a:xfrm>
            <a:off x="993531" y="4848225"/>
            <a:ext cx="1450731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Предикатные символы</a:t>
            </a:r>
          </a:p>
        </p:txBody>
      </p:sp>
      <p:sp>
        <p:nvSpPr>
          <p:cNvPr id="67629" name="Text Box 45"/>
          <p:cNvSpPr txBox="1">
            <a:spLocks noChangeArrowheads="1"/>
          </p:cNvSpPr>
          <p:nvPr/>
        </p:nvSpPr>
        <p:spPr bwMode="auto">
          <a:xfrm>
            <a:off x="2653812" y="4875213"/>
            <a:ext cx="286629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Отношения БД</a:t>
            </a:r>
          </a:p>
        </p:txBody>
      </p:sp>
      <p:sp>
        <p:nvSpPr>
          <p:cNvPr id="67630" name="Line 46"/>
          <p:cNvSpPr>
            <a:spLocks noChangeShapeType="1"/>
          </p:cNvSpPr>
          <p:nvPr/>
        </p:nvSpPr>
        <p:spPr bwMode="auto">
          <a:xfrm flipV="1">
            <a:off x="1283677" y="4591050"/>
            <a:ext cx="0" cy="266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631" name="Line 47"/>
          <p:cNvSpPr>
            <a:spLocks noChangeShapeType="1"/>
          </p:cNvSpPr>
          <p:nvPr/>
        </p:nvSpPr>
        <p:spPr bwMode="auto">
          <a:xfrm flipV="1">
            <a:off x="3216520" y="4637088"/>
            <a:ext cx="0" cy="266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4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2766950"/>
            <a:ext cx="7189469" cy="3428109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РЕЛЯЦИОННАЯ АЛГЕБРА</a:t>
            </a:r>
            <a:endParaRPr lang="ru-RU" sz="4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06440" y="6054775"/>
            <a:ext cx="310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доцент каф. ВТ и АСУ </a:t>
            </a:r>
            <a:r>
              <a:rPr lang="ru-RU" b="1" dirty="0" err="1"/>
              <a:t>ФГБОУ</a:t>
            </a:r>
            <a:r>
              <a:rPr lang="ru-RU" b="1" dirty="0"/>
              <a:t> ВО </a:t>
            </a:r>
            <a:r>
              <a:rPr lang="ru-RU" b="1" dirty="0" err="1"/>
              <a:t>РГУПС</a:t>
            </a:r>
            <a:r>
              <a:rPr lang="ru-RU" b="1" dirty="0"/>
              <a:t> Игнатьева </a:t>
            </a:r>
            <a:r>
              <a:rPr lang="ru-RU" b="1" dirty="0" err="1"/>
              <a:t>О.В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690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>
                <a:ea typeface="굴림" charset="-127"/>
              </a:rPr>
              <a:t>TRC - </a:t>
            </a:r>
            <a:r>
              <a:rPr lang="ru-RU" altLang="ko-KR"/>
              <a:t>Примеры проекции, селекции и соединения</a:t>
            </a:r>
            <a:endParaRPr lang="en-US" altLang="ko-KR">
              <a:ea typeface="굴림" charset="-127"/>
            </a:endParaRPr>
          </a:p>
        </p:txBody>
      </p:sp>
      <p:sp>
        <p:nvSpPr>
          <p:cNvPr id="15521" name="Text Box 161"/>
          <p:cNvSpPr txBox="1">
            <a:spLocks noChangeArrowheads="1"/>
          </p:cNvSpPr>
          <p:nvPr/>
        </p:nvSpPr>
        <p:spPr bwMode="auto">
          <a:xfrm>
            <a:off x="1022839" y="1628775"/>
            <a:ext cx="777679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1) Проекция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 Запрос.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Вывести названия факультетов и имена их деканов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49" charset="0"/>
              <a:ea typeface="굴림" charset="-127"/>
              <a:cs typeface="+mn-cs"/>
            </a:endParaRPr>
          </a:p>
        </p:txBody>
      </p:sp>
      <p:sp>
        <p:nvSpPr>
          <p:cNvPr id="15529" name="Text Box 169"/>
          <p:cNvSpPr txBox="1">
            <a:spLocks noChangeArrowheads="1"/>
          </p:cNvSpPr>
          <p:nvPr/>
        </p:nvSpPr>
        <p:spPr bwMode="auto">
          <a:xfrm>
            <a:off x="1022839" y="2951163"/>
            <a:ext cx="763612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435100" indent="-1435100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 marL="1614488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 marL="1793875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 marL="1973263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 marL="2152650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marL="2609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marL="3067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marL="3524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marL="3981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1435100" marR="0" lvl="0" indent="-143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2) Селекция и проекция</a:t>
            </a:r>
          </a:p>
          <a:p>
            <a:pPr marL="1435100" marR="0" lvl="0" indent="-143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 Запрос.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	Вывести имена и должности преподавателей, имеющих зарплату &gt; 1000 и надбавку &gt; 500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6E4924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15532" name="Text Box 172"/>
          <p:cNvSpPr txBox="1">
            <a:spLocks noChangeArrowheads="1"/>
          </p:cNvSpPr>
          <p:nvPr/>
        </p:nvSpPr>
        <p:spPr bwMode="auto">
          <a:xfrm>
            <a:off x="1273420" y="2335213"/>
            <a:ext cx="7469065" cy="400110"/>
          </a:xfrm>
          <a:prstGeom prst="rect">
            <a:avLst/>
          </a:prstGeom>
          <a:solidFill>
            <a:srgbClr val="FCFDC6"/>
          </a:solidFill>
          <a:ln w="28575">
            <a:solidFill>
              <a:srgbClr val="6E492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{(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Name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Dean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)|FAC(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)}</a:t>
            </a:r>
          </a:p>
        </p:txBody>
      </p:sp>
      <p:sp>
        <p:nvSpPr>
          <p:cNvPr id="15533" name="Text Box 173"/>
          <p:cNvSpPr txBox="1">
            <a:spLocks noChangeArrowheads="1"/>
          </p:cNvSpPr>
          <p:nvPr/>
        </p:nvSpPr>
        <p:spPr bwMode="auto">
          <a:xfrm>
            <a:off x="1022839" y="4629150"/>
            <a:ext cx="7548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435100" indent="-1435100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 marL="1614488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 marL="1793875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 marL="1973263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 marL="2152650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marL="2609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marL="3067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marL="3524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marL="3981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1435100" marR="0" lvl="0" indent="-143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3) Соединение, селекция и проекция</a:t>
            </a:r>
          </a:p>
          <a:p>
            <a:pPr marL="1435100" marR="0" lvl="0" indent="-143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 Запрос.	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Вывести имена факультетов и их кафедр,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расположенных (факультетов) в корпусе 5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charset="-127"/>
              <a:cs typeface="+mn-cs"/>
            </a:endParaRPr>
          </a:p>
        </p:txBody>
      </p:sp>
      <p:sp>
        <p:nvSpPr>
          <p:cNvPr id="15534" name="Text Box 174"/>
          <p:cNvSpPr txBox="1">
            <a:spLocks noChangeArrowheads="1"/>
          </p:cNvSpPr>
          <p:nvPr/>
        </p:nvSpPr>
        <p:spPr bwMode="auto">
          <a:xfrm>
            <a:off x="1273420" y="3935413"/>
            <a:ext cx="7458808" cy="400110"/>
          </a:xfrm>
          <a:prstGeom prst="rect">
            <a:avLst/>
          </a:prstGeom>
          <a:solidFill>
            <a:srgbClr val="FCFDC6"/>
          </a:solidFill>
          <a:ln w="28575">
            <a:solidFill>
              <a:srgbClr val="6E492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{(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t.Name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t.Post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| TCH(t) &amp;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t.Salary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&gt; 1000 &amp;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t.Comm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&gt; 500}</a:t>
            </a:r>
          </a:p>
        </p:txBody>
      </p:sp>
      <p:sp>
        <p:nvSpPr>
          <p:cNvPr id="15535" name="Text Box 175"/>
          <p:cNvSpPr txBox="1">
            <a:spLocks noChangeArrowheads="1"/>
          </p:cNvSpPr>
          <p:nvPr/>
        </p:nvSpPr>
        <p:spPr bwMode="auto">
          <a:xfrm>
            <a:off x="1022839" y="5634038"/>
            <a:ext cx="7903447" cy="400110"/>
          </a:xfrm>
          <a:prstGeom prst="rect">
            <a:avLst/>
          </a:prstGeom>
          <a:solidFill>
            <a:srgbClr val="FCFDC6"/>
          </a:solidFill>
          <a:ln w="28575">
            <a:solidFill>
              <a:srgbClr val="6E492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{(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f.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Name,d.Name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| FAC(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&amp; DEP(d) &amp;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FNo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d.FNo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Bld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5}</a:t>
            </a:r>
          </a:p>
        </p:txBody>
      </p:sp>
    </p:spTree>
    <p:extLst>
      <p:ext uri="{BB962C8B-B14F-4D97-AF65-F5344CB8AC3E}">
        <p14:creationId xmlns:p14="http://schemas.microsoft.com/office/powerpoint/2010/main" val="127767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6" name="Rectangle 18"/>
          <p:cNvSpPr>
            <a:spLocks noChangeArrowheads="1"/>
          </p:cNvSpPr>
          <p:nvPr/>
        </p:nvSpPr>
        <p:spPr bwMode="auto">
          <a:xfrm>
            <a:off x="912936" y="1466850"/>
            <a:ext cx="7880838" cy="234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6829"/>
            <a:ext cx="9144000" cy="733525"/>
          </a:xfrm>
        </p:spPr>
        <p:txBody>
          <a:bodyPr>
            <a:normAutofit fontScale="90000"/>
          </a:bodyPr>
          <a:lstStyle/>
          <a:p>
            <a:r>
              <a:rPr lang="en-US" altLang="ko-KR" dirty="0">
                <a:ea typeface="굴림" charset="-127"/>
              </a:rPr>
              <a:t>TRC - </a:t>
            </a:r>
            <a:r>
              <a:rPr lang="ru-RU" altLang="ko-KR" dirty="0"/>
              <a:t>Примеры кванторов существования</a:t>
            </a:r>
            <a:endParaRPr lang="ru-RU" dirty="0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077059" y="1439863"/>
            <a:ext cx="764051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Запрос.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Вывести имена факультетов корпуса 5 и их кафедр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6E4924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063870" y="1770064"/>
            <a:ext cx="7606812" cy="369332"/>
          </a:xfrm>
          <a:prstGeom prst="rect">
            <a:avLst/>
          </a:prstGeom>
          <a:solidFill>
            <a:srgbClr val="FCFDC6"/>
          </a:solidFill>
          <a:ln w="28575">
            <a:solidFill>
              <a:srgbClr val="6E492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{(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f.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Name,d.Name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| DEP(d) &amp;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FAC(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&amp;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FNo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d.FNo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Bld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5}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1077058" y="2366964"/>
            <a:ext cx="757310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Запрос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	Вывести имена кафедр факультетов корпуса 5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6E4924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063869" y="2687639"/>
            <a:ext cx="7596554" cy="369332"/>
          </a:xfrm>
          <a:prstGeom prst="rect">
            <a:avLst/>
          </a:prstGeom>
          <a:solidFill>
            <a:srgbClr val="FCFDC6"/>
          </a:solidFill>
          <a:ln w="28575">
            <a:solidFill>
              <a:srgbClr val="6E492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{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d.Name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| DEP(d) &amp; 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FAC(f)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f.FNo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d.FNo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f.Buld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5)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}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6E492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1077059" y="3302001"/>
            <a:ext cx="753354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Запрос.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Вывести имена преподавателей-профессоров, имеющих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лекции в группах первого курса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468086" y="3911601"/>
            <a:ext cx="8163029" cy="923330"/>
          </a:xfrm>
          <a:prstGeom prst="rect">
            <a:avLst/>
          </a:prstGeom>
          <a:solidFill>
            <a:srgbClr val="FCFDC6"/>
          </a:solidFill>
          <a:ln w="28575">
            <a:solidFill>
              <a:srgbClr val="6E492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{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t.Name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| TCH(t)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t.Post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='professor' &amp;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l(LEC(l)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l.TNo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t.Tno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            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g(GRP(g)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l.GNo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g.GNo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g.Course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1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)}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1166447" y="4918076"/>
            <a:ext cx="306851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Вывести имена профессоров,</a:t>
            </a:r>
          </a:p>
        </p:txBody>
      </p:sp>
      <p:sp>
        <p:nvSpPr>
          <p:cNvPr id="68619" name="Line 11"/>
          <p:cNvSpPr>
            <a:spLocks noChangeShapeType="1"/>
          </p:cNvSpPr>
          <p:nvPr/>
        </p:nvSpPr>
        <p:spPr bwMode="auto">
          <a:xfrm flipH="1" flipV="1">
            <a:off x="1645628" y="4278313"/>
            <a:ext cx="402980" cy="6667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 flipV="1">
            <a:off x="2830493" y="4259942"/>
            <a:ext cx="556846" cy="6223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1721827" y="5178426"/>
            <a:ext cx="4044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для которых существуют такие лекции,</a:t>
            </a:r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 flipV="1">
            <a:off x="3462389" y="4507707"/>
            <a:ext cx="79131" cy="7254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3094892" y="5376864"/>
            <a:ext cx="604910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для которых (лекций) существуют группы первого курса</a:t>
            </a:r>
          </a:p>
        </p:txBody>
      </p:sp>
      <p:sp>
        <p:nvSpPr>
          <p:cNvPr id="68624" name="Line 16"/>
          <p:cNvSpPr>
            <a:spLocks noChangeShapeType="1"/>
          </p:cNvSpPr>
          <p:nvPr/>
        </p:nvSpPr>
        <p:spPr bwMode="auto">
          <a:xfrm flipH="1" flipV="1">
            <a:off x="4234962" y="4891088"/>
            <a:ext cx="1447800" cy="520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25" name="Line 17"/>
          <p:cNvSpPr>
            <a:spLocks noChangeShapeType="1"/>
          </p:cNvSpPr>
          <p:nvPr/>
        </p:nvSpPr>
        <p:spPr bwMode="auto">
          <a:xfrm flipV="1">
            <a:off x="6986954" y="4806950"/>
            <a:ext cx="864577" cy="5794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31" name="Line 23"/>
          <p:cNvSpPr>
            <a:spLocks noChangeShapeType="1"/>
          </p:cNvSpPr>
          <p:nvPr/>
        </p:nvSpPr>
        <p:spPr bwMode="auto">
          <a:xfrm>
            <a:off x="1000859" y="1273175"/>
            <a:ext cx="7734300" cy="0"/>
          </a:xfrm>
          <a:prstGeom prst="line">
            <a:avLst/>
          </a:prstGeom>
          <a:noFill/>
          <a:ln w="57150" cmpd="thinThick">
            <a:solidFill>
              <a:srgbClr val="6E49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8632" name="Group 24"/>
          <p:cNvGrpSpPr>
            <a:grpSpLocks/>
          </p:cNvGrpSpPr>
          <p:nvPr/>
        </p:nvGrpSpPr>
        <p:grpSpPr bwMode="auto">
          <a:xfrm>
            <a:off x="1422889" y="5789618"/>
            <a:ext cx="7492511" cy="722313"/>
            <a:chOff x="1026" y="3597"/>
            <a:chExt cx="4912" cy="455"/>
          </a:xfrm>
        </p:grpSpPr>
        <p:sp>
          <p:nvSpPr>
            <p:cNvPr id="68633" name="Text Box 25"/>
            <p:cNvSpPr txBox="1">
              <a:spLocks noChangeArrowheads="1"/>
            </p:cNvSpPr>
            <p:nvPr/>
          </p:nvSpPr>
          <p:spPr bwMode="auto">
            <a:xfrm>
              <a:off x="2212" y="3897"/>
              <a:ext cx="277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LEC          LECTURE(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GNo,TNo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...)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8634" name="Text Box 26"/>
            <p:cNvSpPr txBox="1">
              <a:spLocks noChangeArrowheads="1"/>
            </p:cNvSpPr>
            <p:nvPr/>
          </p:nvSpPr>
          <p:spPr bwMode="auto">
            <a:xfrm>
              <a:off x="1026" y="3597"/>
              <a:ext cx="211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GRP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GROUP(GNo, Course...)</a:t>
              </a:r>
              <a:endParaRPr kumimoji="0" lang="ru-R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8635" name="Text Box 27"/>
            <p:cNvSpPr txBox="1">
              <a:spLocks noChangeArrowheads="1"/>
            </p:cNvSpPr>
            <p:nvPr/>
          </p:nvSpPr>
          <p:spPr bwMode="auto">
            <a:xfrm>
              <a:off x="3414" y="3597"/>
              <a:ext cx="252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TCH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TEACHER (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TNo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, Name, Post...)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8636" name="Line 28"/>
            <p:cNvSpPr>
              <a:spLocks noChangeShapeType="1"/>
            </p:cNvSpPr>
            <p:nvPr/>
          </p:nvSpPr>
          <p:spPr bwMode="auto">
            <a:xfrm flipH="1" flipV="1">
              <a:off x="2263" y="3742"/>
              <a:ext cx="760" cy="1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637" name="Line 29"/>
            <p:cNvSpPr>
              <a:spLocks noChangeShapeType="1"/>
            </p:cNvSpPr>
            <p:nvPr/>
          </p:nvSpPr>
          <p:spPr bwMode="auto">
            <a:xfrm flipV="1">
              <a:off x="3735" y="3744"/>
              <a:ext cx="537" cy="1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8638" name="Line 30"/>
          <p:cNvSpPr>
            <a:spLocks noChangeShapeType="1"/>
          </p:cNvSpPr>
          <p:nvPr/>
        </p:nvSpPr>
        <p:spPr bwMode="auto">
          <a:xfrm>
            <a:off x="1097574" y="5705475"/>
            <a:ext cx="764051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88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ea typeface="굴림" charset="-127"/>
              </a:rPr>
              <a:t>TRC - </a:t>
            </a:r>
            <a:r>
              <a:rPr lang="ru-RU" altLang="ko-KR"/>
              <a:t>Примеры кванторов общности</a:t>
            </a:r>
            <a:endParaRPr lang="ru-RU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346879" y="1615621"/>
            <a:ext cx="7880838" cy="234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439196" y="1510846"/>
            <a:ext cx="82367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Запрос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Вывести номера преподавателей, читающих лекции во всех группах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6E4924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497813" y="1863271"/>
            <a:ext cx="7606812" cy="369332"/>
          </a:xfrm>
          <a:prstGeom prst="rect">
            <a:avLst/>
          </a:prstGeom>
          <a:solidFill>
            <a:srgbClr val="FCFDC6"/>
          </a:solidFill>
          <a:ln w="28575">
            <a:solidFill>
              <a:srgbClr val="6E492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{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l.TNo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| LEC(l) &amp; 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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g(GRP(g) 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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g.GNo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l.GNo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)}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439197" y="2460172"/>
            <a:ext cx="757310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073150" indent="-1073150"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 marL="1252538"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 marL="1431925"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 marL="1611313"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1073150" marR="0" lvl="0" indent="-1073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Запрос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	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Вывести номера преподавателей, которые читают лекции во всех группах первого курса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497812" y="3080885"/>
            <a:ext cx="7596554" cy="369332"/>
          </a:xfrm>
          <a:prstGeom prst="rect">
            <a:avLst/>
          </a:prstGeom>
          <a:solidFill>
            <a:srgbClr val="FCFDC6"/>
          </a:solidFill>
          <a:ln w="28575">
            <a:solidFill>
              <a:srgbClr val="6E492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{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l.TNo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| LEC(l) &amp; 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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g((GRP(g) &amp;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g.Course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1) 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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g.GNo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l.GNo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)}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439197" y="3684135"/>
            <a:ext cx="753354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073150" indent="-1073150"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 marL="1252538"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 marL="1431925"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 marL="1611313"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1073150" marR="0" lvl="0" indent="-1073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Запрос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	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Вывести имена преподавателей, которые читают лекции во всех группах первого курса</a:t>
            </a: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497811" y="4304847"/>
            <a:ext cx="8069246" cy="646331"/>
          </a:xfrm>
          <a:prstGeom prst="rect">
            <a:avLst/>
          </a:prstGeom>
          <a:solidFill>
            <a:srgbClr val="FCFDC6"/>
          </a:solidFill>
          <a:ln w="28575">
            <a:solidFill>
              <a:srgbClr val="6E492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{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t.Name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| TCH(t) &amp; 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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l(LEC(l) &amp;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l.TNo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t.TNo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      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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g((GRP(g) &amp;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g.Course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1) 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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g.GNo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l.GNo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)}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445059" y="5226280"/>
            <a:ext cx="17394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Вывести имена преподавателей,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1418074" y="5760815"/>
            <a:ext cx="383344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для которых существуют такие лекции,</a:t>
            </a:r>
          </a:p>
        </p:txBody>
      </p:sp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4800600" y="5991132"/>
            <a:ext cx="41614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которые читаются всем группам 1 курса</a:t>
            </a:r>
          </a:p>
        </p:txBody>
      </p:sp>
      <p:sp>
        <p:nvSpPr>
          <p:cNvPr id="69650" name="Line 18"/>
          <p:cNvSpPr>
            <a:spLocks noChangeShapeType="1"/>
          </p:cNvSpPr>
          <p:nvPr/>
        </p:nvSpPr>
        <p:spPr bwMode="auto">
          <a:xfrm flipH="1" flipV="1">
            <a:off x="1323869" y="4635839"/>
            <a:ext cx="221901" cy="63792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51" name="Line 19"/>
          <p:cNvSpPr>
            <a:spLocks noChangeShapeType="1"/>
          </p:cNvSpPr>
          <p:nvPr/>
        </p:nvSpPr>
        <p:spPr bwMode="auto">
          <a:xfrm flipH="1" flipV="1">
            <a:off x="2669513" y="4617583"/>
            <a:ext cx="204316" cy="1143231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52" name="Line 20"/>
          <p:cNvSpPr>
            <a:spLocks noChangeShapeType="1"/>
          </p:cNvSpPr>
          <p:nvPr/>
        </p:nvSpPr>
        <p:spPr bwMode="auto">
          <a:xfrm flipH="1" flipV="1">
            <a:off x="5444951" y="4908096"/>
            <a:ext cx="1894743" cy="10048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53" name="Line 21"/>
          <p:cNvSpPr>
            <a:spLocks noChangeShapeType="1"/>
          </p:cNvSpPr>
          <p:nvPr/>
        </p:nvSpPr>
        <p:spPr bwMode="auto">
          <a:xfrm flipH="1" flipV="1">
            <a:off x="3485526" y="4954800"/>
            <a:ext cx="2798885" cy="9731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52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>
                <a:ea typeface="굴림" charset="-127"/>
              </a:rPr>
              <a:t>TRC - </a:t>
            </a:r>
            <a:r>
              <a:rPr lang="ru-RU" altLang="ko-KR"/>
              <a:t>Безопасные формулы (запросы)</a:t>
            </a:r>
            <a:endParaRPr lang="ru-RU"/>
          </a:p>
        </p:txBody>
      </p:sp>
      <p:sp>
        <p:nvSpPr>
          <p:cNvPr id="37147" name="Text Box 283"/>
          <p:cNvSpPr txBox="1">
            <a:spLocks noChangeArrowheads="1"/>
          </p:cNvSpPr>
          <p:nvPr/>
        </p:nvSpPr>
        <p:spPr bwMode="auto">
          <a:xfrm>
            <a:off x="717306" y="1479552"/>
            <a:ext cx="8007594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Можно формулировать запросы, содержащие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ППФ,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но не имеющие интерпретации в БД. Или, другими словами, имеющие бесконечное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количество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ответов (дающие в результате бесконечные отношения).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Примеры: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166" name="Text Box 302"/>
          <p:cNvSpPr txBox="1">
            <a:spLocks noChangeArrowheads="1"/>
          </p:cNvSpPr>
          <p:nvPr/>
        </p:nvSpPr>
        <p:spPr bwMode="auto">
          <a:xfrm>
            <a:off x="742216" y="4324125"/>
            <a:ext cx="7957771" cy="6508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Запрос называется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безопасным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если он интерпретируется конечным отношением.</a:t>
            </a:r>
          </a:p>
        </p:txBody>
      </p:sp>
      <p:sp>
        <p:nvSpPr>
          <p:cNvPr id="37168" name="Rectangle 304"/>
          <p:cNvSpPr>
            <a:spLocks noGrp="1" noChangeArrowheads="1"/>
          </p:cNvSpPr>
          <p:nvPr>
            <p:ph type="body" idx="1"/>
          </p:nvPr>
        </p:nvSpPr>
        <p:spPr>
          <a:xfrm>
            <a:off x="717305" y="5252132"/>
            <a:ext cx="8007594" cy="1393825"/>
          </a:xfrm>
          <a:noFill/>
          <a:ln/>
        </p:spPr>
        <p:txBody>
          <a:bodyPr lIns="0" tIns="0" rIns="0" bIns="0"/>
          <a:lstStyle/>
          <a:p>
            <a:pPr>
              <a:buFont typeface="Monotype Sorts" pitchFamily="2" charset="2"/>
              <a:buNone/>
              <a:tabLst>
                <a:tab pos="1971675" algn="l"/>
              </a:tabLst>
            </a:pPr>
            <a:r>
              <a:rPr kumimoji="0" lang="ru-RU" sz="1800" dirty="0">
                <a:solidFill>
                  <a:srgbClr val="C00000"/>
                </a:solidFill>
              </a:rPr>
              <a:t>Для построения безопасных запросов:</a:t>
            </a:r>
          </a:p>
          <a:p>
            <a:pPr lvl="1">
              <a:tabLst>
                <a:tab pos="1971675" algn="l"/>
              </a:tabLst>
            </a:pPr>
            <a:r>
              <a:rPr kumimoji="0" lang="ru-RU" sz="1800" dirty="0"/>
              <a:t>все переменные в формуле должны быть ограниченными;</a:t>
            </a:r>
          </a:p>
          <a:p>
            <a:pPr lvl="1">
              <a:tabLst>
                <a:tab pos="1971675" algn="l"/>
              </a:tabLst>
            </a:pPr>
            <a:r>
              <a:rPr kumimoji="0" lang="ru-RU" sz="1800" dirty="0"/>
              <a:t>все логические связки должны быть ограниченными;</a:t>
            </a:r>
          </a:p>
          <a:p>
            <a:pPr lvl="1">
              <a:tabLst>
                <a:tab pos="1971675" algn="l"/>
              </a:tabLst>
            </a:pPr>
            <a:r>
              <a:rPr kumimoji="0" lang="ru-RU" sz="1800" dirty="0"/>
              <a:t>все кванторы должны быть ограниченными</a:t>
            </a:r>
            <a:r>
              <a:rPr kumimoji="0" lang="en-US" sz="1800" dirty="0"/>
              <a:t>.</a:t>
            </a:r>
            <a:endParaRPr kumimoji="0" lang="ru-RU" sz="1800" dirty="0"/>
          </a:p>
        </p:txBody>
      </p:sp>
      <p:sp>
        <p:nvSpPr>
          <p:cNvPr id="37169" name="Text Box 305"/>
          <p:cNvSpPr txBox="1">
            <a:spLocks noChangeArrowheads="1"/>
          </p:cNvSpPr>
          <p:nvPr/>
        </p:nvSpPr>
        <p:spPr bwMode="auto">
          <a:xfrm>
            <a:off x="2819400" y="2698751"/>
            <a:ext cx="4192466" cy="1287019"/>
          </a:xfrm>
          <a:prstGeom prst="rect">
            <a:avLst/>
          </a:prstGeom>
          <a:solidFill>
            <a:srgbClr val="FCFDC6"/>
          </a:solidFill>
          <a:ln w="28575">
            <a:solidFill>
              <a:srgbClr val="6E492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6E492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{t |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t.Post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'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professor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'}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{t |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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TCH(t)}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{(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t,d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| TCH(t)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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DEP(d)}</a:t>
            </a:r>
          </a:p>
        </p:txBody>
      </p:sp>
    </p:spTree>
    <p:extLst>
      <p:ext uri="{BB962C8B-B14F-4D97-AF65-F5344CB8AC3E}">
        <p14:creationId xmlns:p14="http://schemas.microsoft.com/office/powerpoint/2010/main" val="274553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TRC - </a:t>
            </a:r>
            <a:r>
              <a:rPr lang="ru-RU"/>
              <a:t>Ограниченные переменные</a:t>
            </a:r>
          </a:p>
        </p:txBody>
      </p:sp>
      <p:sp>
        <p:nvSpPr>
          <p:cNvPr id="51409" name="Rectangle 209"/>
          <p:cNvSpPr>
            <a:spLocks noChangeArrowheads="1"/>
          </p:cNvSpPr>
          <p:nvPr/>
        </p:nvSpPr>
        <p:spPr bwMode="auto">
          <a:xfrm>
            <a:off x="434381" y="1531936"/>
            <a:ext cx="8334479" cy="101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9575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Кортежная переменная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ограничена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если она принадлежит предикату, который интерпретируется отношением БД, или если она ограничена другой переменной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или константой.</a:t>
            </a:r>
          </a:p>
        </p:txBody>
      </p:sp>
      <p:sp>
        <p:nvSpPr>
          <p:cNvPr id="51410" name="Rectangle 210"/>
          <p:cNvSpPr>
            <a:spLocks noGrp="1" noChangeArrowheads="1"/>
          </p:cNvSpPr>
          <p:nvPr>
            <p:ph type="body" idx="1"/>
          </p:nvPr>
        </p:nvSpPr>
        <p:spPr>
          <a:xfrm>
            <a:off x="434378" y="2690587"/>
            <a:ext cx="8568105" cy="2208922"/>
          </a:xfrm>
          <a:noFill/>
          <a:ln/>
        </p:spPr>
        <p:txBody>
          <a:bodyPr lIns="0" tIns="0" rIns="0" bIns="0">
            <a:noAutofit/>
          </a:bodyPr>
          <a:lstStyle/>
          <a:p>
            <a:pPr>
              <a:buFont typeface="Monotype Sorts" pitchFamily="2" charset="2"/>
              <a:buNone/>
              <a:tabLst>
                <a:tab pos="1971675" algn="l"/>
              </a:tabLst>
            </a:pPr>
            <a:r>
              <a:rPr kumimoji="0" lang="ru-RU" dirty="0">
                <a:solidFill>
                  <a:srgbClr val="C00000"/>
                </a:solidFill>
              </a:rPr>
              <a:t>Переменная </a:t>
            </a:r>
            <a:r>
              <a:rPr kumimoji="0" lang="en-US" dirty="0">
                <a:solidFill>
                  <a:srgbClr val="C00000"/>
                </a:solidFill>
              </a:rPr>
              <a:t>t </a:t>
            </a:r>
            <a:r>
              <a:rPr kumimoji="0" lang="ru-RU" dirty="0">
                <a:solidFill>
                  <a:srgbClr val="C00000"/>
                </a:solidFill>
              </a:rPr>
              <a:t>ограниченна, если:</a:t>
            </a:r>
          </a:p>
          <a:p>
            <a:pPr lvl="1">
              <a:tabLst>
                <a:tab pos="1971675" algn="l"/>
              </a:tabLst>
            </a:pPr>
            <a:r>
              <a:rPr kumimoji="0" lang="ru-RU" dirty="0"/>
              <a:t>она появляется в предикате </a:t>
            </a:r>
            <a:r>
              <a:rPr kumimoji="0" lang="ru-RU" dirty="0">
                <a:solidFill>
                  <a:srgbClr val="C00000"/>
                </a:solidFill>
              </a:rPr>
              <a:t>Р(t)</a:t>
            </a:r>
            <a:r>
              <a:rPr kumimoji="0" lang="ru-RU" dirty="0"/>
              <a:t>, где </a:t>
            </a:r>
            <a:r>
              <a:rPr kumimoji="0" lang="ru-RU" dirty="0">
                <a:solidFill>
                  <a:srgbClr val="C00000"/>
                </a:solidFill>
              </a:rPr>
              <a:t>Р</a:t>
            </a:r>
            <a:r>
              <a:rPr kumimoji="0" lang="ru-RU" dirty="0"/>
              <a:t> интерпретируется отношением БД;</a:t>
            </a:r>
          </a:p>
          <a:p>
            <a:pPr lvl="1">
              <a:tabLst>
                <a:tab pos="1971675" algn="l"/>
              </a:tabLst>
            </a:pPr>
            <a:r>
              <a:rPr kumimoji="0" lang="ru-RU" dirty="0"/>
              <a:t>она появляется в формуле </a:t>
            </a:r>
            <a:r>
              <a:rPr kumimoji="0" lang="ru-RU" dirty="0">
                <a:solidFill>
                  <a:srgbClr val="C00000"/>
                </a:solidFill>
              </a:rPr>
              <a:t>t.a1 = c1 &amp; ... &amp; t.an = </a:t>
            </a:r>
            <a:r>
              <a:rPr kumimoji="0" lang="ru-RU" dirty="0" err="1">
                <a:solidFill>
                  <a:srgbClr val="C00000"/>
                </a:solidFill>
              </a:rPr>
              <a:t>cn</a:t>
            </a:r>
            <a:r>
              <a:rPr kumimoji="0" lang="ru-RU" dirty="0"/>
              <a:t>, где </a:t>
            </a:r>
            <a:br>
              <a:rPr kumimoji="0" lang="ru-RU" dirty="0"/>
            </a:br>
            <a:r>
              <a:rPr kumimoji="0" lang="ru-RU" dirty="0">
                <a:solidFill>
                  <a:srgbClr val="C00000"/>
                </a:solidFill>
              </a:rPr>
              <a:t>a1,..., </a:t>
            </a:r>
            <a:r>
              <a:rPr kumimoji="0" lang="ru-RU" dirty="0" err="1">
                <a:solidFill>
                  <a:srgbClr val="C00000"/>
                </a:solidFill>
              </a:rPr>
              <a:t>an</a:t>
            </a:r>
            <a:r>
              <a:rPr kumimoji="0" lang="ru-RU" dirty="0">
                <a:solidFill>
                  <a:srgbClr val="C00000"/>
                </a:solidFill>
              </a:rPr>
              <a:t> </a:t>
            </a:r>
            <a:r>
              <a:rPr kumimoji="0" lang="ru-RU" dirty="0"/>
              <a:t>- все атрибуты корежа </a:t>
            </a:r>
            <a:r>
              <a:rPr kumimoji="0" lang="ru-RU" dirty="0">
                <a:solidFill>
                  <a:srgbClr val="C00000"/>
                </a:solidFill>
              </a:rPr>
              <a:t>t</a:t>
            </a:r>
            <a:r>
              <a:rPr kumimoji="0" lang="ru-RU" dirty="0"/>
              <a:t>, а </a:t>
            </a:r>
            <a:r>
              <a:rPr kumimoji="0" lang="ru-RU" dirty="0">
                <a:solidFill>
                  <a:srgbClr val="C00000"/>
                </a:solidFill>
              </a:rPr>
              <a:t>c1, ..., </a:t>
            </a:r>
            <a:r>
              <a:rPr kumimoji="0" lang="ru-RU" dirty="0" err="1">
                <a:solidFill>
                  <a:srgbClr val="C00000"/>
                </a:solidFill>
              </a:rPr>
              <a:t>cn</a:t>
            </a:r>
            <a:r>
              <a:rPr kumimoji="0" lang="ru-RU" dirty="0">
                <a:solidFill>
                  <a:srgbClr val="C00000"/>
                </a:solidFill>
              </a:rPr>
              <a:t> </a:t>
            </a:r>
            <a:r>
              <a:rPr kumimoji="0" lang="ru-RU" dirty="0"/>
              <a:t>- константы;</a:t>
            </a:r>
          </a:p>
          <a:p>
            <a:pPr lvl="1">
              <a:tabLst>
                <a:tab pos="1971675" algn="l"/>
              </a:tabLst>
            </a:pPr>
            <a:r>
              <a:rPr kumimoji="0" lang="ru-RU" dirty="0"/>
              <a:t>она появляется в формуле </a:t>
            </a:r>
            <a:r>
              <a:rPr kumimoji="0" lang="ru-RU" dirty="0">
                <a:solidFill>
                  <a:srgbClr val="C00000"/>
                </a:solidFill>
              </a:rPr>
              <a:t>t = s</a:t>
            </a:r>
            <a:r>
              <a:rPr kumimoji="0" lang="ru-RU" dirty="0"/>
              <a:t>, где </a:t>
            </a:r>
            <a:r>
              <a:rPr kumimoji="0" lang="ru-RU" dirty="0">
                <a:solidFill>
                  <a:srgbClr val="C00000"/>
                </a:solidFill>
              </a:rPr>
              <a:t>s</a:t>
            </a:r>
            <a:r>
              <a:rPr kumimoji="0" lang="ru-RU" dirty="0"/>
              <a:t> – ограниченная переменная.</a:t>
            </a:r>
          </a:p>
        </p:txBody>
      </p:sp>
      <p:sp>
        <p:nvSpPr>
          <p:cNvPr id="51411" name="Text Box 211"/>
          <p:cNvSpPr txBox="1">
            <a:spLocks noChangeArrowheads="1"/>
          </p:cNvSpPr>
          <p:nvPr/>
        </p:nvSpPr>
        <p:spPr bwMode="auto">
          <a:xfrm>
            <a:off x="769327" y="4897894"/>
            <a:ext cx="7605346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767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Примеры: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51412" name="Text Box 212"/>
          <p:cNvSpPr txBox="1">
            <a:spLocks noChangeArrowheads="1"/>
          </p:cNvSpPr>
          <p:nvPr/>
        </p:nvSpPr>
        <p:spPr bwMode="auto">
          <a:xfrm>
            <a:off x="227553" y="5307214"/>
            <a:ext cx="8709622" cy="1477328"/>
          </a:xfrm>
          <a:prstGeom prst="rect">
            <a:avLst/>
          </a:prstGeom>
          <a:solidFill>
            <a:srgbClr val="FCFDC6"/>
          </a:solidFill>
          <a:ln w="28575">
            <a:solidFill>
              <a:srgbClr val="6E492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tabLst>
                <a:tab pos="1435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>
              <a:tabLst>
                <a:tab pos="1435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>
              <a:tabLst>
                <a:tab pos="1435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>
              <a:tabLst>
                <a:tab pos="1435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1435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P(t)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- переменная t ограничена предикатом P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P(t) &amp; t = x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- переменная x ограничена ограниченной переменной 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t.Name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=‘john’ &amp;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t.Post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=‘prof’ &amp;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t.Salary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= ‘1200’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6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>
          <a:xfrm>
            <a:off x="87086" y="224064"/>
            <a:ext cx="7772400" cy="838200"/>
          </a:xfrm>
        </p:spPr>
        <p:txBody>
          <a:bodyPr>
            <a:normAutofit fontScale="90000"/>
          </a:bodyPr>
          <a:lstStyle/>
          <a:p>
            <a:r>
              <a:rPr lang="ru-RU" altLang="ko-KR" dirty="0">
                <a:solidFill>
                  <a:schemeClr val="accent1">
                    <a:lumMod val="50000"/>
                  </a:schemeClr>
                </a:solidFill>
              </a:rPr>
              <a:t>Ограниченные логические связки</a:t>
            </a:r>
            <a:r>
              <a:rPr lang="ru-RU" altLang="ko-KR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ko-KR" sz="2400" dirty="0">
              <a:solidFill>
                <a:schemeClr val="accent1">
                  <a:lumMod val="50000"/>
                </a:schemeClr>
              </a:solidFill>
              <a:ea typeface="굴림" charset="-127"/>
            </a:endParaRPr>
          </a:p>
        </p:txBody>
      </p:sp>
      <p:sp>
        <p:nvSpPr>
          <p:cNvPr id="24023" name="Rectangle 471"/>
          <p:cNvSpPr>
            <a:spLocks noChangeArrowheads="1"/>
          </p:cNvSpPr>
          <p:nvPr/>
        </p:nvSpPr>
        <p:spPr bwMode="auto">
          <a:xfrm>
            <a:off x="139840" y="1360262"/>
            <a:ext cx="885176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 typeface="Monotype Sorts" pitchFamily="2" charset="2"/>
              <a:buNone/>
              <a:tabLst>
                <a:tab pos="197167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Если две формулы F и G имеют ограниченные переменные, то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D2B8A0"/>
                    </a:outerShdw>
                  </a:cont>
                  <a:cont type="tree" name="">
                    <a:effect ref="fillLine"/>
                    <a:outerShdw dist="38100" dir="2700000" algn="tl">
                      <a:srgbClr val="544436"/>
                    </a:outerShdw>
                  </a:cont>
                  <a:effect ref="fillLine"/>
                </a:effectDag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 typeface="Monotype Sorts" pitchFamily="2" charset="2"/>
              <a:buChar char="3"/>
              <a:tabLst>
                <a:tab pos="197167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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G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будет являться формулой с ограниченными переменными, если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имеют одинаковые свободные переменные;</a:t>
            </a:r>
          </a:p>
          <a:p>
            <a:pPr marL="742950" marR="0" lvl="1" indent="-2857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 typeface="Monotype Sorts" pitchFamily="2" charset="2"/>
              <a:buChar char="3"/>
              <a:tabLst>
                <a:tab pos="197167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&amp;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G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всегда является формулой с ограниченными переменной не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зависимо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от того, совпадают ли в этих формулах переменные;</a:t>
            </a:r>
          </a:p>
          <a:p>
            <a:pPr marL="742950" marR="0" lvl="1" indent="-2857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 typeface="Monotype Sorts" pitchFamily="2" charset="2"/>
              <a:buChar char="3"/>
              <a:tabLst>
                <a:tab pos="197167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&amp;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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является формулой с ограниченной переменной, если в этих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формулах совпадают свободные переменные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;</a:t>
            </a:r>
          </a:p>
          <a:p>
            <a:pPr marL="742950" marR="0" lvl="1" indent="-2857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 typeface="Monotype Sorts" pitchFamily="2" charset="2"/>
              <a:buChar char="3"/>
              <a:tabLst>
                <a:tab pos="1971675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 G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никогда не является формулой с ограниченной переменной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24024" name="Text Box 472"/>
          <p:cNvSpPr txBox="1">
            <a:spLocks noChangeArrowheads="1"/>
          </p:cNvSpPr>
          <p:nvPr/>
        </p:nvSpPr>
        <p:spPr bwMode="auto">
          <a:xfrm>
            <a:off x="292658" y="4177394"/>
            <a:ext cx="8546123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361950" algn="l"/>
                <a:tab pos="15240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>
              <a:tabLst>
                <a:tab pos="361950" algn="l"/>
                <a:tab pos="15240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>
              <a:tabLst>
                <a:tab pos="361950" algn="l"/>
                <a:tab pos="15240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>
              <a:tabLst>
                <a:tab pos="361950" algn="l"/>
                <a:tab pos="15240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361950" algn="l"/>
                <a:tab pos="15240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15240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15240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15240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15240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  <a:tab pos="15240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Примеры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  <a:tab pos="1524000" algn="l"/>
              </a:tabLst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  <a:tab pos="15240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P(t)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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Q(t)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– формула с ограниченной переменной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  <a:tab pos="1524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P(t)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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Q(q)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	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–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переменные в результирующей формуле не ограничены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  <a:tab pos="15240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P(t)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&amp;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Q(q)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формула с ограниченной переменной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  <a:tab pos="15240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Q(t)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	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не является формулой с ограниченной переменной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  <a:tab pos="1524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P(t) &amp; Q(q)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	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не является формулой с ограниченной переменной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  <a:tab pos="1524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P(t) &amp; Q(t)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	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формула с ограниченной переменной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182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/>
              <a:t>Ограниченные кванторы</a:t>
            </a:r>
            <a:endParaRPr lang="ru-RU"/>
          </a:p>
        </p:txBody>
      </p:sp>
      <p:sp>
        <p:nvSpPr>
          <p:cNvPr id="29094" name="Text Box 422"/>
          <p:cNvSpPr txBox="1">
            <a:spLocks noChangeArrowheads="1"/>
          </p:cNvSpPr>
          <p:nvPr/>
        </p:nvSpPr>
        <p:spPr bwMode="auto">
          <a:xfrm>
            <a:off x="564173" y="4643891"/>
            <a:ext cx="8253255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361950" algn="l"/>
                <a:tab pos="3051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>
              <a:tabLst>
                <a:tab pos="361950" algn="l"/>
                <a:tab pos="3051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>
              <a:tabLst>
                <a:tab pos="361950" algn="l"/>
                <a:tab pos="3051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>
              <a:tabLst>
                <a:tab pos="361950" algn="l"/>
                <a:tab pos="3051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361950" algn="l"/>
                <a:tab pos="3051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3051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3051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3051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3051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  <a:tab pos="3051175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Примеры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  <a:tab pos="3051175" algn="l"/>
              </a:tabLst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  <a:tab pos="3051175" algn="l"/>
              </a:tabLst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	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x(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x.Fund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&lt; 5)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–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квантор существования не ограничен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  <a:tab pos="3051175" algn="l"/>
              </a:tabLst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	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x(P(x) &amp;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x.Fund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&lt; 5)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–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квантор существования ограничен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  <a:tab pos="30511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	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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x(P(x))  Q(x, y))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–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квантор общности ограничен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29453" name="Text Box 781"/>
          <p:cNvSpPr txBox="1">
            <a:spLocks noChangeArrowheads="1"/>
          </p:cNvSpPr>
          <p:nvPr/>
        </p:nvSpPr>
        <p:spPr bwMode="auto">
          <a:xfrm>
            <a:off x="478971" y="1477417"/>
            <a:ext cx="8229810" cy="126188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Если F(t) - ограниченная формула а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G(t)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– произвольная формула, то формула </a:t>
            </a: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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t(F(t)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&amp; G(t))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называется формулой с </a:t>
            </a:r>
            <a:r>
              <a:rPr kumimoji="0" lang="ru-RU" sz="19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ограниченным </a:t>
            </a:r>
            <a:br>
              <a:rPr kumimoji="0" lang="ru-RU" sz="19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9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квантором существования</a:t>
            </a:r>
            <a:r>
              <a:rPr kumimoji="0" lang="ru-RU" sz="1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Сама формула интерпретируется </a:t>
            </a:r>
            <a:b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ограниченным отношением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.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  <a:sym typeface="Symbol" pitchFamily="18" charset="2"/>
            </a:endParaRPr>
          </a:p>
        </p:txBody>
      </p:sp>
      <p:sp>
        <p:nvSpPr>
          <p:cNvPr id="29454" name="Text Box 782"/>
          <p:cNvSpPr txBox="1">
            <a:spLocks noChangeArrowheads="1"/>
          </p:cNvSpPr>
          <p:nvPr/>
        </p:nvSpPr>
        <p:spPr bwMode="auto">
          <a:xfrm>
            <a:off x="984739" y="3000670"/>
            <a:ext cx="7677150" cy="12573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13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Если F(t) - ограниченная формула, а G(t) – произвольная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формула, то формула </a:t>
            </a: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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t(F(t)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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G(t))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называется формулой с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9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ограниченным квантором общности</a:t>
            </a:r>
            <a:r>
              <a:rPr kumimoji="0" lang="ru-RU" sz="1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Сама формула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интерпретируется ограниченным отношением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3300" dirty="0"/>
              <a:t>Доменное реляционное </a:t>
            </a:r>
            <a:r>
              <a:rPr lang="ru-RU" altLang="en-US" sz="3300" dirty="0" smtClean="0"/>
              <a:t>исчисление (</a:t>
            </a:r>
            <a:r>
              <a:rPr lang="en-US" altLang="en-US" sz="3300" dirty="0"/>
              <a:t>D</a:t>
            </a:r>
            <a:r>
              <a:rPr lang="ru-RU" altLang="en-US" sz="3300" dirty="0"/>
              <a:t>RC)</a:t>
            </a:r>
            <a:endParaRPr lang="ru-RU" sz="3300" dirty="0"/>
          </a:p>
        </p:txBody>
      </p:sp>
      <p:sp>
        <p:nvSpPr>
          <p:cNvPr id="29868" name="Rectangle 172"/>
          <p:cNvSpPr>
            <a:spLocks noGrp="1" noChangeArrowheads="1"/>
          </p:cNvSpPr>
          <p:nvPr>
            <p:ph type="body" idx="1"/>
          </p:nvPr>
        </p:nvSpPr>
        <p:spPr>
          <a:xfrm>
            <a:off x="461387" y="1921874"/>
            <a:ext cx="8464898" cy="4176713"/>
          </a:xfrm>
          <a:noFill/>
          <a:ln/>
        </p:spPr>
        <p:txBody>
          <a:bodyPr lIns="0" tIns="0" rIns="0" bIns="0">
            <a:normAutofit/>
          </a:bodyPr>
          <a:lstStyle/>
          <a:p>
            <a:pPr marL="990600" indent="-990600">
              <a:lnSpc>
                <a:spcPct val="90000"/>
              </a:lnSpc>
              <a:buFont typeface="Monotype Sorts" pitchFamily="2" charset="2"/>
              <a:buNone/>
              <a:tabLst>
                <a:tab pos="990600" algn="l"/>
              </a:tabLst>
            </a:pPr>
            <a:r>
              <a:rPr lang="ru-RU" altLang="ko-KR" b="1" dirty="0">
                <a:solidFill>
                  <a:srgbClr val="C00000"/>
                </a:solidFill>
              </a:rPr>
              <a:t>Запрос</a:t>
            </a:r>
            <a:r>
              <a:rPr lang="ru-RU" altLang="ko-KR" dirty="0">
                <a:solidFill>
                  <a:schemeClr val="accent2"/>
                </a:solidFill>
              </a:rPr>
              <a:t> </a:t>
            </a:r>
            <a:r>
              <a:rPr lang="ru-RU" altLang="ko-KR" dirty="0" smtClean="0">
                <a:solidFill>
                  <a:schemeClr val="accent2"/>
                </a:solidFill>
              </a:rPr>
              <a:t> </a:t>
            </a:r>
            <a:r>
              <a:rPr lang="ru-RU" altLang="ko-KR" dirty="0" smtClean="0"/>
              <a:t>имеет </a:t>
            </a:r>
            <a:r>
              <a:rPr lang="ru-RU" altLang="ko-KR" dirty="0"/>
              <a:t>вид </a:t>
            </a:r>
            <a:r>
              <a:rPr lang="ru-RU" altLang="ko-KR" b="1" dirty="0">
                <a:solidFill>
                  <a:srgbClr val="C00000"/>
                </a:solidFill>
              </a:rPr>
              <a:t>{</a:t>
            </a:r>
            <a:r>
              <a:rPr lang="en-US" altLang="ko-KR" b="1" dirty="0">
                <a:solidFill>
                  <a:srgbClr val="C00000"/>
                </a:solidFill>
                <a:ea typeface="굴림" charset="-127"/>
              </a:rPr>
              <a:t>x1,x2,...,</a:t>
            </a:r>
            <a:r>
              <a:rPr lang="en-US" altLang="ko-KR" b="1" dirty="0" err="1">
                <a:solidFill>
                  <a:srgbClr val="C00000"/>
                </a:solidFill>
                <a:ea typeface="굴림" charset="-127"/>
              </a:rPr>
              <a:t>xn</a:t>
            </a:r>
            <a:r>
              <a:rPr lang="ru-RU" altLang="ko-KR" b="1" dirty="0">
                <a:solidFill>
                  <a:srgbClr val="C00000"/>
                </a:solidFill>
              </a:rPr>
              <a:t> | (F(</a:t>
            </a:r>
            <a:r>
              <a:rPr lang="en-US" altLang="ko-KR" b="1" dirty="0">
                <a:solidFill>
                  <a:srgbClr val="C00000"/>
                </a:solidFill>
                <a:ea typeface="굴림" charset="-127"/>
              </a:rPr>
              <a:t>x1,x2,...,</a:t>
            </a:r>
            <a:r>
              <a:rPr lang="en-US" altLang="ko-KR" b="1" dirty="0" err="1">
                <a:solidFill>
                  <a:srgbClr val="C00000"/>
                </a:solidFill>
                <a:ea typeface="굴림" charset="-127"/>
              </a:rPr>
              <a:t>xn</a:t>
            </a:r>
            <a:r>
              <a:rPr lang="ru-RU" altLang="ko-KR" b="1" dirty="0">
                <a:solidFill>
                  <a:srgbClr val="C00000"/>
                </a:solidFill>
              </a:rPr>
              <a:t>)}</a:t>
            </a:r>
          </a:p>
          <a:p>
            <a:pPr marL="1522413" lvl="1" indent="-352425">
              <a:lnSpc>
                <a:spcPct val="90000"/>
              </a:lnSpc>
              <a:tabLst>
                <a:tab pos="990600" algn="l"/>
              </a:tabLst>
            </a:pPr>
            <a:r>
              <a:rPr lang="en-US" altLang="ko-KR" dirty="0">
                <a:solidFill>
                  <a:srgbClr val="C00000"/>
                </a:solidFill>
                <a:ea typeface="굴림" charset="-127"/>
              </a:rPr>
              <a:t>x1,x2,...,</a:t>
            </a:r>
            <a:r>
              <a:rPr lang="en-US" altLang="ko-KR" dirty="0" err="1">
                <a:solidFill>
                  <a:srgbClr val="C00000"/>
                </a:solidFill>
                <a:ea typeface="굴림" charset="-127"/>
              </a:rPr>
              <a:t>xn</a:t>
            </a:r>
            <a:r>
              <a:rPr lang="ru-RU" altLang="ko-KR" dirty="0">
                <a:solidFill>
                  <a:srgbClr val="C00000"/>
                </a:solidFill>
              </a:rPr>
              <a:t>  </a:t>
            </a:r>
            <a:r>
              <a:rPr lang="ru-RU" altLang="ko-KR" dirty="0"/>
              <a:t>- доменные переменные;</a:t>
            </a:r>
          </a:p>
          <a:p>
            <a:pPr marL="1522413" lvl="1" indent="-352425">
              <a:lnSpc>
                <a:spcPct val="90000"/>
              </a:lnSpc>
              <a:tabLst>
                <a:tab pos="990600" algn="l"/>
              </a:tabLst>
            </a:pPr>
            <a:r>
              <a:rPr lang="ru-RU" altLang="ko-KR" dirty="0">
                <a:solidFill>
                  <a:srgbClr val="C00000"/>
                </a:solidFill>
              </a:rPr>
              <a:t>F(</a:t>
            </a:r>
            <a:r>
              <a:rPr lang="en-US" altLang="ko-KR" dirty="0">
                <a:solidFill>
                  <a:srgbClr val="C00000"/>
                </a:solidFill>
                <a:ea typeface="굴림" charset="-127"/>
              </a:rPr>
              <a:t>x1,x2,...,</a:t>
            </a:r>
            <a:r>
              <a:rPr lang="en-US" altLang="ko-KR" dirty="0" err="1">
                <a:solidFill>
                  <a:srgbClr val="C00000"/>
                </a:solidFill>
                <a:ea typeface="굴림" charset="-127"/>
              </a:rPr>
              <a:t>xn</a:t>
            </a:r>
            <a:r>
              <a:rPr lang="ru-RU" altLang="ko-KR" dirty="0">
                <a:solidFill>
                  <a:srgbClr val="C00000"/>
                </a:solidFill>
              </a:rPr>
              <a:t>) </a:t>
            </a:r>
            <a:r>
              <a:rPr lang="ru-RU" altLang="ko-KR" dirty="0"/>
              <a:t>- формула, в которой единственными свободными переменными являются </a:t>
            </a:r>
            <a:r>
              <a:rPr lang="en-US" altLang="ko-KR" dirty="0">
                <a:solidFill>
                  <a:srgbClr val="C00000"/>
                </a:solidFill>
                <a:ea typeface="굴림" charset="-127"/>
              </a:rPr>
              <a:t>x1,x2,...,</a:t>
            </a:r>
            <a:r>
              <a:rPr lang="en-US" altLang="ko-KR" dirty="0" err="1">
                <a:solidFill>
                  <a:srgbClr val="C00000"/>
                </a:solidFill>
                <a:ea typeface="굴림" charset="-127"/>
              </a:rPr>
              <a:t>xn</a:t>
            </a:r>
            <a:r>
              <a:rPr lang="ru-RU" altLang="ko-KR" dirty="0">
                <a:solidFill>
                  <a:srgbClr val="C00000"/>
                </a:solidFill>
              </a:rPr>
              <a:t> </a:t>
            </a:r>
          </a:p>
          <a:p>
            <a:pPr marL="990600" indent="-990600">
              <a:lnSpc>
                <a:spcPct val="90000"/>
              </a:lnSpc>
              <a:buFont typeface="Monotype Sorts" pitchFamily="2" charset="2"/>
              <a:buNone/>
              <a:tabLst>
                <a:tab pos="990600" algn="l"/>
              </a:tabLst>
            </a:pPr>
            <a:endParaRPr lang="ru-RU" altLang="ko-KR" b="1" dirty="0" smtClean="0">
              <a:solidFill>
                <a:schemeClr val="accent2"/>
              </a:solidFill>
            </a:endParaRPr>
          </a:p>
          <a:p>
            <a:pPr marL="990600" indent="-990600">
              <a:lnSpc>
                <a:spcPct val="90000"/>
              </a:lnSpc>
              <a:buFont typeface="Monotype Sorts" pitchFamily="2" charset="2"/>
              <a:buNone/>
              <a:tabLst>
                <a:tab pos="990600" algn="l"/>
              </a:tabLst>
            </a:pPr>
            <a:r>
              <a:rPr lang="ru-RU" altLang="ko-KR" b="1" dirty="0" smtClean="0">
                <a:solidFill>
                  <a:srgbClr val="C00000"/>
                </a:solidFill>
              </a:rPr>
              <a:t>Ответ</a:t>
            </a:r>
            <a:r>
              <a:rPr lang="ru-RU" altLang="ko-KR" b="1" dirty="0">
                <a:solidFill>
                  <a:schemeClr val="accent2"/>
                </a:solidFill>
              </a:rPr>
              <a:t>.</a:t>
            </a:r>
            <a:r>
              <a:rPr lang="ru-RU" altLang="ko-KR" dirty="0"/>
              <a:t> </a:t>
            </a:r>
            <a:r>
              <a:rPr lang="en-US" altLang="ko-KR" dirty="0">
                <a:ea typeface="굴림" charset="-127"/>
              </a:rPr>
              <a:t>	</a:t>
            </a:r>
            <a:r>
              <a:rPr lang="ru-RU" altLang="ko-KR" dirty="0"/>
              <a:t>Множество всех таких кортежей </a:t>
            </a:r>
            <a:r>
              <a:rPr lang="en-US" altLang="ko-KR" dirty="0">
                <a:solidFill>
                  <a:srgbClr val="C00000"/>
                </a:solidFill>
                <a:ea typeface="굴림" charset="-127"/>
              </a:rPr>
              <a:t>&lt;c1,c2,...,</a:t>
            </a:r>
            <a:r>
              <a:rPr lang="en-US" altLang="ko-KR" dirty="0" err="1">
                <a:solidFill>
                  <a:srgbClr val="C00000"/>
                </a:solidFill>
                <a:ea typeface="굴림" charset="-127"/>
              </a:rPr>
              <a:t>cn</a:t>
            </a:r>
            <a:r>
              <a:rPr lang="en-US" altLang="ko-KR" dirty="0">
                <a:solidFill>
                  <a:srgbClr val="C00000"/>
                </a:solidFill>
                <a:ea typeface="굴림" charset="-127"/>
              </a:rPr>
              <a:t>&gt;</a:t>
            </a:r>
            <a:r>
              <a:rPr lang="ru-RU" altLang="ko-KR" dirty="0"/>
              <a:t>, для которых формула </a:t>
            </a:r>
            <a:r>
              <a:rPr lang="ru-RU" altLang="ko-KR" dirty="0">
                <a:solidFill>
                  <a:srgbClr val="C00000"/>
                </a:solidFill>
              </a:rPr>
              <a:t>F</a:t>
            </a:r>
            <a:r>
              <a:rPr lang="ru-RU" altLang="ko-KR" dirty="0"/>
              <a:t> принимает значение </a:t>
            </a:r>
            <a:r>
              <a:rPr lang="ru-RU" altLang="ko-KR" dirty="0" err="1">
                <a:solidFill>
                  <a:srgbClr val="C00000"/>
                </a:solidFill>
              </a:rPr>
              <a:t>true</a:t>
            </a:r>
            <a:r>
              <a:rPr lang="ru-RU" altLang="ko-KR" dirty="0"/>
              <a:t>.</a:t>
            </a:r>
          </a:p>
          <a:p>
            <a:pPr marL="990600" indent="-990600">
              <a:lnSpc>
                <a:spcPct val="90000"/>
              </a:lnSpc>
              <a:tabLst>
                <a:tab pos="990600" algn="l"/>
              </a:tabLst>
            </a:pPr>
            <a:endParaRPr lang="ru-RU" altLang="ko-KR" dirty="0"/>
          </a:p>
          <a:p>
            <a:pPr marL="990600" indent="-990600">
              <a:lnSpc>
                <a:spcPct val="90000"/>
              </a:lnSpc>
              <a:buFont typeface="Monotype Sorts" pitchFamily="2" charset="2"/>
              <a:buNone/>
              <a:tabLst>
                <a:tab pos="990600" algn="l"/>
              </a:tabLst>
            </a:pPr>
            <a:endParaRPr lang="ru-RU" altLang="ko-KR" b="1" dirty="0" smtClean="0">
              <a:solidFill>
                <a:schemeClr val="accent2"/>
              </a:solidFill>
            </a:endParaRPr>
          </a:p>
          <a:p>
            <a:pPr marL="990600" indent="-990600">
              <a:lnSpc>
                <a:spcPct val="90000"/>
              </a:lnSpc>
              <a:buFont typeface="Monotype Sorts" pitchFamily="2" charset="2"/>
              <a:buNone/>
              <a:tabLst>
                <a:tab pos="990600" algn="l"/>
              </a:tabLst>
            </a:pPr>
            <a:r>
              <a:rPr lang="ru-RU" altLang="ko-KR" b="1" dirty="0" smtClean="0">
                <a:solidFill>
                  <a:srgbClr val="C00000"/>
                </a:solidFill>
              </a:rPr>
              <a:t>Формула</a:t>
            </a:r>
            <a:r>
              <a:rPr lang="ru-RU" altLang="ko-KR" b="1" dirty="0">
                <a:solidFill>
                  <a:schemeClr val="accent2"/>
                </a:solidFill>
              </a:rPr>
              <a:t>.</a:t>
            </a:r>
            <a:r>
              <a:rPr lang="ru-RU" altLang="ko-KR" dirty="0"/>
              <a:t> Рекурсивно определяется через атомарные формулы и построением более сложных формул с помощью логических связок и кванторов</a:t>
            </a:r>
            <a:r>
              <a:rPr lang="en-US" altLang="ko-KR" dirty="0">
                <a:ea typeface="굴림" charset="-127"/>
              </a:rPr>
              <a:t> </a:t>
            </a:r>
            <a:r>
              <a:rPr lang="ru-RU" altLang="ko-KR" b="1" dirty="0">
                <a:solidFill>
                  <a:srgbClr val="C00000"/>
                </a:solidFill>
              </a:rPr>
              <a:t>точно так же, как и в </a:t>
            </a:r>
            <a:r>
              <a:rPr lang="en-US" altLang="ko-KR" b="1" dirty="0">
                <a:solidFill>
                  <a:srgbClr val="C00000"/>
                </a:solidFill>
                <a:ea typeface="굴림" charset="-127"/>
              </a:rPr>
              <a:t>TRC</a:t>
            </a:r>
            <a:r>
              <a:rPr lang="ru-RU" altLang="ko-KR" dirty="0"/>
              <a:t>.</a:t>
            </a:r>
          </a:p>
          <a:p>
            <a:pPr marL="990600" indent="-990600">
              <a:lnSpc>
                <a:spcPct val="90000"/>
              </a:lnSpc>
              <a:buFont typeface="Monotype Sorts" pitchFamily="2" charset="2"/>
              <a:buNone/>
              <a:tabLst>
                <a:tab pos="990600" algn="l"/>
              </a:tabLst>
            </a:pPr>
            <a:endParaRPr lang="ru-RU" altLang="ko-KR" b="1" dirty="0" smtClean="0">
              <a:solidFill>
                <a:schemeClr val="accent2"/>
              </a:solidFill>
              <a:ea typeface="굴림" charset="-127"/>
            </a:endParaRPr>
          </a:p>
          <a:p>
            <a:pPr marL="990600" indent="-990600">
              <a:lnSpc>
                <a:spcPct val="90000"/>
              </a:lnSpc>
              <a:buFont typeface="Monotype Sorts" pitchFamily="2" charset="2"/>
              <a:buNone/>
              <a:tabLst>
                <a:tab pos="990600" algn="l"/>
              </a:tabLst>
            </a:pPr>
            <a:r>
              <a:rPr lang="en-US" altLang="ko-KR" b="1" dirty="0" smtClean="0">
                <a:solidFill>
                  <a:srgbClr val="C00000"/>
                </a:solidFill>
                <a:ea typeface="굴림" charset="-127"/>
              </a:rPr>
              <a:t>QBE</a:t>
            </a:r>
            <a:r>
              <a:rPr lang="en-US" altLang="ko-KR" b="1" dirty="0">
                <a:solidFill>
                  <a:schemeClr val="accent2"/>
                </a:solidFill>
                <a:ea typeface="굴림" charset="-127"/>
              </a:rPr>
              <a:t>.</a:t>
            </a:r>
            <a:r>
              <a:rPr lang="en-US" altLang="ko-KR" dirty="0">
                <a:ea typeface="굴림" charset="-127"/>
              </a:rPr>
              <a:t> 	</a:t>
            </a:r>
            <a:r>
              <a:rPr lang="ru-RU" altLang="ko-KR" dirty="0"/>
              <a:t>Является формальной основной языка </a:t>
            </a:r>
            <a:r>
              <a:rPr lang="en-US" altLang="ko-KR" dirty="0">
                <a:ea typeface="굴림" charset="-127"/>
              </a:rPr>
              <a:t>QBE.</a:t>
            </a:r>
            <a:endParaRPr lang="ru-RU" altLang="ko-KR" dirty="0"/>
          </a:p>
        </p:txBody>
      </p:sp>
    </p:spTree>
    <p:extLst>
      <p:ext uri="{BB962C8B-B14F-4D97-AF65-F5344CB8AC3E}">
        <p14:creationId xmlns:p14="http://schemas.microsoft.com/office/powerpoint/2010/main" val="292679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/>
              <a:t>Примеры запросов в </a:t>
            </a:r>
            <a:r>
              <a:rPr lang="en-US" altLang="ko-KR">
                <a:ea typeface="굴림" charset="-127"/>
              </a:rPr>
              <a:t>DRC</a:t>
            </a:r>
            <a:endParaRPr lang="ru-RU"/>
          </a:p>
        </p:txBody>
      </p:sp>
      <p:sp>
        <p:nvSpPr>
          <p:cNvPr id="31149" name="Text Box 429"/>
          <p:cNvSpPr txBox="1">
            <a:spLocks noChangeArrowheads="1"/>
          </p:cNvSpPr>
          <p:nvPr/>
        </p:nvSpPr>
        <p:spPr bwMode="auto">
          <a:xfrm>
            <a:off x="307102" y="1806098"/>
            <a:ext cx="8785189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076325" indent="-1076325"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 marL="1255713"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 marL="1435100"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 marL="1614488"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1) Проекция</a:t>
            </a: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Запрос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Вывести названия факультетов и имена их деканов</a:t>
            </a: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                              {(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y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z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)|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x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u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v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FAC(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x,y,z,u,v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)}</a:t>
            </a: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2) Селекция и проекция</a:t>
            </a: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Запрос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	Вывести названия факультетов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корпуса 5 и их деканов</a:t>
            </a: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                       {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(y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z)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|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x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u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v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FAC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x,y,z,u,v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 &amp;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u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=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5}</a:t>
            </a: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6E4924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3) Соединение, селекция и проекция</a:t>
            </a: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Запрос.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Вывести имена факультетов корпуса 5 и имена их кафедр</a:t>
            </a: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   {(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y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n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)|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x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f(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z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u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v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FAC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x,y,z,u,v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 &amp;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u=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5)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&amp;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d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h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b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u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DEP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d,f,n,h,b,u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 &amp; x=f)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}</a:t>
            </a: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E4924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где обозначим</a:t>
            </a: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FAC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FNo,Name,Dean,Bld,Fund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       DEP(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DNo,FNo,Name,Head,Bld,Fund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</a:t>
            </a:r>
          </a:p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         x       y        z       u      v                        d     f         n         h     b      u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31150" name="Line 430"/>
          <p:cNvSpPr>
            <a:spLocks noChangeShapeType="1"/>
          </p:cNvSpPr>
          <p:nvPr/>
        </p:nvSpPr>
        <p:spPr bwMode="auto">
          <a:xfrm>
            <a:off x="612950" y="5855153"/>
            <a:ext cx="7640515" cy="0"/>
          </a:xfrm>
          <a:prstGeom prst="line">
            <a:avLst/>
          </a:prstGeom>
          <a:noFill/>
          <a:ln w="28575">
            <a:solidFill>
              <a:srgbClr val="6E49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51" name="Line 431"/>
          <p:cNvSpPr>
            <a:spLocks noChangeShapeType="1"/>
          </p:cNvSpPr>
          <p:nvPr/>
        </p:nvSpPr>
        <p:spPr bwMode="auto">
          <a:xfrm>
            <a:off x="612950" y="4438651"/>
            <a:ext cx="7640515" cy="0"/>
          </a:xfrm>
          <a:prstGeom prst="line">
            <a:avLst/>
          </a:prstGeom>
          <a:noFill/>
          <a:ln w="28575">
            <a:solidFill>
              <a:srgbClr val="6E49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52" name="Line 432"/>
          <p:cNvSpPr>
            <a:spLocks noChangeShapeType="1"/>
          </p:cNvSpPr>
          <p:nvPr/>
        </p:nvSpPr>
        <p:spPr bwMode="auto">
          <a:xfrm>
            <a:off x="612950" y="3013756"/>
            <a:ext cx="7640515" cy="0"/>
          </a:xfrm>
          <a:prstGeom prst="line">
            <a:avLst/>
          </a:prstGeom>
          <a:noFill/>
          <a:ln w="28575">
            <a:solidFill>
              <a:srgbClr val="6E49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3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5" name="Oval 41"/>
          <p:cNvSpPr>
            <a:spLocks noChangeArrowheads="1"/>
          </p:cNvSpPr>
          <p:nvPr/>
        </p:nvSpPr>
        <p:spPr bwMode="auto">
          <a:xfrm>
            <a:off x="5031924" y="3894140"/>
            <a:ext cx="3659064" cy="627062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altLang="ko-KR" sz="2400"/>
              <a:t>Эквивалентность </a:t>
            </a:r>
            <a:r>
              <a:rPr lang="en-US" altLang="ko-KR" sz="2400">
                <a:ea typeface="굴림" charset="-127"/>
              </a:rPr>
              <a:t>RA, TRC, DRC </a:t>
            </a:r>
            <a:r>
              <a:rPr lang="ru-RU" altLang="ko-KR" sz="2400"/>
              <a:t>и </a:t>
            </a:r>
            <a:br>
              <a:rPr lang="ru-RU" altLang="ko-KR" sz="2400"/>
            </a:br>
            <a:r>
              <a:rPr lang="ru-RU" altLang="ko-KR" sz="2400"/>
              <a:t>реляционная полнота.</a:t>
            </a:r>
            <a:endParaRPr lang="ru-RU" sz="2400"/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1047750" y="4813230"/>
            <a:ext cx="7595088" cy="862013"/>
          </a:xfrm>
          <a:prstGeom prst="rect">
            <a:avLst/>
          </a:prstGeom>
          <a:solidFill>
            <a:srgbClr val="FCFDC6"/>
          </a:solidFill>
          <a:ln w="381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>
            <a:lvl1pPr marL="714375" indent="-714375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 marL="893763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 marL="1073150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714375" marR="0" lvl="0" indent="-7143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Тезис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(о реляционной полноте):  Язык реляционной модели является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реляционно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полным, если он обладает селективными возможностями реляционной алгебры.</a:t>
            </a: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1091712" y="1744663"/>
            <a:ext cx="7577503" cy="862012"/>
          </a:xfrm>
          <a:prstGeom prst="rect">
            <a:avLst/>
          </a:prstGeom>
          <a:solidFill>
            <a:srgbClr val="FCFDC6"/>
          </a:solidFill>
          <a:ln w="381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>
            <a:lvl1pPr marL="1704975" indent="-1704975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 marL="1884363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 marL="2063750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 marL="2243138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 marL="2422525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marL="2879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marL="3336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marL="3794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marL="4251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1704975" marR="0" lvl="0" indent="-17049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Утверждение: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	Реляционная алгебра, безопасное кортежное реляционное исчисление и безопасное доменное реляционное  исчисление являются эквивалентными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</a:t>
            </a: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1327639" y="3292475"/>
            <a:ext cx="2658208" cy="820738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1560635" y="3576639"/>
            <a:ext cx="2176096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реляционная  алгебра</a:t>
            </a:r>
          </a:p>
        </p:txBody>
      </p:sp>
      <p:sp>
        <p:nvSpPr>
          <p:cNvPr id="31773" name="Oval 29"/>
          <p:cNvSpPr>
            <a:spLocks noChangeArrowheads="1"/>
          </p:cNvSpPr>
          <p:nvPr/>
        </p:nvSpPr>
        <p:spPr bwMode="auto">
          <a:xfrm>
            <a:off x="4982308" y="2897188"/>
            <a:ext cx="3686908" cy="627062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4" name="Text Box 30"/>
          <p:cNvSpPr txBox="1">
            <a:spLocks noChangeArrowheads="1"/>
          </p:cNvSpPr>
          <p:nvPr/>
        </p:nvSpPr>
        <p:spPr bwMode="auto">
          <a:xfrm>
            <a:off x="5309089" y="2946400"/>
            <a:ext cx="321442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безопасное кортежное реляционное исчисление</a:t>
            </a:r>
          </a:p>
        </p:txBody>
      </p:sp>
      <p:sp>
        <p:nvSpPr>
          <p:cNvPr id="31776" name="Text Box 32"/>
          <p:cNvSpPr txBox="1">
            <a:spLocks noChangeArrowheads="1"/>
          </p:cNvSpPr>
          <p:nvPr/>
        </p:nvSpPr>
        <p:spPr bwMode="auto">
          <a:xfrm>
            <a:off x="5325208" y="3945393"/>
            <a:ext cx="319830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безопасное доменное реляционное исчисление</a:t>
            </a:r>
          </a:p>
        </p:txBody>
      </p:sp>
      <p:sp>
        <p:nvSpPr>
          <p:cNvPr id="31778" name="AutoShape 34"/>
          <p:cNvSpPr>
            <a:spLocks noChangeArrowheads="1"/>
          </p:cNvSpPr>
          <p:nvPr/>
        </p:nvSpPr>
        <p:spPr bwMode="auto">
          <a:xfrm rot="-793397">
            <a:off x="3944816" y="3305175"/>
            <a:ext cx="1041889" cy="158750"/>
          </a:xfrm>
          <a:prstGeom prst="leftRightArrow">
            <a:avLst>
              <a:gd name="adj1" fmla="val 50000"/>
              <a:gd name="adj2" fmla="val 1422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9" name="AutoShape 35"/>
          <p:cNvSpPr>
            <a:spLocks noChangeArrowheads="1"/>
          </p:cNvSpPr>
          <p:nvPr/>
        </p:nvSpPr>
        <p:spPr bwMode="auto">
          <a:xfrm rot="877458">
            <a:off x="3943351" y="3929063"/>
            <a:ext cx="1068265" cy="152400"/>
          </a:xfrm>
          <a:prstGeom prst="leftRightArrow">
            <a:avLst>
              <a:gd name="adj1" fmla="val 50000"/>
              <a:gd name="adj2" fmla="val 1518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81" name="AutoShape 37"/>
          <p:cNvSpPr>
            <a:spLocks noChangeArrowheads="1"/>
          </p:cNvSpPr>
          <p:nvPr/>
        </p:nvSpPr>
        <p:spPr bwMode="auto">
          <a:xfrm>
            <a:off x="6803182" y="3499476"/>
            <a:ext cx="149469" cy="390525"/>
          </a:xfrm>
          <a:prstGeom prst="upDownArrow">
            <a:avLst>
              <a:gd name="adj1" fmla="val 50000"/>
              <a:gd name="adj2" fmla="val 482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84" name="Text Box 40"/>
          <p:cNvSpPr txBox="1">
            <a:spLocks noChangeArrowheads="1"/>
          </p:cNvSpPr>
          <p:nvPr/>
        </p:nvSpPr>
        <p:spPr bwMode="auto">
          <a:xfrm>
            <a:off x="1046284" y="6040994"/>
            <a:ext cx="7596554" cy="369332"/>
          </a:xfrm>
          <a:prstGeom prst="rect">
            <a:avLst/>
          </a:prstGeom>
          <a:solidFill>
            <a:srgbClr val="FCFDC6"/>
          </a:solidFill>
          <a:ln w="381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4000" rIns="54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Утверждение: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Язык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SQL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является реляционное полным.</a:t>
            </a:r>
          </a:p>
        </p:txBody>
      </p:sp>
    </p:spTree>
    <p:extLst>
      <p:ext uri="{BB962C8B-B14F-4D97-AF65-F5344CB8AC3E}">
        <p14:creationId xmlns:p14="http://schemas.microsoft.com/office/powerpoint/2010/main" val="415363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9687" y="5495350"/>
            <a:ext cx="9144000" cy="11315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4335780"/>
            <a:ext cx="9144000" cy="113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245870"/>
            <a:ext cx="9144000" cy="113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РЕЛЯЦИОННАЯ АЛГЕБРА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Реляционная алгебра </a:t>
            </a:r>
            <a:r>
              <a:rPr lang="ru-RU" dirty="0"/>
              <a:t>— это теоретический язык операций, которые на основе одного или нескольких отношений позволяют создавать другое отношение без изменения самих исходных отношений. 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Таким образом, оба операнда и результат являются отношениями, а потому результаты одной операции могут стать исходными данными для другой операции.</a:t>
            </a:r>
          </a:p>
          <a:p>
            <a:r>
              <a:rPr lang="ru-RU" dirty="0"/>
              <a:t>Это позволяет создавать </a:t>
            </a:r>
            <a:r>
              <a:rPr lang="ru-RU" dirty="0">
                <a:solidFill>
                  <a:srgbClr val="FF0000"/>
                </a:solidFill>
              </a:rPr>
              <a:t>вложенные выражения </a:t>
            </a:r>
            <a:r>
              <a:rPr lang="ru-RU" dirty="0"/>
              <a:t>реляционной алгебры точно так же, как создаются вложенные арифметические выражения. </a:t>
            </a:r>
          </a:p>
          <a:p>
            <a:r>
              <a:rPr lang="ru-RU" dirty="0"/>
              <a:t>Это свойство называется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замкнутостью</a:t>
            </a:r>
            <a:r>
              <a:rPr lang="ru-RU" dirty="0"/>
              <a:t>, т.е. отношения покрываются реляционной алгеброй так же, как числа — арифметическими операциями.</a:t>
            </a:r>
          </a:p>
          <a:p>
            <a:r>
              <a:rPr lang="ru-RU" dirty="0"/>
              <a:t> </a:t>
            </a:r>
          </a:p>
          <a:p>
            <a:r>
              <a:rPr lang="ru-RU" dirty="0">
                <a:solidFill>
                  <a:srgbClr val="FF0000"/>
                </a:solidFill>
              </a:rPr>
              <a:t>Реляционная алгебра </a:t>
            </a:r>
            <a:r>
              <a:rPr lang="ru-RU" dirty="0"/>
              <a:t>является языком последовательного использования отношений, в котором все кортежи, возможно, взятые даже из разных отношений, обрабатываются одной командой, без организации циклов.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12082" y="6626920"/>
            <a:ext cx="1579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д</a:t>
            </a:r>
            <a:r>
              <a:rPr lang="ru-RU" sz="1200" b="1" i="1" dirty="0" smtClean="0"/>
              <a:t>оц. Игнатьева </a:t>
            </a:r>
            <a:r>
              <a:rPr lang="ru-RU" sz="1200" b="1" i="1" dirty="0" err="1"/>
              <a:t>О.В</a:t>
            </a:r>
            <a:r>
              <a:rPr lang="ru-RU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49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8750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ru-RU" altLang="ko-KR" dirty="0">
                <a:solidFill>
                  <a:schemeClr val="accent1">
                    <a:lumMod val="50000"/>
                  </a:schemeClr>
                </a:solidFill>
              </a:rPr>
              <a:t>Реляционное исчисление Кодда (С</a:t>
            </a:r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ea typeface="굴림" charset="-127"/>
              </a:rPr>
              <a:t>R</a:t>
            </a:r>
            <a:r>
              <a:rPr lang="ru-RU" altLang="ko-KR" dirty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ea typeface="굴림" charset="-127"/>
              </a:rPr>
              <a:t>)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337457" y="1832429"/>
          <a:ext cx="862148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79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CRC –</a:t>
            </a:r>
            <a:r>
              <a:rPr lang="ru-RU" dirty="0"/>
              <a:t> основные составляющие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7943" name="Rectangle 55"/>
          <p:cNvSpPr>
            <a:spLocks noChangeArrowheads="1"/>
          </p:cNvSpPr>
          <p:nvPr/>
        </p:nvSpPr>
        <p:spPr bwMode="auto">
          <a:xfrm>
            <a:off x="451757" y="1682751"/>
            <a:ext cx="8240486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Константы: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7, '</a:t>
            </a:r>
            <a:r>
              <a:rPr kumimoji="1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john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', 3.14159 и т.д.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Кортежные (строковые) переменные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t1, t2,... – </a:t>
            </a:r>
            <a:b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интерпретируются кортежами отношений.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Срезы кортежных переменных: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t.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[</a:t>
            </a:r>
            <a:r>
              <a:rPr kumimoji="1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]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,… </a:t>
            </a:r>
            <a:b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1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компонента кортежной переменной.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Предикатные символы: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P, P1,...,Q, Q1,… </a:t>
            </a:r>
            <a:b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Интерпретируются отношениями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Операторы (предикаты) сравнения :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b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 = {=, &lt;, 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&lt;=, 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&gt;,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&gt;=,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&lt;&gt;} и т.д.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Логические связки: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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(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или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)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, (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&amp;)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(и),  (не ), 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(влечет)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Кванторы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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(существует), 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</a:t>
            </a:r>
            <a:r>
              <a:rPr kumimoji="1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(для любого)</a:t>
            </a:r>
          </a:p>
        </p:txBody>
      </p:sp>
    </p:spTree>
    <p:extLst>
      <p:ext uri="{BB962C8B-B14F-4D97-AF65-F5344CB8AC3E}">
        <p14:creationId xmlns:p14="http://schemas.microsoft.com/office/powerpoint/2010/main" val="256090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300" dirty="0"/>
              <a:t>C</a:t>
            </a:r>
            <a:r>
              <a:rPr lang="ru-RU" altLang="en-US" sz="3300" dirty="0"/>
              <a:t>RC - правильно определенные формулы</a:t>
            </a:r>
            <a:endParaRPr lang="ru-RU" sz="3300" dirty="0"/>
          </a:p>
        </p:txBody>
      </p:sp>
      <p:sp>
        <p:nvSpPr>
          <p:cNvPr id="38966" name="Rectangle 54"/>
          <p:cNvSpPr>
            <a:spLocks noGrp="1" noChangeArrowheads="1"/>
          </p:cNvSpPr>
          <p:nvPr>
            <p:ph type="body" idx="1"/>
          </p:nvPr>
        </p:nvSpPr>
        <p:spPr>
          <a:xfrm>
            <a:off x="260839" y="1655762"/>
            <a:ext cx="8611018" cy="4779963"/>
          </a:xfrm>
          <a:noFill/>
          <a:ln/>
        </p:spPr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tabLst>
                <a:tab pos="1971675" algn="l"/>
              </a:tabLst>
            </a:pPr>
            <a:r>
              <a:rPr lang="ru-RU" sz="1800" dirty="0">
                <a:solidFill>
                  <a:srgbClr val="C00000"/>
                </a:solidFill>
              </a:rPr>
              <a:t>Термы: </a:t>
            </a:r>
          </a:p>
          <a:p>
            <a:pPr lvl="1">
              <a:lnSpc>
                <a:spcPct val="90000"/>
              </a:lnSpc>
              <a:tabLst>
                <a:tab pos="1971675" algn="l"/>
              </a:tabLst>
            </a:pPr>
            <a:r>
              <a:rPr lang="ru-RU" sz="1800" b="1" dirty="0">
                <a:solidFill>
                  <a:srgbClr val="C00000"/>
                </a:solidFill>
              </a:rPr>
              <a:t>P</a:t>
            </a:r>
            <a:r>
              <a:rPr lang="en-US" sz="1800" b="1" dirty="0">
                <a:solidFill>
                  <a:srgbClr val="C00000"/>
                </a:solidFill>
              </a:rPr>
              <a:t>.</a:t>
            </a:r>
            <a:r>
              <a:rPr lang="ru-RU" sz="1800" b="1" dirty="0">
                <a:solidFill>
                  <a:srgbClr val="C00000"/>
                </a:solidFill>
              </a:rPr>
              <a:t>t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– </a:t>
            </a:r>
            <a:r>
              <a:rPr lang="ru-RU" sz="1800" dirty="0"/>
              <a:t>терм значений: </a:t>
            </a:r>
            <a:r>
              <a:rPr lang="en-US" sz="1800" dirty="0"/>
              <a:t>    </a:t>
            </a:r>
            <a:r>
              <a:rPr lang="ru-RU" sz="1800" dirty="0">
                <a:solidFill>
                  <a:srgbClr val="C00000"/>
                </a:solidFill>
              </a:rPr>
              <a:t>P</a:t>
            </a:r>
            <a:r>
              <a:rPr lang="ru-RU" sz="1800" dirty="0"/>
              <a:t> - предикат, </a:t>
            </a:r>
            <a:r>
              <a:rPr lang="ru-RU" sz="1800" dirty="0">
                <a:solidFill>
                  <a:srgbClr val="C00000"/>
                </a:solidFill>
              </a:rPr>
              <a:t>t</a:t>
            </a:r>
            <a:r>
              <a:rPr lang="ru-RU" sz="1800" dirty="0"/>
              <a:t>  - кортежная</a:t>
            </a:r>
            <a:r>
              <a:rPr lang="en-US" sz="1800" dirty="0"/>
              <a:t> </a:t>
            </a:r>
            <a:r>
              <a:rPr lang="ru-RU" sz="1800" dirty="0"/>
              <a:t>переменная. </a:t>
            </a:r>
            <a:br>
              <a:rPr lang="ru-RU" sz="1800" dirty="0"/>
            </a:br>
            <a:r>
              <a:rPr lang="ru-RU" sz="1800" dirty="0"/>
              <a:t>        	  Если </a:t>
            </a:r>
            <a:r>
              <a:rPr lang="ru-RU" sz="1800" dirty="0">
                <a:solidFill>
                  <a:srgbClr val="C00000"/>
                </a:solidFill>
              </a:rPr>
              <a:t>Р</a:t>
            </a:r>
            <a:r>
              <a:rPr lang="ru-RU" sz="1800" dirty="0"/>
              <a:t> интерпретируется отношением </a:t>
            </a:r>
            <a:r>
              <a:rPr lang="ru-RU" sz="1800" dirty="0">
                <a:solidFill>
                  <a:srgbClr val="C00000"/>
                </a:solidFill>
              </a:rPr>
              <a:t>R</a:t>
            </a:r>
            <a:r>
              <a:rPr lang="ru-RU" sz="1800" dirty="0"/>
              <a:t>, то </a:t>
            </a:r>
            <a:br>
              <a:rPr lang="ru-RU" sz="1800" dirty="0"/>
            </a:br>
            <a:r>
              <a:rPr lang="ru-RU" sz="1800" dirty="0"/>
              <a:t>        	  </a:t>
            </a:r>
            <a:r>
              <a:rPr lang="ru-RU" sz="1800" dirty="0">
                <a:solidFill>
                  <a:srgbClr val="C00000"/>
                </a:solidFill>
              </a:rPr>
              <a:t>P.t</a:t>
            </a:r>
            <a:r>
              <a:rPr lang="ru-RU" sz="1800" dirty="0"/>
              <a:t> означает </a:t>
            </a:r>
            <a:r>
              <a:rPr lang="ru-RU" sz="1800" dirty="0">
                <a:solidFill>
                  <a:srgbClr val="C00000"/>
                </a:solidFill>
              </a:rPr>
              <a:t>t </a:t>
            </a:r>
            <a:r>
              <a:rPr lang="ru-RU" sz="1800" dirty="0">
                <a:solidFill>
                  <a:srgbClr val="C00000"/>
                </a:solidFill>
                <a:sym typeface="Symbol" pitchFamily="18" charset="2"/>
              </a:rPr>
              <a:t></a:t>
            </a:r>
            <a:r>
              <a:rPr lang="ru-RU" sz="1800" dirty="0">
                <a:solidFill>
                  <a:srgbClr val="C00000"/>
                </a:solidFill>
              </a:rPr>
              <a:t> R</a:t>
            </a:r>
          </a:p>
          <a:p>
            <a:pPr lvl="1">
              <a:lnSpc>
                <a:spcPct val="90000"/>
              </a:lnSpc>
              <a:tabLst>
                <a:tab pos="1971675" algn="l"/>
              </a:tabLst>
            </a:pPr>
            <a:r>
              <a:rPr lang="en-US" sz="1800" b="1" dirty="0">
                <a:solidFill>
                  <a:srgbClr val="C00000"/>
                </a:solidFill>
              </a:rPr>
              <a:t>t[</a:t>
            </a:r>
            <a:r>
              <a:rPr lang="en-US" sz="1800" b="1" dirty="0" err="1">
                <a:solidFill>
                  <a:srgbClr val="C00000"/>
                </a:solidFill>
              </a:rPr>
              <a:t>i</a:t>
            </a:r>
            <a:r>
              <a:rPr lang="en-US" sz="1800" b="1" dirty="0">
                <a:solidFill>
                  <a:srgbClr val="C00000"/>
                </a:solidFill>
              </a:rPr>
              <a:t>]</a:t>
            </a:r>
            <a:r>
              <a:rPr lang="ru-RU" sz="1800" b="1" dirty="0">
                <a:solidFill>
                  <a:srgbClr val="C00000"/>
                </a:solidFill>
              </a:rPr>
              <a:t> </a:t>
            </a:r>
            <a:r>
              <a:rPr lang="el-GR" sz="1800" b="1" dirty="0">
                <a:solidFill>
                  <a:srgbClr val="C00000"/>
                </a:solidFill>
              </a:rPr>
              <a:t>θ</a:t>
            </a:r>
            <a:r>
              <a:rPr lang="ru-RU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s[j],   t[</a:t>
            </a:r>
            <a:r>
              <a:rPr lang="en-US" sz="1800" b="1" dirty="0" err="1">
                <a:solidFill>
                  <a:srgbClr val="C00000"/>
                </a:solidFill>
              </a:rPr>
              <a:t>i</a:t>
            </a:r>
            <a:r>
              <a:rPr lang="en-US" sz="1800" b="1" dirty="0">
                <a:solidFill>
                  <a:srgbClr val="C00000"/>
                </a:solidFill>
              </a:rPr>
              <a:t>] = c</a:t>
            </a: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- </a:t>
            </a:r>
            <a:r>
              <a:rPr lang="ru-RU" sz="1800" dirty="0"/>
              <a:t>термы соединений</a:t>
            </a:r>
            <a:r>
              <a:rPr lang="en-US" sz="1800" dirty="0"/>
              <a:t/>
            </a:r>
            <a:br>
              <a:rPr lang="en-US" sz="1800" dirty="0"/>
            </a:br>
            <a:endParaRPr lang="ru-RU" sz="1800" dirty="0"/>
          </a:p>
          <a:p>
            <a:pPr lvl="1">
              <a:lnSpc>
                <a:spcPct val="90000"/>
              </a:lnSpc>
              <a:buFont typeface="Monotype Sorts" pitchFamily="2" charset="2"/>
              <a:buNone/>
              <a:tabLst>
                <a:tab pos="1971675" algn="l"/>
              </a:tabLst>
            </a:pPr>
            <a:r>
              <a:rPr lang="ru-RU" sz="1800" dirty="0" smtClean="0"/>
              <a:t>Примеры</a:t>
            </a:r>
            <a:r>
              <a:rPr lang="ru-RU" sz="1800" dirty="0"/>
              <a:t>:  </a:t>
            </a:r>
            <a:r>
              <a:rPr lang="en-US" sz="1800" b="1" dirty="0" err="1">
                <a:solidFill>
                  <a:srgbClr val="C00000"/>
                </a:solidFill>
              </a:rPr>
              <a:t>t</a:t>
            </a:r>
            <a:r>
              <a:rPr lang="en-US" sz="1800" b="1" baseline="-15000" dirty="0" err="1">
                <a:solidFill>
                  <a:srgbClr val="C00000"/>
                </a:solidFill>
              </a:rPr>
              <a:t>1</a:t>
            </a:r>
            <a:r>
              <a:rPr lang="en-US" sz="1800" b="1" dirty="0">
                <a:solidFill>
                  <a:srgbClr val="C00000"/>
                </a:solidFill>
              </a:rPr>
              <a:t>[3] = </a:t>
            </a:r>
            <a:r>
              <a:rPr lang="en-US" sz="1800" b="1" dirty="0" err="1">
                <a:solidFill>
                  <a:srgbClr val="C00000"/>
                </a:solidFill>
              </a:rPr>
              <a:t>t</a:t>
            </a:r>
            <a:r>
              <a:rPr lang="en-US" sz="1800" b="1" baseline="-15000" dirty="0" err="1">
                <a:solidFill>
                  <a:srgbClr val="C00000"/>
                </a:solidFill>
              </a:rPr>
              <a:t>2</a:t>
            </a:r>
            <a:r>
              <a:rPr lang="en-US" sz="1800" b="1" dirty="0">
                <a:solidFill>
                  <a:srgbClr val="C00000"/>
                </a:solidFill>
              </a:rPr>
              <a:t>[1];            </a:t>
            </a:r>
            <a:r>
              <a:rPr lang="en-US" sz="1800" b="1" dirty="0" err="1">
                <a:solidFill>
                  <a:srgbClr val="C00000"/>
                </a:solidFill>
              </a:rPr>
              <a:t>t</a:t>
            </a:r>
            <a:r>
              <a:rPr lang="en-US" sz="1800" b="1" baseline="-15000" dirty="0" err="1">
                <a:solidFill>
                  <a:srgbClr val="C00000"/>
                </a:solidFill>
              </a:rPr>
              <a:t>4</a:t>
            </a:r>
            <a:r>
              <a:rPr lang="en-US" sz="1800" b="1" dirty="0">
                <a:solidFill>
                  <a:srgbClr val="C00000"/>
                </a:solidFill>
              </a:rPr>
              <a:t>[7] = 15</a:t>
            </a:r>
            <a:endParaRPr lang="ru-RU" sz="1800" b="1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  <a:tabLst>
                <a:tab pos="1971675" algn="l"/>
              </a:tabLst>
            </a:pPr>
            <a:endParaRPr lang="ru-RU" sz="1800" b="1" dirty="0">
              <a:solidFill>
                <a:srgbClr val="6E4924"/>
              </a:solidFill>
            </a:endParaRPr>
          </a:p>
          <a:p>
            <a:pPr>
              <a:lnSpc>
                <a:spcPct val="90000"/>
              </a:lnSpc>
              <a:tabLst>
                <a:tab pos="1971675" algn="l"/>
              </a:tabLst>
            </a:pPr>
            <a:r>
              <a:rPr lang="ru-RU" sz="1800" dirty="0">
                <a:solidFill>
                  <a:srgbClr val="C00000"/>
                </a:solidFill>
              </a:rPr>
              <a:t>Формулы, правильно </a:t>
            </a:r>
            <a:r>
              <a:rPr lang="ru-RU" sz="1800" dirty="0" err="1">
                <a:solidFill>
                  <a:srgbClr val="C00000"/>
                </a:solidFill>
              </a:rPr>
              <a:t>определенные</a:t>
            </a:r>
            <a:r>
              <a:rPr lang="ru-RU" sz="1800" dirty="0">
                <a:solidFill>
                  <a:srgbClr val="C00000"/>
                </a:solidFill>
              </a:rPr>
              <a:t> над строковой переменной:</a:t>
            </a:r>
          </a:p>
          <a:p>
            <a:pPr lvl="1">
              <a:lnSpc>
                <a:spcPct val="90000"/>
              </a:lnSpc>
              <a:tabLst>
                <a:tab pos="1971675" algn="l"/>
              </a:tabLst>
            </a:pPr>
            <a:r>
              <a:rPr lang="ru-RU" sz="1800" dirty="0"/>
              <a:t>Все входящие в формулу предикатные символы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ru-RU" sz="1800" dirty="0"/>
              <a:t>интерпретируются совместимыми по объединению отношениями.</a:t>
            </a:r>
          </a:p>
          <a:p>
            <a:pPr lvl="1">
              <a:lnSpc>
                <a:spcPct val="90000"/>
              </a:lnSpc>
              <a:tabLst>
                <a:tab pos="1971675" algn="l"/>
              </a:tabLst>
            </a:pPr>
            <a:r>
              <a:rPr lang="ru-RU" sz="1800" dirty="0"/>
              <a:t>В формулу входят только термы значений с единственной </a:t>
            </a:r>
            <a:br>
              <a:rPr lang="ru-RU" sz="1800" dirty="0"/>
            </a:br>
            <a:r>
              <a:rPr lang="ru-RU" sz="1800" dirty="0"/>
              <a:t>переменной.</a:t>
            </a:r>
          </a:p>
          <a:p>
            <a:pPr lvl="1">
              <a:lnSpc>
                <a:spcPct val="90000"/>
              </a:lnSpc>
              <a:tabLst>
                <a:tab pos="1971675" algn="l"/>
              </a:tabLst>
            </a:pPr>
            <a:r>
              <a:rPr lang="ru-RU" sz="1800" dirty="0"/>
              <a:t>Термы значений соединяются связками </a:t>
            </a:r>
            <a:r>
              <a:rPr lang="ru-RU" sz="1800" dirty="0">
                <a:solidFill>
                  <a:srgbClr val="C00000"/>
                </a:solidFill>
                <a:sym typeface="Symbol" pitchFamily="18" charset="2"/>
              </a:rPr>
              <a:t></a:t>
            </a:r>
            <a:r>
              <a:rPr lang="ru-RU" sz="1800" dirty="0">
                <a:solidFill>
                  <a:srgbClr val="C00000"/>
                </a:solidFill>
              </a:rPr>
              <a:t>, &amp;, </a:t>
            </a:r>
            <a:r>
              <a:rPr lang="ru-RU" sz="1800" dirty="0">
                <a:solidFill>
                  <a:srgbClr val="C00000"/>
                </a:solidFill>
                <a:sym typeface="Symbol" pitchFamily="18" charset="2"/>
              </a:rPr>
              <a:t></a:t>
            </a:r>
            <a:r>
              <a:rPr lang="ru-RU" sz="1800" dirty="0"/>
              <a:t>. </a:t>
            </a:r>
            <a:r>
              <a:rPr lang="ru-RU" sz="1800" dirty="0" err="1"/>
              <a:t>Причем</a:t>
            </a:r>
            <a:r>
              <a:rPr lang="ru-RU" sz="1800" dirty="0"/>
              <a:t>, связке </a:t>
            </a:r>
            <a:r>
              <a:rPr lang="ru-RU" sz="1800" dirty="0">
                <a:solidFill>
                  <a:srgbClr val="C00000"/>
                </a:solidFill>
                <a:sym typeface="Symbol" pitchFamily="18" charset="2"/>
              </a:rPr>
              <a:t></a:t>
            </a:r>
            <a:r>
              <a:rPr lang="ru-RU" sz="1800" dirty="0"/>
              <a:t> </a:t>
            </a:r>
            <a:br>
              <a:rPr lang="ru-RU" sz="1800" dirty="0"/>
            </a:br>
            <a:r>
              <a:rPr lang="ru-RU" sz="1800" dirty="0"/>
              <a:t>непосредственно предшествует связка </a:t>
            </a:r>
            <a:r>
              <a:rPr lang="ru-RU" sz="1800" dirty="0">
                <a:solidFill>
                  <a:srgbClr val="C00000"/>
                </a:solidFill>
              </a:rPr>
              <a:t>&amp;</a:t>
            </a:r>
            <a:r>
              <a:rPr lang="ru-RU" sz="1800" dirty="0"/>
              <a:t>.</a:t>
            </a:r>
            <a:r>
              <a:rPr lang="en-US" sz="1800" dirty="0"/>
              <a:t/>
            </a:r>
            <a:br>
              <a:rPr lang="en-US" sz="1800" dirty="0"/>
            </a:br>
            <a:endParaRPr lang="ru-RU" sz="1800" dirty="0"/>
          </a:p>
          <a:p>
            <a:pPr lvl="1" indent="0">
              <a:lnSpc>
                <a:spcPct val="90000"/>
              </a:lnSpc>
              <a:buNone/>
              <a:tabLst>
                <a:tab pos="1971675" algn="l"/>
              </a:tabLst>
            </a:pPr>
            <a:r>
              <a:rPr lang="ru-RU" sz="1800" dirty="0" smtClean="0">
                <a:solidFill>
                  <a:srgbClr val="C00000"/>
                </a:solidFill>
              </a:rPr>
              <a:t>Примеры</a:t>
            </a:r>
            <a:r>
              <a:rPr lang="ru-RU" sz="1800" dirty="0" smtClean="0"/>
              <a:t> </a:t>
            </a:r>
            <a:r>
              <a:rPr lang="ru-RU" sz="1800" dirty="0"/>
              <a:t>формул, правильно определенных над переменной </a:t>
            </a:r>
            <a:r>
              <a:rPr lang="en-US" sz="1800" dirty="0"/>
              <a:t>t</a:t>
            </a:r>
            <a:r>
              <a:rPr lang="ru-RU" sz="1800" dirty="0" smtClean="0"/>
              <a:t>.</a:t>
            </a:r>
          </a:p>
          <a:p>
            <a:pPr lvl="1" indent="0">
              <a:lnSpc>
                <a:spcPct val="90000"/>
              </a:lnSpc>
              <a:buNone/>
              <a:tabLst>
                <a:tab pos="1971675" algn="l"/>
              </a:tabLst>
            </a:pPr>
            <a:endParaRPr lang="ru-RU" sz="1800" dirty="0"/>
          </a:p>
          <a:p>
            <a:pPr lvl="1">
              <a:lnSpc>
                <a:spcPct val="90000"/>
              </a:lnSpc>
              <a:buFont typeface="Monotype Sorts" pitchFamily="2" charset="2"/>
              <a:buNone/>
              <a:tabLst>
                <a:tab pos="1971675" algn="l"/>
              </a:tabLst>
            </a:pP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ru-RU" sz="1800" dirty="0" smtClean="0">
                <a:solidFill>
                  <a:srgbClr val="C00000"/>
                </a:solidFill>
              </a:rPr>
              <a:t>      </a:t>
            </a:r>
            <a:r>
              <a:rPr lang="en-US" sz="1800" b="1" dirty="0" smtClean="0">
                <a:solidFill>
                  <a:srgbClr val="C00000"/>
                </a:solidFill>
              </a:rPr>
              <a:t>P</a:t>
            </a:r>
            <a:r>
              <a:rPr lang="en-US" sz="1800" b="1" baseline="-5000" dirty="0" smtClean="0">
                <a:solidFill>
                  <a:srgbClr val="C00000"/>
                </a:solidFill>
              </a:rPr>
              <a:t>1</a:t>
            </a:r>
            <a:r>
              <a:rPr lang="en-US" sz="1800" b="1" dirty="0" smtClean="0">
                <a:solidFill>
                  <a:srgbClr val="C00000"/>
                </a:solidFill>
              </a:rPr>
              <a:t>.t </a:t>
            </a:r>
            <a:r>
              <a:rPr lang="ru-RU" sz="1800" b="1" dirty="0">
                <a:solidFill>
                  <a:srgbClr val="C00000"/>
                </a:solidFill>
                <a:sym typeface="Symbol" pitchFamily="18" charset="2"/>
              </a:rPr>
              <a:t></a:t>
            </a:r>
            <a:r>
              <a:rPr lang="en-US" sz="1800" b="1" dirty="0">
                <a:solidFill>
                  <a:srgbClr val="C00000"/>
                </a:solidFill>
              </a:rPr>
              <a:t> P</a:t>
            </a:r>
            <a:r>
              <a:rPr lang="en-US" sz="1800" b="1" baseline="-5000" dirty="0">
                <a:solidFill>
                  <a:srgbClr val="C00000"/>
                </a:solidFill>
              </a:rPr>
              <a:t>2</a:t>
            </a:r>
            <a:r>
              <a:rPr lang="en-US" sz="1800" b="1" dirty="0">
                <a:solidFill>
                  <a:srgbClr val="C00000"/>
                </a:solidFill>
              </a:rPr>
              <a:t>.t </a:t>
            </a:r>
            <a:r>
              <a:rPr lang="ru-RU" sz="1800" b="1" dirty="0">
                <a:solidFill>
                  <a:srgbClr val="C00000"/>
                </a:solidFill>
                <a:sym typeface="Symbol" pitchFamily="18" charset="2"/>
              </a:rPr>
              <a:t>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(</a:t>
            </a:r>
            <a:r>
              <a:rPr lang="en-US" sz="1800" b="1" dirty="0">
                <a:solidFill>
                  <a:srgbClr val="C00000"/>
                </a:solidFill>
              </a:rPr>
              <a:t>P</a:t>
            </a:r>
            <a:r>
              <a:rPr lang="en-US" sz="1800" b="1" baseline="-5000" dirty="0">
                <a:solidFill>
                  <a:srgbClr val="C00000"/>
                </a:solidFill>
              </a:rPr>
              <a:t>3</a:t>
            </a:r>
            <a:r>
              <a:rPr lang="en-US" sz="1800" b="1" dirty="0">
                <a:solidFill>
                  <a:srgbClr val="C00000"/>
                </a:solidFill>
              </a:rPr>
              <a:t>.t &amp; P</a:t>
            </a:r>
            <a:r>
              <a:rPr lang="en-US" sz="1800" b="1" baseline="-5000" dirty="0">
                <a:solidFill>
                  <a:srgbClr val="C00000"/>
                </a:solidFill>
              </a:rPr>
              <a:t>4</a:t>
            </a:r>
            <a:r>
              <a:rPr lang="en-US" sz="1800" b="1" dirty="0">
                <a:solidFill>
                  <a:srgbClr val="C00000"/>
                </a:solidFill>
              </a:rPr>
              <a:t>.t</a:t>
            </a:r>
            <a:r>
              <a:rPr lang="ru-RU" sz="1800" b="1" dirty="0">
                <a:solidFill>
                  <a:srgbClr val="C00000"/>
                </a:solidFill>
              </a:rPr>
              <a:t>)</a:t>
            </a:r>
            <a:r>
              <a:rPr lang="en-US" sz="1800" b="1" dirty="0">
                <a:solidFill>
                  <a:srgbClr val="C00000"/>
                </a:solidFill>
              </a:rPr>
              <a:t>;	         </a:t>
            </a:r>
            <a:r>
              <a:rPr lang="ru-RU" sz="1800" b="1" dirty="0">
                <a:solidFill>
                  <a:srgbClr val="C00000"/>
                </a:solidFill>
              </a:rPr>
              <a:t>(</a:t>
            </a:r>
            <a:r>
              <a:rPr lang="en-US" sz="1800" b="1" dirty="0">
                <a:solidFill>
                  <a:srgbClr val="C00000"/>
                </a:solidFill>
              </a:rPr>
              <a:t>P</a:t>
            </a:r>
            <a:r>
              <a:rPr lang="en-US" sz="1800" b="1" baseline="-5000" dirty="0">
                <a:solidFill>
                  <a:srgbClr val="C00000"/>
                </a:solidFill>
              </a:rPr>
              <a:t>1</a:t>
            </a:r>
            <a:r>
              <a:rPr lang="en-US" sz="1800" b="1" dirty="0">
                <a:solidFill>
                  <a:srgbClr val="C00000"/>
                </a:solidFill>
              </a:rPr>
              <a:t>.t </a:t>
            </a:r>
            <a:r>
              <a:rPr lang="ru-RU" sz="1800" b="1" dirty="0">
                <a:solidFill>
                  <a:srgbClr val="C00000"/>
                </a:solidFill>
                <a:sym typeface="Symbol" pitchFamily="18" charset="2"/>
              </a:rPr>
              <a:t></a:t>
            </a:r>
            <a:r>
              <a:rPr lang="en-US" sz="1800" b="1" dirty="0">
                <a:solidFill>
                  <a:srgbClr val="C00000"/>
                </a:solidFill>
              </a:rPr>
              <a:t> P</a:t>
            </a:r>
            <a:r>
              <a:rPr lang="en-US" sz="1800" b="1" baseline="-5000" dirty="0">
                <a:solidFill>
                  <a:srgbClr val="C00000"/>
                </a:solidFill>
              </a:rPr>
              <a:t>2</a:t>
            </a:r>
            <a:r>
              <a:rPr lang="en-US" sz="1800" b="1" dirty="0">
                <a:solidFill>
                  <a:srgbClr val="C00000"/>
                </a:solidFill>
              </a:rPr>
              <a:t>.t</a:t>
            </a:r>
            <a:r>
              <a:rPr lang="ru-RU" sz="1800" b="1" dirty="0">
                <a:solidFill>
                  <a:srgbClr val="C00000"/>
                </a:solidFill>
              </a:rPr>
              <a:t>)</a:t>
            </a:r>
            <a:r>
              <a:rPr lang="en-US" sz="1800" b="1" dirty="0">
                <a:solidFill>
                  <a:srgbClr val="C00000"/>
                </a:solidFill>
              </a:rPr>
              <a:t> &amp; </a:t>
            </a:r>
            <a:r>
              <a:rPr lang="ru-RU" sz="1800" b="1" dirty="0">
                <a:solidFill>
                  <a:srgbClr val="C00000"/>
                </a:solidFill>
                <a:sym typeface="Symbol" pitchFamily="18" charset="2"/>
              </a:rPr>
              <a:t></a:t>
            </a:r>
            <a:r>
              <a:rPr lang="en-US" sz="1800" b="1" dirty="0">
                <a:solidFill>
                  <a:srgbClr val="C00000"/>
                </a:solidFill>
              </a:rPr>
              <a:t>P</a:t>
            </a:r>
            <a:r>
              <a:rPr lang="en-US" sz="1800" b="1" baseline="-5000" dirty="0">
                <a:solidFill>
                  <a:srgbClr val="C00000"/>
                </a:solidFill>
              </a:rPr>
              <a:t>3</a:t>
            </a:r>
            <a:r>
              <a:rPr lang="en-US" sz="1800" b="1" dirty="0">
                <a:solidFill>
                  <a:srgbClr val="C00000"/>
                </a:solidFill>
              </a:rPr>
              <a:t>.t</a:t>
            </a:r>
            <a:r>
              <a:rPr lang="ru-RU" sz="18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69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z="2600"/>
              <a:t>Формула, правильно определенная </a:t>
            </a:r>
            <a:r>
              <a:rPr lang="en-US" sz="2600"/>
              <a:t/>
            </a:r>
            <a:br>
              <a:rPr lang="en-US" sz="2600"/>
            </a:br>
            <a:r>
              <a:rPr lang="ru-RU" sz="2600"/>
              <a:t>на</a:t>
            </a:r>
            <a:r>
              <a:rPr lang="en-US" sz="2600"/>
              <a:t> </a:t>
            </a:r>
            <a:r>
              <a:rPr lang="ru-RU" sz="2600"/>
              <a:t>кванторах</a:t>
            </a:r>
            <a:r>
              <a:rPr lang="ru-RU" sz="2400"/>
              <a:t> </a:t>
            </a:r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460341" y="3411539"/>
            <a:ext cx="7702062" cy="18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 сути, это частный случай ограниченных кванторов существования и общности. Здесь формула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указывает ту область, в пределах которой изменяется переменная, используемая в кванторах.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Будем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записывать эти формулы следующим образом: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			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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39957" name="Text Box 21"/>
          <p:cNvSpPr txBox="1">
            <a:spLocks noChangeArrowheads="1"/>
          </p:cNvSpPr>
          <p:nvPr/>
        </p:nvSpPr>
        <p:spPr bwMode="auto">
          <a:xfrm>
            <a:off x="460341" y="1410811"/>
            <a:ext cx="8095830" cy="16312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Пусть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формула, правильно определенная над строковой переменной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формула, содержащая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в качестве свободной переменной, но не содержащая термов значений вида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P.t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Тогда формулы: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		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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);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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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называются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правильно определенными на кванторах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8" name="Text Box 22"/>
          <p:cNvSpPr txBox="1">
            <a:spLocks noChangeArrowheads="1"/>
          </p:cNvSpPr>
          <p:nvPr/>
        </p:nvSpPr>
        <p:spPr bwMode="auto">
          <a:xfrm>
            <a:off x="795704" y="5320393"/>
            <a:ext cx="7552592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Примеры: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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t(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P.t 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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Q.t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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S.t) &amp; t[2] = ‘john’ &amp; t[5] = 1000)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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t(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P.t 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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Q.t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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S.t)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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(t[2] = ‘john’ &amp; t[5] = 1000))</a:t>
            </a:r>
            <a:endParaRPr kumimoji="1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Формула с областью определения </a:t>
            </a:r>
          </a:p>
        </p:txBody>
      </p:sp>
      <p:sp>
        <p:nvSpPr>
          <p:cNvPr id="41072" name="Text Box 112"/>
          <p:cNvSpPr txBox="1">
            <a:spLocks noChangeArrowheads="1"/>
          </p:cNvSpPr>
          <p:nvPr/>
        </p:nvSpPr>
        <p:spPr bwMode="auto">
          <a:xfrm>
            <a:off x="558312" y="1402861"/>
            <a:ext cx="7677150" cy="35702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 marL="895350" indent="-354013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 marL="1255713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 marL="1435100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Формула 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W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называется </a:t>
            </a:r>
            <a:r>
              <a:rPr kumimoji="1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формулой с областью определения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, если она имеет вид:</a:t>
            </a: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1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             </a:t>
            </a:r>
            <a:r>
              <a:rPr kumimoji="1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W 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= U1 &amp; U2 &amp;…&amp; Un &amp; V,  n 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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1</a:t>
            </a:r>
            <a:endParaRPr kumimoji="1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и обладает следующими </a:t>
            </a:r>
            <a:r>
              <a:rPr kumimoji="1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свойствами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:</a:t>
            </a: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Каждая формула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Ui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является правильно определенной над кортежной переменной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ti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Формула 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V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либо пуста, либо обладает следующими </a:t>
            </a:r>
            <a:r>
              <a:rPr kumimoji="1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свойствами:</a:t>
            </a:r>
          </a:p>
          <a:p>
            <a:pPr marL="54133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- Если 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в ней содержатся кванторы, то они правильно определены.</a:t>
            </a:r>
          </a:p>
          <a:p>
            <a:pPr marL="54133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- Каждая 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свободная переменная из 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V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является одной из переменных формул 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U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1, 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U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2,…, 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Un</a:t>
            </a:r>
            <a:endParaRPr kumimoji="1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54133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1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- В 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V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нет термов значений, содержащих свободные переменные.</a:t>
            </a: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41074" name="Text Box 114"/>
          <p:cNvSpPr txBox="1">
            <a:spLocks noChangeArrowheads="1"/>
          </p:cNvSpPr>
          <p:nvPr/>
        </p:nvSpPr>
        <p:spPr bwMode="auto">
          <a:xfrm>
            <a:off x="130629" y="5250561"/>
            <a:ext cx="8104834" cy="147732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257300" algn="l"/>
                <a:tab pos="39433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>
              <a:tabLst>
                <a:tab pos="1257300" algn="l"/>
                <a:tab pos="39433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>
              <a:tabLst>
                <a:tab pos="1257300" algn="l"/>
                <a:tab pos="39433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>
              <a:tabLst>
                <a:tab pos="1257300" algn="l"/>
                <a:tab pos="39433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1257300" algn="l"/>
                <a:tab pos="39433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  <a:tab pos="39433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  <a:tab pos="39433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  <a:tab pos="39433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  <a:tab pos="39433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7300" algn="l"/>
                <a:tab pos="394335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Примеры: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7300" algn="l"/>
                <a:tab pos="394335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6E4924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4924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            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P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r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&amp;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Q.s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&amp;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R.t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декартово произведение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P.r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&amp;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r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[3]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b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селекция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P.r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&amp;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Q.s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&amp; (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r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[2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]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s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[1])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соединение</a:t>
            </a:r>
          </a:p>
        </p:txBody>
      </p:sp>
    </p:spTree>
    <p:extLst>
      <p:ext uri="{BB962C8B-B14F-4D97-AF65-F5344CB8AC3E}">
        <p14:creationId xmlns:p14="http://schemas.microsoft.com/office/powerpoint/2010/main" val="21240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Альфа-выражения</a:t>
            </a: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590969" y="1555536"/>
            <a:ext cx="7677150" cy="15462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 marL="714375" indent="-352425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 marL="1255713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 marL="1435100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Выражение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(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1,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2,…,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tk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 :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W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называется </a:t>
            </a:r>
            <a:r>
              <a:rPr kumimoji="0" lang="ru-RU" sz="19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простым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r>
              <a:rPr kumimoji="0" lang="ru-RU" sz="19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альфа-выражением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, если выполнены следующие </a:t>
            </a:r>
            <a:r>
              <a:rPr kumimoji="0" lang="ru-RU" sz="1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условия</a:t>
            </a:r>
            <a:r>
              <a:rPr kumimoji="1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:</a:t>
            </a:r>
            <a:endParaRPr kumimoji="1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7048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A8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W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– формула с областью определения</a:t>
            </a:r>
            <a:r>
              <a:rPr kumimoji="1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</a:t>
            </a:r>
            <a:r>
              <a:rPr kumimoji="1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</a:p>
          <a:p>
            <a:pPr marL="7048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7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1,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2,…,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tk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– последовательность кортежных переменных и срезов. Эти переменные должны быть свободными в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W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</a:t>
            </a:r>
            <a:endParaRPr kumimoji="1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590969" y="3606349"/>
            <a:ext cx="7677150" cy="212407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2000">
                <a:srgbClr val="92D05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 marL="714375" indent="-352425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 marL="1255713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 marL="1435100"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Произвольное </a:t>
            </a:r>
            <a:r>
              <a:rPr kumimoji="0" lang="ru-RU" sz="1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альфа-выражение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определяется </a:t>
            </a:r>
            <a:r>
              <a:rPr kumimoji="0" lang="ru-RU" sz="19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рекурсивно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следующим образом:</a:t>
            </a:r>
            <a:endParaRPr kumimoji="1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714375" marR="0" lvl="1" indent="-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A8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Каждое простое альфа-выражение является альфа-выражением</a:t>
            </a:r>
            <a:r>
              <a:rPr kumimoji="1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</a:t>
            </a:r>
            <a:r>
              <a:rPr kumimoji="1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</a:p>
          <a:p>
            <a:pPr marL="714375" marR="0" lvl="1" indent="-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A8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Пусть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= (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1,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2,…,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tk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 Если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 : 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W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1 и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 : 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W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2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– альфа-выражения, то выражения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 : 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W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1 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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 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W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2, 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 : 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W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1 &amp; 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W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2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и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t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 : 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W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1 &amp; 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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W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2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являются альфа-выражениями.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62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0629" y="1346108"/>
            <a:ext cx="7674428" cy="16256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/>
              <a:t>Язык </a:t>
            </a:r>
            <a:r>
              <a:rPr lang="en-US"/>
              <a:t>ALPHA</a:t>
            </a:r>
            <a:r>
              <a:rPr lang="ru-RU" sz="2400"/>
              <a:t> </a:t>
            </a:r>
          </a:p>
        </p:txBody>
      </p:sp>
      <p:sp>
        <p:nvSpPr>
          <p:cNvPr id="4711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33330" y="1378766"/>
            <a:ext cx="8471975" cy="5424804"/>
          </a:xfrm>
          <a:noFill/>
          <a:ln/>
        </p:spPr>
        <p:txBody>
          <a:bodyPr lIns="0" tIns="0" rIns="0" bIns="0">
            <a:noAutofit/>
          </a:bodyPr>
          <a:lstStyle/>
          <a:p>
            <a:pPr marL="1616075" indent="-1616075" algn="l">
              <a:spcBef>
                <a:spcPts val="400"/>
              </a:spcBef>
              <a:buFont typeface="Monotype Sorts" pitchFamily="2" charset="2"/>
              <a:buNone/>
              <a:tabLst>
                <a:tab pos="1435100" algn="l"/>
              </a:tabLst>
            </a:pPr>
            <a:r>
              <a:rPr lang="ru-RU" altLang="ko-KR" sz="1800" dirty="0">
                <a:solidFill>
                  <a:srgbClr val="C00000"/>
                </a:solidFill>
              </a:rPr>
              <a:t>Упрощенный синтаксис:</a:t>
            </a:r>
            <a:r>
              <a:rPr lang="ru-RU" altLang="ko-KR" sz="1800" dirty="0">
                <a:solidFill>
                  <a:srgbClr val="8C735A"/>
                </a:solidFill>
                <a:effectDag name="">
                  <a:cont type="tree" name="">
                    <a:effect ref="fillLine"/>
                    <a:outerShdw dist="38100" dir="13500000" algn="br">
                      <a:srgbClr val="D2B8A0"/>
                    </a:outerShdw>
                  </a:cont>
                  <a:cont type="tree" name="">
                    <a:effect ref="fillLine"/>
                    <a:outerShdw dist="38100" dir="2700000" algn="tl">
                      <a:srgbClr val="544436"/>
                    </a:outerShdw>
                  </a:cont>
                  <a:effect ref="fillLine"/>
                </a:effectDag>
              </a:rPr>
              <a:t/>
            </a:r>
            <a:br>
              <a:rPr lang="ru-RU" altLang="ko-KR" sz="1800" dirty="0">
                <a:solidFill>
                  <a:srgbClr val="8C735A"/>
                </a:solidFill>
                <a:effectDag name="">
                  <a:cont type="tree" name="">
                    <a:effect ref="fillLine"/>
                    <a:outerShdw dist="38100" dir="13500000" algn="br">
                      <a:srgbClr val="D2B8A0"/>
                    </a:outerShdw>
                  </a:cont>
                  <a:cont type="tree" name="">
                    <a:effect ref="fillLine"/>
                    <a:outerShdw dist="38100" dir="2700000" algn="tl">
                      <a:srgbClr val="544436"/>
                    </a:outerShdw>
                  </a:cont>
                  <a:effect ref="fillLine"/>
                </a:effectDag>
              </a:rPr>
            </a:br>
            <a:endParaRPr lang="en-US" altLang="ko-KR" sz="1800" dirty="0">
              <a:solidFill>
                <a:srgbClr val="8C735A"/>
              </a:solidFill>
              <a:effectDag name="">
                <a:cont type="tree" name="">
                  <a:effect ref="fillLine"/>
                  <a:outerShdw dist="38100" dir="13500000" algn="br">
                    <a:srgbClr val="D2B8A0"/>
                  </a:outerShdw>
                </a:cont>
                <a:cont type="tree" name="">
                  <a:effect ref="fillLine"/>
                  <a:outerShdw dist="38100" dir="2700000" algn="tl">
                    <a:srgbClr val="544436"/>
                  </a:outerShdw>
                </a:cont>
                <a:effect ref="fillLine"/>
              </a:effectDag>
              <a:ea typeface="굴림" charset="-127"/>
            </a:endParaRPr>
          </a:p>
          <a:p>
            <a:pPr marL="1616075" indent="-1616075">
              <a:spcBef>
                <a:spcPts val="400"/>
              </a:spcBef>
              <a:buFont typeface="Monotype Sorts" pitchFamily="2" charset="2"/>
              <a:buNone/>
              <a:tabLst>
                <a:tab pos="1435100" algn="l"/>
              </a:tabLst>
            </a:pPr>
            <a:r>
              <a:rPr lang="ru-RU" altLang="ko-KR" sz="1800" b="1" dirty="0" smtClean="0">
                <a:solidFill>
                  <a:srgbClr val="C00000"/>
                </a:solidFill>
              </a:rPr>
              <a:t>       R</a:t>
            </a:r>
            <a:r>
              <a:rPr lang="en-US" altLang="ko-KR" sz="1800" b="1" dirty="0">
                <a:solidFill>
                  <a:srgbClr val="C00000"/>
                </a:solidFill>
                <a:ea typeface="굴림" charset="-127"/>
              </a:rPr>
              <a:t>ANGE</a:t>
            </a:r>
            <a:r>
              <a:rPr lang="ru-RU" altLang="ko-KR" sz="1800" b="1" dirty="0">
                <a:solidFill>
                  <a:srgbClr val="C00000"/>
                </a:solidFill>
              </a:rPr>
              <a:t> &lt;</a:t>
            </a:r>
            <a:r>
              <a:rPr lang="ru-RU" altLang="ko-KR" sz="1800" b="1" dirty="0" err="1">
                <a:solidFill>
                  <a:srgbClr val="C00000"/>
                </a:solidFill>
              </a:rPr>
              <a:t>relation</a:t>
            </a:r>
            <a:r>
              <a:rPr lang="ru-RU" altLang="ko-KR" sz="1800" b="1" dirty="0">
                <a:solidFill>
                  <a:srgbClr val="C00000"/>
                </a:solidFill>
              </a:rPr>
              <a:t> </a:t>
            </a:r>
            <a:r>
              <a:rPr lang="ru-RU" altLang="ko-KR" sz="1800" b="1" dirty="0" err="1">
                <a:solidFill>
                  <a:srgbClr val="C00000"/>
                </a:solidFill>
              </a:rPr>
              <a:t>name</a:t>
            </a:r>
            <a:r>
              <a:rPr lang="ru-RU" altLang="ko-KR" sz="1800" b="1" dirty="0">
                <a:solidFill>
                  <a:srgbClr val="C00000"/>
                </a:solidFill>
              </a:rPr>
              <a:t>&gt; &lt;</a:t>
            </a:r>
            <a:r>
              <a:rPr lang="ru-RU" altLang="ko-KR" sz="1800" b="1" dirty="0" err="1">
                <a:solidFill>
                  <a:srgbClr val="C00000"/>
                </a:solidFill>
              </a:rPr>
              <a:t>variable</a:t>
            </a:r>
            <a:r>
              <a:rPr lang="ru-RU" altLang="ko-KR" sz="1800" b="1" dirty="0">
                <a:solidFill>
                  <a:srgbClr val="C00000"/>
                </a:solidFill>
              </a:rPr>
              <a:t> </a:t>
            </a:r>
            <a:r>
              <a:rPr lang="ru-RU" altLang="ko-KR" sz="1800" b="1" dirty="0" err="1">
                <a:solidFill>
                  <a:srgbClr val="C00000"/>
                </a:solidFill>
              </a:rPr>
              <a:t>name</a:t>
            </a:r>
            <a:r>
              <a:rPr lang="ru-RU" altLang="ko-KR" sz="1800" b="1" dirty="0">
                <a:solidFill>
                  <a:srgbClr val="C00000"/>
                </a:solidFill>
              </a:rPr>
              <a:t>&gt;</a:t>
            </a:r>
            <a:r>
              <a:rPr lang="en-US" altLang="ko-KR" sz="1800" b="1" dirty="0">
                <a:solidFill>
                  <a:srgbClr val="C00000"/>
                </a:solidFill>
                <a:ea typeface="굴림" charset="-127"/>
              </a:rPr>
              <a:t> </a:t>
            </a:r>
            <a:r>
              <a:rPr lang="ru-RU" altLang="ko-KR" sz="1800" b="1" dirty="0">
                <a:solidFill>
                  <a:srgbClr val="C00000"/>
                </a:solidFill>
              </a:rPr>
              <a:t>[ SOME | ALL]</a:t>
            </a:r>
            <a:r>
              <a:rPr lang="ru-RU" altLang="ko-KR" sz="1800" dirty="0">
                <a:solidFill>
                  <a:srgbClr val="C00000"/>
                </a:solidFill>
              </a:rPr>
              <a:t> </a:t>
            </a:r>
            <a:endParaRPr lang="ru-RU" altLang="ko-KR" sz="1800" b="1" dirty="0">
              <a:solidFill>
                <a:srgbClr val="C00000"/>
              </a:solidFill>
            </a:endParaRPr>
          </a:p>
          <a:p>
            <a:pPr marL="1616075" indent="-1616075">
              <a:spcBef>
                <a:spcPts val="400"/>
              </a:spcBef>
              <a:buFont typeface="Monotype Sorts" pitchFamily="2" charset="2"/>
              <a:buNone/>
              <a:tabLst>
                <a:tab pos="1435100" algn="l"/>
              </a:tabLst>
            </a:pPr>
            <a:r>
              <a:rPr lang="ru-RU" altLang="ko-KR" sz="1800" b="1" dirty="0" smtClean="0"/>
              <a:t>       …</a:t>
            </a:r>
            <a:endParaRPr lang="ru-RU" altLang="ko-KR" sz="1800" b="1" dirty="0"/>
          </a:p>
          <a:p>
            <a:pPr marL="1616075" indent="-1616075">
              <a:spcBef>
                <a:spcPts val="400"/>
              </a:spcBef>
              <a:buFont typeface="Monotype Sorts" pitchFamily="2" charset="2"/>
              <a:buNone/>
              <a:tabLst>
                <a:tab pos="1435100" algn="l"/>
              </a:tabLst>
            </a:pPr>
            <a:r>
              <a:rPr lang="ru-RU" altLang="ko-KR" sz="1800" b="1" dirty="0" smtClean="0">
                <a:solidFill>
                  <a:srgbClr val="C00000"/>
                </a:solidFill>
              </a:rPr>
              <a:t>      G</a:t>
            </a:r>
            <a:r>
              <a:rPr lang="en-US" altLang="ko-KR" sz="1800" b="1" dirty="0">
                <a:solidFill>
                  <a:srgbClr val="C00000"/>
                </a:solidFill>
                <a:ea typeface="굴림" charset="-127"/>
              </a:rPr>
              <a:t>ET</a:t>
            </a:r>
            <a:r>
              <a:rPr lang="ru-RU" altLang="ko-KR" sz="1800" b="1" dirty="0">
                <a:solidFill>
                  <a:srgbClr val="C00000"/>
                </a:solidFill>
              </a:rPr>
              <a:t> &lt;</a:t>
            </a:r>
            <a:r>
              <a:rPr lang="ru-RU" altLang="ko-KR" sz="1800" b="1" dirty="0" err="1">
                <a:solidFill>
                  <a:srgbClr val="C00000"/>
                </a:solidFill>
              </a:rPr>
              <a:t>workspace</a:t>
            </a:r>
            <a:r>
              <a:rPr lang="ru-RU" altLang="ko-KR" sz="1800" b="1" dirty="0">
                <a:solidFill>
                  <a:srgbClr val="C00000"/>
                </a:solidFill>
              </a:rPr>
              <a:t>&gt; (&lt;</a:t>
            </a:r>
            <a:r>
              <a:rPr lang="ru-RU" altLang="ko-KR" sz="1800" b="1" dirty="0" err="1">
                <a:solidFill>
                  <a:srgbClr val="C00000"/>
                </a:solidFill>
              </a:rPr>
              <a:t>target</a:t>
            </a:r>
            <a:r>
              <a:rPr lang="ru-RU" altLang="ko-KR" sz="1800" b="1" dirty="0">
                <a:solidFill>
                  <a:srgbClr val="C00000"/>
                </a:solidFill>
              </a:rPr>
              <a:t> </a:t>
            </a:r>
            <a:r>
              <a:rPr lang="ru-RU" altLang="ko-KR" sz="1800" b="1" dirty="0" err="1">
                <a:solidFill>
                  <a:srgbClr val="C00000"/>
                </a:solidFill>
              </a:rPr>
              <a:t>list</a:t>
            </a:r>
            <a:r>
              <a:rPr lang="ru-RU" altLang="ko-KR" sz="1800" b="1" dirty="0">
                <a:solidFill>
                  <a:srgbClr val="C00000"/>
                </a:solidFill>
              </a:rPr>
              <a:t>&gt; ) : &lt;</a:t>
            </a:r>
            <a:r>
              <a:rPr lang="en-US" altLang="ko-KR" sz="1800" b="1" dirty="0" err="1">
                <a:solidFill>
                  <a:srgbClr val="C00000"/>
                </a:solidFill>
                <a:ea typeface="굴림" charset="-127"/>
              </a:rPr>
              <a:t>wff</a:t>
            </a:r>
            <a:r>
              <a:rPr lang="ru-RU" altLang="ko-KR" sz="1800" b="1" dirty="0">
                <a:solidFill>
                  <a:srgbClr val="C00000"/>
                </a:solidFill>
              </a:rPr>
              <a:t>&gt;</a:t>
            </a:r>
            <a:r>
              <a:rPr lang="ru-RU" altLang="ko-KR" sz="1800" dirty="0">
                <a:solidFill>
                  <a:srgbClr val="C00000"/>
                </a:solidFill>
              </a:rPr>
              <a:t> </a:t>
            </a:r>
          </a:p>
          <a:p>
            <a:pPr marL="1616075" indent="-1616075">
              <a:spcBef>
                <a:spcPts val="400"/>
              </a:spcBef>
              <a:buFont typeface="Monotype Sorts" pitchFamily="2" charset="2"/>
              <a:buNone/>
              <a:tabLst>
                <a:tab pos="1435100" algn="l"/>
              </a:tabLst>
            </a:pPr>
            <a:r>
              <a:rPr lang="ru-RU" altLang="ko-KR" sz="1800" i="1" dirty="0" smtClean="0"/>
              <a:t>где</a:t>
            </a:r>
            <a:endParaRPr lang="ru-RU" altLang="ko-KR" sz="1800" i="1" dirty="0"/>
          </a:p>
          <a:p>
            <a:pPr marL="1616075" indent="-1616075">
              <a:spcBef>
                <a:spcPts val="400"/>
              </a:spcBef>
              <a:buFont typeface="Monotype Sorts" pitchFamily="2" charset="2"/>
              <a:buNone/>
              <a:tabLst>
                <a:tab pos="1435100" algn="l"/>
              </a:tabLst>
            </a:pPr>
            <a:r>
              <a:rPr lang="en-US" altLang="ko-KR" sz="1800" b="1" dirty="0">
                <a:solidFill>
                  <a:srgbClr val="173A8D"/>
                </a:solidFill>
                <a:ea typeface="굴림" charset="-127"/>
              </a:rPr>
              <a:t>r</a:t>
            </a:r>
            <a:r>
              <a:rPr lang="ru-RU" altLang="ko-KR" sz="1800" b="1" dirty="0" err="1">
                <a:solidFill>
                  <a:srgbClr val="173A8D"/>
                </a:solidFill>
              </a:rPr>
              <a:t>ange</a:t>
            </a:r>
            <a:r>
              <a:rPr lang="ru-RU" altLang="ko-KR" sz="1800" b="1" dirty="0"/>
              <a:t>	</a:t>
            </a:r>
            <a:r>
              <a:rPr lang="ru-RU" altLang="ko-KR" sz="1800" dirty="0"/>
              <a:t>–	указание имени кортежной переменной </a:t>
            </a:r>
            <a:r>
              <a:rPr lang="ru-RU" altLang="ko-KR" sz="1800" b="1" dirty="0"/>
              <a:t>&lt;</a:t>
            </a:r>
            <a:r>
              <a:rPr lang="ru-RU" altLang="ko-KR" sz="1800" b="1" dirty="0" err="1"/>
              <a:t>variable</a:t>
            </a:r>
            <a:r>
              <a:rPr lang="ru-RU" altLang="ko-KR" sz="1800" b="1" dirty="0"/>
              <a:t> </a:t>
            </a:r>
            <a:r>
              <a:rPr lang="ru-RU" altLang="ko-KR" sz="1800" b="1" dirty="0" err="1"/>
              <a:t>name</a:t>
            </a:r>
            <a:r>
              <a:rPr lang="ru-RU" altLang="ko-KR" sz="1800" b="1" dirty="0"/>
              <a:t>&gt;</a:t>
            </a:r>
            <a:r>
              <a:rPr lang="ru-RU" altLang="ko-KR" sz="1800" dirty="0"/>
              <a:t>, которая принимает значения из отношения </a:t>
            </a:r>
            <a:r>
              <a:rPr lang="ru-RU" altLang="ko-KR" sz="1800" b="1" dirty="0"/>
              <a:t>&lt;</a:t>
            </a:r>
            <a:r>
              <a:rPr lang="ru-RU" altLang="ko-KR" sz="1800" b="1" dirty="0" err="1"/>
              <a:t>relation</a:t>
            </a:r>
            <a:r>
              <a:rPr lang="ru-RU" altLang="ko-KR" sz="1800" b="1" dirty="0"/>
              <a:t> </a:t>
            </a:r>
            <a:r>
              <a:rPr lang="ru-RU" altLang="ko-KR" sz="1800" b="1" dirty="0" err="1"/>
              <a:t>name</a:t>
            </a:r>
            <a:r>
              <a:rPr lang="ru-RU" altLang="ko-KR" sz="1800" b="1" dirty="0"/>
              <a:t>&gt;. </a:t>
            </a:r>
            <a:endParaRPr lang="en-US" altLang="ko-KR" sz="1800" b="1" dirty="0">
              <a:ea typeface="굴림" charset="-127"/>
            </a:endParaRPr>
          </a:p>
          <a:p>
            <a:pPr marL="1616075" indent="-1616075">
              <a:spcBef>
                <a:spcPts val="400"/>
              </a:spcBef>
              <a:buFont typeface="Monotype Sorts" pitchFamily="2" charset="2"/>
              <a:buNone/>
              <a:tabLst>
                <a:tab pos="1435100" algn="l"/>
              </a:tabLst>
            </a:pPr>
            <a:r>
              <a:rPr lang="ru-RU" altLang="ko-KR" sz="1800" b="1" dirty="0">
                <a:solidFill>
                  <a:srgbClr val="173A8D"/>
                </a:solidFill>
              </a:rPr>
              <a:t>SOME | ALL</a:t>
            </a:r>
            <a:r>
              <a:rPr lang="en-US" altLang="ko-KR" sz="1800" b="1" dirty="0">
                <a:ea typeface="굴림" charset="-127"/>
              </a:rPr>
              <a:t>	</a:t>
            </a:r>
            <a:r>
              <a:rPr lang="ru-RU" altLang="ko-KR" sz="1800" b="1" dirty="0"/>
              <a:t>–</a:t>
            </a:r>
            <a:r>
              <a:rPr lang="en-US" altLang="ko-KR" sz="1800" b="1" dirty="0">
                <a:ea typeface="굴림" charset="-127"/>
              </a:rPr>
              <a:t>	</a:t>
            </a:r>
            <a:r>
              <a:rPr lang="ru-RU" altLang="ko-KR" sz="1800" dirty="0"/>
              <a:t>указывают, следует ли интерпретировать переменную  с квантором существования или общности.</a:t>
            </a:r>
          </a:p>
          <a:p>
            <a:pPr marL="1616075" indent="-1616075">
              <a:spcBef>
                <a:spcPts val="400"/>
              </a:spcBef>
              <a:buFont typeface="Monotype Sorts" pitchFamily="2" charset="2"/>
              <a:buNone/>
              <a:tabLst>
                <a:tab pos="1435100" algn="l"/>
              </a:tabLst>
            </a:pPr>
            <a:r>
              <a:rPr lang="en-US" altLang="ko-KR" sz="1800" b="1" dirty="0">
                <a:solidFill>
                  <a:srgbClr val="173A8D"/>
                </a:solidFill>
                <a:ea typeface="굴림" charset="-127"/>
              </a:rPr>
              <a:t>w</a:t>
            </a:r>
            <a:r>
              <a:rPr lang="ru-RU" altLang="ko-KR" sz="1800" b="1" dirty="0" err="1">
                <a:solidFill>
                  <a:srgbClr val="173A8D"/>
                </a:solidFill>
              </a:rPr>
              <a:t>orkspace</a:t>
            </a:r>
            <a:r>
              <a:rPr lang="ru-RU" altLang="ko-KR" sz="1800" b="1" dirty="0"/>
              <a:t>	–</a:t>
            </a:r>
            <a:r>
              <a:rPr lang="en-US" altLang="ko-KR" sz="1800" b="1" dirty="0">
                <a:ea typeface="굴림" charset="-127"/>
              </a:rPr>
              <a:t>	</a:t>
            </a:r>
            <a:r>
              <a:rPr lang="ru-RU" altLang="ko-KR" sz="1800" dirty="0"/>
              <a:t>идентификатор, который именует временное рабочее отношение, содержащее результат выполнения команды </a:t>
            </a:r>
            <a:r>
              <a:rPr lang="en-US" altLang="ko-KR" sz="1800" dirty="0">
                <a:ea typeface="굴림" charset="-127"/>
              </a:rPr>
              <a:t>Get</a:t>
            </a:r>
            <a:r>
              <a:rPr lang="ru-RU" altLang="ko-KR" sz="1800" dirty="0"/>
              <a:t>.</a:t>
            </a:r>
            <a:endParaRPr lang="en-US" altLang="ko-KR" sz="1800" dirty="0">
              <a:ea typeface="굴림" charset="-127"/>
            </a:endParaRPr>
          </a:p>
          <a:p>
            <a:pPr marL="1616075" indent="-1616075">
              <a:spcBef>
                <a:spcPts val="400"/>
              </a:spcBef>
              <a:buFont typeface="Monotype Sorts" pitchFamily="2" charset="2"/>
              <a:buNone/>
              <a:tabLst>
                <a:tab pos="1435100" algn="l"/>
              </a:tabLst>
            </a:pPr>
            <a:r>
              <a:rPr lang="ru-RU" altLang="ko-KR" sz="1800" b="1" dirty="0" err="1">
                <a:solidFill>
                  <a:srgbClr val="173A8D"/>
                </a:solidFill>
              </a:rPr>
              <a:t>target</a:t>
            </a:r>
            <a:r>
              <a:rPr lang="ru-RU" altLang="ko-KR" sz="1800" b="1" dirty="0">
                <a:solidFill>
                  <a:srgbClr val="173A8D"/>
                </a:solidFill>
              </a:rPr>
              <a:t> </a:t>
            </a:r>
            <a:r>
              <a:rPr lang="ru-RU" altLang="ko-KR" sz="1800" b="1" dirty="0" err="1">
                <a:solidFill>
                  <a:srgbClr val="173A8D"/>
                </a:solidFill>
              </a:rPr>
              <a:t>list</a:t>
            </a:r>
            <a:r>
              <a:rPr lang="ru-RU" altLang="ko-KR" sz="1800" b="1" dirty="0"/>
              <a:t>	</a:t>
            </a:r>
            <a:r>
              <a:rPr lang="en-US" altLang="ko-KR" sz="1800" b="1" dirty="0">
                <a:ea typeface="굴림" charset="-127"/>
              </a:rPr>
              <a:t>–	</a:t>
            </a:r>
            <a:r>
              <a:rPr lang="ru-RU" altLang="ko-KR" sz="1800" dirty="0"/>
              <a:t>целевой список кортежных переменных и их срезов, указывающих столбцы, которые проецируются в результирующее отношение.</a:t>
            </a:r>
          </a:p>
          <a:p>
            <a:pPr marL="1616075" indent="-1616075">
              <a:spcBef>
                <a:spcPts val="400"/>
              </a:spcBef>
              <a:buFont typeface="Monotype Sorts" pitchFamily="2" charset="2"/>
              <a:buNone/>
              <a:tabLst>
                <a:tab pos="1435100" algn="l"/>
              </a:tabLst>
            </a:pPr>
            <a:r>
              <a:rPr lang="en-US" altLang="ko-KR" sz="1800" b="1" dirty="0" err="1">
                <a:solidFill>
                  <a:srgbClr val="173A8D"/>
                </a:solidFill>
                <a:ea typeface="굴림" charset="-127"/>
              </a:rPr>
              <a:t>wff</a:t>
            </a:r>
            <a:r>
              <a:rPr lang="ru-RU" altLang="ko-KR" sz="1800" b="1" dirty="0">
                <a:solidFill>
                  <a:srgbClr val="173A8D"/>
                </a:solidFill>
              </a:rPr>
              <a:t> </a:t>
            </a:r>
            <a:r>
              <a:rPr lang="ru-RU" altLang="ko-KR" sz="1800" b="1" dirty="0"/>
              <a:t>	–</a:t>
            </a:r>
            <a:r>
              <a:rPr lang="en-US" altLang="ko-KR" sz="1800" b="1" dirty="0">
                <a:ea typeface="굴림" charset="-127"/>
              </a:rPr>
              <a:t>	</a:t>
            </a:r>
            <a:r>
              <a:rPr lang="ru-RU" altLang="ko-KR" sz="1800" dirty="0"/>
              <a:t>правильно построенная формула кортежного реляционного исчисления</a:t>
            </a:r>
          </a:p>
        </p:txBody>
      </p:sp>
    </p:spTree>
    <p:extLst>
      <p:ext uri="{BB962C8B-B14F-4D97-AF65-F5344CB8AC3E}">
        <p14:creationId xmlns:p14="http://schemas.microsoft.com/office/powerpoint/2010/main" val="332298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Примеры запросов в </a:t>
            </a:r>
            <a:r>
              <a:rPr lang="en-US"/>
              <a:t>ALPHA </a:t>
            </a:r>
            <a:r>
              <a:rPr lang="ru-RU"/>
              <a:t>и </a:t>
            </a:r>
            <a:r>
              <a:rPr lang="en-US"/>
              <a:t>CRC</a:t>
            </a:r>
            <a:endParaRPr lang="ru-RU"/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86232" y="1548854"/>
            <a:ext cx="7677150" cy="530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>
              <a:tabLst>
                <a:tab pos="361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1pPr>
            <a:lvl2pPr>
              <a:tabLst>
                <a:tab pos="361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2pPr>
            <a:lvl3pPr>
              <a:tabLst>
                <a:tab pos="361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3pPr>
            <a:lvl4pPr>
              <a:tabLst>
                <a:tab pos="361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4pPr>
            <a:lvl5pPr>
              <a:tabLst>
                <a:tab pos="361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굴림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374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Запрос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Вывести названия факультетов и их деканов </a:t>
            </a: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endParaRPr kumimoji="1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CRC:	{f[2], f[3] |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FAC.f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ALPHA:	RANGE FACULTY 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	GET W(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f.Name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,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f.Dean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endParaRPr kumimoji="1" lang="en-US" sz="1800" b="1" i="0" u="none" strike="noStrike" kern="1200" cap="none" spc="0" normalizeH="0" baseline="0" noProof="0" dirty="0">
              <a:ln>
                <a:noFill/>
              </a:ln>
              <a:solidFill>
                <a:srgbClr val="6E4924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374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Запрос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Вывести имя декана факультета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CSF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endParaRPr kumimoji="1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CRC:	{f[3] |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FAC.f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&amp; f[2] = ‘CSF’}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ALPHA:	RANGE FACULTY 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GET W(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f.Dean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 :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f.Name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= ‘CSF’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endParaRPr kumimoji="1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374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Запрос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.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Вывести названия кафедр факультета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CSF</a:t>
            </a:r>
            <a:r>
              <a:rPr kumimoji="1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</a:t>
            </a: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endParaRPr kumimoji="1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CRC:	{d[3] |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DEP.d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&amp; 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  <a:sym typeface="Symbol" pitchFamily="18" charset="2"/>
              </a:rPr>
              <a:t>f(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FAC.f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&amp; f[2] = ‘CSF’ &amp; f[1] = d[2])}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ALPHA:	RANGE FACULTY f SOME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RANGE DEPARTMENT 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	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GET W(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d.Name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) =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f.Name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= ‘CSF’ &amp;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f.FNo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 =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t>d.DNo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>
            <a:off x="751742" y="4945743"/>
            <a:ext cx="7640515" cy="0"/>
          </a:xfrm>
          <a:prstGeom prst="line">
            <a:avLst/>
          </a:prstGeom>
          <a:noFill/>
          <a:ln w="28575">
            <a:solidFill>
              <a:srgbClr val="6E49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751742" y="3185456"/>
            <a:ext cx="7640515" cy="0"/>
          </a:xfrm>
          <a:prstGeom prst="line">
            <a:avLst/>
          </a:prstGeom>
          <a:noFill/>
          <a:ln w="28575">
            <a:solidFill>
              <a:srgbClr val="6E49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Выводы по реляционному исчислению</a:t>
            </a:r>
            <a:endParaRPr lang="ru-RU" dirty="0"/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413657" y="1306286"/>
          <a:ext cx="8599713" cy="5312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90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2766950"/>
            <a:ext cx="7189469" cy="3428109"/>
          </a:xfrm>
        </p:spPr>
        <p:txBody>
          <a:bodyPr>
            <a:normAutofit/>
          </a:bodyPr>
          <a:lstStyle/>
          <a:p>
            <a:pPr indent="0" algn="ctr"/>
            <a:r>
              <a:rPr lang="ru-RU" sz="4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ЗАДАЧИ РЕЛЯЦИОННОЙ АЛГЕБРЫ</a:t>
            </a:r>
            <a:endParaRPr lang="ru-RU" sz="4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06440" y="6054775"/>
            <a:ext cx="310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доцент каф. ВТ и АСУ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ФГБОУ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ВО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РГУПС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Игнатьева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О.В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433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ентации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</TotalTime>
  <Words>3111</Words>
  <Application>Microsoft Office PowerPoint</Application>
  <PresentationFormat>Экран (4:3)</PresentationFormat>
  <Paragraphs>521</Paragraphs>
  <Slides>110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110</vt:i4>
      </vt:variant>
    </vt:vector>
  </HeadingPairs>
  <TitlesOfParts>
    <vt:vector size="122" baseType="lpstr">
      <vt:lpstr>맑은 고딕</vt:lpstr>
      <vt:lpstr>Arial</vt:lpstr>
      <vt:lpstr>Calibri</vt:lpstr>
      <vt:lpstr>Courier</vt:lpstr>
      <vt:lpstr>굴림</vt:lpstr>
      <vt:lpstr>Monotype Sorts</vt:lpstr>
      <vt:lpstr>Symbol</vt:lpstr>
      <vt:lpstr>Times New Roman</vt:lpstr>
      <vt:lpstr>Wingdings</vt:lpstr>
      <vt:lpstr>шаблон презентации</vt:lpstr>
      <vt:lpstr>Тема Office</vt:lpstr>
      <vt:lpstr>Формула</vt:lpstr>
      <vt:lpstr>Тема: «РЕЛЯЦИОННЫЕ ЯЗЫКИ» (часть 1)</vt:lpstr>
      <vt:lpstr>Презентация PowerPoint</vt:lpstr>
      <vt:lpstr>Основные определения</vt:lpstr>
      <vt:lpstr>Основные определения</vt:lpstr>
      <vt:lpstr>Основные определения</vt:lpstr>
      <vt:lpstr>Основные определения</vt:lpstr>
      <vt:lpstr>Основные определения</vt:lpstr>
      <vt:lpstr>Презентация PowerPoint</vt:lpstr>
      <vt:lpstr>РЕЛЯЦИОННАЯ АЛГЕБРА</vt:lpstr>
      <vt:lpstr>Презентация PowerPoint</vt:lpstr>
      <vt:lpstr>Презентация PowerPoint</vt:lpstr>
      <vt:lpstr>РЕЛЯЦИОННАЯ АЛГЕБРА</vt:lpstr>
      <vt:lpstr>Презентация PowerPoint</vt:lpstr>
      <vt:lpstr>Презентация PowerPoint</vt:lpstr>
      <vt:lpstr>Презентация PowerPoint</vt:lpstr>
      <vt:lpstr>РЕЛЯЦИОННАЯ АЛГЕБРА</vt:lpstr>
      <vt:lpstr>РЕЛЯЦИОННАЯ АЛГЕБРА: ВЫБОРКА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ПРОЕКЦИЯ</vt:lpstr>
      <vt:lpstr>Презентация PowerPoint</vt:lpstr>
      <vt:lpstr>Презентация PowerPoint</vt:lpstr>
      <vt:lpstr>Презентация PowerPoint</vt:lpstr>
      <vt:lpstr>Презентация PowerPoint</vt:lpstr>
      <vt:lpstr>ДЕКАРТОВО ПРОИЗВЕДЕНИЕ</vt:lpstr>
      <vt:lpstr>Презентация PowerPoint</vt:lpstr>
      <vt:lpstr>Презентация PowerPoint</vt:lpstr>
      <vt:lpstr>Презентация PowerPoint</vt:lpstr>
      <vt:lpstr>ДЕКАРТОВО ПРОИЗВЕДЕНИЕ</vt:lpstr>
      <vt:lpstr>Презентация PowerPoint</vt:lpstr>
      <vt:lpstr>Презентация PowerPoint</vt:lpstr>
      <vt:lpstr>ОБЪЕДИНЕНИЕ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ПЕРЕСЕЧЕНИЕ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РАЗНОСТЬ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ОПЕРАЦИИ СОЕДИНЕНИЯ</vt:lpstr>
      <vt:lpstr>ТЕТА-СОЕДИНЕНИЯ (JOIN)</vt:lpstr>
      <vt:lpstr>Презентация PowerPoint</vt:lpstr>
      <vt:lpstr>Презентация PowerPoint</vt:lpstr>
      <vt:lpstr>ТЕТА-СОЕДИНЕНИЯ (JOIN)</vt:lpstr>
      <vt:lpstr>ТЕТА-СОЕДИНЕНИЯ (JOIN)</vt:lpstr>
      <vt:lpstr>ТЕТА-СОЕДИНЕНИЯ (JOIN)</vt:lpstr>
      <vt:lpstr>ЕСТЕСТВЕННОЕ СОЕДИНЕНИЕ</vt:lpstr>
      <vt:lpstr>Презентация PowerPoint</vt:lpstr>
      <vt:lpstr>Презентация PowerPoint</vt:lpstr>
      <vt:lpstr>ЕСТЕСТВЕННОЕ СОЕДИНЕНИЕ</vt:lpstr>
      <vt:lpstr>Презентация PowerPoint</vt:lpstr>
      <vt:lpstr>ВНЕШНЕЕ СОЕДИНЕНИЕ</vt:lpstr>
      <vt:lpstr>ЛЕВОЕ ВНЕШНЕЕ СОЕДИНЕНИЕ</vt:lpstr>
      <vt:lpstr>Презентация PowerPoint</vt:lpstr>
      <vt:lpstr>ПРАВОЕ ВНЕШНЕЕ СОЕДИНЕНИЕ</vt:lpstr>
      <vt:lpstr>Презентация PowerPoint</vt:lpstr>
      <vt:lpstr>ПОЛНОЕ ВНЕШНЕЕ СОЕДИНЕНИЕ</vt:lpstr>
      <vt:lpstr>ДЕЛЕНИЕ</vt:lpstr>
      <vt:lpstr>Презентация PowerPoint</vt:lpstr>
      <vt:lpstr>ДЕЛЕНИЕ</vt:lpstr>
      <vt:lpstr>Презентация PowerPoint</vt:lpstr>
      <vt:lpstr>Презентация PowerPoint</vt:lpstr>
      <vt:lpstr>Теория множеств и логика</vt:lpstr>
      <vt:lpstr>Реляционное исчисление</vt:lpstr>
      <vt:lpstr>Кортежное реляционное исчисление (TRC)</vt:lpstr>
      <vt:lpstr>TRC - Базовые составляющие языка</vt:lpstr>
      <vt:lpstr>TRC - Правильно определенные формулы </vt:lpstr>
      <vt:lpstr>TRC - Свободные и связанные переменные. Запросы.</vt:lpstr>
      <vt:lpstr>Пример БД для запросов в РИ</vt:lpstr>
      <vt:lpstr>TRC - Примеры проекции, селекции и соединения</vt:lpstr>
      <vt:lpstr>TRC - Примеры кванторов существования</vt:lpstr>
      <vt:lpstr>TRC - Примеры кванторов общности</vt:lpstr>
      <vt:lpstr>TRC - Безопасные формулы (запросы)</vt:lpstr>
      <vt:lpstr>TRC - Ограниченные переменные</vt:lpstr>
      <vt:lpstr>Ограниченные логические связки </vt:lpstr>
      <vt:lpstr>Ограниченные кванторы</vt:lpstr>
      <vt:lpstr>Доменное реляционное исчисление (DRC)</vt:lpstr>
      <vt:lpstr>Примеры запросов в DRC</vt:lpstr>
      <vt:lpstr>Эквивалентность RA, TRC, DRC и  реляционная полнота.</vt:lpstr>
      <vt:lpstr>Реляционное исчисление Кодда (СRС)</vt:lpstr>
      <vt:lpstr>CRC – основные составляющие </vt:lpstr>
      <vt:lpstr>CRC - правильно определенные формулы</vt:lpstr>
      <vt:lpstr>Формула, правильно определенная  на кванторах </vt:lpstr>
      <vt:lpstr>Формула с областью определения </vt:lpstr>
      <vt:lpstr>Альфа-выражения</vt:lpstr>
      <vt:lpstr>Язык ALPHA </vt:lpstr>
      <vt:lpstr>Примеры запросов в ALPHA и CRC</vt:lpstr>
      <vt:lpstr>Выводы по реляционному исчислению</vt:lpstr>
      <vt:lpstr>Презентация PowerPoint</vt:lpstr>
      <vt:lpstr>Задачи реляционной алгебры</vt:lpstr>
      <vt:lpstr>Задачи реляционной алгебры</vt:lpstr>
      <vt:lpstr>Задачи реляционной алгебры</vt:lpstr>
      <vt:lpstr>Презентация PowerPoint</vt:lpstr>
      <vt:lpstr>Рассмотрение СУБД с точки зрения реляционности</vt:lpstr>
      <vt:lpstr>Рассмотрение СУБД с точки зрения реляционности</vt:lpstr>
      <vt:lpstr>Правила определения реляционных систем</vt:lpstr>
      <vt:lpstr>Правила определения реляционных систем</vt:lpstr>
      <vt:lpstr>Правила определения реляционных систем</vt:lpstr>
      <vt:lpstr>Правила определения реляционных систем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на тему: «РЕЛЯЦИОННЫЕ ЯЗЫКИ»</dc:title>
  <dc:creator>Леся</dc:creator>
  <cp:lastModifiedBy>Zver</cp:lastModifiedBy>
  <cp:revision>106</cp:revision>
  <dcterms:created xsi:type="dcterms:W3CDTF">2018-11-06T11:12:52Z</dcterms:created>
  <dcterms:modified xsi:type="dcterms:W3CDTF">2022-04-14T19:52:33Z</dcterms:modified>
</cp:coreProperties>
</file>