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sldIdLst>
    <p:sldId id="286" r:id="rId2"/>
    <p:sldId id="287" r:id="rId3"/>
    <p:sldId id="289" r:id="rId4"/>
    <p:sldId id="288" r:id="rId5"/>
    <p:sldId id="290" r:id="rId6"/>
    <p:sldId id="291" r:id="rId7"/>
    <p:sldId id="337" r:id="rId8"/>
    <p:sldId id="292" r:id="rId9"/>
    <p:sldId id="334" r:id="rId10"/>
    <p:sldId id="354" r:id="rId11"/>
    <p:sldId id="293" r:id="rId12"/>
    <p:sldId id="294" r:id="rId13"/>
    <p:sldId id="338" r:id="rId14"/>
    <p:sldId id="295" r:id="rId15"/>
    <p:sldId id="335" r:id="rId16"/>
    <p:sldId id="333" r:id="rId17"/>
    <p:sldId id="296" r:id="rId18"/>
    <p:sldId id="297" r:id="rId19"/>
    <p:sldId id="298" r:id="rId20"/>
    <p:sldId id="350" r:id="rId21"/>
    <p:sldId id="351" r:id="rId22"/>
    <p:sldId id="336" r:id="rId23"/>
    <p:sldId id="390" r:id="rId24"/>
    <p:sldId id="299" r:id="rId25"/>
    <p:sldId id="300" r:id="rId26"/>
    <p:sldId id="302" r:id="rId27"/>
    <p:sldId id="301" r:id="rId28"/>
    <p:sldId id="303" r:id="rId29"/>
    <p:sldId id="304" r:id="rId30"/>
    <p:sldId id="305" r:id="rId31"/>
    <p:sldId id="306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3" r:id="rId41"/>
    <p:sldId id="315" r:id="rId42"/>
    <p:sldId id="316" r:id="rId43"/>
    <p:sldId id="323" r:id="rId44"/>
    <p:sldId id="317" r:id="rId45"/>
    <p:sldId id="324" r:id="rId46"/>
    <p:sldId id="358" r:id="rId47"/>
    <p:sldId id="359" r:id="rId48"/>
    <p:sldId id="325" r:id="rId49"/>
    <p:sldId id="360" r:id="rId50"/>
    <p:sldId id="362" r:id="rId51"/>
    <p:sldId id="326" r:id="rId52"/>
    <p:sldId id="363" r:id="rId53"/>
    <p:sldId id="364" r:id="rId54"/>
    <p:sldId id="327" r:id="rId55"/>
    <p:sldId id="366" r:id="rId56"/>
    <p:sldId id="365" r:id="rId57"/>
    <p:sldId id="328" r:id="rId58"/>
    <p:sldId id="329" r:id="rId59"/>
    <p:sldId id="330" r:id="rId60"/>
    <p:sldId id="367" r:id="rId61"/>
    <p:sldId id="331" r:id="rId62"/>
    <p:sldId id="332" r:id="rId63"/>
    <p:sldId id="355" r:id="rId64"/>
    <p:sldId id="356" r:id="rId65"/>
    <p:sldId id="357" r:id="rId66"/>
    <p:sldId id="368" r:id="rId67"/>
    <p:sldId id="369" r:id="rId68"/>
    <p:sldId id="370" r:id="rId69"/>
    <p:sldId id="371" r:id="rId70"/>
    <p:sldId id="372" r:id="rId71"/>
    <p:sldId id="373" r:id="rId72"/>
    <p:sldId id="374" r:id="rId73"/>
    <p:sldId id="375" r:id="rId74"/>
    <p:sldId id="376" r:id="rId75"/>
    <p:sldId id="377" r:id="rId76"/>
    <p:sldId id="378" r:id="rId77"/>
    <p:sldId id="379" r:id="rId78"/>
    <p:sldId id="380" r:id="rId79"/>
    <p:sldId id="381" r:id="rId80"/>
    <p:sldId id="382" r:id="rId81"/>
    <p:sldId id="383" r:id="rId82"/>
    <p:sldId id="384" r:id="rId83"/>
    <p:sldId id="385" r:id="rId84"/>
    <p:sldId id="386" r:id="rId85"/>
    <p:sldId id="387" r:id="rId86"/>
    <p:sldId id="388" r:id="rId87"/>
    <p:sldId id="389" r:id="rId88"/>
  </p:sldIdLst>
  <p:sldSz cx="10688638" cy="7559675"/>
  <p:notesSz cx="6858000" cy="9144000"/>
  <p:defaultTextStyle>
    <a:defPPr>
      <a:defRPr lang="ru-RU"/>
    </a:defPPr>
    <a:lvl1pPr marL="0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5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5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3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467A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94660"/>
  </p:normalViewPr>
  <p:slideViewPr>
    <p:cSldViewPr>
      <p:cViewPr>
        <p:scale>
          <a:sx n="60" d="100"/>
          <a:sy n="60" d="100"/>
        </p:scale>
        <p:origin x="-1398" y="-19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30582-8E7D-407F-9B96-E292DA3855E1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1F30260-BBAA-40EF-8879-7E93AA851D09}">
      <dgm:prSet phldrT="[Текст]"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База данных – это набор логически взаимосвязанных таблиц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. 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B15ADD84-A852-4690-A48B-F2B4A0B0D028}" type="parTrans" cxnId="{9807DD99-453E-41D2-8E52-54C09A20740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D0EF7F84-07A5-4FB5-AC61-5B0A00D360A8}" type="sibTrans" cxnId="{9807DD99-453E-41D2-8E52-54C09A20740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80244851-5639-453F-8FCB-9CDEE4C4E3BE}">
      <dgm:prSet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Связь между таблицами устанавливается между </a:t>
          </a:r>
          <a:r>
            <a:rPr lang="ru-RU" sz="2400" b="1" i="1" dirty="0" smtClean="0">
              <a:latin typeface="Arial" pitchFamily="34" charset="0"/>
              <a:cs typeface="Arial" pitchFamily="34" charset="0"/>
            </a:rPr>
            <a:t>первичным ключом</a:t>
          </a:r>
          <a:r>
            <a:rPr lang="ru-RU" sz="2400" i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родительской таблицы и внешним ключом </a:t>
          </a:r>
          <a:r>
            <a:rPr lang="ru-RU" sz="2400" b="1" i="1" dirty="0" smtClean="0">
              <a:latin typeface="Arial" pitchFamily="34" charset="0"/>
              <a:cs typeface="Arial" pitchFamily="34" charset="0"/>
            </a:rPr>
            <a:t>дочерней таблицы.</a:t>
          </a:r>
          <a:r>
            <a:rPr lang="ru-RU" sz="2400" i="1" dirty="0" smtClean="0">
              <a:latin typeface="Arial" pitchFamily="34" charset="0"/>
              <a:cs typeface="Arial" pitchFamily="34" charset="0"/>
            </a:rPr>
            <a:t> </a:t>
          </a:r>
          <a:endParaRPr lang="ru-RU" sz="2400" i="1" dirty="0">
            <a:latin typeface="Arial" pitchFamily="34" charset="0"/>
            <a:cs typeface="Arial" pitchFamily="34" charset="0"/>
          </a:endParaRPr>
        </a:p>
      </dgm:t>
    </dgm:pt>
    <dgm:pt modelId="{D6BAE58A-3AE1-4495-9A63-182D29244867}" type="parTrans" cxnId="{985F016F-A52E-461D-A06C-88FEF27B66BD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9E0A77FA-9975-46F3-91BD-A66CFF32C1C2}" type="sibTrans" cxnId="{985F016F-A52E-461D-A06C-88FEF27B66BD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4D7C033C-3528-4668-8946-59472C8DB30F}">
      <dgm:prSet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Столбец (или совокупность столбцов) дочерней таблицы, определённый для связи с родительской таблицей, называется </a:t>
          </a:r>
          <a:r>
            <a:rPr lang="ru-RU" sz="2400" b="1" i="1" dirty="0" smtClean="0">
              <a:latin typeface="Arial" pitchFamily="34" charset="0"/>
              <a:cs typeface="Arial" pitchFamily="34" charset="0"/>
            </a:rPr>
            <a:t>внешним ключом</a:t>
          </a:r>
          <a:r>
            <a:rPr lang="ru-RU" sz="2400" i="1" dirty="0" smtClean="0">
              <a:latin typeface="Arial" pitchFamily="34" charset="0"/>
              <a:cs typeface="Arial" pitchFamily="34" charset="0"/>
            </a:rPr>
            <a:t>. </a:t>
          </a:r>
        </a:p>
      </dgm:t>
    </dgm:pt>
    <dgm:pt modelId="{3539FED6-7D1A-45B2-B632-4EC0F2AF3C6F}" type="parTrans" cxnId="{EA127AC4-51F7-445D-86F7-DC8EAE3107FC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E22FFA2-AFA1-4897-99DC-D74A92C2B751}" type="sibTrans" cxnId="{EA127AC4-51F7-445D-86F7-DC8EAE3107FC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9564EC98-EE2B-4A3E-B692-B2A43E9C0FD7}">
      <dgm:prSet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Наличие внешних ключей является основной для инициирования 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поиска по многим таблицам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.</a:t>
          </a:r>
        </a:p>
      </dgm:t>
    </dgm:pt>
    <dgm:pt modelId="{FAD526C1-57E0-4CE5-9EBE-C2CFE9A78033}" type="parTrans" cxnId="{BC165DDC-9F7D-4AE9-A250-F27A672C859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E4C62243-A862-4AA5-A65A-2ECE4FBEF464}" type="sibTrans" cxnId="{BC165DDC-9F7D-4AE9-A250-F27A672C859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643C05BA-459F-43C5-A88B-13A17D914AFE}">
      <dgm:prSet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Например, кафедры связаны с факультетами, преподаватели работают на кафедрах, группы принадлежат кафедрам и т. д.</a:t>
          </a:r>
        </a:p>
      </dgm:t>
    </dgm:pt>
    <dgm:pt modelId="{5412D921-D842-453B-A7C4-2743332D2F33}" type="parTrans" cxnId="{5E00377F-09F4-4C74-AC32-AEFEFE460894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412366AD-9F59-4D0F-8EA0-AAE14CB9F0FA}" type="sibTrans" cxnId="{5E00377F-09F4-4C74-AC32-AEFEFE460894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3AA2848D-25E4-4212-A749-B0A187974089}">
      <dgm:prSet phldrT="[Текст]" custT="1"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89A18C87-419B-4F8D-ACBC-2D817C94D366}" type="parTrans" cxnId="{CE9899AA-48EF-486C-9D13-0BD3FC5FA2C3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19A5839-E683-4ACE-A900-5911DC378D09}" type="sibTrans" cxnId="{CE9899AA-48EF-486C-9D13-0BD3FC5FA2C3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4E4E451-B5C2-45B9-9461-73DA41DE0867}">
      <dgm:prSet custT="1"/>
      <dgm:spPr/>
      <dgm:t>
        <a:bodyPr/>
        <a:lstStyle/>
        <a:p>
          <a:endParaRPr lang="ru-RU" sz="2400" i="1" dirty="0">
            <a:latin typeface="Arial" pitchFamily="34" charset="0"/>
            <a:cs typeface="Arial" pitchFamily="34" charset="0"/>
          </a:endParaRPr>
        </a:p>
      </dgm:t>
    </dgm:pt>
    <dgm:pt modelId="{BE86001D-5CB8-43B6-BA17-D22C7D6713DD}" type="parTrans" cxnId="{AC75A3D9-3D87-4A41-8632-9F111E1F652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DB12A407-E025-4385-B065-13FFF6DA23D6}" type="sibTrans" cxnId="{AC75A3D9-3D87-4A41-8632-9F111E1F652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7BD2B499-1979-4BE6-84DD-129136BFC96A}">
      <dgm:prSet custT="1"/>
      <dgm:spPr/>
      <dgm:t>
        <a:bodyPr/>
        <a:lstStyle/>
        <a:p>
          <a:endParaRPr lang="ru-RU" sz="2400" i="1" dirty="0" smtClean="0">
            <a:latin typeface="Arial" pitchFamily="34" charset="0"/>
            <a:cs typeface="Arial" pitchFamily="34" charset="0"/>
          </a:endParaRPr>
        </a:p>
      </dgm:t>
    </dgm:pt>
    <dgm:pt modelId="{594DD193-ED62-428F-9EC7-C3CBAF80F79D}" type="parTrans" cxnId="{6E085ADB-8852-4613-A3F4-5C5120E4ADA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2EEE8B2-4662-4ABD-BCE7-D8A3FED96907}" type="sibTrans" cxnId="{6E085ADB-8852-4613-A3F4-5C5120E4ADA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550A833D-B07B-46F0-9740-186780373050}">
      <dgm:prSet custT="1"/>
      <dgm:spPr/>
      <dgm:t>
        <a:bodyPr/>
        <a:lstStyle/>
        <a:p>
          <a:endParaRPr lang="ru-RU" sz="2400" dirty="0" smtClean="0">
            <a:latin typeface="Arial" pitchFamily="34" charset="0"/>
            <a:cs typeface="Arial" pitchFamily="34" charset="0"/>
          </a:endParaRPr>
        </a:p>
      </dgm:t>
    </dgm:pt>
    <dgm:pt modelId="{4579526C-0A81-4009-B6B4-86B67265F02B}" type="parTrans" cxnId="{EF8FBF58-13EA-4C08-99D8-E72C281FAF9C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B5DAB014-8534-4367-B239-45C49E23878A}" type="sibTrans" cxnId="{EF8FBF58-13EA-4C08-99D8-E72C281FAF9C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F1640F9D-1777-4D83-A4D0-FAC896CDC0C2}">
      <dgm:prSet custT="1"/>
      <dgm:spPr/>
      <dgm:t>
        <a:bodyPr/>
        <a:lstStyle/>
        <a:p>
          <a:endParaRPr lang="ru-RU" sz="2400" dirty="0" smtClean="0">
            <a:latin typeface="Arial" pitchFamily="34" charset="0"/>
            <a:cs typeface="Arial" pitchFamily="34" charset="0"/>
          </a:endParaRPr>
        </a:p>
      </dgm:t>
    </dgm:pt>
    <dgm:pt modelId="{2615C9C5-46D5-4EB6-95B9-239793D89A1B}" type="parTrans" cxnId="{70BF91A4-8040-4027-AEDF-4FA63131ED6D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73A5A784-9A30-4977-B5B2-BC8FE6E9F0FD}" type="sibTrans" cxnId="{70BF91A4-8040-4027-AEDF-4FA63131ED6D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5AFB335-14E1-4D0F-9658-51F399561A79}" type="pres">
      <dgm:prSet presAssocID="{B7C30582-8E7D-407F-9B96-E292DA3855E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6BFC6B-24F8-48FB-9245-9518BB0B3D2A}" type="pres">
      <dgm:prSet presAssocID="{3AA2848D-25E4-4212-A749-B0A187974089}" presName="composite" presStyleCnt="0"/>
      <dgm:spPr/>
    </dgm:pt>
    <dgm:pt modelId="{EE764A4C-04B1-43C2-B339-F99777880006}" type="pres">
      <dgm:prSet presAssocID="{3AA2848D-25E4-4212-A749-B0A18797408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4879D-F9CC-4B2E-88E4-AF3A555B3D4C}" type="pres">
      <dgm:prSet presAssocID="{3AA2848D-25E4-4212-A749-B0A18797408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20D49-2C76-48E6-B95C-DF0359FFB3B7}" type="pres">
      <dgm:prSet presAssocID="{019A5839-E683-4ACE-A900-5911DC378D09}" presName="sp" presStyleCnt="0"/>
      <dgm:spPr/>
    </dgm:pt>
    <dgm:pt modelId="{02EA8059-9C41-48C0-AC08-05D262661270}" type="pres">
      <dgm:prSet presAssocID="{24E4E451-B5C2-45B9-9461-73DA41DE0867}" presName="composite" presStyleCnt="0"/>
      <dgm:spPr/>
    </dgm:pt>
    <dgm:pt modelId="{C4738503-2DB3-45A0-8E4D-4D8F129E639B}" type="pres">
      <dgm:prSet presAssocID="{24E4E451-B5C2-45B9-9461-73DA41DE086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D7876-D11D-49DB-A9CC-4883640AFE8A}" type="pres">
      <dgm:prSet presAssocID="{24E4E451-B5C2-45B9-9461-73DA41DE0867}" presName="descendantText" presStyleLbl="alignAcc1" presStyleIdx="1" presStyleCnt="5" custScaleY="137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68C63-553D-4C2D-9B43-DE46CDC1C05E}" type="pres">
      <dgm:prSet presAssocID="{DB12A407-E025-4385-B065-13FFF6DA23D6}" presName="sp" presStyleCnt="0"/>
      <dgm:spPr/>
    </dgm:pt>
    <dgm:pt modelId="{127E577A-0E7C-4DC2-8976-4EE3CEE5D6E9}" type="pres">
      <dgm:prSet presAssocID="{7BD2B499-1979-4BE6-84DD-129136BFC96A}" presName="composite" presStyleCnt="0"/>
      <dgm:spPr/>
    </dgm:pt>
    <dgm:pt modelId="{A9BDEE8D-CCBE-4C37-967B-9FFD07B2624C}" type="pres">
      <dgm:prSet presAssocID="{7BD2B499-1979-4BE6-84DD-129136BFC96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04CCC-6AB4-42C5-BBB0-A7BA74A85599}" type="pres">
      <dgm:prSet presAssocID="{7BD2B499-1979-4BE6-84DD-129136BFC96A}" presName="descendantText" presStyleLbl="alignAcc1" presStyleIdx="2" presStyleCnt="5" custScaleY="120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BD8CF-C1CF-4184-8FB1-BD9DB58B6EF5}" type="pres">
      <dgm:prSet presAssocID="{C2EEE8B2-4662-4ABD-BCE7-D8A3FED96907}" presName="sp" presStyleCnt="0"/>
      <dgm:spPr/>
    </dgm:pt>
    <dgm:pt modelId="{A2546258-3A75-4F1E-B69C-3EE9D8167A03}" type="pres">
      <dgm:prSet presAssocID="{550A833D-B07B-46F0-9740-186780373050}" presName="composite" presStyleCnt="0"/>
      <dgm:spPr/>
    </dgm:pt>
    <dgm:pt modelId="{A660D384-3D41-44DC-B585-F6D65DFE4B52}" type="pres">
      <dgm:prSet presAssocID="{550A833D-B07B-46F0-9740-18678037305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8861C-45D5-46E4-90CA-095438AA9486}" type="pres">
      <dgm:prSet presAssocID="{550A833D-B07B-46F0-9740-18678037305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FC456-C927-446D-908A-29D89F1CFB42}" type="pres">
      <dgm:prSet presAssocID="{B5DAB014-8534-4367-B239-45C49E23878A}" presName="sp" presStyleCnt="0"/>
      <dgm:spPr/>
    </dgm:pt>
    <dgm:pt modelId="{D877E0F7-23C7-410D-8CA6-58D3CFDCEABE}" type="pres">
      <dgm:prSet presAssocID="{F1640F9D-1777-4D83-A4D0-FAC896CDC0C2}" presName="composite" presStyleCnt="0"/>
      <dgm:spPr/>
    </dgm:pt>
    <dgm:pt modelId="{4FEB0FCD-D419-4383-87A1-6944FC731093}" type="pres">
      <dgm:prSet presAssocID="{F1640F9D-1777-4D83-A4D0-FAC896CDC0C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8A507-D72D-4F8F-B2E3-407D5A01C977}" type="pres">
      <dgm:prSet presAssocID="{F1640F9D-1777-4D83-A4D0-FAC896CDC0C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8FBF58-13EA-4C08-99D8-E72C281FAF9C}" srcId="{B7C30582-8E7D-407F-9B96-E292DA3855E1}" destId="{550A833D-B07B-46F0-9740-186780373050}" srcOrd="3" destOrd="0" parTransId="{4579526C-0A81-4009-B6B4-86B67265F02B}" sibTransId="{B5DAB014-8534-4367-B239-45C49E23878A}"/>
    <dgm:cxn modelId="{70BF91A4-8040-4027-AEDF-4FA63131ED6D}" srcId="{B7C30582-8E7D-407F-9B96-E292DA3855E1}" destId="{F1640F9D-1777-4D83-A4D0-FAC896CDC0C2}" srcOrd="4" destOrd="0" parTransId="{2615C9C5-46D5-4EB6-95B9-239793D89A1B}" sibTransId="{73A5A784-9A30-4977-B5B2-BC8FE6E9F0FD}"/>
    <dgm:cxn modelId="{302DD84D-1C5A-4C98-BE00-AA8EE358C942}" type="presOf" srcId="{71F30260-BBAA-40EF-8879-7E93AA851D09}" destId="{F4B4879D-F9CC-4B2E-88E4-AF3A555B3D4C}" srcOrd="0" destOrd="0" presId="urn:microsoft.com/office/officeart/2005/8/layout/chevron2"/>
    <dgm:cxn modelId="{EA127AC4-51F7-445D-86F7-DC8EAE3107FC}" srcId="{7BD2B499-1979-4BE6-84DD-129136BFC96A}" destId="{4D7C033C-3528-4668-8946-59472C8DB30F}" srcOrd="0" destOrd="0" parTransId="{3539FED6-7D1A-45B2-B632-4EC0F2AF3C6F}" sibTransId="{2E22FFA2-AFA1-4897-99DC-D74A92C2B751}"/>
    <dgm:cxn modelId="{DE95ED16-F672-43BF-B126-FDC3FE349E13}" type="presOf" srcId="{643C05BA-459F-43C5-A88B-13A17D914AFE}" destId="{CA58A507-D72D-4F8F-B2E3-407D5A01C977}" srcOrd="0" destOrd="0" presId="urn:microsoft.com/office/officeart/2005/8/layout/chevron2"/>
    <dgm:cxn modelId="{985F016F-A52E-461D-A06C-88FEF27B66BD}" srcId="{24E4E451-B5C2-45B9-9461-73DA41DE0867}" destId="{80244851-5639-453F-8FCB-9CDEE4C4E3BE}" srcOrd="0" destOrd="0" parTransId="{D6BAE58A-3AE1-4495-9A63-182D29244867}" sibTransId="{9E0A77FA-9975-46F3-91BD-A66CFF32C1C2}"/>
    <dgm:cxn modelId="{6E085ADB-8852-4613-A3F4-5C5120E4ADAB}" srcId="{B7C30582-8E7D-407F-9B96-E292DA3855E1}" destId="{7BD2B499-1979-4BE6-84DD-129136BFC96A}" srcOrd="2" destOrd="0" parTransId="{594DD193-ED62-428F-9EC7-C3CBAF80F79D}" sibTransId="{C2EEE8B2-4662-4ABD-BCE7-D8A3FED96907}"/>
    <dgm:cxn modelId="{5C44D62A-82C6-46A5-9704-F5B35601F3A2}" type="presOf" srcId="{3AA2848D-25E4-4212-A749-B0A187974089}" destId="{EE764A4C-04B1-43C2-B339-F99777880006}" srcOrd="0" destOrd="0" presId="urn:microsoft.com/office/officeart/2005/8/layout/chevron2"/>
    <dgm:cxn modelId="{666660E2-CC21-48E2-ADD3-14FA55D0BF58}" type="presOf" srcId="{4D7C033C-3528-4668-8946-59472C8DB30F}" destId="{CBD04CCC-6AB4-42C5-BBB0-A7BA74A85599}" srcOrd="0" destOrd="0" presId="urn:microsoft.com/office/officeart/2005/8/layout/chevron2"/>
    <dgm:cxn modelId="{BF54BC21-A487-4A6A-8459-BE3F966BF0D9}" type="presOf" srcId="{9564EC98-EE2B-4A3E-B692-B2A43E9C0FD7}" destId="{6018861C-45D5-46E4-90CA-095438AA9486}" srcOrd="0" destOrd="0" presId="urn:microsoft.com/office/officeart/2005/8/layout/chevron2"/>
    <dgm:cxn modelId="{AC75A3D9-3D87-4A41-8632-9F111E1F652B}" srcId="{B7C30582-8E7D-407F-9B96-E292DA3855E1}" destId="{24E4E451-B5C2-45B9-9461-73DA41DE0867}" srcOrd="1" destOrd="0" parTransId="{BE86001D-5CB8-43B6-BA17-D22C7D6713DD}" sibTransId="{DB12A407-E025-4385-B065-13FFF6DA23D6}"/>
    <dgm:cxn modelId="{A158010B-0252-4ECD-A762-DA34D5FDBBD7}" type="presOf" srcId="{80244851-5639-453F-8FCB-9CDEE4C4E3BE}" destId="{F19D7876-D11D-49DB-A9CC-4883640AFE8A}" srcOrd="0" destOrd="0" presId="urn:microsoft.com/office/officeart/2005/8/layout/chevron2"/>
    <dgm:cxn modelId="{7A276911-844C-4267-8F2C-9969FFEE84C6}" type="presOf" srcId="{550A833D-B07B-46F0-9740-186780373050}" destId="{A660D384-3D41-44DC-B585-F6D65DFE4B52}" srcOrd="0" destOrd="0" presId="urn:microsoft.com/office/officeart/2005/8/layout/chevron2"/>
    <dgm:cxn modelId="{4A545DCE-C2F0-49D4-B1F0-04B303774CCF}" type="presOf" srcId="{F1640F9D-1777-4D83-A4D0-FAC896CDC0C2}" destId="{4FEB0FCD-D419-4383-87A1-6944FC731093}" srcOrd="0" destOrd="0" presId="urn:microsoft.com/office/officeart/2005/8/layout/chevron2"/>
    <dgm:cxn modelId="{BB8C637D-48E3-44A8-A226-6E5BA4C12535}" type="presOf" srcId="{7BD2B499-1979-4BE6-84DD-129136BFC96A}" destId="{A9BDEE8D-CCBE-4C37-967B-9FFD07B2624C}" srcOrd="0" destOrd="0" presId="urn:microsoft.com/office/officeart/2005/8/layout/chevron2"/>
    <dgm:cxn modelId="{9807DD99-453E-41D2-8E52-54C09A20740E}" srcId="{3AA2848D-25E4-4212-A749-B0A187974089}" destId="{71F30260-BBAA-40EF-8879-7E93AA851D09}" srcOrd="0" destOrd="0" parTransId="{B15ADD84-A852-4690-A48B-F2B4A0B0D028}" sibTransId="{D0EF7F84-07A5-4FB5-AC61-5B0A00D360A8}"/>
    <dgm:cxn modelId="{CE9899AA-48EF-486C-9D13-0BD3FC5FA2C3}" srcId="{B7C30582-8E7D-407F-9B96-E292DA3855E1}" destId="{3AA2848D-25E4-4212-A749-B0A187974089}" srcOrd="0" destOrd="0" parTransId="{89A18C87-419B-4F8D-ACBC-2D817C94D366}" sibTransId="{019A5839-E683-4ACE-A900-5911DC378D09}"/>
    <dgm:cxn modelId="{C1FD60F1-B38D-4D05-8FC2-59331469D330}" type="presOf" srcId="{B7C30582-8E7D-407F-9B96-E292DA3855E1}" destId="{C5AFB335-14E1-4D0F-9658-51F399561A79}" srcOrd="0" destOrd="0" presId="urn:microsoft.com/office/officeart/2005/8/layout/chevron2"/>
    <dgm:cxn modelId="{BC165DDC-9F7D-4AE9-A250-F27A672C859E}" srcId="{550A833D-B07B-46F0-9740-186780373050}" destId="{9564EC98-EE2B-4A3E-B692-B2A43E9C0FD7}" srcOrd="0" destOrd="0" parTransId="{FAD526C1-57E0-4CE5-9EBE-C2CFE9A78033}" sibTransId="{E4C62243-A862-4AA5-A65A-2ECE4FBEF464}"/>
    <dgm:cxn modelId="{5E00377F-09F4-4C74-AC32-AEFEFE460894}" srcId="{F1640F9D-1777-4D83-A4D0-FAC896CDC0C2}" destId="{643C05BA-459F-43C5-A88B-13A17D914AFE}" srcOrd="0" destOrd="0" parTransId="{5412D921-D842-453B-A7C4-2743332D2F33}" sibTransId="{412366AD-9F59-4D0F-8EA0-AAE14CB9F0FA}"/>
    <dgm:cxn modelId="{01E9C8CD-6110-4EB5-8614-0F1C847E1B52}" type="presOf" srcId="{24E4E451-B5C2-45B9-9461-73DA41DE0867}" destId="{C4738503-2DB3-45A0-8E4D-4D8F129E639B}" srcOrd="0" destOrd="0" presId="urn:microsoft.com/office/officeart/2005/8/layout/chevron2"/>
    <dgm:cxn modelId="{F563A1D0-79E9-452A-B35B-CC266919351D}" type="presParOf" srcId="{C5AFB335-14E1-4D0F-9658-51F399561A79}" destId="{C26BFC6B-24F8-48FB-9245-9518BB0B3D2A}" srcOrd="0" destOrd="0" presId="urn:microsoft.com/office/officeart/2005/8/layout/chevron2"/>
    <dgm:cxn modelId="{742593A7-9C33-4900-A734-AF31F8C356EF}" type="presParOf" srcId="{C26BFC6B-24F8-48FB-9245-9518BB0B3D2A}" destId="{EE764A4C-04B1-43C2-B339-F99777880006}" srcOrd="0" destOrd="0" presId="urn:microsoft.com/office/officeart/2005/8/layout/chevron2"/>
    <dgm:cxn modelId="{DEEEA82F-E939-4FD6-BE77-640FD253AE28}" type="presParOf" srcId="{C26BFC6B-24F8-48FB-9245-9518BB0B3D2A}" destId="{F4B4879D-F9CC-4B2E-88E4-AF3A555B3D4C}" srcOrd="1" destOrd="0" presId="urn:microsoft.com/office/officeart/2005/8/layout/chevron2"/>
    <dgm:cxn modelId="{070BCD4A-14E7-48CF-9480-A445B4EE6BF9}" type="presParOf" srcId="{C5AFB335-14E1-4D0F-9658-51F399561A79}" destId="{B4620D49-2C76-48E6-B95C-DF0359FFB3B7}" srcOrd="1" destOrd="0" presId="urn:microsoft.com/office/officeart/2005/8/layout/chevron2"/>
    <dgm:cxn modelId="{37C6166C-EF26-4914-BB36-041719B594D6}" type="presParOf" srcId="{C5AFB335-14E1-4D0F-9658-51F399561A79}" destId="{02EA8059-9C41-48C0-AC08-05D262661270}" srcOrd="2" destOrd="0" presId="urn:microsoft.com/office/officeart/2005/8/layout/chevron2"/>
    <dgm:cxn modelId="{E657251F-1C55-46C7-96B3-318AE3FF3C6A}" type="presParOf" srcId="{02EA8059-9C41-48C0-AC08-05D262661270}" destId="{C4738503-2DB3-45A0-8E4D-4D8F129E639B}" srcOrd="0" destOrd="0" presId="urn:microsoft.com/office/officeart/2005/8/layout/chevron2"/>
    <dgm:cxn modelId="{87219920-5988-4694-B613-6204637C9227}" type="presParOf" srcId="{02EA8059-9C41-48C0-AC08-05D262661270}" destId="{F19D7876-D11D-49DB-A9CC-4883640AFE8A}" srcOrd="1" destOrd="0" presId="urn:microsoft.com/office/officeart/2005/8/layout/chevron2"/>
    <dgm:cxn modelId="{7DF4DF53-8680-470E-A1BE-C35C024C5C96}" type="presParOf" srcId="{C5AFB335-14E1-4D0F-9658-51F399561A79}" destId="{12C68C63-553D-4C2D-9B43-DE46CDC1C05E}" srcOrd="3" destOrd="0" presId="urn:microsoft.com/office/officeart/2005/8/layout/chevron2"/>
    <dgm:cxn modelId="{650770AC-64A1-41B1-A2B7-C55A3828DAA9}" type="presParOf" srcId="{C5AFB335-14E1-4D0F-9658-51F399561A79}" destId="{127E577A-0E7C-4DC2-8976-4EE3CEE5D6E9}" srcOrd="4" destOrd="0" presId="urn:microsoft.com/office/officeart/2005/8/layout/chevron2"/>
    <dgm:cxn modelId="{466EBA0C-1A6C-4241-9894-A4AB7DD7E3B0}" type="presParOf" srcId="{127E577A-0E7C-4DC2-8976-4EE3CEE5D6E9}" destId="{A9BDEE8D-CCBE-4C37-967B-9FFD07B2624C}" srcOrd="0" destOrd="0" presId="urn:microsoft.com/office/officeart/2005/8/layout/chevron2"/>
    <dgm:cxn modelId="{B7E99164-C066-4D79-9D96-43F4E00B74BC}" type="presParOf" srcId="{127E577A-0E7C-4DC2-8976-4EE3CEE5D6E9}" destId="{CBD04CCC-6AB4-42C5-BBB0-A7BA74A85599}" srcOrd="1" destOrd="0" presId="urn:microsoft.com/office/officeart/2005/8/layout/chevron2"/>
    <dgm:cxn modelId="{8845A259-A227-47F1-A450-5C701CF82435}" type="presParOf" srcId="{C5AFB335-14E1-4D0F-9658-51F399561A79}" destId="{0ABBD8CF-C1CF-4184-8FB1-BD9DB58B6EF5}" srcOrd="5" destOrd="0" presId="urn:microsoft.com/office/officeart/2005/8/layout/chevron2"/>
    <dgm:cxn modelId="{BF655F82-B98D-43BF-9077-C59BEC311226}" type="presParOf" srcId="{C5AFB335-14E1-4D0F-9658-51F399561A79}" destId="{A2546258-3A75-4F1E-B69C-3EE9D8167A03}" srcOrd="6" destOrd="0" presId="urn:microsoft.com/office/officeart/2005/8/layout/chevron2"/>
    <dgm:cxn modelId="{8F1B931C-D086-4EFE-B79E-445E0A4078D0}" type="presParOf" srcId="{A2546258-3A75-4F1E-B69C-3EE9D8167A03}" destId="{A660D384-3D41-44DC-B585-F6D65DFE4B52}" srcOrd="0" destOrd="0" presId="urn:microsoft.com/office/officeart/2005/8/layout/chevron2"/>
    <dgm:cxn modelId="{BB60D561-C5D5-4091-87FF-CBF51990CACC}" type="presParOf" srcId="{A2546258-3A75-4F1E-B69C-3EE9D8167A03}" destId="{6018861C-45D5-46E4-90CA-095438AA9486}" srcOrd="1" destOrd="0" presId="urn:microsoft.com/office/officeart/2005/8/layout/chevron2"/>
    <dgm:cxn modelId="{1D36CD5F-7381-4B83-8A36-362472ED1AD0}" type="presParOf" srcId="{C5AFB335-14E1-4D0F-9658-51F399561A79}" destId="{119FC456-C927-446D-908A-29D89F1CFB42}" srcOrd="7" destOrd="0" presId="urn:microsoft.com/office/officeart/2005/8/layout/chevron2"/>
    <dgm:cxn modelId="{571C8870-D2B2-4772-9DE9-3FA9FED90A47}" type="presParOf" srcId="{C5AFB335-14E1-4D0F-9658-51F399561A79}" destId="{D877E0F7-23C7-410D-8CA6-58D3CFDCEABE}" srcOrd="8" destOrd="0" presId="urn:microsoft.com/office/officeart/2005/8/layout/chevron2"/>
    <dgm:cxn modelId="{1BB6A694-C7FD-465C-B7B8-94CBA14028BE}" type="presParOf" srcId="{D877E0F7-23C7-410D-8CA6-58D3CFDCEABE}" destId="{4FEB0FCD-D419-4383-87A1-6944FC731093}" srcOrd="0" destOrd="0" presId="urn:microsoft.com/office/officeart/2005/8/layout/chevron2"/>
    <dgm:cxn modelId="{2A485137-A0A1-4740-BD84-FE337C5F848A}" type="presParOf" srcId="{D877E0F7-23C7-410D-8CA6-58D3CFDCEABE}" destId="{CA58A507-D72D-4F8F-B2E3-407D5A01C9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1FD7CF-2B80-4B16-9CA2-D71A12B0AA23}" type="doc">
      <dgm:prSet loTypeId="urn:microsoft.com/office/officeart/2005/8/layout/vList5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28091F6-3A47-4115-B648-1A4AD91D32D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Внутренние соединения</a:t>
          </a:r>
          <a:endParaRPr lang="ru-RU" sz="24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10BEFF37-F951-497F-A531-CF18E6844AA2}" type="parTrans" cxnId="{47531E41-270F-461A-9E6B-72C97B8C12E6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54AFA146-DDAC-4E03-B81E-85F65632B264}" type="sibTrans" cxnId="{47531E41-270F-461A-9E6B-72C97B8C12E6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9BE0C2FC-FE9F-44DC-9564-0EA617254721}">
      <dgm:prSet phldrT="[Текст]"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используют оператор сравнения для установки соответствия строк из двух таблиц на основе значений общих столбцов в  каждой таблице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. 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B184DC2F-CBDA-4D4A-A7D6-0A9A299B660C}" type="parTrans" cxnId="{0DDD6985-0C99-4436-99EB-34180BC673D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FBF997C6-A66B-4C15-86B3-A238CC7147D9}" type="sibTrans" cxnId="{0DDD6985-0C99-4436-99EB-34180BC673D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1746A85D-B869-4A7D-9D46-2B1D8D2F8E21}" type="pres">
      <dgm:prSet presAssocID="{FB1FD7CF-2B80-4B16-9CA2-D71A12B0AA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6D7295-F6D6-4C25-AC81-29C0A60ECD77}" type="pres">
      <dgm:prSet presAssocID="{F28091F6-3A47-4115-B648-1A4AD91D32DD}" presName="linNode" presStyleCnt="0"/>
      <dgm:spPr/>
    </dgm:pt>
    <dgm:pt modelId="{290C6CD6-7BE6-4FD0-A853-E21D7B260405}" type="pres">
      <dgm:prSet presAssocID="{F28091F6-3A47-4115-B648-1A4AD91D32DD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4B1D0-9738-41A8-A026-EBFCC3673FCE}" type="pres">
      <dgm:prSet presAssocID="{F28091F6-3A47-4115-B648-1A4AD91D32DD}" presName="descendantText" presStyleLbl="alignAccFollowNode1" presStyleIdx="0" presStyleCnt="1" custScaleY="114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DD6985-0C99-4436-99EB-34180BC673DE}" srcId="{F28091F6-3A47-4115-B648-1A4AD91D32DD}" destId="{9BE0C2FC-FE9F-44DC-9564-0EA617254721}" srcOrd="0" destOrd="0" parTransId="{B184DC2F-CBDA-4D4A-A7D6-0A9A299B660C}" sibTransId="{FBF997C6-A66B-4C15-86B3-A238CC7147D9}"/>
    <dgm:cxn modelId="{47531E41-270F-461A-9E6B-72C97B8C12E6}" srcId="{FB1FD7CF-2B80-4B16-9CA2-D71A12B0AA23}" destId="{F28091F6-3A47-4115-B648-1A4AD91D32DD}" srcOrd="0" destOrd="0" parTransId="{10BEFF37-F951-497F-A531-CF18E6844AA2}" sibTransId="{54AFA146-DDAC-4E03-B81E-85F65632B264}"/>
    <dgm:cxn modelId="{82A57FE8-D6B7-4616-BB83-D817FA58FA19}" type="presOf" srcId="{F28091F6-3A47-4115-B648-1A4AD91D32DD}" destId="{290C6CD6-7BE6-4FD0-A853-E21D7B260405}" srcOrd="0" destOrd="0" presId="urn:microsoft.com/office/officeart/2005/8/layout/vList5"/>
    <dgm:cxn modelId="{DEC4B239-7D16-44C5-B7E1-240E89FC29F7}" type="presOf" srcId="{9BE0C2FC-FE9F-44DC-9564-0EA617254721}" destId="{AF24B1D0-9738-41A8-A026-EBFCC3673FCE}" srcOrd="0" destOrd="0" presId="urn:microsoft.com/office/officeart/2005/8/layout/vList5"/>
    <dgm:cxn modelId="{A40FBCE4-3F18-4BA5-A980-D03E8C4FFD5D}" type="presOf" srcId="{FB1FD7CF-2B80-4B16-9CA2-D71A12B0AA23}" destId="{1746A85D-B869-4A7D-9D46-2B1D8D2F8E21}" srcOrd="0" destOrd="0" presId="urn:microsoft.com/office/officeart/2005/8/layout/vList5"/>
    <dgm:cxn modelId="{789F7861-018C-4794-9E64-049BBE35C51A}" type="presParOf" srcId="{1746A85D-B869-4A7D-9D46-2B1D8D2F8E21}" destId="{1C6D7295-F6D6-4C25-AC81-29C0A60ECD77}" srcOrd="0" destOrd="0" presId="urn:microsoft.com/office/officeart/2005/8/layout/vList5"/>
    <dgm:cxn modelId="{2D304141-2FE0-4B11-BA4E-DE4D0655DD85}" type="presParOf" srcId="{1C6D7295-F6D6-4C25-AC81-29C0A60ECD77}" destId="{290C6CD6-7BE6-4FD0-A853-E21D7B260405}" srcOrd="0" destOrd="0" presId="urn:microsoft.com/office/officeart/2005/8/layout/vList5"/>
    <dgm:cxn modelId="{55093962-1F5D-4A89-A7AC-0F417483B28F}" type="presParOf" srcId="{1C6D7295-F6D6-4C25-AC81-29C0A60ECD77}" destId="{AF24B1D0-9738-41A8-A026-EBFCC3673F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819569A-D562-4240-9448-96FAB07CF150}" type="doc">
      <dgm:prSet loTypeId="urn:microsoft.com/office/officeart/2005/8/layout/chevron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B3BD68B-E4AC-4F0D-A638-60B89D6A424D}">
      <dgm:prSet phldrT="[Текст]" phldr="1" custT="1"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1AF933E7-7670-4CF7-BA47-45C03C7D3C65}" type="parTrans" cxnId="{24D13284-75BE-49DE-8886-4D73B02DE28F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9A1D91FA-63D9-4F13-9735-87A6D99B58DB}" type="sibTrans" cxnId="{24D13284-75BE-49DE-8886-4D73B02DE28F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EA639524-4AF4-4685-8C6D-0B45A278B016}">
      <dgm:prSet custT="1"/>
      <dgm:spPr/>
      <dgm:t>
        <a:bodyPr/>
        <a:lstStyle/>
        <a:p>
          <a:r>
            <a:rPr lang="ru-RU" sz="2200" b="1" dirty="0" smtClean="0">
              <a:latin typeface="Arial" pitchFamily="34" charset="0"/>
              <a:cs typeface="Arial" pitchFamily="34" charset="0"/>
            </a:rPr>
            <a:t>В внутренних соединениях</a:t>
          </a:r>
          <a:r>
            <a:rPr lang="ru-RU" sz="2200" dirty="0" smtClean="0">
              <a:latin typeface="Arial" pitchFamily="34" charset="0"/>
              <a:cs typeface="Arial" pitchFamily="34" charset="0"/>
            </a:rPr>
            <a:t> используются  операции сравнения :  = , </a:t>
          </a:r>
          <a:r>
            <a:rPr lang="en-US" sz="2200" dirty="0" smtClean="0">
              <a:latin typeface="Arial" pitchFamily="34" charset="0"/>
              <a:cs typeface="Arial" pitchFamily="34" charset="0"/>
            </a:rPr>
            <a:t>&gt;</a:t>
          </a:r>
          <a:r>
            <a:rPr lang="ru-RU" sz="2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200" dirty="0" smtClean="0">
              <a:latin typeface="Arial" pitchFamily="34" charset="0"/>
              <a:cs typeface="Arial" pitchFamily="34" charset="0"/>
            </a:rPr>
            <a:t>&lt;, &gt;=, &lt;=, !=</a:t>
          </a:r>
          <a:r>
            <a:rPr lang="ru-RU" sz="2200" dirty="0" smtClean="0">
              <a:latin typeface="Arial" pitchFamily="34" charset="0"/>
              <a:cs typeface="Arial" pitchFamily="34" charset="0"/>
            </a:rPr>
            <a:t>. Задаются командой </a:t>
          </a:r>
          <a:r>
            <a:rPr lang="en-US" sz="2200" b="1" dirty="0" smtClean="0">
              <a:latin typeface="Arial" pitchFamily="34" charset="0"/>
              <a:cs typeface="Arial" pitchFamily="34" charset="0"/>
            </a:rPr>
            <a:t>[INNER] JOIN </a:t>
          </a:r>
          <a:r>
            <a:rPr lang="ru-RU" sz="2200" b="1" dirty="0" smtClean="0">
              <a:latin typeface="Arial" panose="020B0604020202020204" pitchFamily="34" charset="0"/>
              <a:cs typeface="Arial" panose="020B0604020202020204" pitchFamily="34" charset="0"/>
            </a:rPr>
            <a:t>во фразе </a:t>
          </a:r>
          <a:r>
            <a:rPr lang="en-U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FROM.</a:t>
          </a:r>
          <a:endParaRPr lang="ru-RU" sz="2200" b="1" dirty="0">
            <a:latin typeface="Arial" pitchFamily="34" charset="0"/>
            <a:cs typeface="Arial" pitchFamily="34" charset="0"/>
          </a:endParaRPr>
        </a:p>
      </dgm:t>
    </dgm:pt>
    <dgm:pt modelId="{B7AC1949-4B0E-4245-841A-5F7AE42149FE}" type="parTrans" cxnId="{8ECE7FFB-5C7D-4BB3-BCB9-7BFC8A24DFDC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A8ED64E6-536B-47DD-BD0E-D6ACB7C2E858}" type="sibTrans" cxnId="{8ECE7FFB-5C7D-4BB3-BCB9-7BFC8A24DFDC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F651E0D7-2DFF-4C8C-85BD-6E0A3E77F3A9}">
      <dgm:prSet custT="1"/>
      <dgm:spPr/>
      <dgm:t>
        <a:bodyPr/>
        <a:lstStyle/>
        <a:p>
          <a:r>
            <a:rPr lang="ru-RU" sz="2200" b="1" dirty="0" smtClean="0">
              <a:latin typeface="Arial" pitchFamily="34" charset="0"/>
              <a:cs typeface="Arial" pitchFamily="34" charset="0"/>
            </a:rPr>
            <a:t>Внутренние соединения разделяются на эквивалентные соединения и естественные соединения</a:t>
          </a:r>
          <a:r>
            <a:rPr lang="ru-RU" sz="2200" dirty="0" smtClean="0">
              <a:latin typeface="Arial" pitchFamily="34" charset="0"/>
              <a:cs typeface="Arial" pitchFamily="34" charset="0"/>
            </a:rPr>
            <a:t>. 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829A183F-76CB-4E15-8583-956F416DDF9F}" type="parTrans" cxnId="{02817420-70FE-4563-946D-D69D8C807FFD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11FDF461-CBAB-4C9B-8E42-C5920DA30633}" type="sibTrans" cxnId="{02817420-70FE-4563-946D-D69D8C807FFD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86EE6FF5-18C1-4F3E-8256-F70C4BC906FA}">
      <dgm:prSet custT="1"/>
      <dgm:spPr/>
      <dgm:t>
        <a:bodyPr/>
        <a:lstStyle/>
        <a:p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7813460A-C3B5-4CD9-A802-FC963572C388}" type="parTrans" cxnId="{B0B39936-DCA3-4FCF-9D7C-5573CABA90FF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08AB122E-6258-4A32-8019-823A1CB9E838}" type="sibTrans" cxnId="{B0B39936-DCA3-4FCF-9D7C-5573CABA90FF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0A20125B-90D5-4C7E-9DA0-696123947C30}" type="pres">
      <dgm:prSet presAssocID="{8819569A-D562-4240-9448-96FAB07CF1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100D86-703C-4FBE-A2CB-3BDCA4311B3B}" type="pres">
      <dgm:prSet presAssocID="{AB3BD68B-E4AC-4F0D-A638-60B89D6A424D}" presName="composite" presStyleCnt="0"/>
      <dgm:spPr/>
    </dgm:pt>
    <dgm:pt modelId="{87898837-1194-4E65-AE24-F7A9A00A6385}" type="pres">
      <dgm:prSet presAssocID="{AB3BD68B-E4AC-4F0D-A638-60B89D6A424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87ACD-C266-4E6E-A9BE-F84D053ADAC2}" type="pres">
      <dgm:prSet presAssocID="{AB3BD68B-E4AC-4F0D-A638-60B89D6A424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DACB6-F1CC-4E06-B13B-A28864D378DB}" type="pres">
      <dgm:prSet presAssocID="{9A1D91FA-63D9-4F13-9735-87A6D99B58DB}" presName="sp" presStyleCnt="0"/>
      <dgm:spPr/>
    </dgm:pt>
    <dgm:pt modelId="{356FE6FA-4F15-421A-8291-785AE42D6F76}" type="pres">
      <dgm:prSet presAssocID="{86EE6FF5-18C1-4F3E-8256-F70C4BC906FA}" presName="composite" presStyleCnt="0"/>
      <dgm:spPr/>
    </dgm:pt>
    <dgm:pt modelId="{5A6488D3-F4ED-4AA1-972B-3FF3A3CE59BA}" type="pres">
      <dgm:prSet presAssocID="{86EE6FF5-18C1-4F3E-8256-F70C4BC906F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90784-7434-4849-AEC3-7EBC03381CD2}" type="pres">
      <dgm:prSet presAssocID="{86EE6FF5-18C1-4F3E-8256-F70C4BC906F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AF44FD-797D-43EE-85A4-F563E9C30D53}" type="presOf" srcId="{F651E0D7-2DFF-4C8C-85BD-6E0A3E77F3A9}" destId="{EED90784-7434-4849-AEC3-7EBC03381CD2}" srcOrd="0" destOrd="0" presId="urn:microsoft.com/office/officeart/2005/8/layout/chevron2"/>
    <dgm:cxn modelId="{B0B39936-DCA3-4FCF-9D7C-5573CABA90FF}" srcId="{8819569A-D562-4240-9448-96FAB07CF150}" destId="{86EE6FF5-18C1-4F3E-8256-F70C4BC906FA}" srcOrd="1" destOrd="0" parTransId="{7813460A-C3B5-4CD9-A802-FC963572C388}" sibTransId="{08AB122E-6258-4A32-8019-823A1CB9E838}"/>
    <dgm:cxn modelId="{8ECE7FFB-5C7D-4BB3-BCB9-7BFC8A24DFDC}" srcId="{AB3BD68B-E4AC-4F0D-A638-60B89D6A424D}" destId="{EA639524-4AF4-4685-8C6D-0B45A278B016}" srcOrd="0" destOrd="0" parTransId="{B7AC1949-4B0E-4245-841A-5F7AE42149FE}" sibTransId="{A8ED64E6-536B-47DD-BD0E-D6ACB7C2E858}"/>
    <dgm:cxn modelId="{0CD453A1-E81C-49F9-AEC5-F24BF1D5CAC5}" type="presOf" srcId="{8819569A-D562-4240-9448-96FAB07CF150}" destId="{0A20125B-90D5-4C7E-9DA0-696123947C30}" srcOrd="0" destOrd="0" presId="urn:microsoft.com/office/officeart/2005/8/layout/chevron2"/>
    <dgm:cxn modelId="{46E875F5-BF79-4787-AEC5-3BB8EA58BE81}" type="presOf" srcId="{AB3BD68B-E4AC-4F0D-A638-60B89D6A424D}" destId="{87898837-1194-4E65-AE24-F7A9A00A6385}" srcOrd="0" destOrd="0" presId="urn:microsoft.com/office/officeart/2005/8/layout/chevron2"/>
    <dgm:cxn modelId="{358050BD-60B9-458D-9CBD-B3E69A92155C}" type="presOf" srcId="{EA639524-4AF4-4685-8C6D-0B45A278B016}" destId="{2B787ACD-C266-4E6E-A9BE-F84D053ADAC2}" srcOrd="0" destOrd="0" presId="urn:microsoft.com/office/officeart/2005/8/layout/chevron2"/>
    <dgm:cxn modelId="{719C05B1-BB61-4BD8-9256-354A1511CBF3}" type="presOf" srcId="{86EE6FF5-18C1-4F3E-8256-F70C4BC906FA}" destId="{5A6488D3-F4ED-4AA1-972B-3FF3A3CE59BA}" srcOrd="0" destOrd="0" presId="urn:microsoft.com/office/officeart/2005/8/layout/chevron2"/>
    <dgm:cxn modelId="{02817420-70FE-4563-946D-D69D8C807FFD}" srcId="{86EE6FF5-18C1-4F3E-8256-F70C4BC906FA}" destId="{F651E0D7-2DFF-4C8C-85BD-6E0A3E77F3A9}" srcOrd="0" destOrd="0" parTransId="{829A183F-76CB-4E15-8583-956F416DDF9F}" sibTransId="{11FDF461-CBAB-4C9B-8E42-C5920DA30633}"/>
    <dgm:cxn modelId="{24D13284-75BE-49DE-8886-4D73B02DE28F}" srcId="{8819569A-D562-4240-9448-96FAB07CF150}" destId="{AB3BD68B-E4AC-4F0D-A638-60B89D6A424D}" srcOrd="0" destOrd="0" parTransId="{1AF933E7-7670-4CF7-BA47-45C03C7D3C65}" sibTransId="{9A1D91FA-63D9-4F13-9735-87A6D99B58DB}"/>
    <dgm:cxn modelId="{6D87E757-D027-433E-8BD6-A9C53BA26542}" type="presParOf" srcId="{0A20125B-90D5-4C7E-9DA0-696123947C30}" destId="{44100D86-703C-4FBE-A2CB-3BDCA4311B3B}" srcOrd="0" destOrd="0" presId="urn:microsoft.com/office/officeart/2005/8/layout/chevron2"/>
    <dgm:cxn modelId="{0E8BE4FA-B1F2-415B-8D96-D13F9635A1AA}" type="presParOf" srcId="{44100D86-703C-4FBE-A2CB-3BDCA4311B3B}" destId="{87898837-1194-4E65-AE24-F7A9A00A6385}" srcOrd="0" destOrd="0" presId="urn:microsoft.com/office/officeart/2005/8/layout/chevron2"/>
    <dgm:cxn modelId="{1D7358C7-B283-4D46-ACA4-9DC7A0021998}" type="presParOf" srcId="{44100D86-703C-4FBE-A2CB-3BDCA4311B3B}" destId="{2B787ACD-C266-4E6E-A9BE-F84D053ADAC2}" srcOrd="1" destOrd="0" presId="urn:microsoft.com/office/officeart/2005/8/layout/chevron2"/>
    <dgm:cxn modelId="{1A2C72A7-DBBF-4AE5-B98C-87F18C799C32}" type="presParOf" srcId="{0A20125B-90D5-4C7E-9DA0-696123947C30}" destId="{F42DACB6-F1CC-4E06-B13B-A28864D378DB}" srcOrd="1" destOrd="0" presId="urn:microsoft.com/office/officeart/2005/8/layout/chevron2"/>
    <dgm:cxn modelId="{67714DF6-85E7-400B-92F4-357B1670DDC7}" type="presParOf" srcId="{0A20125B-90D5-4C7E-9DA0-696123947C30}" destId="{356FE6FA-4F15-421A-8291-785AE42D6F76}" srcOrd="2" destOrd="0" presId="urn:microsoft.com/office/officeart/2005/8/layout/chevron2"/>
    <dgm:cxn modelId="{B9741D49-6B3E-4584-BD70-570FD3AE7B95}" type="presParOf" srcId="{356FE6FA-4F15-421A-8291-785AE42D6F76}" destId="{5A6488D3-F4ED-4AA1-972B-3FF3A3CE59BA}" srcOrd="0" destOrd="0" presId="urn:microsoft.com/office/officeart/2005/8/layout/chevron2"/>
    <dgm:cxn modelId="{94A8059A-3F2D-4B85-ADD1-86265BE5BD18}" type="presParOf" srcId="{356FE6FA-4F15-421A-8291-785AE42D6F76}" destId="{EED90784-7434-4849-AEC3-7EBC03381C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80C278-60DF-4A6D-A612-14634855A52C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FED1CCF-0415-4938-87EE-7B3B054B447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Arial" panose="020B0604020202020204" pitchFamily="34" charset="0"/>
            </a:rPr>
            <a:t>Внутреннее соединение </a:t>
          </a:r>
          <a:r>
            <a:rPr lang="ru-RU" sz="1800" b="0" dirty="0" smtClean="0">
              <a:latin typeface="Arial" panose="020B0604020202020204" pitchFamily="34" charset="0"/>
            </a:rPr>
            <a:t>с помощью фразы </a:t>
          </a:r>
          <a:r>
            <a:rPr lang="en-US" sz="1800" b="1" dirty="0" smtClean="0">
              <a:latin typeface="Arial" panose="020B0604020202020204" pitchFamily="34" charset="0"/>
            </a:rPr>
            <a:t>FROM</a:t>
          </a:r>
          <a:r>
            <a:rPr lang="ru-RU" sz="1800" b="0" dirty="0" smtClean="0">
              <a:latin typeface="Arial" panose="020B0604020202020204" pitchFamily="34" charset="0"/>
            </a:rPr>
            <a:t> создается с помощью оператора </a:t>
          </a:r>
          <a:r>
            <a:rPr lang="en-US" sz="1800" b="1" dirty="0" smtClean="0">
              <a:latin typeface="Arial" panose="020B0604020202020204" pitchFamily="34" charset="0"/>
            </a:rPr>
            <a:t>JOIN</a:t>
          </a:r>
          <a:r>
            <a:rPr lang="ru-RU" sz="1800" b="0" dirty="0" smtClean="0">
              <a:latin typeface="Arial" panose="020B0604020202020204" pitchFamily="34" charset="0"/>
            </a:rPr>
            <a:t> с указанием ключевого слова </a:t>
          </a:r>
          <a:r>
            <a:rPr lang="en-US" sz="1800" b="1" dirty="0" smtClean="0">
              <a:latin typeface="Arial" panose="020B0604020202020204" pitchFamily="34" charset="0"/>
            </a:rPr>
            <a:t>INNER</a:t>
          </a:r>
          <a:r>
            <a:rPr lang="ru-RU" sz="1800" b="0" dirty="0" smtClean="0">
              <a:latin typeface="Arial" panose="020B0604020202020204" pitchFamily="34" charset="0"/>
            </a:rPr>
            <a:t> (впрочем, его можно опустить, так как соединение двух таблиц является внутренним по умолчанию). </a:t>
          </a:r>
          <a:endParaRPr lang="ru-RU" sz="1800" dirty="0"/>
        </a:p>
      </dgm:t>
    </dgm:pt>
    <dgm:pt modelId="{8FDC2BA6-46E7-4887-8F58-AF84095231CB}" type="parTrans" cxnId="{B9ECD8CD-67A2-4B34-9C79-401F4B1F3B5B}">
      <dgm:prSet/>
      <dgm:spPr/>
      <dgm:t>
        <a:bodyPr/>
        <a:lstStyle/>
        <a:p>
          <a:endParaRPr lang="ru-RU" sz="1800"/>
        </a:p>
      </dgm:t>
    </dgm:pt>
    <dgm:pt modelId="{BA6CC195-2312-45C0-BC62-72F6C62CCA1E}" type="sibTrans" cxnId="{B9ECD8CD-67A2-4B34-9C79-401F4B1F3B5B}">
      <dgm:prSet/>
      <dgm:spPr/>
      <dgm:t>
        <a:bodyPr/>
        <a:lstStyle/>
        <a:p>
          <a:endParaRPr lang="ru-RU" sz="1800"/>
        </a:p>
      </dgm:t>
    </dgm:pt>
    <dgm:pt modelId="{99D50D55-0949-4156-8D09-B6213B6B1C7F}">
      <dgm:prSet custT="1"/>
      <dgm:spPr/>
      <dgm:t>
        <a:bodyPr/>
        <a:lstStyle/>
        <a:p>
          <a:r>
            <a:rPr lang="ru-RU" sz="1800" b="0" dirty="0" smtClean="0">
              <a:latin typeface="Arial" panose="020B0604020202020204" pitchFamily="34" charset="0"/>
            </a:rPr>
            <a:t>Если не совпадают имена столбцов, участвующих во внутреннем соединении, или соединение производится не по равенству значений, следует использовать уточненное соединение с фразой </a:t>
          </a:r>
          <a:r>
            <a:rPr lang="en-US" sz="1800" b="1" dirty="0" smtClean="0">
              <a:latin typeface="Arial" panose="020B0604020202020204" pitchFamily="34" charset="0"/>
            </a:rPr>
            <a:t>ON</a:t>
          </a:r>
          <a:r>
            <a:rPr lang="ru-RU" sz="1800" b="0" dirty="0" smtClean="0">
              <a:latin typeface="Arial" panose="020B0604020202020204" pitchFamily="34" charset="0"/>
            </a:rPr>
            <a:t>. </a:t>
          </a:r>
          <a:endParaRPr lang="ru-RU" sz="1800" b="0" dirty="0">
            <a:latin typeface="Arial" panose="020B0604020202020204" pitchFamily="34" charset="0"/>
          </a:endParaRPr>
        </a:p>
      </dgm:t>
    </dgm:pt>
    <dgm:pt modelId="{016C8789-069E-4738-A851-6318536E49D4}" type="parTrans" cxnId="{5C12D597-6C5C-4FBB-9C8E-51EBD9F6D9F8}">
      <dgm:prSet/>
      <dgm:spPr/>
      <dgm:t>
        <a:bodyPr/>
        <a:lstStyle/>
        <a:p>
          <a:endParaRPr lang="ru-RU" sz="1800"/>
        </a:p>
      </dgm:t>
    </dgm:pt>
    <dgm:pt modelId="{8F453740-0E0E-4B0D-8EB0-21B7DA982274}" type="sibTrans" cxnId="{5C12D597-6C5C-4FBB-9C8E-51EBD9F6D9F8}">
      <dgm:prSet/>
      <dgm:spPr/>
      <dgm:t>
        <a:bodyPr/>
        <a:lstStyle/>
        <a:p>
          <a:endParaRPr lang="ru-RU" sz="1800"/>
        </a:p>
      </dgm:t>
    </dgm:pt>
    <dgm:pt modelId="{FEE5BD90-C90C-4652-A0D2-E08167690EDF}">
      <dgm:prSet custT="1"/>
      <dgm:spPr/>
      <dgm:t>
        <a:bodyPr/>
        <a:lstStyle/>
        <a:p>
          <a:r>
            <a:rPr lang="ru-RU" sz="1800" b="0" dirty="0" smtClean="0">
              <a:latin typeface="Arial" panose="020B0604020202020204" pitchFamily="34" charset="0"/>
            </a:rPr>
            <a:t>В этом случае внутреннее соединение с помощью фразы </a:t>
          </a:r>
          <a:r>
            <a:rPr lang="en-US" sz="1800" b="1" dirty="0" smtClean="0">
              <a:latin typeface="Arial" panose="020B0604020202020204" pitchFamily="34" charset="0"/>
            </a:rPr>
            <a:t>FROM</a:t>
          </a:r>
          <a:r>
            <a:rPr lang="ru-RU" sz="1800" b="0" dirty="0" smtClean="0">
              <a:latin typeface="Arial" panose="020B0604020202020204" pitchFamily="34" charset="0"/>
            </a:rPr>
            <a:t> очень похоже на соединение с использованием фразы </a:t>
          </a:r>
          <a:r>
            <a:rPr lang="en-US" sz="1800" b="1" dirty="0" smtClean="0">
              <a:latin typeface="Arial" panose="020B0604020202020204" pitchFamily="34" charset="0"/>
            </a:rPr>
            <a:t>WHERE</a:t>
          </a:r>
          <a:r>
            <a:rPr lang="ru-RU" sz="1800" b="0" dirty="0" smtClean="0">
              <a:latin typeface="Arial" panose="020B0604020202020204" pitchFamily="34" charset="0"/>
            </a:rPr>
            <a:t>. </a:t>
          </a:r>
          <a:endParaRPr lang="en-US" sz="1800" b="0" dirty="0" smtClean="0">
            <a:latin typeface="Arial" panose="020B0604020202020204" pitchFamily="34" charset="0"/>
          </a:endParaRPr>
        </a:p>
      </dgm:t>
    </dgm:pt>
    <dgm:pt modelId="{ECB0B059-53CF-4366-96D6-96B849BB709B}" type="parTrans" cxnId="{353833E7-85A9-4FD0-AA32-B0DD0EDAC821}">
      <dgm:prSet/>
      <dgm:spPr/>
      <dgm:t>
        <a:bodyPr/>
        <a:lstStyle/>
        <a:p>
          <a:endParaRPr lang="ru-RU" sz="1800"/>
        </a:p>
      </dgm:t>
    </dgm:pt>
    <dgm:pt modelId="{CA151323-D737-493E-AF1B-614F8992BC6C}" type="sibTrans" cxnId="{353833E7-85A9-4FD0-AA32-B0DD0EDAC821}">
      <dgm:prSet/>
      <dgm:spPr/>
      <dgm:t>
        <a:bodyPr/>
        <a:lstStyle/>
        <a:p>
          <a:endParaRPr lang="ru-RU" sz="1800"/>
        </a:p>
      </dgm:t>
    </dgm:pt>
    <dgm:pt modelId="{E97D5514-31B7-4ABF-9C3F-153A1BCDF5C0}">
      <dgm:prSet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Arial" panose="020B0604020202020204" pitchFamily="34" charset="0"/>
            </a:rPr>
            <a:t>Естественное соединение </a:t>
          </a:r>
          <a:r>
            <a:rPr lang="ru-RU" sz="1800" b="0" dirty="0" smtClean="0">
              <a:latin typeface="Arial" panose="020B0604020202020204" pitchFamily="34" charset="0"/>
            </a:rPr>
            <a:t>выполняется по равенству значений всех пар одноименных столбцов таблиц и не требует задания каких-либо условий и выполняется с помощью фразы</a:t>
          </a:r>
          <a:r>
            <a:rPr lang="ru-RU" sz="1800" dirty="0" smtClean="0">
              <a:latin typeface="Arial" panose="020B0604020202020204" pitchFamily="34" charset="0"/>
            </a:rPr>
            <a:t> </a:t>
          </a:r>
          <a:r>
            <a:rPr lang="en-US" sz="1800" b="1" dirty="0" smtClean="0">
              <a:latin typeface="Arial" panose="020B0604020202020204" pitchFamily="34" charset="0"/>
            </a:rPr>
            <a:t>NATURAL</a:t>
          </a:r>
          <a:r>
            <a:rPr lang="ru-RU" sz="1800" b="1" dirty="0" smtClean="0">
              <a:latin typeface="Arial" panose="020B0604020202020204" pitchFamily="34" charset="0"/>
            </a:rPr>
            <a:t> </a:t>
          </a:r>
          <a:r>
            <a:rPr lang="en-US" sz="1800" b="1" dirty="0" smtClean="0">
              <a:latin typeface="Arial" panose="020B0604020202020204" pitchFamily="34" charset="0"/>
            </a:rPr>
            <a:t>JOIN</a:t>
          </a:r>
          <a:r>
            <a:rPr lang="en-US" sz="1800" dirty="0" smtClean="0">
              <a:latin typeface="Arial" panose="020B0604020202020204" pitchFamily="34" charset="0"/>
            </a:rPr>
            <a:t>.</a:t>
          </a:r>
        </a:p>
      </dgm:t>
    </dgm:pt>
    <dgm:pt modelId="{A66CA64D-F4E5-46D9-8598-AD7A0CD4755E}" type="parTrans" cxnId="{DDC6E25D-9B42-4535-ABA1-E3A575D41AFA}">
      <dgm:prSet/>
      <dgm:spPr/>
      <dgm:t>
        <a:bodyPr/>
        <a:lstStyle/>
        <a:p>
          <a:endParaRPr lang="ru-RU" sz="1800"/>
        </a:p>
      </dgm:t>
    </dgm:pt>
    <dgm:pt modelId="{A8082D69-FFF1-4733-8ED4-3A5F3FE418F0}" type="sibTrans" cxnId="{DDC6E25D-9B42-4535-ABA1-E3A575D41AFA}">
      <dgm:prSet/>
      <dgm:spPr/>
      <dgm:t>
        <a:bodyPr/>
        <a:lstStyle/>
        <a:p>
          <a:endParaRPr lang="ru-RU" sz="1800"/>
        </a:p>
      </dgm:t>
    </dgm:pt>
    <dgm:pt modelId="{022135E5-16B6-49FD-8FF1-275B8A75F089}">
      <dgm:prSet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Arial" panose="020B0604020202020204" pitchFamily="34" charset="0"/>
            </a:rPr>
            <a:t>Перекрестное соединение </a:t>
          </a:r>
          <a:r>
            <a:rPr lang="ru-RU" sz="1800" b="0" dirty="0" smtClean="0">
              <a:latin typeface="Arial" panose="020B0604020202020204" pitchFamily="34" charset="0"/>
            </a:rPr>
            <a:t>эквивалентно декартовому произведению таблиц</a:t>
          </a:r>
          <a:r>
            <a:rPr lang="en-US" sz="1800" b="0" dirty="0" smtClean="0">
              <a:latin typeface="Arial" panose="020B0604020202020204" pitchFamily="34" charset="0"/>
            </a:rPr>
            <a:t> </a:t>
          </a:r>
          <a:r>
            <a:rPr lang="ru-RU" sz="1800" b="0" dirty="0" smtClean="0">
              <a:latin typeface="Arial" panose="020B0604020202020204" pitchFamily="34" charset="0"/>
            </a:rPr>
            <a:t>выполняется с помощью фразы </a:t>
          </a:r>
          <a:r>
            <a:rPr lang="en-US" sz="1800" b="1" dirty="0" smtClean="0">
              <a:latin typeface="Arial" panose="020B0604020202020204" pitchFamily="34" charset="0"/>
            </a:rPr>
            <a:t>CROSS JOIN</a:t>
          </a:r>
          <a:r>
            <a:rPr lang="en-US" sz="1800" dirty="0" smtClean="0">
              <a:latin typeface="Arial" panose="020B0604020202020204" pitchFamily="34" charset="0"/>
            </a:rPr>
            <a:t>. </a:t>
          </a:r>
          <a:r>
            <a:rPr lang="ru-RU" sz="1800" dirty="0" smtClean="0">
              <a:latin typeface="Arial" panose="020B0604020202020204" pitchFamily="34" charset="0"/>
            </a:rPr>
            <a:t> </a:t>
          </a:r>
        </a:p>
      </dgm:t>
    </dgm:pt>
    <dgm:pt modelId="{7181657C-4C70-4F2C-AA03-30E020E4D0F0}" type="parTrans" cxnId="{DD72BE5F-9C4D-4D45-B02E-1EA58864A3C9}">
      <dgm:prSet/>
      <dgm:spPr/>
      <dgm:t>
        <a:bodyPr/>
        <a:lstStyle/>
        <a:p>
          <a:endParaRPr lang="ru-RU" sz="1800"/>
        </a:p>
      </dgm:t>
    </dgm:pt>
    <dgm:pt modelId="{2F4BFBED-D045-4C41-856E-C3195BDC8BA2}" type="sibTrans" cxnId="{DD72BE5F-9C4D-4D45-B02E-1EA58864A3C9}">
      <dgm:prSet/>
      <dgm:spPr/>
      <dgm:t>
        <a:bodyPr/>
        <a:lstStyle/>
        <a:p>
          <a:endParaRPr lang="ru-RU" sz="1800"/>
        </a:p>
      </dgm:t>
    </dgm:pt>
    <dgm:pt modelId="{2B60D484-75FD-43C4-9AD2-094BC1F910A2}" type="pres">
      <dgm:prSet presAssocID="{DA80C278-60DF-4A6D-A612-14634855A5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1C2F21C-F18C-49BC-AD9A-01B639B81226}" type="pres">
      <dgm:prSet presAssocID="{DA80C278-60DF-4A6D-A612-14634855A52C}" presName="Name1" presStyleCnt="0"/>
      <dgm:spPr/>
    </dgm:pt>
    <dgm:pt modelId="{1E5B4F80-96CD-4509-8B69-A067139194A4}" type="pres">
      <dgm:prSet presAssocID="{DA80C278-60DF-4A6D-A612-14634855A52C}" presName="cycle" presStyleCnt="0"/>
      <dgm:spPr/>
    </dgm:pt>
    <dgm:pt modelId="{40B68EC7-E6B7-4E35-BC9F-286C188A46CC}" type="pres">
      <dgm:prSet presAssocID="{DA80C278-60DF-4A6D-A612-14634855A52C}" presName="srcNode" presStyleLbl="node1" presStyleIdx="0" presStyleCnt="5"/>
      <dgm:spPr/>
    </dgm:pt>
    <dgm:pt modelId="{A5AC5787-948B-4EA4-A188-869227200BCC}" type="pres">
      <dgm:prSet presAssocID="{DA80C278-60DF-4A6D-A612-14634855A52C}" presName="conn" presStyleLbl="parChTrans1D2" presStyleIdx="0" presStyleCnt="1"/>
      <dgm:spPr/>
      <dgm:t>
        <a:bodyPr/>
        <a:lstStyle/>
        <a:p>
          <a:endParaRPr lang="ru-RU"/>
        </a:p>
      </dgm:t>
    </dgm:pt>
    <dgm:pt modelId="{C4EF4BE5-72EB-45AD-9E34-3BF93F12533A}" type="pres">
      <dgm:prSet presAssocID="{DA80C278-60DF-4A6D-A612-14634855A52C}" presName="extraNode" presStyleLbl="node1" presStyleIdx="0" presStyleCnt="5"/>
      <dgm:spPr/>
    </dgm:pt>
    <dgm:pt modelId="{51C836A2-2958-4823-B818-F954D44A5EF3}" type="pres">
      <dgm:prSet presAssocID="{DA80C278-60DF-4A6D-A612-14634855A52C}" presName="dstNode" presStyleLbl="node1" presStyleIdx="0" presStyleCnt="5"/>
      <dgm:spPr/>
    </dgm:pt>
    <dgm:pt modelId="{F5E001C3-B3C8-4A60-BCBF-D62A653E9BB4}" type="pres">
      <dgm:prSet presAssocID="{9FED1CCF-0415-4938-87EE-7B3B054B4475}" presName="text_1" presStyleLbl="node1" presStyleIdx="0" presStyleCnt="5" custScaleY="141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297B9-8A15-4C05-9FD2-05A87EC7922E}" type="pres">
      <dgm:prSet presAssocID="{9FED1CCF-0415-4938-87EE-7B3B054B4475}" presName="accent_1" presStyleCnt="0"/>
      <dgm:spPr/>
    </dgm:pt>
    <dgm:pt modelId="{BD018145-9FAF-4A20-B337-79768F4CD75C}" type="pres">
      <dgm:prSet presAssocID="{9FED1CCF-0415-4938-87EE-7B3B054B4475}" presName="accentRepeatNode" presStyleLbl="solidFgAcc1" presStyleIdx="0" presStyleCnt="5"/>
      <dgm:spPr/>
    </dgm:pt>
    <dgm:pt modelId="{A97A9CF9-9C86-43B3-9A80-1CDC0AED6A39}" type="pres">
      <dgm:prSet presAssocID="{99D50D55-0949-4156-8D09-B6213B6B1C7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20CC5-3D18-4848-BF30-DE5F2A985203}" type="pres">
      <dgm:prSet presAssocID="{99D50D55-0949-4156-8D09-B6213B6B1C7F}" presName="accent_2" presStyleCnt="0"/>
      <dgm:spPr/>
    </dgm:pt>
    <dgm:pt modelId="{5935C762-7F44-4954-9C50-44955F19E5FC}" type="pres">
      <dgm:prSet presAssocID="{99D50D55-0949-4156-8D09-B6213B6B1C7F}" presName="accentRepeatNode" presStyleLbl="solidFgAcc1" presStyleIdx="1" presStyleCnt="5"/>
      <dgm:spPr/>
    </dgm:pt>
    <dgm:pt modelId="{64D35359-3C31-44FB-9577-B27D7F855940}" type="pres">
      <dgm:prSet presAssocID="{FEE5BD90-C90C-4652-A0D2-E08167690ED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83779-7C23-46C2-90DF-90AE199F9DA9}" type="pres">
      <dgm:prSet presAssocID="{FEE5BD90-C90C-4652-A0D2-E08167690EDF}" presName="accent_3" presStyleCnt="0"/>
      <dgm:spPr/>
    </dgm:pt>
    <dgm:pt modelId="{3092D201-F472-4DB7-A19A-B68556D517A2}" type="pres">
      <dgm:prSet presAssocID="{FEE5BD90-C90C-4652-A0D2-E08167690EDF}" presName="accentRepeatNode" presStyleLbl="solidFgAcc1" presStyleIdx="2" presStyleCnt="5"/>
      <dgm:spPr/>
    </dgm:pt>
    <dgm:pt modelId="{69C74FDE-0072-42D8-A35A-072D3BF079FA}" type="pres">
      <dgm:prSet presAssocID="{E97D5514-31B7-4ABF-9C3F-153A1BCDF5C0}" presName="text_4" presStyleLbl="node1" presStyleIdx="3" presStyleCnt="5" custScaleY="157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98AF4-FDE4-48C6-A5BE-370E9328D636}" type="pres">
      <dgm:prSet presAssocID="{E97D5514-31B7-4ABF-9C3F-153A1BCDF5C0}" presName="accent_4" presStyleCnt="0"/>
      <dgm:spPr/>
    </dgm:pt>
    <dgm:pt modelId="{E98AEAAE-4298-49E1-B366-AA2F336F483B}" type="pres">
      <dgm:prSet presAssocID="{E97D5514-31B7-4ABF-9C3F-153A1BCDF5C0}" presName="accentRepeatNode" presStyleLbl="solidFgAcc1" presStyleIdx="3" presStyleCnt="5"/>
      <dgm:spPr/>
    </dgm:pt>
    <dgm:pt modelId="{94A3A103-883D-45F4-8AD2-D8B1976B1215}" type="pres">
      <dgm:prSet presAssocID="{022135E5-16B6-49FD-8FF1-275B8A75F08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0CAA7-8F33-4133-BCA4-8371C27C6846}" type="pres">
      <dgm:prSet presAssocID="{022135E5-16B6-49FD-8FF1-275B8A75F089}" presName="accent_5" presStyleCnt="0"/>
      <dgm:spPr/>
    </dgm:pt>
    <dgm:pt modelId="{BB3B3961-9618-423E-A706-4E28C22FF92D}" type="pres">
      <dgm:prSet presAssocID="{022135E5-16B6-49FD-8FF1-275B8A75F089}" presName="accentRepeatNode" presStyleLbl="solidFgAcc1" presStyleIdx="4" presStyleCnt="5"/>
      <dgm:spPr/>
    </dgm:pt>
  </dgm:ptLst>
  <dgm:cxnLst>
    <dgm:cxn modelId="{57DE5F7F-8263-4130-B40C-FA9E93A79E66}" type="presOf" srcId="{FEE5BD90-C90C-4652-A0D2-E08167690EDF}" destId="{64D35359-3C31-44FB-9577-B27D7F855940}" srcOrd="0" destOrd="0" presId="urn:microsoft.com/office/officeart/2008/layout/VerticalCurvedList"/>
    <dgm:cxn modelId="{E5F279CD-3A69-4AA8-8DA4-94A5E34765A0}" type="presOf" srcId="{99D50D55-0949-4156-8D09-B6213B6B1C7F}" destId="{A97A9CF9-9C86-43B3-9A80-1CDC0AED6A39}" srcOrd="0" destOrd="0" presId="urn:microsoft.com/office/officeart/2008/layout/VerticalCurvedList"/>
    <dgm:cxn modelId="{5C12D597-6C5C-4FBB-9C8E-51EBD9F6D9F8}" srcId="{DA80C278-60DF-4A6D-A612-14634855A52C}" destId="{99D50D55-0949-4156-8D09-B6213B6B1C7F}" srcOrd="1" destOrd="0" parTransId="{016C8789-069E-4738-A851-6318536E49D4}" sibTransId="{8F453740-0E0E-4B0D-8EB0-21B7DA982274}"/>
    <dgm:cxn modelId="{B9ECD8CD-67A2-4B34-9C79-401F4B1F3B5B}" srcId="{DA80C278-60DF-4A6D-A612-14634855A52C}" destId="{9FED1CCF-0415-4938-87EE-7B3B054B4475}" srcOrd="0" destOrd="0" parTransId="{8FDC2BA6-46E7-4887-8F58-AF84095231CB}" sibTransId="{BA6CC195-2312-45C0-BC62-72F6C62CCA1E}"/>
    <dgm:cxn modelId="{500B5E97-E358-4A87-B4C5-9DDF302E1103}" type="presOf" srcId="{E97D5514-31B7-4ABF-9C3F-153A1BCDF5C0}" destId="{69C74FDE-0072-42D8-A35A-072D3BF079FA}" srcOrd="0" destOrd="0" presId="urn:microsoft.com/office/officeart/2008/layout/VerticalCurvedList"/>
    <dgm:cxn modelId="{57FC3369-F4F2-42C7-A441-EA2DA485781B}" type="presOf" srcId="{022135E5-16B6-49FD-8FF1-275B8A75F089}" destId="{94A3A103-883D-45F4-8AD2-D8B1976B1215}" srcOrd="0" destOrd="0" presId="urn:microsoft.com/office/officeart/2008/layout/VerticalCurvedList"/>
    <dgm:cxn modelId="{353833E7-85A9-4FD0-AA32-B0DD0EDAC821}" srcId="{DA80C278-60DF-4A6D-A612-14634855A52C}" destId="{FEE5BD90-C90C-4652-A0D2-E08167690EDF}" srcOrd="2" destOrd="0" parTransId="{ECB0B059-53CF-4366-96D6-96B849BB709B}" sibTransId="{CA151323-D737-493E-AF1B-614F8992BC6C}"/>
    <dgm:cxn modelId="{BDB65DFE-D427-4AA0-A26A-9EA6BA0B9941}" type="presOf" srcId="{BA6CC195-2312-45C0-BC62-72F6C62CCA1E}" destId="{A5AC5787-948B-4EA4-A188-869227200BCC}" srcOrd="0" destOrd="0" presId="urn:microsoft.com/office/officeart/2008/layout/VerticalCurvedList"/>
    <dgm:cxn modelId="{E0F08536-ABAB-4496-BD37-43D04D844EDA}" type="presOf" srcId="{DA80C278-60DF-4A6D-A612-14634855A52C}" destId="{2B60D484-75FD-43C4-9AD2-094BC1F910A2}" srcOrd="0" destOrd="0" presId="urn:microsoft.com/office/officeart/2008/layout/VerticalCurvedList"/>
    <dgm:cxn modelId="{DD72BE5F-9C4D-4D45-B02E-1EA58864A3C9}" srcId="{DA80C278-60DF-4A6D-A612-14634855A52C}" destId="{022135E5-16B6-49FD-8FF1-275B8A75F089}" srcOrd="4" destOrd="0" parTransId="{7181657C-4C70-4F2C-AA03-30E020E4D0F0}" sibTransId="{2F4BFBED-D045-4C41-856E-C3195BDC8BA2}"/>
    <dgm:cxn modelId="{DDC6E25D-9B42-4535-ABA1-E3A575D41AFA}" srcId="{DA80C278-60DF-4A6D-A612-14634855A52C}" destId="{E97D5514-31B7-4ABF-9C3F-153A1BCDF5C0}" srcOrd="3" destOrd="0" parTransId="{A66CA64D-F4E5-46D9-8598-AD7A0CD4755E}" sibTransId="{A8082D69-FFF1-4733-8ED4-3A5F3FE418F0}"/>
    <dgm:cxn modelId="{75F8D213-9565-4645-BCE0-9B8DDE9B3F35}" type="presOf" srcId="{9FED1CCF-0415-4938-87EE-7B3B054B4475}" destId="{F5E001C3-B3C8-4A60-BCBF-D62A653E9BB4}" srcOrd="0" destOrd="0" presId="urn:microsoft.com/office/officeart/2008/layout/VerticalCurvedList"/>
    <dgm:cxn modelId="{17965912-ECF0-47D9-AB07-8206349F78BA}" type="presParOf" srcId="{2B60D484-75FD-43C4-9AD2-094BC1F910A2}" destId="{E1C2F21C-F18C-49BC-AD9A-01B639B81226}" srcOrd="0" destOrd="0" presId="urn:microsoft.com/office/officeart/2008/layout/VerticalCurvedList"/>
    <dgm:cxn modelId="{6998AC1E-43F5-42FA-88EE-9F31357BA957}" type="presParOf" srcId="{E1C2F21C-F18C-49BC-AD9A-01B639B81226}" destId="{1E5B4F80-96CD-4509-8B69-A067139194A4}" srcOrd="0" destOrd="0" presId="urn:microsoft.com/office/officeart/2008/layout/VerticalCurvedList"/>
    <dgm:cxn modelId="{6786EA52-93CF-445E-88BB-EFD2A3DDC8BB}" type="presParOf" srcId="{1E5B4F80-96CD-4509-8B69-A067139194A4}" destId="{40B68EC7-E6B7-4E35-BC9F-286C188A46CC}" srcOrd="0" destOrd="0" presId="urn:microsoft.com/office/officeart/2008/layout/VerticalCurvedList"/>
    <dgm:cxn modelId="{EF29D91A-19DD-4C9D-96BA-2B41B66CE736}" type="presParOf" srcId="{1E5B4F80-96CD-4509-8B69-A067139194A4}" destId="{A5AC5787-948B-4EA4-A188-869227200BCC}" srcOrd="1" destOrd="0" presId="urn:microsoft.com/office/officeart/2008/layout/VerticalCurvedList"/>
    <dgm:cxn modelId="{DF4D8973-7159-4C15-98CA-3E1F72FC852C}" type="presParOf" srcId="{1E5B4F80-96CD-4509-8B69-A067139194A4}" destId="{C4EF4BE5-72EB-45AD-9E34-3BF93F12533A}" srcOrd="2" destOrd="0" presId="urn:microsoft.com/office/officeart/2008/layout/VerticalCurvedList"/>
    <dgm:cxn modelId="{407E5AC2-CA96-4F37-9B11-E0F23427F581}" type="presParOf" srcId="{1E5B4F80-96CD-4509-8B69-A067139194A4}" destId="{51C836A2-2958-4823-B818-F954D44A5EF3}" srcOrd="3" destOrd="0" presId="urn:microsoft.com/office/officeart/2008/layout/VerticalCurvedList"/>
    <dgm:cxn modelId="{2B5545F7-5D68-4D72-9DEB-8D6C42204978}" type="presParOf" srcId="{E1C2F21C-F18C-49BC-AD9A-01B639B81226}" destId="{F5E001C3-B3C8-4A60-BCBF-D62A653E9BB4}" srcOrd="1" destOrd="0" presId="urn:microsoft.com/office/officeart/2008/layout/VerticalCurvedList"/>
    <dgm:cxn modelId="{7021C555-53F0-4CF6-B42F-1DE2B679C11D}" type="presParOf" srcId="{E1C2F21C-F18C-49BC-AD9A-01B639B81226}" destId="{35F297B9-8A15-4C05-9FD2-05A87EC7922E}" srcOrd="2" destOrd="0" presId="urn:microsoft.com/office/officeart/2008/layout/VerticalCurvedList"/>
    <dgm:cxn modelId="{3FDC196C-98A0-4110-9249-720E21D8090E}" type="presParOf" srcId="{35F297B9-8A15-4C05-9FD2-05A87EC7922E}" destId="{BD018145-9FAF-4A20-B337-79768F4CD75C}" srcOrd="0" destOrd="0" presId="urn:microsoft.com/office/officeart/2008/layout/VerticalCurvedList"/>
    <dgm:cxn modelId="{1C03E34F-1E78-4A5F-9B71-C217ACE16690}" type="presParOf" srcId="{E1C2F21C-F18C-49BC-AD9A-01B639B81226}" destId="{A97A9CF9-9C86-43B3-9A80-1CDC0AED6A39}" srcOrd="3" destOrd="0" presId="urn:microsoft.com/office/officeart/2008/layout/VerticalCurvedList"/>
    <dgm:cxn modelId="{19F03E64-3371-4839-BA3B-8B421B8EC46C}" type="presParOf" srcId="{E1C2F21C-F18C-49BC-AD9A-01B639B81226}" destId="{BB420CC5-3D18-4848-BF30-DE5F2A985203}" srcOrd="4" destOrd="0" presId="urn:microsoft.com/office/officeart/2008/layout/VerticalCurvedList"/>
    <dgm:cxn modelId="{FB2744E0-1F43-428E-A15E-1225D47EEEFD}" type="presParOf" srcId="{BB420CC5-3D18-4848-BF30-DE5F2A985203}" destId="{5935C762-7F44-4954-9C50-44955F19E5FC}" srcOrd="0" destOrd="0" presId="urn:microsoft.com/office/officeart/2008/layout/VerticalCurvedList"/>
    <dgm:cxn modelId="{A3D65773-FB74-437D-B366-85A94697D439}" type="presParOf" srcId="{E1C2F21C-F18C-49BC-AD9A-01B639B81226}" destId="{64D35359-3C31-44FB-9577-B27D7F855940}" srcOrd="5" destOrd="0" presId="urn:microsoft.com/office/officeart/2008/layout/VerticalCurvedList"/>
    <dgm:cxn modelId="{2DFF1797-3B24-4BDB-A1B9-33B6ED1EA59C}" type="presParOf" srcId="{E1C2F21C-F18C-49BC-AD9A-01B639B81226}" destId="{45883779-7C23-46C2-90DF-90AE199F9DA9}" srcOrd="6" destOrd="0" presId="urn:microsoft.com/office/officeart/2008/layout/VerticalCurvedList"/>
    <dgm:cxn modelId="{650C1F36-755A-4786-A1B7-D8CADD7289E1}" type="presParOf" srcId="{45883779-7C23-46C2-90DF-90AE199F9DA9}" destId="{3092D201-F472-4DB7-A19A-B68556D517A2}" srcOrd="0" destOrd="0" presId="urn:microsoft.com/office/officeart/2008/layout/VerticalCurvedList"/>
    <dgm:cxn modelId="{B16B5C98-E243-4E7B-8FB3-14EB10816606}" type="presParOf" srcId="{E1C2F21C-F18C-49BC-AD9A-01B639B81226}" destId="{69C74FDE-0072-42D8-A35A-072D3BF079FA}" srcOrd="7" destOrd="0" presId="urn:microsoft.com/office/officeart/2008/layout/VerticalCurvedList"/>
    <dgm:cxn modelId="{2D85905A-C1A6-4B48-B328-7EFB1A52A890}" type="presParOf" srcId="{E1C2F21C-F18C-49BC-AD9A-01B639B81226}" destId="{A4098AF4-FDE4-48C6-A5BE-370E9328D636}" srcOrd="8" destOrd="0" presId="urn:microsoft.com/office/officeart/2008/layout/VerticalCurvedList"/>
    <dgm:cxn modelId="{66BE1F68-EF39-413A-A217-23728AA481E7}" type="presParOf" srcId="{A4098AF4-FDE4-48C6-A5BE-370E9328D636}" destId="{E98AEAAE-4298-49E1-B366-AA2F336F483B}" srcOrd="0" destOrd="0" presId="urn:microsoft.com/office/officeart/2008/layout/VerticalCurvedList"/>
    <dgm:cxn modelId="{672ECD56-81A2-4CFF-BD87-47C36DE59F59}" type="presParOf" srcId="{E1C2F21C-F18C-49BC-AD9A-01B639B81226}" destId="{94A3A103-883D-45F4-8AD2-D8B1976B1215}" srcOrd="9" destOrd="0" presId="urn:microsoft.com/office/officeart/2008/layout/VerticalCurvedList"/>
    <dgm:cxn modelId="{25D241AE-89D3-4951-9706-9152E4E9C7C4}" type="presParOf" srcId="{E1C2F21C-F18C-49BC-AD9A-01B639B81226}" destId="{F600CAA7-8F33-4133-BCA4-8371C27C6846}" srcOrd="10" destOrd="0" presId="urn:microsoft.com/office/officeart/2008/layout/VerticalCurvedList"/>
    <dgm:cxn modelId="{63FF45EF-B478-408E-A40E-1C753A2016A7}" type="presParOf" srcId="{F600CAA7-8F33-4133-BCA4-8371C27C6846}" destId="{BB3B3961-9618-423E-A706-4E28C22FF9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1FD7CF-2B80-4B16-9CA2-D71A12B0AA23}" type="doc">
      <dgm:prSet loTypeId="urn:microsoft.com/office/officeart/2005/8/layout/vList5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28091F6-3A47-4115-B648-1A4AD91D32DD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Естественные соединения</a:t>
          </a:r>
          <a:endParaRPr lang="ru-RU" sz="2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10BEFF37-F951-497F-A531-CF18E6844AA2}" type="parTrans" cxnId="{47531E41-270F-461A-9E6B-72C97B8C12E6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54AFA146-DDAC-4E03-B81E-85F65632B264}" type="sibTrans" cxnId="{47531E41-270F-461A-9E6B-72C97B8C12E6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9BE0C2FC-FE9F-44DC-9564-0EA617254721}">
      <dgm:prSet phldrT="[Текст]" custT="1"/>
      <dgm:spPr/>
      <dgm:t>
        <a:bodyPr/>
        <a:lstStyle/>
        <a:p>
          <a:r>
            <a:rPr lang="ru-RU" sz="2200" b="0" i="0" dirty="0" smtClean="0">
              <a:latin typeface="Arial" panose="020B0604020202020204" pitchFamily="34" charset="0"/>
              <a:cs typeface="Arial" panose="020B0604020202020204" pitchFamily="34" charset="0"/>
            </a:rPr>
            <a:t>внутреннее соединение, при котором таблицы соединяются по равенству значений пары столбцов</a:t>
          </a:r>
          <a:r>
            <a:rPr lang="ru-RU" sz="2200" dirty="0" smtClean="0">
              <a:latin typeface="Arial" pitchFamily="34" charset="0"/>
              <a:cs typeface="Arial" pitchFamily="34" charset="0"/>
            </a:rPr>
            <a:t>. 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B184DC2F-CBDA-4D4A-A7D6-0A9A299B660C}" type="parTrans" cxnId="{0DDD6985-0C99-4436-99EB-34180BC673DE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FBF997C6-A66B-4C15-86B3-A238CC7147D9}" type="sibTrans" cxnId="{0DDD6985-0C99-4436-99EB-34180BC673DE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1746A85D-B869-4A7D-9D46-2B1D8D2F8E21}" type="pres">
      <dgm:prSet presAssocID="{FB1FD7CF-2B80-4B16-9CA2-D71A12B0AA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6D7295-F6D6-4C25-AC81-29C0A60ECD77}" type="pres">
      <dgm:prSet presAssocID="{F28091F6-3A47-4115-B648-1A4AD91D32DD}" presName="linNode" presStyleCnt="0"/>
      <dgm:spPr/>
    </dgm:pt>
    <dgm:pt modelId="{290C6CD6-7BE6-4FD0-A853-E21D7B260405}" type="pres">
      <dgm:prSet presAssocID="{F28091F6-3A47-4115-B648-1A4AD91D32DD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4B1D0-9738-41A8-A026-EBFCC3673FCE}" type="pres">
      <dgm:prSet presAssocID="{F28091F6-3A47-4115-B648-1A4AD91D32DD}" presName="descendantText" presStyleLbl="alignAccFollowNode1" presStyleIdx="0" presStyleCnt="1" custScaleY="114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DD6985-0C99-4436-99EB-34180BC673DE}" srcId="{F28091F6-3A47-4115-B648-1A4AD91D32DD}" destId="{9BE0C2FC-FE9F-44DC-9564-0EA617254721}" srcOrd="0" destOrd="0" parTransId="{B184DC2F-CBDA-4D4A-A7D6-0A9A299B660C}" sibTransId="{FBF997C6-A66B-4C15-86B3-A238CC7147D9}"/>
    <dgm:cxn modelId="{47531E41-270F-461A-9E6B-72C97B8C12E6}" srcId="{FB1FD7CF-2B80-4B16-9CA2-D71A12B0AA23}" destId="{F28091F6-3A47-4115-B648-1A4AD91D32DD}" srcOrd="0" destOrd="0" parTransId="{10BEFF37-F951-497F-A531-CF18E6844AA2}" sibTransId="{54AFA146-DDAC-4E03-B81E-85F65632B264}"/>
    <dgm:cxn modelId="{89E2966D-7D73-4AB7-99F0-1775037FB892}" type="presOf" srcId="{FB1FD7CF-2B80-4B16-9CA2-D71A12B0AA23}" destId="{1746A85D-B869-4A7D-9D46-2B1D8D2F8E21}" srcOrd="0" destOrd="0" presId="urn:microsoft.com/office/officeart/2005/8/layout/vList5"/>
    <dgm:cxn modelId="{11A52FA1-41B1-4C4A-B0F1-3B9BA47548C3}" type="presOf" srcId="{9BE0C2FC-FE9F-44DC-9564-0EA617254721}" destId="{AF24B1D0-9738-41A8-A026-EBFCC3673FCE}" srcOrd="0" destOrd="0" presId="urn:microsoft.com/office/officeart/2005/8/layout/vList5"/>
    <dgm:cxn modelId="{0CEA7780-AB72-4409-BF1C-732EF493BC47}" type="presOf" srcId="{F28091F6-3A47-4115-B648-1A4AD91D32DD}" destId="{290C6CD6-7BE6-4FD0-A853-E21D7B260405}" srcOrd="0" destOrd="0" presId="urn:microsoft.com/office/officeart/2005/8/layout/vList5"/>
    <dgm:cxn modelId="{34796069-BDBD-4E9D-90EE-6B53F58546CA}" type="presParOf" srcId="{1746A85D-B869-4A7D-9D46-2B1D8D2F8E21}" destId="{1C6D7295-F6D6-4C25-AC81-29C0A60ECD77}" srcOrd="0" destOrd="0" presId="urn:microsoft.com/office/officeart/2005/8/layout/vList5"/>
    <dgm:cxn modelId="{75C89398-F8FE-4C35-BC16-B663DD5F5433}" type="presParOf" srcId="{1C6D7295-F6D6-4C25-AC81-29C0A60ECD77}" destId="{290C6CD6-7BE6-4FD0-A853-E21D7B260405}" srcOrd="0" destOrd="0" presId="urn:microsoft.com/office/officeart/2005/8/layout/vList5"/>
    <dgm:cxn modelId="{EB97A5C0-A4FD-4D99-B3B3-7EB5AA72319F}" type="presParOf" srcId="{1C6D7295-F6D6-4C25-AC81-29C0A60ECD77}" destId="{AF24B1D0-9738-41A8-A026-EBFCC3673F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406795E-6C33-4C8A-AEF5-18B8F5B5540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745E8BF-7F1C-4DB1-BC82-71A1BD289E26}">
      <dgm:prSet phldrT="[Текст]" custT="1"/>
      <dgm:spPr/>
      <dgm:t>
        <a:bodyPr/>
        <a:lstStyle/>
        <a:p>
          <a:r>
            <a:rPr lang="ru-RU" sz="2200" b="0" i="0" dirty="0" smtClean="0">
              <a:latin typeface="Arial" panose="020B0604020202020204" pitchFamily="34" charset="0"/>
              <a:cs typeface="Arial" panose="020B0604020202020204" pitchFamily="34" charset="0"/>
            </a:rPr>
            <a:t>Соединяемые столбцы должны иметь идентичную семантику, т.е. оба столбца должны иметь одинаковое логическое значение. Соединяемые столбцы не обязательно должны иметь одинаковое имя (или даже одинаковый тип данных).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897C49-A4D2-41F3-AD95-9168F4EA92CE}" type="parTrans" cxnId="{0AE31B68-8636-4EBA-8E38-55C177415227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387598-68F3-4847-A757-44CE924CCD73}" type="sibTrans" cxnId="{0AE31B68-8636-4EBA-8E38-55C177415227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C40BAF-0BA2-4407-AA74-7763B8B5095A}">
      <dgm:prSet custT="1"/>
      <dgm:spPr/>
      <dgm:t>
        <a:bodyPr/>
        <a:lstStyle/>
        <a:p>
          <a:r>
            <a:rPr lang="ru-RU" sz="2200" b="0" i="0" dirty="0" smtClean="0">
              <a:latin typeface="Arial" panose="020B0604020202020204" pitchFamily="34" charset="0"/>
              <a:cs typeface="Arial" panose="020B0604020202020204" pitchFamily="34" charset="0"/>
            </a:rPr>
            <a:t>Соединяются только строки имеющие одинаковое значение в соединяемых столбцах. Строки, не имеющие таких одинаковых значений в результирующий набор не попадут.</a:t>
          </a:r>
          <a:endParaRPr lang="ru-RU" sz="22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2B20AA-6CF0-4060-BBB3-3EA5EAEAD55C}" type="parTrans" cxnId="{2F988E7F-60DE-476B-ABCE-3C50DF8FFF44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90D144-6D99-4FBE-A4DD-784237120A1C}" type="sibTrans" cxnId="{2F988E7F-60DE-476B-ABCE-3C50DF8FFF44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DF0EE2-E43D-4393-968D-66AC7C02335A}">
      <dgm:prSet custT="1"/>
      <dgm:spPr/>
      <dgm:t>
        <a:bodyPr/>
        <a:lstStyle/>
        <a:p>
          <a:r>
            <a:rPr lang="ru-RU" sz="2200" b="0" dirty="0" smtClean="0">
              <a:latin typeface="Arial" panose="020B0604020202020204" pitchFamily="34" charset="0"/>
              <a:cs typeface="Arial" panose="020B0604020202020204" pitchFamily="34" charset="0"/>
            </a:rPr>
            <a:t>Соединение по равенству</a:t>
          </a:r>
          <a:r>
            <a:rPr lang="en-US" sz="22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dirty="0" smtClean="0">
              <a:latin typeface="Arial" panose="020B0604020202020204" pitchFamily="34" charset="0"/>
              <a:cs typeface="Arial" panose="020B0604020202020204" pitchFamily="34" charset="0"/>
            </a:rPr>
            <a:t>позволяет соединить только те пары строк, которые действительно взаимосвязаны друг с другом. </a:t>
          </a:r>
          <a:endParaRPr lang="ru-RU" sz="22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31545-2E22-48D9-ABE2-B4C27B6E3036}" type="parTrans" cxnId="{1C89B597-37EC-4344-9923-1123F6C4D195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ACC3FA-883D-481F-8C74-19290090F678}" type="sibTrans" cxnId="{1C89B597-37EC-4344-9923-1123F6C4D195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E7075E-DEC5-409B-8A78-CBE54F889FC8}">
      <dgm:prSet custT="1"/>
      <dgm:spPr/>
      <dgm:t>
        <a:bodyPr/>
        <a:lstStyle/>
        <a:p>
          <a:r>
            <a:rPr lang="ru-RU" sz="2200" b="0" i="0" dirty="0" smtClean="0">
              <a:latin typeface="Arial" panose="020B0604020202020204" pitchFamily="34" charset="0"/>
              <a:cs typeface="Arial" panose="020B0604020202020204" pitchFamily="34" charset="0"/>
            </a:rPr>
            <a:t>В инструкции SELECT объединить можно до 64 таблиц (ограничение MS SQL), при этом один оператор JOIN соединяет только две таблицы</a:t>
          </a:r>
          <a:r>
            <a:rPr lang="en-US" sz="2200" b="0" i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5FC3D4-8FE6-416D-ABBA-228DEB16ECDD}" type="parTrans" cxnId="{BD6E8153-B8E3-4E5E-B942-8A02730FA473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DD35D4-4D28-455C-AF48-F8BB75292BAB}" type="sibTrans" cxnId="{BD6E8153-B8E3-4E5E-B942-8A02730FA473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217BA-BDFA-4437-92F2-82C4C061C5E3}" type="pres">
      <dgm:prSet presAssocID="{F406795E-6C33-4C8A-AEF5-18B8F5B554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7EF8480-680B-4BBB-8D17-4BAF11FEF504}" type="pres">
      <dgm:prSet presAssocID="{F406795E-6C33-4C8A-AEF5-18B8F5B55403}" presName="Name1" presStyleCnt="0"/>
      <dgm:spPr/>
    </dgm:pt>
    <dgm:pt modelId="{B28A2EC7-176C-4C27-88EB-7853AB199F34}" type="pres">
      <dgm:prSet presAssocID="{F406795E-6C33-4C8A-AEF5-18B8F5B55403}" presName="cycle" presStyleCnt="0"/>
      <dgm:spPr/>
    </dgm:pt>
    <dgm:pt modelId="{73DD4879-5106-4FDD-803A-BE6828474AC5}" type="pres">
      <dgm:prSet presAssocID="{F406795E-6C33-4C8A-AEF5-18B8F5B55403}" presName="srcNode" presStyleLbl="node1" presStyleIdx="0" presStyleCnt="4"/>
      <dgm:spPr/>
    </dgm:pt>
    <dgm:pt modelId="{923630FA-60EB-4556-AD0D-35C695C6C6EC}" type="pres">
      <dgm:prSet presAssocID="{F406795E-6C33-4C8A-AEF5-18B8F5B55403}" presName="conn" presStyleLbl="parChTrans1D2" presStyleIdx="0" presStyleCnt="1"/>
      <dgm:spPr/>
      <dgm:t>
        <a:bodyPr/>
        <a:lstStyle/>
        <a:p>
          <a:endParaRPr lang="ru-RU"/>
        </a:p>
      </dgm:t>
    </dgm:pt>
    <dgm:pt modelId="{9BDA3AE4-E861-4151-85FA-9DBCFAFB20DF}" type="pres">
      <dgm:prSet presAssocID="{F406795E-6C33-4C8A-AEF5-18B8F5B55403}" presName="extraNode" presStyleLbl="node1" presStyleIdx="0" presStyleCnt="4"/>
      <dgm:spPr/>
    </dgm:pt>
    <dgm:pt modelId="{74213CB5-1D50-443F-BDDD-29254CE3EFB6}" type="pres">
      <dgm:prSet presAssocID="{F406795E-6C33-4C8A-AEF5-18B8F5B55403}" presName="dstNode" presStyleLbl="node1" presStyleIdx="0" presStyleCnt="4"/>
      <dgm:spPr/>
    </dgm:pt>
    <dgm:pt modelId="{04F63B44-677A-41A4-AB45-6EA72BC82D58}" type="pres">
      <dgm:prSet presAssocID="{A745E8BF-7F1C-4DB1-BC82-71A1BD289E26}" presName="text_1" presStyleLbl="node1" presStyleIdx="0" presStyleCnt="4" custScaleY="146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09708-0DED-438A-AE81-75A97B2B6A22}" type="pres">
      <dgm:prSet presAssocID="{A745E8BF-7F1C-4DB1-BC82-71A1BD289E26}" presName="accent_1" presStyleCnt="0"/>
      <dgm:spPr/>
    </dgm:pt>
    <dgm:pt modelId="{E729FA09-D993-483F-B3C6-2A123940ECDF}" type="pres">
      <dgm:prSet presAssocID="{A745E8BF-7F1C-4DB1-BC82-71A1BD289E26}" presName="accentRepeatNode" presStyleLbl="solidFgAcc1" presStyleIdx="0" presStyleCnt="4"/>
      <dgm:spPr/>
    </dgm:pt>
    <dgm:pt modelId="{9B500B4E-9050-4BE6-9D5F-F16F2923B5A0}" type="pres">
      <dgm:prSet presAssocID="{04C40BAF-0BA2-4407-AA74-7763B8B5095A}" presName="text_2" presStyleLbl="node1" presStyleIdx="1" presStyleCnt="4" custScaleY="115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D944B-B312-488E-A400-F59611830C70}" type="pres">
      <dgm:prSet presAssocID="{04C40BAF-0BA2-4407-AA74-7763B8B5095A}" presName="accent_2" presStyleCnt="0"/>
      <dgm:spPr/>
    </dgm:pt>
    <dgm:pt modelId="{D6C34B13-0E74-4BDC-9B47-45188B1EDE2D}" type="pres">
      <dgm:prSet presAssocID="{04C40BAF-0BA2-4407-AA74-7763B8B5095A}" presName="accentRepeatNode" presStyleLbl="solidFgAcc1" presStyleIdx="1" presStyleCnt="4"/>
      <dgm:spPr/>
    </dgm:pt>
    <dgm:pt modelId="{BCCCF659-1C6D-4A5C-A755-5BFF385230E6}" type="pres">
      <dgm:prSet presAssocID="{ABDF0EE2-E43D-4393-968D-66AC7C02335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DBB6A-8067-43A3-B06B-15DBB7A965CB}" type="pres">
      <dgm:prSet presAssocID="{ABDF0EE2-E43D-4393-968D-66AC7C02335A}" presName="accent_3" presStyleCnt="0"/>
      <dgm:spPr/>
    </dgm:pt>
    <dgm:pt modelId="{9C8311BE-DD14-43B9-A0FE-1C94DCA5566D}" type="pres">
      <dgm:prSet presAssocID="{ABDF0EE2-E43D-4393-968D-66AC7C02335A}" presName="accentRepeatNode" presStyleLbl="solidFgAcc1" presStyleIdx="2" presStyleCnt="4"/>
      <dgm:spPr/>
    </dgm:pt>
    <dgm:pt modelId="{B0DCB327-2358-4B0E-8CA6-F95541B4B19D}" type="pres">
      <dgm:prSet presAssocID="{3DE7075E-DEC5-409B-8A78-CBE54F889FC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065FF-A286-40F8-9DE3-A76506C26775}" type="pres">
      <dgm:prSet presAssocID="{3DE7075E-DEC5-409B-8A78-CBE54F889FC8}" presName="accent_4" presStyleCnt="0"/>
      <dgm:spPr/>
    </dgm:pt>
    <dgm:pt modelId="{4CB07082-90D6-4999-B615-F8130ED637D0}" type="pres">
      <dgm:prSet presAssocID="{3DE7075E-DEC5-409B-8A78-CBE54F889FC8}" presName="accentRepeatNode" presStyleLbl="solidFgAcc1" presStyleIdx="3" presStyleCnt="4"/>
      <dgm:spPr/>
    </dgm:pt>
  </dgm:ptLst>
  <dgm:cxnLst>
    <dgm:cxn modelId="{BD6E8153-B8E3-4E5E-B942-8A02730FA473}" srcId="{F406795E-6C33-4C8A-AEF5-18B8F5B55403}" destId="{3DE7075E-DEC5-409B-8A78-CBE54F889FC8}" srcOrd="3" destOrd="0" parTransId="{A95FC3D4-8FE6-416D-ABBA-228DEB16ECDD}" sibTransId="{A4DD35D4-4D28-455C-AF48-F8BB75292BAB}"/>
    <dgm:cxn modelId="{0AE31B68-8636-4EBA-8E38-55C177415227}" srcId="{F406795E-6C33-4C8A-AEF5-18B8F5B55403}" destId="{A745E8BF-7F1C-4DB1-BC82-71A1BD289E26}" srcOrd="0" destOrd="0" parTransId="{3D897C49-A4D2-41F3-AD95-9168F4EA92CE}" sibTransId="{C2387598-68F3-4847-A757-44CE924CCD73}"/>
    <dgm:cxn modelId="{FE34CEEC-3F3F-4FF4-A985-869CD55FEE6A}" type="presOf" srcId="{C2387598-68F3-4847-A757-44CE924CCD73}" destId="{923630FA-60EB-4556-AD0D-35C695C6C6EC}" srcOrd="0" destOrd="0" presId="urn:microsoft.com/office/officeart/2008/layout/VerticalCurvedList"/>
    <dgm:cxn modelId="{C9034C5F-0E4A-44D9-A35A-E6415FC5B8AC}" type="presOf" srcId="{ABDF0EE2-E43D-4393-968D-66AC7C02335A}" destId="{BCCCF659-1C6D-4A5C-A755-5BFF385230E6}" srcOrd="0" destOrd="0" presId="urn:microsoft.com/office/officeart/2008/layout/VerticalCurvedList"/>
    <dgm:cxn modelId="{AEFCBEBB-BB97-4039-A7A7-D8468FA2E30C}" type="presOf" srcId="{3DE7075E-DEC5-409B-8A78-CBE54F889FC8}" destId="{B0DCB327-2358-4B0E-8CA6-F95541B4B19D}" srcOrd="0" destOrd="0" presId="urn:microsoft.com/office/officeart/2008/layout/VerticalCurvedList"/>
    <dgm:cxn modelId="{1C89B597-37EC-4344-9923-1123F6C4D195}" srcId="{F406795E-6C33-4C8A-AEF5-18B8F5B55403}" destId="{ABDF0EE2-E43D-4393-968D-66AC7C02335A}" srcOrd="2" destOrd="0" parTransId="{F9831545-2E22-48D9-ABE2-B4C27B6E3036}" sibTransId="{D8ACC3FA-883D-481F-8C74-19290090F678}"/>
    <dgm:cxn modelId="{2F988E7F-60DE-476B-ABCE-3C50DF8FFF44}" srcId="{F406795E-6C33-4C8A-AEF5-18B8F5B55403}" destId="{04C40BAF-0BA2-4407-AA74-7763B8B5095A}" srcOrd="1" destOrd="0" parTransId="{D42B20AA-6CF0-4060-BBB3-3EA5EAEAD55C}" sibTransId="{6190D144-6D99-4FBE-A4DD-784237120A1C}"/>
    <dgm:cxn modelId="{0FA15776-B807-4B5D-A84F-131D8FB9E2DA}" type="presOf" srcId="{04C40BAF-0BA2-4407-AA74-7763B8B5095A}" destId="{9B500B4E-9050-4BE6-9D5F-F16F2923B5A0}" srcOrd="0" destOrd="0" presId="urn:microsoft.com/office/officeart/2008/layout/VerticalCurvedList"/>
    <dgm:cxn modelId="{3B1F710C-564E-416F-AE7F-BA07AD2FA77E}" type="presOf" srcId="{F406795E-6C33-4C8A-AEF5-18B8F5B55403}" destId="{480217BA-BDFA-4437-92F2-82C4C061C5E3}" srcOrd="0" destOrd="0" presId="urn:microsoft.com/office/officeart/2008/layout/VerticalCurvedList"/>
    <dgm:cxn modelId="{11239477-1000-4810-80FE-2EE0A1CDE1AB}" type="presOf" srcId="{A745E8BF-7F1C-4DB1-BC82-71A1BD289E26}" destId="{04F63B44-677A-41A4-AB45-6EA72BC82D58}" srcOrd="0" destOrd="0" presId="urn:microsoft.com/office/officeart/2008/layout/VerticalCurvedList"/>
    <dgm:cxn modelId="{0FB03EAC-D6B0-4142-AAD5-845C52C498C7}" type="presParOf" srcId="{480217BA-BDFA-4437-92F2-82C4C061C5E3}" destId="{67EF8480-680B-4BBB-8D17-4BAF11FEF504}" srcOrd="0" destOrd="0" presId="urn:microsoft.com/office/officeart/2008/layout/VerticalCurvedList"/>
    <dgm:cxn modelId="{BF8D1394-6A56-4B89-98C8-724C76D4848B}" type="presParOf" srcId="{67EF8480-680B-4BBB-8D17-4BAF11FEF504}" destId="{B28A2EC7-176C-4C27-88EB-7853AB199F34}" srcOrd="0" destOrd="0" presId="urn:microsoft.com/office/officeart/2008/layout/VerticalCurvedList"/>
    <dgm:cxn modelId="{B0E89532-0C25-4BBD-8F4C-B4C6ADAD36E8}" type="presParOf" srcId="{B28A2EC7-176C-4C27-88EB-7853AB199F34}" destId="{73DD4879-5106-4FDD-803A-BE6828474AC5}" srcOrd="0" destOrd="0" presId="urn:microsoft.com/office/officeart/2008/layout/VerticalCurvedList"/>
    <dgm:cxn modelId="{1DD84B92-4BC0-4011-A860-73A3146B47D8}" type="presParOf" srcId="{B28A2EC7-176C-4C27-88EB-7853AB199F34}" destId="{923630FA-60EB-4556-AD0D-35C695C6C6EC}" srcOrd="1" destOrd="0" presId="urn:microsoft.com/office/officeart/2008/layout/VerticalCurvedList"/>
    <dgm:cxn modelId="{554D3A57-AE19-488D-91EF-8B8217632A6F}" type="presParOf" srcId="{B28A2EC7-176C-4C27-88EB-7853AB199F34}" destId="{9BDA3AE4-E861-4151-85FA-9DBCFAFB20DF}" srcOrd="2" destOrd="0" presId="urn:microsoft.com/office/officeart/2008/layout/VerticalCurvedList"/>
    <dgm:cxn modelId="{E91DDE37-9AB3-41E7-8C9C-21A9810FBAE3}" type="presParOf" srcId="{B28A2EC7-176C-4C27-88EB-7853AB199F34}" destId="{74213CB5-1D50-443F-BDDD-29254CE3EFB6}" srcOrd="3" destOrd="0" presId="urn:microsoft.com/office/officeart/2008/layout/VerticalCurvedList"/>
    <dgm:cxn modelId="{FF4B155E-EB61-4745-AD7C-8D32F08C9B73}" type="presParOf" srcId="{67EF8480-680B-4BBB-8D17-4BAF11FEF504}" destId="{04F63B44-677A-41A4-AB45-6EA72BC82D58}" srcOrd="1" destOrd="0" presId="urn:microsoft.com/office/officeart/2008/layout/VerticalCurvedList"/>
    <dgm:cxn modelId="{E6C9A665-7363-42D7-B24C-4FBCD43BB216}" type="presParOf" srcId="{67EF8480-680B-4BBB-8D17-4BAF11FEF504}" destId="{1F209708-0DED-438A-AE81-75A97B2B6A22}" srcOrd="2" destOrd="0" presId="urn:microsoft.com/office/officeart/2008/layout/VerticalCurvedList"/>
    <dgm:cxn modelId="{5A0F33CA-617B-468E-A85E-49FEADC7F1CF}" type="presParOf" srcId="{1F209708-0DED-438A-AE81-75A97B2B6A22}" destId="{E729FA09-D993-483F-B3C6-2A123940ECDF}" srcOrd="0" destOrd="0" presId="urn:microsoft.com/office/officeart/2008/layout/VerticalCurvedList"/>
    <dgm:cxn modelId="{D32E4361-336F-4FB8-8313-78BB7925A169}" type="presParOf" srcId="{67EF8480-680B-4BBB-8D17-4BAF11FEF504}" destId="{9B500B4E-9050-4BE6-9D5F-F16F2923B5A0}" srcOrd="3" destOrd="0" presId="urn:microsoft.com/office/officeart/2008/layout/VerticalCurvedList"/>
    <dgm:cxn modelId="{54A42403-4267-47F7-B1BE-C7DA1B6063BD}" type="presParOf" srcId="{67EF8480-680B-4BBB-8D17-4BAF11FEF504}" destId="{27BD944B-B312-488E-A400-F59611830C70}" srcOrd="4" destOrd="0" presId="urn:microsoft.com/office/officeart/2008/layout/VerticalCurvedList"/>
    <dgm:cxn modelId="{96478947-FF61-4BBC-84BE-45A3B429B24F}" type="presParOf" srcId="{27BD944B-B312-488E-A400-F59611830C70}" destId="{D6C34B13-0E74-4BDC-9B47-45188B1EDE2D}" srcOrd="0" destOrd="0" presId="urn:microsoft.com/office/officeart/2008/layout/VerticalCurvedList"/>
    <dgm:cxn modelId="{EC6CFC7C-009D-409E-B8BF-19017AC84116}" type="presParOf" srcId="{67EF8480-680B-4BBB-8D17-4BAF11FEF504}" destId="{BCCCF659-1C6D-4A5C-A755-5BFF385230E6}" srcOrd="5" destOrd="0" presId="urn:microsoft.com/office/officeart/2008/layout/VerticalCurvedList"/>
    <dgm:cxn modelId="{9F406FAD-5E9C-48DD-ADEB-95C7D25684A7}" type="presParOf" srcId="{67EF8480-680B-4BBB-8D17-4BAF11FEF504}" destId="{B50DBB6A-8067-43A3-B06B-15DBB7A965CB}" srcOrd="6" destOrd="0" presId="urn:microsoft.com/office/officeart/2008/layout/VerticalCurvedList"/>
    <dgm:cxn modelId="{89B05B32-6956-4AC5-959C-3342540DCA34}" type="presParOf" srcId="{B50DBB6A-8067-43A3-B06B-15DBB7A965CB}" destId="{9C8311BE-DD14-43B9-A0FE-1C94DCA5566D}" srcOrd="0" destOrd="0" presId="urn:microsoft.com/office/officeart/2008/layout/VerticalCurvedList"/>
    <dgm:cxn modelId="{BC1799D9-8DC7-49CA-B483-182490557857}" type="presParOf" srcId="{67EF8480-680B-4BBB-8D17-4BAF11FEF504}" destId="{B0DCB327-2358-4B0E-8CA6-F95541B4B19D}" srcOrd="7" destOrd="0" presId="urn:microsoft.com/office/officeart/2008/layout/VerticalCurvedList"/>
    <dgm:cxn modelId="{40719367-3049-4D67-937F-6EA9835BA859}" type="presParOf" srcId="{67EF8480-680B-4BBB-8D17-4BAF11FEF504}" destId="{C6D065FF-A286-40F8-9DE3-A76506C26775}" srcOrd="8" destOrd="0" presId="urn:microsoft.com/office/officeart/2008/layout/VerticalCurvedList"/>
    <dgm:cxn modelId="{D3E94F5A-95B4-4AC2-97C9-647FE33471EB}" type="presParOf" srcId="{C6D065FF-A286-40F8-9DE3-A76506C26775}" destId="{4CB07082-90D6-4999-B615-F8130ED637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4171210B-1A10-4098-A98B-8AA41D99889B}" type="presOf" srcId="{41EEE156-812C-45B2-A0E2-67C1334E23B3}" destId="{433E4DE2-9915-4269-92EA-D86023C4FDF5}" srcOrd="0" destOrd="0" presId="urn:microsoft.com/office/officeart/2005/8/layout/default"/>
    <dgm:cxn modelId="{C3A5F1E3-69B9-4A92-AC57-BDB72E1F0883}" type="presOf" srcId="{200690E0-2953-46C9-AA4E-4A7FD54A72B7}" destId="{8656F379-6045-46FA-ABAA-BECFEB9101CE}" srcOrd="0" destOrd="0" presId="urn:microsoft.com/office/officeart/2005/8/layout/default"/>
    <dgm:cxn modelId="{BBFF43E9-47B6-4056-A9BA-9F89EE49F509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89D42A86-9999-45D9-9F06-4BAC4BE66167}" type="presOf" srcId="{41EEE156-812C-45B2-A0E2-67C1334E23B3}" destId="{433E4DE2-9915-4269-92EA-D86023C4FDF5}" srcOrd="0" destOrd="0" presId="urn:microsoft.com/office/officeart/2005/8/layout/default"/>
    <dgm:cxn modelId="{ADAD1692-4247-432F-AF5F-522411A62EAF}" type="presOf" srcId="{200690E0-2953-46C9-AA4E-4A7FD54A72B7}" destId="{8656F379-6045-46FA-ABAA-BECFEB9101CE}" srcOrd="0" destOrd="0" presId="urn:microsoft.com/office/officeart/2005/8/layout/default"/>
    <dgm:cxn modelId="{8B01D5AF-26EC-4F5F-9570-BCBFDBC6A3A6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7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8D763969-090C-43A0-B595-4FFB5A937722}" type="presOf" srcId="{41EEE156-812C-45B2-A0E2-67C1334E23B3}" destId="{433E4DE2-9915-4269-92EA-D86023C4FDF5}" srcOrd="0" destOrd="0" presId="urn:microsoft.com/office/officeart/2005/8/layout/default"/>
    <dgm:cxn modelId="{E212C4A4-E93F-46AA-BD9D-18A90D49BE27}" type="presOf" srcId="{200690E0-2953-46C9-AA4E-4A7FD54A72B7}" destId="{8656F379-6045-46FA-ABAA-BECFEB9101CE}" srcOrd="0" destOrd="0" presId="urn:microsoft.com/office/officeart/2005/8/layout/default"/>
    <dgm:cxn modelId="{6A3DC205-3ABA-468A-B1B8-EBB995289383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75222" custLinFactY="200000" custLinFactNeighborX="-19368" custLinFactNeighborY="248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0EBB2EA1-EB01-4B1E-A0D0-93A44ED5C3D0}" type="presOf" srcId="{200690E0-2953-46C9-AA4E-4A7FD54A72B7}" destId="{8656F379-6045-46FA-ABAA-BECFEB9101CE}" srcOrd="0" destOrd="0" presId="urn:microsoft.com/office/officeart/2005/8/layout/default"/>
    <dgm:cxn modelId="{33E8E430-3BAB-441C-8962-5C739D3B1DB3}" type="presOf" srcId="{41EEE156-812C-45B2-A0E2-67C1334E23B3}" destId="{433E4DE2-9915-4269-92EA-D86023C4FDF5}" srcOrd="0" destOrd="0" presId="urn:microsoft.com/office/officeart/2005/8/layout/default"/>
    <dgm:cxn modelId="{B5735C5E-3E07-4298-94F5-F46CC324D4CA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7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391FC6A8-394E-4E53-BAC7-957C80F4CF92}" type="presOf" srcId="{200690E0-2953-46C9-AA4E-4A7FD54A72B7}" destId="{8656F379-6045-46FA-ABAA-BECFEB9101CE}" srcOrd="0" destOrd="0" presId="urn:microsoft.com/office/officeart/2005/8/layout/default"/>
    <dgm:cxn modelId="{E8CC7CBA-0347-49CC-87BD-1D6DC56434DC}" type="presOf" srcId="{41EEE156-812C-45B2-A0E2-67C1334E23B3}" destId="{433E4DE2-9915-4269-92EA-D86023C4FDF5}" srcOrd="0" destOrd="0" presId="urn:microsoft.com/office/officeart/2005/8/layout/default"/>
    <dgm:cxn modelId="{A614580A-B457-4706-886D-5D76FE6327B1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AD82E1-2BE6-4D04-99A5-62838ACC9520}" type="doc">
      <dgm:prSet loTypeId="urn:microsoft.com/office/officeart/2005/8/layout/p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9550B42-E275-46B5-967D-A92E17D1BC4C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Одна из наиболее важных особенностей предложения </a:t>
          </a:r>
          <a:r>
            <a:rPr lang="en-US" b="1" dirty="0" smtClean="0">
              <a:latin typeface="Arial" pitchFamily="34" charset="0"/>
              <a:cs typeface="Arial" pitchFamily="34" charset="0"/>
            </a:rPr>
            <a:t>SELECT</a:t>
          </a:r>
          <a:r>
            <a:rPr lang="ru-RU" dirty="0" smtClean="0">
              <a:latin typeface="Arial" pitchFamily="34" charset="0"/>
              <a:cs typeface="Arial" pitchFamily="34" charset="0"/>
            </a:rPr>
            <a:t> — это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способность использования связей между различными таблицами, а также вывода содержащейся в них информации.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89AD8781-CA7D-429D-A241-AA3426D0C220}" type="parTrans" cxnId="{1F2EE0D5-2281-40BC-AB9F-F110DE58E9B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E150749-2D82-4B30-9031-B658608DD6C8}" type="sibTrans" cxnId="{1F2EE0D5-2281-40BC-AB9F-F110DE58E9B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796B70B-9B2C-40C6-A238-0D2F49EBDFD3}">
      <dgm:prSet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Операция</a:t>
          </a:r>
          <a:r>
            <a:rPr lang="ru-RU" dirty="0" smtClean="0">
              <a:latin typeface="Arial" pitchFamily="34" charset="0"/>
              <a:cs typeface="Arial" pitchFamily="34" charset="0"/>
            </a:rPr>
            <a:t>, которая приводит к соединению из двух таблиц всех пар строк, для которых выполняется заданное условие, называется </a:t>
          </a:r>
          <a:r>
            <a:rPr lang="ru-RU" b="1" i="1" dirty="0" smtClean="0">
              <a:latin typeface="Arial" pitchFamily="34" charset="0"/>
              <a:cs typeface="Arial" pitchFamily="34" charset="0"/>
            </a:rPr>
            <a:t>соединением таблиц</a:t>
          </a:r>
          <a:r>
            <a:rPr lang="ru-RU" i="1" dirty="0" smtClean="0">
              <a:latin typeface="Arial" pitchFamily="34" charset="0"/>
              <a:cs typeface="Arial" pitchFamily="34" charset="0"/>
            </a:rPr>
            <a:t>. 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2B8EFCAF-3B4F-4B9D-B791-46ECB5C55E99}" type="parTrans" cxnId="{482FE4C5-72AA-4240-9818-35DD06B8C0B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559AB63-7B46-4AB3-9CFF-5E791A3DFDDB}" type="sibTrans" cxnId="{482FE4C5-72AA-4240-9818-35DD06B8C0B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446F25-ED8A-432A-8475-84F575254FE8}" type="pres">
      <dgm:prSet presAssocID="{BEAD82E1-2BE6-4D04-99A5-62838ACC95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4E3B7C-23CA-4A8A-961C-294025AD6B05}" type="pres">
      <dgm:prSet presAssocID="{BEAD82E1-2BE6-4D04-99A5-62838ACC9520}" presName="bkgdShp" presStyleLbl="alignAccFollowNode1" presStyleIdx="0" presStyleCnt="1" custScaleY="44144" custLinFactNeighborY="-30931"/>
      <dgm:spPr/>
    </dgm:pt>
    <dgm:pt modelId="{ABE0D1BF-9B20-4152-A1B3-D7740E33A74F}" type="pres">
      <dgm:prSet presAssocID="{BEAD82E1-2BE6-4D04-99A5-62838ACC9520}" presName="linComp" presStyleCnt="0"/>
      <dgm:spPr/>
    </dgm:pt>
    <dgm:pt modelId="{9D402D24-A89F-4862-8A63-5359F6CF41F8}" type="pres">
      <dgm:prSet presAssocID="{99550B42-E275-46B5-967D-A92E17D1BC4C}" presName="compNode" presStyleCnt="0"/>
      <dgm:spPr/>
    </dgm:pt>
    <dgm:pt modelId="{7EA2D9F0-E0E2-458A-B76A-01D29159BDFD}" type="pres">
      <dgm:prSet presAssocID="{99550B42-E275-46B5-967D-A92E17D1BC4C}" presName="node" presStyleLbl="node1" presStyleIdx="0" presStyleCnt="2" custScaleY="142506" custLinFactNeighborY="-13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F90B9-00A5-4FFC-860B-02AD76196017}" type="pres">
      <dgm:prSet presAssocID="{99550B42-E275-46B5-967D-A92E17D1BC4C}" presName="invisiNode" presStyleLbl="node1" presStyleIdx="0" presStyleCnt="2"/>
      <dgm:spPr/>
    </dgm:pt>
    <dgm:pt modelId="{FE56131A-7C6A-42FF-923B-5E914DC60AFF}" type="pres">
      <dgm:prSet presAssocID="{99550B42-E275-46B5-967D-A92E17D1BC4C}" presName="imagNode" presStyleLbl="fgImgPlace1" presStyleIdx="0" presStyleCnt="2" custScaleY="52007" custLinFactNeighborX="-4092" custLinFactNeighborY="-38083"/>
      <dgm:spPr/>
    </dgm:pt>
    <dgm:pt modelId="{6279AD8E-8512-4248-8A63-01ADA1A805FE}" type="pres">
      <dgm:prSet presAssocID="{7E150749-2D82-4B30-9031-B658608DD6C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6D65455-D71E-4507-B8BE-28DED8B100CE}" type="pres">
      <dgm:prSet presAssocID="{2796B70B-9B2C-40C6-A238-0D2F49EBDFD3}" presName="compNode" presStyleCnt="0"/>
      <dgm:spPr/>
    </dgm:pt>
    <dgm:pt modelId="{96DDF686-84CE-4AC6-AF43-E7F76E3064BC}" type="pres">
      <dgm:prSet presAssocID="{2796B70B-9B2C-40C6-A238-0D2F49EBDFD3}" presName="node" presStyleLbl="node1" presStyleIdx="1" presStyleCnt="2" custScaleY="142506" custLinFactNeighborY="-13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9926B-58D6-4983-9893-48C498784E0B}" type="pres">
      <dgm:prSet presAssocID="{2796B70B-9B2C-40C6-A238-0D2F49EBDFD3}" presName="invisiNode" presStyleLbl="node1" presStyleIdx="1" presStyleCnt="2"/>
      <dgm:spPr/>
    </dgm:pt>
    <dgm:pt modelId="{CC32BBE1-84D7-48D1-9C78-06F77DB1ABF8}" type="pres">
      <dgm:prSet presAssocID="{2796B70B-9B2C-40C6-A238-0D2F49EBDFD3}" presName="imagNode" presStyleLbl="fgImgPlace1" presStyleIdx="1" presStyleCnt="2" custScaleY="52007" custLinFactNeighborX="-4092" custLinFactNeighborY="-38083"/>
      <dgm:spPr/>
    </dgm:pt>
  </dgm:ptLst>
  <dgm:cxnLst>
    <dgm:cxn modelId="{FE6427C8-4EB4-42CF-9509-B77B717A0205}" type="presOf" srcId="{7E150749-2D82-4B30-9031-B658608DD6C8}" destId="{6279AD8E-8512-4248-8A63-01ADA1A805FE}" srcOrd="0" destOrd="0" presId="urn:microsoft.com/office/officeart/2005/8/layout/pList2"/>
    <dgm:cxn modelId="{482FE4C5-72AA-4240-9818-35DD06B8C0BA}" srcId="{BEAD82E1-2BE6-4D04-99A5-62838ACC9520}" destId="{2796B70B-9B2C-40C6-A238-0D2F49EBDFD3}" srcOrd="1" destOrd="0" parTransId="{2B8EFCAF-3B4F-4B9D-B791-46ECB5C55E99}" sibTransId="{C559AB63-7B46-4AB3-9CFF-5E791A3DFDDB}"/>
    <dgm:cxn modelId="{59EA653A-4262-4159-9EA0-4AEE9A92CF08}" type="presOf" srcId="{BEAD82E1-2BE6-4D04-99A5-62838ACC9520}" destId="{DC446F25-ED8A-432A-8475-84F575254FE8}" srcOrd="0" destOrd="0" presId="urn:microsoft.com/office/officeart/2005/8/layout/pList2"/>
    <dgm:cxn modelId="{AA580499-03EC-4ABE-AA90-F43696DEECBA}" type="presOf" srcId="{99550B42-E275-46B5-967D-A92E17D1BC4C}" destId="{7EA2D9F0-E0E2-458A-B76A-01D29159BDFD}" srcOrd="0" destOrd="0" presId="urn:microsoft.com/office/officeart/2005/8/layout/pList2"/>
    <dgm:cxn modelId="{1F2EE0D5-2281-40BC-AB9F-F110DE58E9B8}" srcId="{BEAD82E1-2BE6-4D04-99A5-62838ACC9520}" destId="{99550B42-E275-46B5-967D-A92E17D1BC4C}" srcOrd="0" destOrd="0" parTransId="{89AD8781-CA7D-429D-A241-AA3426D0C220}" sibTransId="{7E150749-2D82-4B30-9031-B658608DD6C8}"/>
    <dgm:cxn modelId="{C259869F-3C95-470D-89A7-B04F8A68FF4B}" type="presOf" srcId="{2796B70B-9B2C-40C6-A238-0D2F49EBDFD3}" destId="{96DDF686-84CE-4AC6-AF43-E7F76E3064BC}" srcOrd="0" destOrd="0" presId="urn:microsoft.com/office/officeart/2005/8/layout/pList2"/>
    <dgm:cxn modelId="{CAEBD3E0-C3FE-44E7-B67A-3CC1FFA98C1F}" type="presParOf" srcId="{DC446F25-ED8A-432A-8475-84F575254FE8}" destId="{7D4E3B7C-23CA-4A8A-961C-294025AD6B05}" srcOrd="0" destOrd="0" presId="urn:microsoft.com/office/officeart/2005/8/layout/pList2"/>
    <dgm:cxn modelId="{A324B63A-A4D7-40B6-A78B-003F0223E217}" type="presParOf" srcId="{DC446F25-ED8A-432A-8475-84F575254FE8}" destId="{ABE0D1BF-9B20-4152-A1B3-D7740E33A74F}" srcOrd="1" destOrd="0" presId="urn:microsoft.com/office/officeart/2005/8/layout/pList2"/>
    <dgm:cxn modelId="{80714E7E-02E6-4D44-890D-56DA0FA29988}" type="presParOf" srcId="{ABE0D1BF-9B20-4152-A1B3-D7740E33A74F}" destId="{9D402D24-A89F-4862-8A63-5359F6CF41F8}" srcOrd="0" destOrd="0" presId="urn:microsoft.com/office/officeart/2005/8/layout/pList2"/>
    <dgm:cxn modelId="{E0B1FDA8-C3D3-467B-88D8-94554E12A9F9}" type="presParOf" srcId="{9D402D24-A89F-4862-8A63-5359F6CF41F8}" destId="{7EA2D9F0-E0E2-458A-B76A-01D29159BDFD}" srcOrd="0" destOrd="0" presId="urn:microsoft.com/office/officeart/2005/8/layout/pList2"/>
    <dgm:cxn modelId="{A11CC35D-E84F-412A-AE78-4E588F5A7B50}" type="presParOf" srcId="{9D402D24-A89F-4862-8A63-5359F6CF41F8}" destId="{703F90B9-00A5-4FFC-860B-02AD76196017}" srcOrd="1" destOrd="0" presId="urn:microsoft.com/office/officeart/2005/8/layout/pList2"/>
    <dgm:cxn modelId="{283A1DC8-1CBE-4C2D-8E38-1F2A00BCDDEA}" type="presParOf" srcId="{9D402D24-A89F-4862-8A63-5359F6CF41F8}" destId="{FE56131A-7C6A-42FF-923B-5E914DC60AFF}" srcOrd="2" destOrd="0" presId="urn:microsoft.com/office/officeart/2005/8/layout/pList2"/>
    <dgm:cxn modelId="{18D90FA2-9913-44BB-ADE5-FE3B6A9C976F}" type="presParOf" srcId="{ABE0D1BF-9B20-4152-A1B3-D7740E33A74F}" destId="{6279AD8E-8512-4248-8A63-01ADA1A805FE}" srcOrd="1" destOrd="0" presId="urn:microsoft.com/office/officeart/2005/8/layout/pList2"/>
    <dgm:cxn modelId="{D0CF4B09-2C3D-40CE-A737-61B9BA79246D}" type="presParOf" srcId="{ABE0D1BF-9B20-4152-A1B3-D7740E33A74F}" destId="{06D65455-D71E-4507-B8BE-28DED8B100CE}" srcOrd="2" destOrd="0" presId="urn:microsoft.com/office/officeart/2005/8/layout/pList2"/>
    <dgm:cxn modelId="{B6616BCD-CB21-4587-9E0F-55F59ECF14DB}" type="presParOf" srcId="{06D65455-D71E-4507-B8BE-28DED8B100CE}" destId="{96DDF686-84CE-4AC6-AF43-E7F76E3064BC}" srcOrd="0" destOrd="0" presId="urn:microsoft.com/office/officeart/2005/8/layout/pList2"/>
    <dgm:cxn modelId="{DC569434-ECCE-4EF5-B66E-354AA79559C4}" type="presParOf" srcId="{06D65455-D71E-4507-B8BE-28DED8B100CE}" destId="{26B9926B-58D6-4983-9893-48C498784E0B}" srcOrd="1" destOrd="0" presId="urn:microsoft.com/office/officeart/2005/8/layout/pList2"/>
    <dgm:cxn modelId="{6AD1B591-0B5C-4D2D-B838-B1F5CA28DDA3}" type="presParOf" srcId="{06D65455-D71E-4507-B8BE-28DED8B100CE}" destId="{CC32BBE1-84D7-48D1-9C78-06F77DB1ABF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7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3E41CA63-0624-4D8D-99F2-A14DC8876AA5}" type="presOf" srcId="{200690E0-2953-46C9-AA4E-4A7FD54A72B7}" destId="{8656F379-6045-46FA-ABAA-BECFEB9101CE}" srcOrd="0" destOrd="0" presId="urn:microsoft.com/office/officeart/2005/8/layout/default"/>
    <dgm:cxn modelId="{052800D5-FF56-44EA-98EA-D6020E61E1DF}" type="presOf" srcId="{41EEE156-812C-45B2-A0E2-67C1334E23B3}" destId="{433E4DE2-9915-4269-92EA-D86023C4FDF5}" srcOrd="0" destOrd="0" presId="urn:microsoft.com/office/officeart/2005/8/layout/default"/>
    <dgm:cxn modelId="{62CE4224-D866-469A-A6E7-3CD3D8173E84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7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0EFBC2C9-9816-4025-B712-5BFBAEAD5625}" type="presOf" srcId="{41EEE156-812C-45B2-A0E2-67C1334E23B3}" destId="{433E4DE2-9915-4269-92EA-D86023C4FDF5}" srcOrd="0" destOrd="0" presId="urn:microsoft.com/office/officeart/2005/8/layout/default"/>
    <dgm:cxn modelId="{47E490D4-6762-483E-B9F4-2C81968516E5}" type="presOf" srcId="{200690E0-2953-46C9-AA4E-4A7FD54A72B7}" destId="{8656F379-6045-46FA-ABAA-BECFEB9101CE}" srcOrd="0" destOrd="0" presId="urn:microsoft.com/office/officeart/2005/8/layout/default"/>
    <dgm:cxn modelId="{6752FC14-D044-4615-8D42-086F7DE4D8D6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7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7BC2C2C7-4A06-457D-AEE5-2C931B159416}" type="presOf" srcId="{41EEE156-812C-45B2-A0E2-67C1334E23B3}" destId="{433E4DE2-9915-4269-92EA-D86023C4FDF5}" srcOrd="0" destOrd="0" presId="urn:microsoft.com/office/officeart/2005/8/layout/default"/>
    <dgm:cxn modelId="{C54A438D-D7DE-4460-9D70-C01FE322D80A}" type="presOf" srcId="{200690E0-2953-46C9-AA4E-4A7FD54A72B7}" destId="{8656F379-6045-46FA-ABAA-BECFEB9101CE}" srcOrd="0" destOrd="0" presId="urn:microsoft.com/office/officeart/2005/8/layout/default"/>
    <dgm:cxn modelId="{5050389B-6516-45D1-8E54-905F8A1E2158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7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290ABFE2-328E-4A00-918B-800D52046337}" type="presOf" srcId="{41EEE156-812C-45B2-A0E2-67C1334E23B3}" destId="{433E4DE2-9915-4269-92EA-D86023C4FDF5}" srcOrd="0" destOrd="0" presId="urn:microsoft.com/office/officeart/2005/8/layout/default"/>
    <dgm:cxn modelId="{78FD319C-849D-4C8C-95EE-99F47B69B7BD}" type="presOf" srcId="{200690E0-2953-46C9-AA4E-4A7FD54A72B7}" destId="{8656F379-6045-46FA-ABAA-BECFEB9101CE}" srcOrd="0" destOrd="0" presId="urn:microsoft.com/office/officeart/2005/8/layout/default"/>
    <dgm:cxn modelId="{17A7C624-5636-4C8E-BA01-9CF285398BEF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04DE4E8-58F4-464A-A477-CF42B4C796F8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</dgm:pt>
    <dgm:pt modelId="{001CA0B2-9B4B-4FF5-8DDB-1BA62816AAA2}">
      <dgm:prSet phldrT="[Текст]" custT="1"/>
      <dgm:spPr/>
      <dgm:t>
        <a:bodyPr/>
        <a:lstStyle/>
        <a:p>
          <a:r>
            <a:rPr lang="ru-RU" sz="2100" dirty="0" smtClean="0">
              <a:latin typeface="Arial" pitchFamily="34" charset="0"/>
            </a:rPr>
            <a:t>1. Определить множество таблиц, необходимых для ответа на запрос. В это множество должны входить таблицы, в столбцах которых сформулированы условия, а также те столбцы, которые необходимо вывести. Это так называемые </a:t>
          </a:r>
          <a:r>
            <a:rPr lang="ru-RU" sz="2100" b="1" i="1" dirty="0" smtClean="0">
              <a:latin typeface="Arial" pitchFamily="34" charset="0"/>
            </a:rPr>
            <a:t>базовые таблицы запроса</a:t>
          </a:r>
          <a:r>
            <a:rPr lang="ru-RU" sz="2100" i="1" dirty="0" smtClean="0">
              <a:latin typeface="Arial" pitchFamily="34" charset="0"/>
            </a:rPr>
            <a:t>.</a:t>
          </a:r>
          <a:endParaRPr lang="ru-RU" sz="2100" dirty="0"/>
        </a:p>
      </dgm:t>
    </dgm:pt>
    <dgm:pt modelId="{CF078A7E-6B7E-4D43-BDE8-4DCF654BBC78}" type="parTrans" cxnId="{76E9DE35-79D2-40E3-93A4-97C32D57FF00}">
      <dgm:prSet/>
      <dgm:spPr/>
      <dgm:t>
        <a:bodyPr/>
        <a:lstStyle/>
        <a:p>
          <a:endParaRPr lang="ru-RU" sz="2100"/>
        </a:p>
      </dgm:t>
    </dgm:pt>
    <dgm:pt modelId="{1B267636-0DDD-425F-ACC5-6F2904E7104E}" type="sibTrans" cxnId="{76E9DE35-79D2-40E3-93A4-97C32D57FF00}">
      <dgm:prSet/>
      <dgm:spPr/>
      <dgm:t>
        <a:bodyPr/>
        <a:lstStyle/>
        <a:p>
          <a:endParaRPr lang="ru-RU" sz="2100"/>
        </a:p>
      </dgm:t>
    </dgm:pt>
    <dgm:pt modelId="{F94EE9C5-8A83-4A5B-9609-2356C15522AB}">
      <dgm:prSet custT="1"/>
      <dgm:spPr/>
      <dgm:t>
        <a:bodyPr/>
        <a:lstStyle/>
        <a:p>
          <a:r>
            <a:rPr lang="ru-RU" sz="2100" dirty="0" smtClean="0">
              <a:latin typeface="Arial" pitchFamily="34" charset="0"/>
            </a:rPr>
            <a:t>2. В структуре взаимосвязанных таблиц найти </a:t>
          </a:r>
          <a:r>
            <a:rPr lang="ru-RU" sz="2100" b="1" dirty="0" smtClean="0">
              <a:latin typeface="Arial" pitchFamily="34" charset="0"/>
            </a:rPr>
            <a:t>путь</a:t>
          </a:r>
          <a:r>
            <a:rPr lang="ru-RU" sz="2100" dirty="0" smtClean="0">
              <a:latin typeface="Arial" pitchFamily="34" charset="0"/>
            </a:rPr>
            <a:t>, соединяющий базовые таблицы. Это так называемый </a:t>
          </a:r>
          <a:r>
            <a:rPr lang="ru-RU" sz="2100" b="1" i="1" dirty="0" smtClean="0">
              <a:latin typeface="Arial" pitchFamily="34" charset="0"/>
            </a:rPr>
            <a:t>путь вычисления запроса</a:t>
          </a:r>
          <a:r>
            <a:rPr lang="ru-RU" sz="2100" i="1" dirty="0" smtClean="0">
              <a:latin typeface="Arial" pitchFamily="34" charset="0"/>
            </a:rPr>
            <a:t>. </a:t>
          </a:r>
          <a:r>
            <a:rPr lang="ru-RU" sz="2100" dirty="0" smtClean="0">
              <a:latin typeface="Arial" pitchFamily="34" charset="0"/>
            </a:rPr>
            <a:t>В результате вы получите перечень таблиц, необходимых для формулировки запроса. Это так называемые </a:t>
          </a:r>
          <a:r>
            <a:rPr lang="ru-RU" sz="2100" b="1" i="1" dirty="0" smtClean="0">
              <a:latin typeface="Arial" pitchFamily="34" charset="0"/>
            </a:rPr>
            <a:t>таблицы запроса</a:t>
          </a:r>
          <a:r>
            <a:rPr lang="ru-RU" sz="2100" i="1" dirty="0" smtClean="0">
              <a:latin typeface="Arial" pitchFamily="34" charset="0"/>
            </a:rPr>
            <a:t>.</a:t>
          </a:r>
          <a:endParaRPr lang="ru-RU" sz="2100" dirty="0">
            <a:latin typeface="Arial" pitchFamily="34" charset="0"/>
          </a:endParaRPr>
        </a:p>
      </dgm:t>
    </dgm:pt>
    <dgm:pt modelId="{55492789-31D2-4A97-9349-1FB7C52379A8}" type="parTrans" cxnId="{0B395BB4-C33F-422A-914D-B69E42DF3ED0}">
      <dgm:prSet/>
      <dgm:spPr/>
      <dgm:t>
        <a:bodyPr/>
        <a:lstStyle/>
        <a:p>
          <a:endParaRPr lang="ru-RU" sz="2100"/>
        </a:p>
      </dgm:t>
    </dgm:pt>
    <dgm:pt modelId="{7ECFD77A-9B80-4DE9-9EC4-BC811AE8E21A}" type="sibTrans" cxnId="{0B395BB4-C33F-422A-914D-B69E42DF3ED0}">
      <dgm:prSet/>
      <dgm:spPr/>
      <dgm:t>
        <a:bodyPr/>
        <a:lstStyle/>
        <a:p>
          <a:endParaRPr lang="ru-RU" sz="2100"/>
        </a:p>
      </dgm:t>
    </dgm:pt>
    <dgm:pt modelId="{5C989726-06B2-469D-986C-BABD500457B7}">
      <dgm:prSet custT="1"/>
      <dgm:spPr/>
      <dgm:t>
        <a:bodyPr/>
        <a:lstStyle/>
        <a:p>
          <a:r>
            <a:rPr lang="ru-RU" sz="2100" dirty="0" smtClean="0">
              <a:latin typeface="Arial" pitchFamily="34" charset="0"/>
            </a:rPr>
            <a:t>3. Во фразе </a:t>
          </a:r>
          <a:r>
            <a:rPr lang="ru-RU" sz="2100" b="1" dirty="0" err="1" smtClean="0">
              <a:latin typeface="Arial" pitchFamily="34" charset="0"/>
            </a:rPr>
            <a:t>FROM</a:t>
          </a:r>
          <a:r>
            <a:rPr lang="ru-RU" sz="2100" dirty="0" smtClean="0">
              <a:latin typeface="Arial" pitchFamily="34" charset="0"/>
            </a:rPr>
            <a:t> перечислить необходимые таблицы.</a:t>
          </a:r>
          <a:endParaRPr lang="ru-RU" sz="2100" dirty="0">
            <a:latin typeface="Arial" pitchFamily="34" charset="0"/>
          </a:endParaRPr>
        </a:p>
      </dgm:t>
    </dgm:pt>
    <dgm:pt modelId="{A0E5B26F-76A4-4791-9E84-86B196FBAC39}" type="parTrans" cxnId="{47D081C4-236F-4F57-8D2A-67918C485272}">
      <dgm:prSet/>
      <dgm:spPr/>
      <dgm:t>
        <a:bodyPr/>
        <a:lstStyle/>
        <a:p>
          <a:endParaRPr lang="ru-RU" sz="2100"/>
        </a:p>
      </dgm:t>
    </dgm:pt>
    <dgm:pt modelId="{72CEA14A-7706-4D1E-AD98-CA387759D3DD}" type="sibTrans" cxnId="{47D081C4-236F-4F57-8D2A-67918C485272}">
      <dgm:prSet/>
      <dgm:spPr/>
      <dgm:t>
        <a:bodyPr/>
        <a:lstStyle/>
        <a:p>
          <a:endParaRPr lang="ru-RU" sz="2100"/>
        </a:p>
      </dgm:t>
    </dgm:pt>
    <dgm:pt modelId="{744C8273-1B45-41A8-BFDF-557B521DB16D}">
      <dgm:prSet custT="1"/>
      <dgm:spPr/>
      <dgm:t>
        <a:bodyPr/>
        <a:lstStyle/>
        <a:p>
          <a:r>
            <a:rPr lang="ru-RU" sz="2100" dirty="0" smtClean="0">
              <a:latin typeface="Arial" pitchFamily="34" charset="0"/>
            </a:rPr>
            <a:t>4. Во фразе </a:t>
          </a:r>
          <a:r>
            <a:rPr lang="ru-RU" sz="2100" b="1" dirty="0" err="1" smtClean="0">
              <a:latin typeface="Arial" pitchFamily="34" charset="0"/>
            </a:rPr>
            <a:t>WHERE</a:t>
          </a:r>
          <a:r>
            <a:rPr lang="ru-RU" sz="2100" dirty="0" smtClean="0">
              <a:latin typeface="Arial" pitchFamily="34" charset="0"/>
            </a:rPr>
            <a:t> </a:t>
          </a:r>
          <a:r>
            <a:rPr lang="ru-RU" sz="2100" b="1" dirty="0" smtClean="0">
              <a:latin typeface="Arial" pitchFamily="34" charset="0"/>
            </a:rPr>
            <a:t>соединить таблицы запроса</a:t>
          </a:r>
          <a:r>
            <a:rPr lang="ru-RU" sz="2100" dirty="0" smtClean="0">
              <a:latin typeface="Arial" pitchFamily="34" charset="0"/>
            </a:rPr>
            <a:t> и при необходимости задать </a:t>
          </a:r>
          <a:r>
            <a:rPr lang="ru-RU" sz="2100" b="1" dirty="0" smtClean="0">
              <a:latin typeface="Arial" pitchFamily="34" charset="0"/>
            </a:rPr>
            <a:t>условия отбора строк в базовых таблицах запроса</a:t>
          </a:r>
          <a:r>
            <a:rPr lang="ru-RU" sz="2100" dirty="0" smtClean="0">
              <a:latin typeface="Arial" pitchFamily="34" charset="0"/>
            </a:rPr>
            <a:t>.</a:t>
          </a:r>
          <a:endParaRPr lang="ru-RU" sz="2100" dirty="0">
            <a:latin typeface="Arial" pitchFamily="34" charset="0"/>
          </a:endParaRPr>
        </a:p>
      </dgm:t>
    </dgm:pt>
    <dgm:pt modelId="{04C4871F-997B-4148-AC32-E70A76DD7B1D}" type="parTrans" cxnId="{FAF62980-A2BA-4B81-AA21-C6DA18B671CB}">
      <dgm:prSet/>
      <dgm:spPr/>
      <dgm:t>
        <a:bodyPr/>
        <a:lstStyle/>
        <a:p>
          <a:endParaRPr lang="ru-RU" sz="2100"/>
        </a:p>
      </dgm:t>
    </dgm:pt>
    <dgm:pt modelId="{D123E0F5-18D1-4289-9EEB-A2E56D600A74}" type="sibTrans" cxnId="{FAF62980-A2BA-4B81-AA21-C6DA18B671CB}">
      <dgm:prSet/>
      <dgm:spPr/>
      <dgm:t>
        <a:bodyPr/>
        <a:lstStyle/>
        <a:p>
          <a:endParaRPr lang="ru-RU" sz="2100"/>
        </a:p>
      </dgm:t>
    </dgm:pt>
    <dgm:pt modelId="{499A546D-1DD6-484C-95A9-E36628CAD6A8}">
      <dgm:prSet custT="1"/>
      <dgm:spPr/>
      <dgm:t>
        <a:bodyPr/>
        <a:lstStyle/>
        <a:p>
          <a:r>
            <a:rPr lang="ru-RU" sz="2100" smtClean="0">
              <a:latin typeface="Arial" pitchFamily="34" charset="0"/>
            </a:rPr>
            <a:t>5. Во фразе </a:t>
          </a:r>
          <a:r>
            <a:rPr lang="ru-RU" sz="2100" b="1" smtClean="0">
              <a:latin typeface="Arial" pitchFamily="34" charset="0"/>
            </a:rPr>
            <a:t>SELECT</a:t>
          </a:r>
          <a:r>
            <a:rPr lang="ru-RU" sz="2100" smtClean="0">
              <a:latin typeface="Arial" pitchFamily="34" charset="0"/>
            </a:rPr>
            <a:t> перечислить выводимые столбцы.</a:t>
          </a:r>
          <a:endParaRPr lang="ru-RU" sz="2100" dirty="0">
            <a:latin typeface="Arial" pitchFamily="34" charset="0"/>
          </a:endParaRPr>
        </a:p>
      </dgm:t>
    </dgm:pt>
    <dgm:pt modelId="{042643FF-381A-47EE-9CC7-299D3B4CF320}" type="parTrans" cxnId="{664B6296-D1B1-4611-9834-A14E43FBF67B}">
      <dgm:prSet/>
      <dgm:spPr/>
      <dgm:t>
        <a:bodyPr/>
        <a:lstStyle/>
        <a:p>
          <a:endParaRPr lang="ru-RU" sz="2100"/>
        </a:p>
      </dgm:t>
    </dgm:pt>
    <dgm:pt modelId="{C67A6D27-A3FE-4E1B-9E4D-8CA432F5D663}" type="sibTrans" cxnId="{664B6296-D1B1-4611-9834-A14E43FBF67B}">
      <dgm:prSet/>
      <dgm:spPr/>
      <dgm:t>
        <a:bodyPr/>
        <a:lstStyle/>
        <a:p>
          <a:endParaRPr lang="ru-RU" sz="2100"/>
        </a:p>
      </dgm:t>
    </dgm:pt>
    <dgm:pt modelId="{CCAD4962-2AF7-4596-A228-3ECB27A62F54}" type="pres">
      <dgm:prSet presAssocID="{B04DE4E8-58F4-464A-A477-CF42B4C796F8}" presName="Name0" presStyleCnt="0">
        <dgm:presLayoutVars>
          <dgm:chMax val="7"/>
          <dgm:chPref val="7"/>
          <dgm:dir/>
        </dgm:presLayoutVars>
      </dgm:prSet>
      <dgm:spPr/>
    </dgm:pt>
    <dgm:pt modelId="{E458D3F5-B968-4D7A-9D4C-164E527234A6}" type="pres">
      <dgm:prSet presAssocID="{B04DE4E8-58F4-464A-A477-CF42B4C796F8}" presName="Name1" presStyleCnt="0"/>
      <dgm:spPr/>
    </dgm:pt>
    <dgm:pt modelId="{C68148F0-DE75-4E05-8542-FD3E5870BBC1}" type="pres">
      <dgm:prSet presAssocID="{B04DE4E8-58F4-464A-A477-CF42B4C796F8}" presName="cycle" presStyleCnt="0"/>
      <dgm:spPr/>
    </dgm:pt>
    <dgm:pt modelId="{662B568B-9748-42C4-8995-6C0DD95A4058}" type="pres">
      <dgm:prSet presAssocID="{B04DE4E8-58F4-464A-A477-CF42B4C796F8}" presName="srcNode" presStyleLbl="node1" presStyleIdx="0" presStyleCnt="5"/>
      <dgm:spPr/>
    </dgm:pt>
    <dgm:pt modelId="{AF1B8A10-1033-4156-B0DD-EAA5018FE9E3}" type="pres">
      <dgm:prSet presAssocID="{B04DE4E8-58F4-464A-A477-CF42B4C796F8}" presName="conn" presStyleLbl="parChTrans1D2" presStyleIdx="0" presStyleCnt="1"/>
      <dgm:spPr/>
      <dgm:t>
        <a:bodyPr/>
        <a:lstStyle/>
        <a:p>
          <a:endParaRPr lang="ru-RU"/>
        </a:p>
      </dgm:t>
    </dgm:pt>
    <dgm:pt modelId="{001D241D-2868-48A7-A2F9-5984BF5484F5}" type="pres">
      <dgm:prSet presAssocID="{B04DE4E8-58F4-464A-A477-CF42B4C796F8}" presName="extraNode" presStyleLbl="node1" presStyleIdx="0" presStyleCnt="5"/>
      <dgm:spPr/>
    </dgm:pt>
    <dgm:pt modelId="{A97956E1-B4D3-4BA6-9377-B029470DC5F2}" type="pres">
      <dgm:prSet presAssocID="{B04DE4E8-58F4-464A-A477-CF42B4C796F8}" presName="dstNode" presStyleLbl="node1" presStyleIdx="0" presStyleCnt="5"/>
      <dgm:spPr/>
    </dgm:pt>
    <dgm:pt modelId="{ECF24D05-7700-46CE-BF8B-618C0788F4D4}" type="pres">
      <dgm:prSet presAssocID="{001CA0B2-9B4B-4FF5-8DDB-1BA62816AAA2}" presName="text_1" presStyleLbl="node1" presStyleIdx="0" presStyleCnt="5" custScaleY="216300" custLinFactNeighborY="6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1CC16-9CF4-4CAD-92B8-D03B1C624AE8}" type="pres">
      <dgm:prSet presAssocID="{001CA0B2-9B4B-4FF5-8DDB-1BA62816AAA2}" presName="accent_1" presStyleCnt="0"/>
      <dgm:spPr/>
    </dgm:pt>
    <dgm:pt modelId="{2917E285-8023-411F-A000-00716318620E}" type="pres">
      <dgm:prSet presAssocID="{001CA0B2-9B4B-4FF5-8DDB-1BA62816AAA2}" presName="accentRepeatNode" presStyleLbl="solidFgAcc1" presStyleIdx="0" presStyleCnt="5"/>
      <dgm:spPr/>
    </dgm:pt>
    <dgm:pt modelId="{C5C8CA38-26C1-4E15-B52F-1C7354C098C9}" type="pres">
      <dgm:prSet presAssocID="{F94EE9C5-8A83-4A5B-9609-2356C15522AB}" presName="text_2" presStyleLbl="node1" presStyleIdx="1" presStyleCnt="5" custScaleY="190449" custLinFactNeighborY="88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59326-8FC8-4EB4-B373-396D4C3AC88E}" type="pres">
      <dgm:prSet presAssocID="{F94EE9C5-8A83-4A5B-9609-2356C15522AB}" presName="accent_2" presStyleCnt="0"/>
      <dgm:spPr/>
    </dgm:pt>
    <dgm:pt modelId="{D8D9A6BA-F0EC-4088-94CE-82265ECBE48C}" type="pres">
      <dgm:prSet presAssocID="{F94EE9C5-8A83-4A5B-9609-2356C15522AB}" presName="accentRepeatNode" presStyleLbl="solidFgAcc1" presStyleIdx="1" presStyleCnt="5" custLinFactNeighborY="76226"/>
      <dgm:spPr/>
    </dgm:pt>
    <dgm:pt modelId="{663AC892-8846-4EAA-87AB-2B81F7CA5C7F}" type="pres">
      <dgm:prSet presAssocID="{5C989726-06B2-469D-986C-BABD500457B7}" presName="text_3" presStyleLbl="node1" presStyleIdx="2" presStyleCnt="5" custScaleY="66465" custLinFactNeighborY="86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138EF-7C40-4A6C-91FC-EA1D8E3F40A0}" type="pres">
      <dgm:prSet presAssocID="{5C989726-06B2-469D-986C-BABD500457B7}" presName="accent_3" presStyleCnt="0"/>
      <dgm:spPr/>
    </dgm:pt>
    <dgm:pt modelId="{39426C38-10BA-4037-BBD4-9B6C75ECCF60}" type="pres">
      <dgm:prSet presAssocID="{5C989726-06B2-469D-986C-BABD500457B7}" presName="accentRepeatNode" presStyleLbl="solidFgAcc1" presStyleIdx="2" presStyleCnt="5" custLinFactNeighborY="64862"/>
      <dgm:spPr/>
    </dgm:pt>
    <dgm:pt modelId="{B2A2589C-DFBE-452B-9DC8-AEA1F6D1BDD6}" type="pres">
      <dgm:prSet presAssocID="{744C8273-1B45-41A8-BFDF-557B521DB16D}" presName="text_4" presStyleLbl="node1" presStyleIdx="3" presStyleCnt="5" custScaleY="128013" custLinFactNeighborY="56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687D6-9BEB-4181-ADA2-3B63D129F36D}" type="pres">
      <dgm:prSet presAssocID="{744C8273-1B45-41A8-BFDF-557B521DB16D}" presName="accent_4" presStyleCnt="0"/>
      <dgm:spPr/>
    </dgm:pt>
    <dgm:pt modelId="{1CE3CC48-6047-4DE4-9564-E2995D45A288}" type="pres">
      <dgm:prSet presAssocID="{744C8273-1B45-41A8-BFDF-557B521DB16D}" presName="accentRepeatNode" presStyleLbl="solidFgAcc1" presStyleIdx="3" presStyleCnt="5" custLinFactNeighborX="-24531" custLinFactNeighborY="34056"/>
      <dgm:spPr/>
    </dgm:pt>
    <dgm:pt modelId="{854828DC-E391-4A03-9F41-007BF17113CD}" type="pres">
      <dgm:prSet presAssocID="{499A546D-1DD6-484C-95A9-E36628CAD6A8}" presName="text_5" presStyleLbl="node1" presStyleIdx="4" presStyleCnt="5" custScaleY="80530" custLinFactNeighborY="37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28BA8-D1BC-45CA-9228-26DDC6593390}" type="pres">
      <dgm:prSet presAssocID="{499A546D-1DD6-484C-95A9-E36628CAD6A8}" presName="accent_5" presStyleCnt="0"/>
      <dgm:spPr/>
    </dgm:pt>
    <dgm:pt modelId="{D3BB7200-F35D-4DA4-BECE-98815593F435}" type="pres">
      <dgm:prSet presAssocID="{499A546D-1DD6-484C-95A9-E36628CAD6A8}" presName="accentRepeatNode" presStyleLbl="solidFgAcc1" presStyleIdx="4" presStyleCnt="5" custLinFactNeighborX="-27392" custLinFactNeighborY="25868"/>
      <dgm:spPr/>
    </dgm:pt>
  </dgm:ptLst>
  <dgm:cxnLst>
    <dgm:cxn modelId="{0B395BB4-C33F-422A-914D-B69E42DF3ED0}" srcId="{B04DE4E8-58F4-464A-A477-CF42B4C796F8}" destId="{F94EE9C5-8A83-4A5B-9609-2356C15522AB}" srcOrd="1" destOrd="0" parTransId="{55492789-31D2-4A97-9349-1FB7C52379A8}" sibTransId="{7ECFD77A-9B80-4DE9-9EC4-BC811AE8E21A}"/>
    <dgm:cxn modelId="{C3304E4A-5978-4F23-84CC-DDCD1636E14E}" type="presOf" srcId="{499A546D-1DD6-484C-95A9-E36628CAD6A8}" destId="{854828DC-E391-4A03-9F41-007BF17113CD}" srcOrd="0" destOrd="0" presId="urn:microsoft.com/office/officeart/2008/layout/VerticalCurvedList"/>
    <dgm:cxn modelId="{C641965A-B3BB-4B9B-8E50-629CAB44C106}" type="presOf" srcId="{744C8273-1B45-41A8-BFDF-557B521DB16D}" destId="{B2A2589C-DFBE-452B-9DC8-AEA1F6D1BDD6}" srcOrd="0" destOrd="0" presId="urn:microsoft.com/office/officeart/2008/layout/VerticalCurvedList"/>
    <dgm:cxn modelId="{7F14A900-FF0D-4224-91A4-2B4BA9715B20}" type="presOf" srcId="{F94EE9C5-8A83-4A5B-9609-2356C15522AB}" destId="{C5C8CA38-26C1-4E15-B52F-1C7354C098C9}" srcOrd="0" destOrd="0" presId="urn:microsoft.com/office/officeart/2008/layout/VerticalCurvedList"/>
    <dgm:cxn modelId="{FAF62980-A2BA-4B81-AA21-C6DA18B671CB}" srcId="{B04DE4E8-58F4-464A-A477-CF42B4C796F8}" destId="{744C8273-1B45-41A8-BFDF-557B521DB16D}" srcOrd="3" destOrd="0" parTransId="{04C4871F-997B-4148-AC32-E70A76DD7B1D}" sibTransId="{D123E0F5-18D1-4289-9EEB-A2E56D600A74}"/>
    <dgm:cxn modelId="{76E9DE35-79D2-40E3-93A4-97C32D57FF00}" srcId="{B04DE4E8-58F4-464A-A477-CF42B4C796F8}" destId="{001CA0B2-9B4B-4FF5-8DDB-1BA62816AAA2}" srcOrd="0" destOrd="0" parTransId="{CF078A7E-6B7E-4D43-BDE8-4DCF654BBC78}" sibTransId="{1B267636-0DDD-425F-ACC5-6F2904E7104E}"/>
    <dgm:cxn modelId="{7912A2D8-4F12-4C4B-879C-0B47DD60075A}" type="presOf" srcId="{B04DE4E8-58F4-464A-A477-CF42B4C796F8}" destId="{CCAD4962-2AF7-4596-A228-3ECB27A62F54}" srcOrd="0" destOrd="0" presId="urn:microsoft.com/office/officeart/2008/layout/VerticalCurvedList"/>
    <dgm:cxn modelId="{44AA52E5-8E6B-479E-8373-165DAC32DE57}" type="presOf" srcId="{1B267636-0DDD-425F-ACC5-6F2904E7104E}" destId="{AF1B8A10-1033-4156-B0DD-EAA5018FE9E3}" srcOrd="0" destOrd="0" presId="urn:microsoft.com/office/officeart/2008/layout/VerticalCurvedList"/>
    <dgm:cxn modelId="{47D081C4-236F-4F57-8D2A-67918C485272}" srcId="{B04DE4E8-58F4-464A-A477-CF42B4C796F8}" destId="{5C989726-06B2-469D-986C-BABD500457B7}" srcOrd="2" destOrd="0" parTransId="{A0E5B26F-76A4-4791-9E84-86B196FBAC39}" sibTransId="{72CEA14A-7706-4D1E-AD98-CA387759D3DD}"/>
    <dgm:cxn modelId="{2B9B3A01-F709-4AAC-B11E-8DEEF2804125}" type="presOf" srcId="{5C989726-06B2-469D-986C-BABD500457B7}" destId="{663AC892-8846-4EAA-87AB-2B81F7CA5C7F}" srcOrd="0" destOrd="0" presId="urn:microsoft.com/office/officeart/2008/layout/VerticalCurvedList"/>
    <dgm:cxn modelId="{00425F02-B8FE-4D98-9C15-5A0D11D2022B}" type="presOf" srcId="{001CA0B2-9B4B-4FF5-8DDB-1BA62816AAA2}" destId="{ECF24D05-7700-46CE-BF8B-618C0788F4D4}" srcOrd="0" destOrd="0" presId="urn:microsoft.com/office/officeart/2008/layout/VerticalCurvedList"/>
    <dgm:cxn modelId="{664B6296-D1B1-4611-9834-A14E43FBF67B}" srcId="{B04DE4E8-58F4-464A-A477-CF42B4C796F8}" destId="{499A546D-1DD6-484C-95A9-E36628CAD6A8}" srcOrd="4" destOrd="0" parTransId="{042643FF-381A-47EE-9CC7-299D3B4CF320}" sibTransId="{C67A6D27-A3FE-4E1B-9E4D-8CA432F5D663}"/>
    <dgm:cxn modelId="{67AA36EB-A6A6-47CF-A4F5-C062CD3EF92D}" type="presParOf" srcId="{CCAD4962-2AF7-4596-A228-3ECB27A62F54}" destId="{E458D3F5-B968-4D7A-9D4C-164E527234A6}" srcOrd="0" destOrd="0" presId="urn:microsoft.com/office/officeart/2008/layout/VerticalCurvedList"/>
    <dgm:cxn modelId="{1A4621AC-BDB0-45D5-8651-750EA1C6A6BD}" type="presParOf" srcId="{E458D3F5-B968-4D7A-9D4C-164E527234A6}" destId="{C68148F0-DE75-4E05-8542-FD3E5870BBC1}" srcOrd="0" destOrd="0" presId="urn:microsoft.com/office/officeart/2008/layout/VerticalCurvedList"/>
    <dgm:cxn modelId="{231B9329-B1E3-4D32-9E8E-606473D2B3FD}" type="presParOf" srcId="{C68148F0-DE75-4E05-8542-FD3E5870BBC1}" destId="{662B568B-9748-42C4-8995-6C0DD95A4058}" srcOrd="0" destOrd="0" presId="urn:microsoft.com/office/officeart/2008/layout/VerticalCurvedList"/>
    <dgm:cxn modelId="{9220E775-B188-4392-A62E-BAB4A9FDB1F3}" type="presParOf" srcId="{C68148F0-DE75-4E05-8542-FD3E5870BBC1}" destId="{AF1B8A10-1033-4156-B0DD-EAA5018FE9E3}" srcOrd="1" destOrd="0" presId="urn:microsoft.com/office/officeart/2008/layout/VerticalCurvedList"/>
    <dgm:cxn modelId="{3EA75A7C-A9DB-4C71-BF07-331DDA575DA1}" type="presParOf" srcId="{C68148F0-DE75-4E05-8542-FD3E5870BBC1}" destId="{001D241D-2868-48A7-A2F9-5984BF5484F5}" srcOrd="2" destOrd="0" presId="urn:microsoft.com/office/officeart/2008/layout/VerticalCurvedList"/>
    <dgm:cxn modelId="{3A750128-030B-426F-8676-3937575B8C4B}" type="presParOf" srcId="{C68148F0-DE75-4E05-8542-FD3E5870BBC1}" destId="{A97956E1-B4D3-4BA6-9377-B029470DC5F2}" srcOrd="3" destOrd="0" presId="urn:microsoft.com/office/officeart/2008/layout/VerticalCurvedList"/>
    <dgm:cxn modelId="{77E29298-17C2-451A-BA3A-0F15A45FF9BD}" type="presParOf" srcId="{E458D3F5-B968-4D7A-9D4C-164E527234A6}" destId="{ECF24D05-7700-46CE-BF8B-618C0788F4D4}" srcOrd="1" destOrd="0" presId="urn:microsoft.com/office/officeart/2008/layout/VerticalCurvedList"/>
    <dgm:cxn modelId="{FC506309-F49F-4275-A26E-88B1F6425701}" type="presParOf" srcId="{E458D3F5-B968-4D7A-9D4C-164E527234A6}" destId="{6371CC16-9CF4-4CAD-92B8-D03B1C624AE8}" srcOrd="2" destOrd="0" presId="urn:microsoft.com/office/officeart/2008/layout/VerticalCurvedList"/>
    <dgm:cxn modelId="{E48ECAB5-2E1F-431C-BB9F-4D631442406A}" type="presParOf" srcId="{6371CC16-9CF4-4CAD-92B8-D03B1C624AE8}" destId="{2917E285-8023-411F-A000-00716318620E}" srcOrd="0" destOrd="0" presId="urn:microsoft.com/office/officeart/2008/layout/VerticalCurvedList"/>
    <dgm:cxn modelId="{2F3C35B8-E385-49E1-B975-34E1E99AC90A}" type="presParOf" srcId="{E458D3F5-B968-4D7A-9D4C-164E527234A6}" destId="{C5C8CA38-26C1-4E15-B52F-1C7354C098C9}" srcOrd="3" destOrd="0" presId="urn:microsoft.com/office/officeart/2008/layout/VerticalCurvedList"/>
    <dgm:cxn modelId="{044F0DD1-2CCB-42FC-A375-D969F68EA096}" type="presParOf" srcId="{E458D3F5-B968-4D7A-9D4C-164E527234A6}" destId="{94059326-8FC8-4EB4-B373-396D4C3AC88E}" srcOrd="4" destOrd="0" presId="urn:microsoft.com/office/officeart/2008/layout/VerticalCurvedList"/>
    <dgm:cxn modelId="{D2CD05AE-C54B-4437-9648-84B99194F4FF}" type="presParOf" srcId="{94059326-8FC8-4EB4-B373-396D4C3AC88E}" destId="{D8D9A6BA-F0EC-4088-94CE-82265ECBE48C}" srcOrd="0" destOrd="0" presId="urn:microsoft.com/office/officeart/2008/layout/VerticalCurvedList"/>
    <dgm:cxn modelId="{203E06F5-2B0E-4856-9FF4-CA7166E59BA3}" type="presParOf" srcId="{E458D3F5-B968-4D7A-9D4C-164E527234A6}" destId="{663AC892-8846-4EAA-87AB-2B81F7CA5C7F}" srcOrd="5" destOrd="0" presId="urn:microsoft.com/office/officeart/2008/layout/VerticalCurvedList"/>
    <dgm:cxn modelId="{BF012A47-1176-44C9-A307-C2F95C26F2EB}" type="presParOf" srcId="{E458D3F5-B968-4D7A-9D4C-164E527234A6}" destId="{EFC138EF-7C40-4A6C-91FC-EA1D8E3F40A0}" srcOrd="6" destOrd="0" presId="urn:microsoft.com/office/officeart/2008/layout/VerticalCurvedList"/>
    <dgm:cxn modelId="{6680202E-B110-48AD-9EC4-D9EE5A241BDE}" type="presParOf" srcId="{EFC138EF-7C40-4A6C-91FC-EA1D8E3F40A0}" destId="{39426C38-10BA-4037-BBD4-9B6C75ECCF60}" srcOrd="0" destOrd="0" presId="urn:microsoft.com/office/officeart/2008/layout/VerticalCurvedList"/>
    <dgm:cxn modelId="{AE12905A-CF96-4FF1-A2D5-6F9246D92FA9}" type="presParOf" srcId="{E458D3F5-B968-4D7A-9D4C-164E527234A6}" destId="{B2A2589C-DFBE-452B-9DC8-AEA1F6D1BDD6}" srcOrd="7" destOrd="0" presId="urn:microsoft.com/office/officeart/2008/layout/VerticalCurvedList"/>
    <dgm:cxn modelId="{03F04900-F8AE-4697-90B2-4BED9F36E4BA}" type="presParOf" srcId="{E458D3F5-B968-4D7A-9D4C-164E527234A6}" destId="{DCD687D6-9BEB-4181-ADA2-3B63D129F36D}" srcOrd="8" destOrd="0" presId="urn:microsoft.com/office/officeart/2008/layout/VerticalCurvedList"/>
    <dgm:cxn modelId="{F71928A6-98D5-46F0-ADE9-B1726A83291C}" type="presParOf" srcId="{DCD687D6-9BEB-4181-ADA2-3B63D129F36D}" destId="{1CE3CC48-6047-4DE4-9564-E2995D45A288}" srcOrd="0" destOrd="0" presId="urn:microsoft.com/office/officeart/2008/layout/VerticalCurvedList"/>
    <dgm:cxn modelId="{C180BDCA-E631-43BF-8C0C-A58C162681B0}" type="presParOf" srcId="{E458D3F5-B968-4D7A-9D4C-164E527234A6}" destId="{854828DC-E391-4A03-9F41-007BF17113CD}" srcOrd="9" destOrd="0" presId="urn:microsoft.com/office/officeart/2008/layout/VerticalCurvedList"/>
    <dgm:cxn modelId="{810A5A45-C64F-4F11-846A-F4BA23C4A9AF}" type="presParOf" srcId="{E458D3F5-B968-4D7A-9D4C-164E527234A6}" destId="{55428BA8-D1BC-45CA-9228-26DDC6593390}" srcOrd="10" destOrd="0" presId="urn:microsoft.com/office/officeart/2008/layout/VerticalCurvedList"/>
    <dgm:cxn modelId="{F7B3D318-DD54-4780-A4E7-7AEDE8953F4A}" type="presParOf" srcId="{55428BA8-D1BC-45CA-9228-26DDC6593390}" destId="{D3BB7200-F35D-4DA4-BECE-98815593F4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7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0731AEFD-1737-484A-80E8-43582BA8DECF}" type="presOf" srcId="{41EEE156-812C-45B2-A0E2-67C1334E23B3}" destId="{433E4DE2-9915-4269-92EA-D86023C4FDF5}" srcOrd="0" destOrd="0" presId="urn:microsoft.com/office/officeart/2005/8/layout/default"/>
    <dgm:cxn modelId="{0B9336E8-5A63-4712-B392-19BC27ADDBC0}" type="presOf" srcId="{200690E0-2953-46C9-AA4E-4A7FD54A72B7}" destId="{8656F379-6045-46FA-ABAA-BECFEB9101CE}" srcOrd="0" destOrd="0" presId="urn:microsoft.com/office/officeart/2005/8/layout/default"/>
    <dgm:cxn modelId="{F483197A-16E1-4160-A630-1186F5FDEC8B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7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A90E0E14-8A36-4C8B-9DB7-A075FF34FDF2}" type="presOf" srcId="{200690E0-2953-46C9-AA4E-4A7FD54A72B7}" destId="{8656F379-6045-46FA-ABAA-BECFEB9101CE}" srcOrd="0" destOrd="0" presId="urn:microsoft.com/office/officeart/2005/8/layout/default"/>
    <dgm:cxn modelId="{C36345A7-33D6-4785-BE4B-C3160D13D152}" type="presOf" srcId="{41EEE156-812C-45B2-A0E2-67C1334E23B3}" destId="{433E4DE2-9915-4269-92EA-D86023C4FDF5}" srcOrd="0" destOrd="0" presId="urn:microsoft.com/office/officeart/2005/8/layout/default"/>
    <dgm:cxn modelId="{B7021DA5-69DC-4498-A098-920F2FCE4C76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7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2DDE1F7E-E5FA-4DE6-B94B-A7ED126F41A2}" type="presOf" srcId="{41EEE156-812C-45B2-A0E2-67C1334E23B3}" destId="{433E4DE2-9915-4269-92EA-D86023C4FDF5}" srcOrd="0" destOrd="0" presId="urn:microsoft.com/office/officeart/2005/8/layout/default"/>
    <dgm:cxn modelId="{3752A6EB-F4B5-4CC8-A545-2EC7EB222833}" type="presOf" srcId="{200690E0-2953-46C9-AA4E-4A7FD54A72B7}" destId="{8656F379-6045-46FA-ABAA-BECFEB9101CE}" srcOrd="0" destOrd="0" presId="urn:microsoft.com/office/officeart/2005/8/layout/default"/>
    <dgm:cxn modelId="{BFE16847-464F-4DB4-9B07-0592BA05C335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7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7A67AC68-CF6B-4C3E-807B-F61016401E2B}" type="presOf" srcId="{41EEE156-812C-45B2-A0E2-67C1334E23B3}" destId="{433E4DE2-9915-4269-92EA-D86023C4FDF5}" srcOrd="0" destOrd="0" presId="urn:microsoft.com/office/officeart/2005/8/layout/default"/>
    <dgm:cxn modelId="{E01CFDE8-9338-44E1-89D2-860345FB80A3}" type="presOf" srcId="{200690E0-2953-46C9-AA4E-4A7FD54A72B7}" destId="{8656F379-6045-46FA-ABAA-BECFEB9101CE}" srcOrd="0" destOrd="0" presId="urn:microsoft.com/office/officeart/2005/8/layout/default"/>
    <dgm:cxn modelId="{8D5B7F4A-9A32-459D-8A07-F0CAF4BA9DF5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7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51504078-0F42-4A12-A26D-56FD58097A60}" type="presOf" srcId="{200690E0-2953-46C9-AA4E-4A7FD54A72B7}" destId="{8656F379-6045-46FA-ABAA-BECFEB9101CE}" srcOrd="0" destOrd="0" presId="urn:microsoft.com/office/officeart/2005/8/layout/default"/>
    <dgm:cxn modelId="{2B51C68A-AC48-44BB-9AB8-0645EC623DFD}" type="presOf" srcId="{41EEE156-812C-45B2-A0E2-67C1334E23B3}" destId="{433E4DE2-9915-4269-92EA-D86023C4FDF5}" srcOrd="0" destOrd="0" presId="urn:microsoft.com/office/officeart/2005/8/layout/default"/>
    <dgm:cxn modelId="{53B37C33-C418-43B7-A85A-3CB091CD3D9C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010B30-16E2-4204-9869-EC63A10DE7D7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52F6FA6-03E2-4CF4-8407-1B0B1D7EFAA2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Условие соединения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A9A686E9-4B7C-4D3A-80C6-B12C2E5D7CDF}" type="parTrans" cxnId="{6DE38AC9-6937-416E-BD3F-00200D253EAA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BF2FD3E5-AAB9-4E56-A472-70244D557D34}" type="sibTrans" cxnId="{6DE38AC9-6937-416E-BD3F-00200D253EAA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504C84AD-2341-4E41-8AC2-62C95E7D0D98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Соединение таблиц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может быть указано во фразе 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WHERE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80FF962F-9F68-4999-A79D-A5EE783CD93F}" type="parTrans" cxnId="{2CB4D7BC-36CD-4EEE-A2A4-DB65516588DA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5BBDC312-7CF8-4792-A71D-BCC567E2E8E6}" type="sibTrans" cxnId="{2CB4D7BC-36CD-4EEE-A2A4-DB65516588DA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AFFDD5A1-512B-4062-956A-D2FBEF6CD44C}">
      <dgm:prSet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Соединение таблиц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может быть указано во фразе 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FROM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.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9B65CABB-355A-484E-92F0-04BEAFFF32BF}" type="parTrans" cxnId="{FD005AE0-BD8F-4888-BBA0-14094E8B3219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792748CF-64C5-4168-A0AF-2485D2B93120}" type="sibTrans" cxnId="{FD005AE0-BD8F-4888-BBA0-14094E8B3219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F1782149-BABB-48D0-AD13-00CC00DDC4A4}" type="pres">
      <dgm:prSet presAssocID="{25010B30-16E2-4204-9869-EC63A10DE7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B714CA-88AD-47E2-9DDB-DCA134CA1702}" type="pres">
      <dgm:prSet presAssocID="{F52F6FA6-03E2-4CF4-8407-1B0B1D7EFAA2}" presName="hierRoot1" presStyleCnt="0"/>
      <dgm:spPr/>
    </dgm:pt>
    <dgm:pt modelId="{53E6377B-3D04-421A-A3BE-2F8D029A61A4}" type="pres">
      <dgm:prSet presAssocID="{F52F6FA6-03E2-4CF4-8407-1B0B1D7EFAA2}" presName="composite" presStyleCnt="0"/>
      <dgm:spPr/>
    </dgm:pt>
    <dgm:pt modelId="{7BF9525A-A878-42E5-A384-4B6BCF6DB85B}" type="pres">
      <dgm:prSet presAssocID="{F52F6FA6-03E2-4CF4-8407-1B0B1D7EFAA2}" presName="background" presStyleLbl="node0" presStyleIdx="0" presStyleCnt="1"/>
      <dgm:spPr/>
    </dgm:pt>
    <dgm:pt modelId="{5C9A1844-77CC-4916-81E2-CBAD651D6610}" type="pres">
      <dgm:prSet presAssocID="{F52F6FA6-03E2-4CF4-8407-1B0B1D7EFAA2}" presName="text" presStyleLbl="fgAcc0" presStyleIdx="0" presStyleCnt="1" custScaleX="3121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E74F29-E71B-40FC-8236-311101B87820}" type="pres">
      <dgm:prSet presAssocID="{F52F6FA6-03E2-4CF4-8407-1B0B1D7EFAA2}" presName="hierChild2" presStyleCnt="0"/>
      <dgm:spPr/>
    </dgm:pt>
    <dgm:pt modelId="{9AA0F750-2587-4031-80D8-F0B127FCA328}" type="pres">
      <dgm:prSet presAssocID="{80FF962F-9F68-4999-A79D-A5EE783CD93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D7AE1F8-8327-401C-BD5D-550B5ABC2333}" type="pres">
      <dgm:prSet presAssocID="{504C84AD-2341-4E41-8AC2-62C95E7D0D98}" presName="hierRoot2" presStyleCnt="0"/>
      <dgm:spPr/>
    </dgm:pt>
    <dgm:pt modelId="{132CF126-B04F-4138-BE07-91F0C11A7133}" type="pres">
      <dgm:prSet presAssocID="{504C84AD-2341-4E41-8AC2-62C95E7D0D98}" presName="composite2" presStyleCnt="0"/>
      <dgm:spPr/>
    </dgm:pt>
    <dgm:pt modelId="{7EEFCBCA-CD67-44BC-9DDB-08F9996A11AC}" type="pres">
      <dgm:prSet presAssocID="{504C84AD-2341-4E41-8AC2-62C95E7D0D98}" presName="background2" presStyleLbl="node2" presStyleIdx="0" presStyleCnt="2"/>
      <dgm:spPr/>
    </dgm:pt>
    <dgm:pt modelId="{A3A13254-5489-481F-96EB-F460A224AB34}" type="pres">
      <dgm:prSet presAssocID="{504C84AD-2341-4E41-8AC2-62C95E7D0D98}" presName="text2" presStyleLbl="fgAcc2" presStyleIdx="0" presStyleCnt="2" custScaleX="419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8A5420-18A0-4E85-BD45-07286218A555}" type="pres">
      <dgm:prSet presAssocID="{504C84AD-2341-4E41-8AC2-62C95E7D0D98}" presName="hierChild3" presStyleCnt="0"/>
      <dgm:spPr/>
    </dgm:pt>
    <dgm:pt modelId="{54AF35F1-992F-486E-879C-A8E03EB9FA35}" type="pres">
      <dgm:prSet presAssocID="{9B65CABB-355A-484E-92F0-04BEAFFF32B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F4CFEEA-CAC2-45EF-B83D-EED6DDECCE2B}" type="pres">
      <dgm:prSet presAssocID="{AFFDD5A1-512B-4062-956A-D2FBEF6CD44C}" presName="hierRoot2" presStyleCnt="0"/>
      <dgm:spPr/>
    </dgm:pt>
    <dgm:pt modelId="{A981F875-0468-4B02-AE8A-B398389DC8F4}" type="pres">
      <dgm:prSet presAssocID="{AFFDD5A1-512B-4062-956A-D2FBEF6CD44C}" presName="composite2" presStyleCnt="0"/>
      <dgm:spPr/>
    </dgm:pt>
    <dgm:pt modelId="{367EC33C-4E72-47D8-BEF2-D12D0040CE9C}" type="pres">
      <dgm:prSet presAssocID="{AFFDD5A1-512B-4062-956A-D2FBEF6CD44C}" presName="background2" presStyleLbl="node2" presStyleIdx="1" presStyleCnt="2"/>
      <dgm:spPr/>
    </dgm:pt>
    <dgm:pt modelId="{3C1D14A2-7CFC-4868-B5AD-14C4165826B4}" type="pres">
      <dgm:prSet presAssocID="{AFFDD5A1-512B-4062-956A-D2FBEF6CD44C}" presName="text2" presStyleLbl="fgAcc2" presStyleIdx="1" presStyleCnt="2" custScaleX="401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50F777-8BD9-437F-98E5-D1E932D4F19C}" type="pres">
      <dgm:prSet presAssocID="{AFFDD5A1-512B-4062-956A-D2FBEF6CD44C}" presName="hierChild3" presStyleCnt="0"/>
      <dgm:spPr/>
    </dgm:pt>
  </dgm:ptLst>
  <dgm:cxnLst>
    <dgm:cxn modelId="{6DE38AC9-6937-416E-BD3F-00200D253EAA}" srcId="{25010B30-16E2-4204-9869-EC63A10DE7D7}" destId="{F52F6FA6-03E2-4CF4-8407-1B0B1D7EFAA2}" srcOrd="0" destOrd="0" parTransId="{A9A686E9-4B7C-4D3A-80C6-B12C2E5D7CDF}" sibTransId="{BF2FD3E5-AAB9-4E56-A472-70244D557D34}"/>
    <dgm:cxn modelId="{57B0DF8D-ACB7-410E-ACE4-3B6850814384}" type="presOf" srcId="{AFFDD5A1-512B-4062-956A-D2FBEF6CD44C}" destId="{3C1D14A2-7CFC-4868-B5AD-14C4165826B4}" srcOrd="0" destOrd="0" presId="urn:microsoft.com/office/officeart/2005/8/layout/hierarchy1"/>
    <dgm:cxn modelId="{118D4670-F159-48D6-A2F2-2A15DB0E309B}" type="presOf" srcId="{504C84AD-2341-4E41-8AC2-62C95E7D0D98}" destId="{A3A13254-5489-481F-96EB-F460A224AB34}" srcOrd="0" destOrd="0" presId="urn:microsoft.com/office/officeart/2005/8/layout/hierarchy1"/>
    <dgm:cxn modelId="{7FF28C29-D5D2-4E2A-AE9D-FD4B318464E4}" type="presOf" srcId="{80FF962F-9F68-4999-A79D-A5EE783CD93F}" destId="{9AA0F750-2587-4031-80D8-F0B127FCA328}" srcOrd="0" destOrd="0" presId="urn:microsoft.com/office/officeart/2005/8/layout/hierarchy1"/>
    <dgm:cxn modelId="{0B986C15-667F-4ABD-8475-562713AD0EA4}" type="presOf" srcId="{9B65CABB-355A-484E-92F0-04BEAFFF32BF}" destId="{54AF35F1-992F-486E-879C-A8E03EB9FA35}" srcOrd="0" destOrd="0" presId="urn:microsoft.com/office/officeart/2005/8/layout/hierarchy1"/>
    <dgm:cxn modelId="{3E47D720-ED4C-4D87-9F4E-3A6AD3B6DD92}" type="presOf" srcId="{F52F6FA6-03E2-4CF4-8407-1B0B1D7EFAA2}" destId="{5C9A1844-77CC-4916-81E2-CBAD651D6610}" srcOrd="0" destOrd="0" presId="urn:microsoft.com/office/officeart/2005/8/layout/hierarchy1"/>
    <dgm:cxn modelId="{9BF3F238-69B2-4215-8255-466BE9A9937F}" type="presOf" srcId="{25010B30-16E2-4204-9869-EC63A10DE7D7}" destId="{F1782149-BABB-48D0-AD13-00CC00DDC4A4}" srcOrd="0" destOrd="0" presId="urn:microsoft.com/office/officeart/2005/8/layout/hierarchy1"/>
    <dgm:cxn modelId="{2CB4D7BC-36CD-4EEE-A2A4-DB65516588DA}" srcId="{F52F6FA6-03E2-4CF4-8407-1B0B1D7EFAA2}" destId="{504C84AD-2341-4E41-8AC2-62C95E7D0D98}" srcOrd="0" destOrd="0" parTransId="{80FF962F-9F68-4999-A79D-A5EE783CD93F}" sibTransId="{5BBDC312-7CF8-4792-A71D-BCC567E2E8E6}"/>
    <dgm:cxn modelId="{FD005AE0-BD8F-4888-BBA0-14094E8B3219}" srcId="{F52F6FA6-03E2-4CF4-8407-1B0B1D7EFAA2}" destId="{AFFDD5A1-512B-4062-956A-D2FBEF6CD44C}" srcOrd="1" destOrd="0" parTransId="{9B65CABB-355A-484E-92F0-04BEAFFF32BF}" sibTransId="{792748CF-64C5-4168-A0AF-2485D2B93120}"/>
    <dgm:cxn modelId="{3FBCC210-A309-424E-85C7-130C9990D3B0}" type="presParOf" srcId="{F1782149-BABB-48D0-AD13-00CC00DDC4A4}" destId="{3FB714CA-88AD-47E2-9DDB-DCA134CA1702}" srcOrd="0" destOrd="0" presId="urn:microsoft.com/office/officeart/2005/8/layout/hierarchy1"/>
    <dgm:cxn modelId="{31D7F3D1-9702-4D08-A888-BB613EAF0BFE}" type="presParOf" srcId="{3FB714CA-88AD-47E2-9DDB-DCA134CA1702}" destId="{53E6377B-3D04-421A-A3BE-2F8D029A61A4}" srcOrd="0" destOrd="0" presId="urn:microsoft.com/office/officeart/2005/8/layout/hierarchy1"/>
    <dgm:cxn modelId="{6E06EC00-59F3-4F05-A405-5D338425182F}" type="presParOf" srcId="{53E6377B-3D04-421A-A3BE-2F8D029A61A4}" destId="{7BF9525A-A878-42E5-A384-4B6BCF6DB85B}" srcOrd="0" destOrd="0" presId="urn:microsoft.com/office/officeart/2005/8/layout/hierarchy1"/>
    <dgm:cxn modelId="{F4799628-19CC-44BD-ABE7-341BEDE2ECA8}" type="presParOf" srcId="{53E6377B-3D04-421A-A3BE-2F8D029A61A4}" destId="{5C9A1844-77CC-4916-81E2-CBAD651D6610}" srcOrd="1" destOrd="0" presId="urn:microsoft.com/office/officeart/2005/8/layout/hierarchy1"/>
    <dgm:cxn modelId="{50A09232-7648-4879-AFF5-BDEE985049FB}" type="presParOf" srcId="{3FB714CA-88AD-47E2-9DDB-DCA134CA1702}" destId="{E5E74F29-E71B-40FC-8236-311101B87820}" srcOrd="1" destOrd="0" presId="urn:microsoft.com/office/officeart/2005/8/layout/hierarchy1"/>
    <dgm:cxn modelId="{6EA121C5-91DC-4695-929D-7BA71B62B523}" type="presParOf" srcId="{E5E74F29-E71B-40FC-8236-311101B87820}" destId="{9AA0F750-2587-4031-80D8-F0B127FCA328}" srcOrd="0" destOrd="0" presId="urn:microsoft.com/office/officeart/2005/8/layout/hierarchy1"/>
    <dgm:cxn modelId="{720B8D0D-036B-4595-9E13-4C2DDAD8B99A}" type="presParOf" srcId="{E5E74F29-E71B-40FC-8236-311101B87820}" destId="{5D7AE1F8-8327-401C-BD5D-550B5ABC2333}" srcOrd="1" destOrd="0" presId="urn:microsoft.com/office/officeart/2005/8/layout/hierarchy1"/>
    <dgm:cxn modelId="{CB5C8AAA-08BE-498F-AE79-5B51871F6A52}" type="presParOf" srcId="{5D7AE1F8-8327-401C-BD5D-550B5ABC2333}" destId="{132CF126-B04F-4138-BE07-91F0C11A7133}" srcOrd="0" destOrd="0" presId="urn:microsoft.com/office/officeart/2005/8/layout/hierarchy1"/>
    <dgm:cxn modelId="{21B286AE-3708-451C-B89E-974B6FD3FDF4}" type="presParOf" srcId="{132CF126-B04F-4138-BE07-91F0C11A7133}" destId="{7EEFCBCA-CD67-44BC-9DDB-08F9996A11AC}" srcOrd="0" destOrd="0" presId="urn:microsoft.com/office/officeart/2005/8/layout/hierarchy1"/>
    <dgm:cxn modelId="{AC08B14E-DDB0-42EA-B8A0-493682B70E0A}" type="presParOf" srcId="{132CF126-B04F-4138-BE07-91F0C11A7133}" destId="{A3A13254-5489-481F-96EB-F460A224AB34}" srcOrd="1" destOrd="0" presId="urn:microsoft.com/office/officeart/2005/8/layout/hierarchy1"/>
    <dgm:cxn modelId="{79F03BC9-9515-4A7C-A91B-8D8ED2DAC9E4}" type="presParOf" srcId="{5D7AE1F8-8327-401C-BD5D-550B5ABC2333}" destId="{3D8A5420-18A0-4E85-BD45-07286218A555}" srcOrd="1" destOrd="0" presId="urn:microsoft.com/office/officeart/2005/8/layout/hierarchy1"/>
    <dgm:cxn modelId="{356BEF3E-02CD-4FD0-A7AD-66379E5B9238}" type="presParOf" srcId="{E5E74F29-E71B-40FC-8236-311101B87820}" destId="{54AF35F1-992F-486E-879C-A8E03EB9FA35}" srcOrd="2" destOrd="0" presId="urn:microsoft.com/office/officeart/2005/8/layout/hierarchy1"/>
    <dgm:cxn modelId="{FB108994-CA23-4D97-84A4-EB487CEFA44F}" type="presParOf" srcId="{E5E74F29-E71B-40FC-8236-311101B87820}" destId="{4F4CFEEA-CAC2-45EF-B83D-EED6DDECCE2B}" srcOrd="3" destOrd="0" presId="urn:microsoft.com/office/officeart/2005/8/layout/hierarchy1"/>
    <dgm:cxn modelId="{8DA27E62-0C96-4C77-A00C-E037063C0BA3}" type="presParOf" srcId="{4F4CFEEA-CAC2-45EF-B83D-EED6DDECCE2B}" destId="{A981F875-0468-4B02-AE8A-B398389DC8F4}" srcOrd="0" destOrd="0" presId="urn:microsoft.com/office/officeart/2005/8/layout/hierarchy1"/>
    <dgm:cxn modelId="{3D74BBEE-5FE3-4F80-A8BE-CA4646132A0E}" type="presParOf" srcId="{A981F875-0468-4B02-AE8A-B398389DC8F4}" destId="{367EC33C-4E72-47D8-BEF2-D12D0040CE9C}" srcOrd="0" destOrd="0" presId="urn:microsoft.com/office/officeart/2005/8/layout/hierarchy1"/>
    <dgm:cxn modelId="{35039861-7A81-4B15-804C-3DFC60BD0AD2}" type="presParOf" srcId="{A981F875-0468-4B02-AE8A-B398389DC8F4}" destId="{3C1D14A2-7CFC-4868-B5AD-14C4165826B4}" srcOrd="1" destOrd="0" presId="urn:microsoft.com/office/officeart/2005/8/layout/hierarchy1"/>
    <dgm:cxn modelId="{7C2E5DCE-6969-4EEA-966F-590A613E90EB}" type="presParOf" srcId="{4F4CFEEA-CAC2-45EF-B83D-EED6DDECCE2B}" destId="{1F50F777-8BD9-437F-98E5-D1E932D4F1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7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89622399-E712-493C-AA10-30FC93332C2A}" type="presOf" srcId="{200690E0-2953-46C9-AA4E-4A7FD54A72B7}" destId="{8656F379-6045-46FA-ABAA-BECFEB9101CE}" srcOrd="0" destOrd="0" presId="urn:microsoft.com/office/officeart/2005/8/layout/default"/>
    <dgm:cxn modelId="{9A8798FE-F3FA-4181-B7EF-2283CDD85B69}" type="presOf" srcId="{41EEE156-812C-45B2-A0E2-67C1334E23B3}" destId="{433E4DE2-9915-4269-92EA-D86023C4FDF5}" srcOrd="0" destOrd="0" presId="urn:microsoft.com/office/officeart/2005/8/layout/default"/>
    <dgm:cxn modelId="{CFDE8374-449B-4D61-B054-2647CAED6E80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7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EA4C50B8-817D-4D36-A71E-1F3189079BB8}" type="presOf" srcId="{200690E0-2953-46C9-AA4E-4A7FD54A72B7}" destId="{8656F379-6045-46FA-ABAA-BECFEB9101CE}" srcOrd="0" destOrd="0" presId="urn:microsoft.com/office/officeart/2005/8/layout/default"/>
    <dgm:cxn modelId="{8FE95FB7-23EF-44C9-B297-D60609373DE2}" type="presOf" srcId="{41EEE156-812C-45B2-A0E2-67C1334E23B3}" destId="{433E4DE2-9915-4269-92EA-D86023C4FDF5}" srcOrd="0" destOrd="0" presId="urn:microsoft.com/office/officeart/2005/8/layout/default"/>
    <dgm:cxn modelId="{5E3C5524-FD5D-4C15-BFC3-9E0CB3AB6E5A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B1FD7CF-2B80-4B16-9CA2-D71A12B0AA23}" type="doc">
      <dgm:prSet loTypeId="urn:microsoft.com/office/officeart/2005/8/layout/vList5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28091F6-3A47-4115-B648-1A4AD91D32DD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Самосоединение</a:t>
          </a:r>
          <a:endParaRPr lang="ru-RU" sz="24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10BEFF37-F951-497F-A531-CF18E6844AA2}" type="parTrans" cxnId="{47531E41-270F-461A-9E6B-72C97B8C12E6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54AFA146-DDAC-4E03-B81E-85F65632B264}" type="sibTrans" cxnId="{47531E41-270F-461A-9E6B-72C97B8C12E6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9BE0C2FC-FE9F-44DC-9564-0EA617254721}">
      <dgm:prSet phldrT="[Текст]" custT="1"/>
      <dgm:spPr/>
      <dgm:t>
        <a:bodyPr/>
        <a:lstStyle/>
        <a:p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B184DC2F-CBDA-4D4A-A7D6-0A9A299B660C}" type="parTrans" cxnId="{0DDD6985-0C99-4436-99EB-34180BC673D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FBF997C6-A66B-4C15-86B3-A238CC7147D9}" type="sibTrans" cxnId="{0DDD6985-0C99-4436-99EB-34180BC673D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757FEDFE-7188-4308-8FD4-EC3E270FE840}">
      <dgm:prSet custT="1"/>
      <dgm:spPr/>
      <dgm:t>
        <a:bodyPr/>
        <a:lstStyle/>
        <a:p>
          <a:r>
            <a:rPr lang="ru-RU" sz="2400" smtClean="0">
              <a:latin typeface="Arial" panose="020B0604020202020204" pitchFamily="34" charset="0"/>
              <a:cs typeface="Arial" panose="020B0604020202020204" pitchFamily="34" charset="0"/>
            </a:rPr>
            <a:t>это естественное соединение таблицы с самой собой. При этом один столбец таблицы сравнивается сам с собой. </a:t>
          </a:r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DD12C7-1DE1-4D26-B243-1C91339D50AA}" type="parTrans" cxnId="{319AA263-E734-4332-A58C-0A3A7EAB015A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39C12B-78EA-4CD4-BA41-8D8A02E37A15}" type="sibTrans" cxnId="{319AA263-E734-4332-A58C-0A3A7EAB015A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46A85D-B869-4A7D-9D46-2B1D8D2F8E21}" type="pres">
      <dgm:prSet presAssocID="{FB1FD7CF-2B80-4B16-9CA2-D71A12B0AA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6D7295-F6D6-4C25-AC81-29C0A60ECD77}" type="pres">
      <dgm:prSet presAssocID="{F28091F6-3A47-4115-B648-1A4AD91D32DD}" presName="linNode" presStyleCnt="0"/>
      <dgm:spPr/>
    </dgm:pt>
    <dgm:pt modelId="{290C6CD6-7BE6-4FD0-A853-E21D7B260405}" type="pres">
      <dgm:prSet presAssocID="{F28091F6-3A47-4115-B648-1A4AD91D32DD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4B1D0-9738-41A8-A026-EBFCC3673FCE}" type="pres">
      <dgm:prSet presAssocID="{F28091F6-3A47-4115-B648-1A4AD91D32DD}" presName="descendantText" presStyleLbl="alignAccFollowNode1" presStyleIdx="0" presStyleCnt="1" custScaleY="114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DD6985-0C99-4436-99EB-34180BC673DE}" srcId="{F28091F6-3A47-4115-B648-1A4AD91D32DD}" destId="{9BE0C2FC-FE9F-44DC-9564-0EA617254721}" srcOrd="0" destOrd="0" parTransId="{B184DC2F-CBDA-4D4A-A7D6-0A9A299B660C}" sibTransId="{FBF997C6-A66B-4C15-86B3-A238CC7147D9}"/>
    <dgm:cxn modelId="{4ADFA4E1-2E42-46B7-8A5E-A88E032851B6}" type="presOf" srcId="{757FEDFE-7188-4308-8FD4-EC3E270FE840}" destId="{AF24B1D0-9738-41A8-A026-EBFCC3673FCE}" srcOrd="0" destOrd="1" presId="urn:microsoft.com/office/officeart/2005/8/layout/vList5"/>
    <dgm:cxn modelId="{7DF64F68-87F7-4379-9DD5-B95AD78463A2}" type="presOf" srcId="{9BE0C2FC-FE9F-44DC-9564-0EA617254721}" destId="{AF24B1D0-9738-41A8-A026-EBFCC3673FCE}" srcOrd="0" destOrd="0" presId="urn:microsoft.com/office/officeart/2005/8/layout/vList5"/>
    <dgm:cxn modelId="{47531E41-270F-461A-9E6B-72C97B8C12E6}" srcId="{FB1FD7CF-2B80-4B16-9CA2-D71A12B0AA23}" destId="{F28091F6-3A47-4115-B648-1A4AD91D32DD}" srcOrd="0" destOrd="0" parTransId="{10BEFF37-F951-497F-A531-CF18E6844AA2}" sibTransId="{54AFA146-DDAC-4E03-B81E-85F65632B264}"/>
    <dgm:cxn modelId="{369EE92C-37C1-4E42-B55E-657A4C3FD04C}" type="presOf" srcId="{F28091F6-3A47-4115-B648-1A4AD91D32DD}" destId="{290C6CD6-7BE6-4FD0-A853-E21D7B260405}" srcOrd="0" destOrd="0" presId="urn:microsoft.com/office/officeart/2005/8/layout/vList5"/>
    <dgm:cxn modelId="{23581B9A-84EA-4674-BD23-3ABB61E4AA81}" type="presOf" srcId="{FB1FD7CF-2B80-4B16-9CA2-D71A12B0AA23}" destId="{1746A85D-B869-4A7D-9D46-2B1D8D2F8E21}" srcOrd="0" destOrd="0" presId="urn:microsoft.com/office/officeart/2005/8/layout/vList5"/>
    <dgm:cxn modelId="{319AA263-E734-4332-A58C-0A3A7EAB015A}" srcId="{F28091F6-3A47-4115-B648-1A4AD91D32DD}" destId="{757FEDFE-7188-4308-8FD4-EC3E270FE840}" srcOrd="1" destOrd="0" parTransId="{FDDD12C7-1DE1-4D26-B243-1C91339D50AA}" sibTransId="{FC39C12B-78EA-4CD4-BA41-8D8A02E37A15}"/>
    <dgm:cxn modelId="{C476F7F0-9070-4F05-8E96-C9A12E617A87}" type="presParOf" srcId="{1746A85D-B869-4A7D-9D46-2B1D8D2F8E21}" destId="{1C6D7295-F6D6-4C25-AC81-29C0A60ECD77}" srcOrd="0" destOrd="0" presId="urn:microsoft.com/office/officeart/2005/8/layout/vList5"/>
    <dgm:cxn modelId="{0D04D365-2E1B-42EE-8446-2192EECD55EF}" type="presParOf" srcId="{1C6D7295-F6D6-4C25-AC81-29C0A60ECD77}" destId="{290C6CD6-7BE6-4FD0-A853-E21D7B260405}" srcOrd="0" destOrd="0" presId="urn:microsoft.com/office/officeart/2005/8/layout/vList5"/>
    <dgm:cxn modelId="{D0EE452C-E4D9-4921-A9FA-21370ED95774}" type="presParOf" srcId="{1C6D7295-F6D6-4C25-AC81-29C0A60ECD77}" destId="{AF24B1D0-9738-41A8-A026-EBFCC3673F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DB9B6D2-93B1-4323-ACA6-A179962C4784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810309F-80D8-4567-BB86-99754A7B783F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</a:rPr>
            <a:t>Чтобы произвести соединение таблицы со своей копией</a:t>
          </a:r>
          <a:r>
            <a:rPr lang="ru-RU" sz="2000" dirty="0" smtClean="0">
              <a:latin typeface="Arial" panose="020B0604020202020204" pitchFamily="34" charset="0"/>
            </a:rPr>
            <a:t>, необходимо указать во фразе </a:t>
          </a:r>
          <a:r>
            <a:rPr lang="en-US" sz="2000" b="1" dirty="0" smtClean="0">
              <a:latin typeface="Arial" panose="020B0604020202020204" pitchFamily="34" charset="0"/>
            </a:rPr>
            <a:t>FROM</a:t>
          </a:r>
          <a:r>
            <a:rPr lang="ru-RU" sz="2000" b="1" dirty="0" smtClean="0">
              <a:latin typeface="Arial" panose="020B0604020202020204" pitchFamily="34" charset="0"/>
            </a:rPr>
            <a:t> </a:t>
          </a:r>
          <a:r>
            <a:rPr lang="ru-RU" sz="2000" dirty="0" smtClean="0">
              <a:latin typeface="Arial" panose="020B0604020202020204" pitchFamily="34" charset="0"/>
            </a:rPr>
            <a:t>имя одной и той же таблицы два или более количество раз, а во фразе </a:t>
          </a:r>
          <a:r>
            <a:rPr lang="en-US" sz="2000" b="1" dirty="0" smtClean="0">
              <a:latin typeface="Arial" panose="020B0604020202020204" pitchFamily="34" charset="0"/>
            </a:rPr>
            <a:t>WHERE</a:t>
          </a:r>
          <a:r>
            <a:rPr lang="ru-RU" sz="2000" dirty="0" smtClean="0">
              <a:latin typeface="Arial" panose="020B0604020202020204" pitchFamily="34" charset="0"/>
            </a:rPr>
            <a:t> — условие их </a:t>
          </a:r>
          <a:r>
            <a:rPr lang="ru-RU" sz="2000" dirty="0" err="1" smtClean="0">
              <a:latin typeface="Arial" panose="020B0604020202020204" pitchFamily="34" charset="0"/>
            </a:rPr>
            <a:t>самосоединения</a:t>
          </a:r>
          <a:r>
            <a:rPr lang="ru-RU" sz="2000" dirty="0" smtClean="0">
              <a:latin typeface="Arial" panose="020B0604020202020204" pitchFamily="34" charset="0"/>
            </a:rPr>
            <a:t>. </a:t>
          </a:r>
          <a:endParaRPr lang="ru-RU" sz="2000" dirty="0"/>
        </a:p>
      </dgm:t>
    </dgm:pt>
    <dgm:pt modelId="{0B5AE19C-EE29-42DD-B728-A76F206FA1B8}" type="parTrans" cxnId="{33DF6A17-C92F-4C0C-827B-55BC1268BA11}">
      <dgm:prSet/>
      <dgm:spPr/>
      <dgm:t>
        <a:bodyPr/>
        <a:lstStyle/>
        <a:p>
          <a:endParaRPr lang="ru-RU" sz="2000"/>
        </a:p>
      </dgm:t>
    </dgm:pt>
    <dgm:pt modelId="{E7BB8C37-6F5D-4FA7-A72F-25A658B98CE1}" type="sibTrans" cxnId="{33DF6A17-C92F-4C0C-827B-55BC1268BA11}">
      <dgm:prSet/>
      <dgm:spPr/>
      <dgm:t>
        <a:bodyPr/>
        <a:lstStyle/>
        <a:p>
          <a:endParaRPr lang="ru-RU" sz="2000"/>
        </a:p>
      </dgm:t>
    </dgm:pt>
    <dgm:pt modelId="{2B104BEE-92FA-4A1F-90D4-E7DA22FDA504}">
      <dgm:prSet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</a:rPr>
            <a:t>Однако в этом случае возникает следующая проблема — как ссылаться на столбцы различных копий таблицы? </a:t>
          </a:r>
          <a:endParaRPr lang="ru-RU" sz="2000" dirty="0">
            <a:latin typeface="Arial" panose="020B0604020202020204" pitchFamily="34" charset="0"/>
          </a:endParaRPr>
        </a:p>
      </dgm:t>
    </dgm:pt>
    <dgm:pt modelId="{96C4F79F-FE97-4279-A4D6-56D01BD94EA1}" type="parTrans" cxnId="{68329F51-A43D-46C0-BF84-1DCB68A19321}">
      <dgm:prSet/>
      <dgm:spPr/>
      <dgm:t>
        <a:bodyPr/>
        <a:lstStyle/>
        <a:p>
          <a:endParaRPr lang="ru-RU" sz="2000"/>
        </a:p>
      </dgm:t>
    </dgm:pt>
    <dgm:pt modelId="{D3BD8539-C179-4709-9489-C7A3864AEAA2}" type="sibTrans" cxnId="{68329F51-A43D-46C0-BF84-1DCB68A19321}">
      <dgm:prSet/>
      <dgm:spPr/>
      <dgm:t>
        <a:bodyPr/>
        <a:lstStyle/>
        <a:p>
          <a:endParaRPr lang="ru-RU" sz="2000"/>
        </a:p>
      </dgm:t>
    </dgm:pt>
    <dgm:pt modelId="{7562E530-BBB6-4E35-996C-AFA3B0E07D8C}">
      <dgm:prSet custT="1"/>
      <dgm:spPr/>
      <dgm:t>
        <a:bodyPr/>
        <a:lstStyle/>
        <a:p>
          <a:r>
            <a:rPr lang="ru-RU" sz="2000" smtClean="0">
              <a:latin typeface="Arial" panose="020B0604020202020204" pitchFamily="34" charset="0"/>
            </a:rPr>
            <a:t>Для разрешения этой проблемы необходимо присвоить </a:t>
          </a:r>
          <a:r>
            <a:rPr lang="ru-RU" sz="2000" b="1" smtClean="0">
              <a:latin typeface="Arial" panose="020B0604020202020204" pitchFamily="34" charset="0"/>
            </a:rPr>
            <a:t>разные синонимы для каждой копии таблицы. </a:t>
          </a:r>
          <a:endParaRPr lang="ru-RU" sz="2000" b="1" dirty="0">
            <a:latin typeface="Arial" panose="020B0604020202020204" pitchFamily="34" charset="0"/>
          </a:endParaRPr>
        </a:p>
      </dgm:t>
    </dgm:pt>
    <dgm:pt modelId="{7F6C7A57-D03B-43BB-944E-6EBC5A4188C5}" type="parTrans" cxnId="{835A8371-7D41-435B-8A85-05F7B2B9AA8A}">
      <dgm:prSet/>
      <dgm:spPr/>
      <dgm:t>
        <a:bodyPr/>
        <a:lstStyle/>
        <a:p>
          <a:endParaRPr lang="ru-RU" sz="2000"/>
        </a:p>
      </dgm:t>
    </dgm:pt>
    <dgm:pt modelId="{B70D1726-D929-4D41-8437-E1DB4D867EA2}" type="sibTrans" cxnId="{835A8371-7D41-435B-8A85-05F7B2B9AA8A}">
      <dgm:prSet/>
      <dgm:spPr/>
      <dgm:t>
        <a:bodyPr/>
        <a:lstStyle/>
        <a:p>
          <a:endParaRPr lang="ru-RU" sz="2000"/>
        </a:p>
      </dgm:t>
    </dgm:pt>
    <dgm:pt modelId="{3EFDC2FC-3B67-4386-ABBF-D93992129ED2}" type="pres">
      <dgm:prSet presAssocID="{6DB9B6D2-93B1-4323-ACA6-A179962C478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F269D24-DD53-49C4-939F-168702514251}" type="pres">
      <dgm:prSet presAssocID="{6DB9B6D2-93B1-4323-ACA6-A179962C4784}" presName="Name1" presStyleCnt="0"/>
      <dgm:spPr/>
    </dgm:pt>
    <dgm:pt modelId="{9ABAA3AC-82B4-4292-9571-84DB365E122F}" type="pres">
      <dgm:prSet presAssocID="{6DB9B6D2-93B1-4323-ACA6-A179962C4784}" presName="cycle" presStyleCnt="0"/>
      <dgm:spPr/>
    </dgm:pt>
    <dgm:pt modelId="{1A361394-DEFA-4A50-AD94-2DBF5AD24579}" type="pres">
      <dgm:prSet presAssocID="{6DB9B6D2-93B1-4323-ACA6-A179962C4784}" presName="srcNode" presStyleLbl="node1" presStyleIdx="0" presStyleCnt="3"/>
      <dgm:spPr/>
    </dgm:pt>
    <dgm:pt modelId="{F8A6440A-B6DD-4F2D-93A5-D36DB4BB2D6F}" type="pres">
      <dgm:prSet presAssocID="{6DB9B6D2-93B1-4323-ACA6-A179962C4784}" presName="conn" presStyleLbl="parChTrans1D2" presStyleIdx="0" presStyleCnt="1"/>
      <dgm:spPr/>
      <dgm:t>
        <a:bodyPr/>
        <a:lstStyle/>
        <a:p>
          <a:endParaRPr lang="ru-RU"/>
        </a:p>
      </dgm:t>
    </dgm:pt>
    <dgm:pt modelId="{528749E4-903D-4C1B-9324-4AD2934FF5D7}" type="pres">
      <dgm:prSet presAssocID="{6DB9B6D2-93B1-4323-ACA6-A179962C4784}" presName="extraNode" presStyleLbl="node1" presStyleIdx="0" presStyleCnt="3"/>
      <dgm:spPr/>
    </dgm:pt>
    <dgm:pt modelId="{6695B880-1C78-439E-BD9B-0F809CFCF6FF}" type="pres">
      <dgm:prSet presAssocID="{6DB9B6D2-93B1-4323-ACA6-A179962C4784}" presName="dstNode" presStyleLbl="node1" presStyleIdx="0" presStyleCnt="3"/>
      <dgm:spPr/>
    </dgm:pt>
    <dgm:pt modelId="{451B1454-E665-4552-BA9E-B8AA209DD0E2}" type="pres">
      <dgm:prSet presAssocID="{6810309F-80D8-4567-BB86-99754A7B783F}" presName="text_1" presStyleLbl="node1" presStyleIdx="0" presStyleCnt="3" custScaleY="131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BA2FF-F7E6-4429-9C31-2C361FF6348C}" type="pres">
      <dgm:prSet presAssocID="{6810309F-80D8-4567-BB86-99754A7B783F}" presName="accent_1" presStyleCnt="0"/>
      <dgm:spPr/>
    </dgm:pt>
    <dgm:pt modelId="{FB2154B0-1F84-4A38-A108-1FE75AACC9BA}" type="pres">
      <dgm:prSet presAssocID="{6810309F-80D8-4567-BB86-99754A7B783F}" presName="accentRepeatNode" presStyleLbl="solidFgAcc1" presStyleIdx="0" presStyleCnt="3"/>
      <dgm:spPr/>
    </dgm:pt>
    <dgm:pt modelId="{0A228A5E-3657-4866-89A6-312F67A7097A}" type="pres">
      <dgm:prSet presAssocID="{2B104BEE-92FA-4A1F-90D4-E7DA22FDA50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6E6CA-D46F-435D-AB9D-D3E222AFCE4E}" type="pres">
      <dgm:prSet presAssocID="{2B104BEE-92FA-4A1F-90D4-E7DA22FDA504}" presName="accent_2" presStyleCnt="0"/>
      <dgm:spPr/>
    </dgm:pt>
    <dgm:pt modelId="{7DF7D594-374E-4D8E-A27D-1009E994FA77}" type="pres">
      <dgm:prSet presAssocID="{2B104BEE-92FA-4A1F-90D4-E7DA22FDA504}" presName="accentRepeatNode" presStyleLbl="solidFgAcc1" presStyleIdx="1" presStyleCnt="3"/>
      <dgm:spPr/>
    </dgm:pt>
    <dgm:pt modelId="{9C7442B3-7A98-4857-ADAA-45092E2FFB47}" type="pres">
      <dgm:prSet presAssocID="{7562E530-BBB6-4E35-996C-AFA3B0E07D8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DBEAA-4FAB-484A-9393-8F75F2A48C97}" type="pres">
      <dgm:prSet presAssocID="{7562E530-BBB6-4E35-996C-AFA3B0E07D8C}" presName="accent_3" presStyleCnt="0"/>
      <dgm:spPr/>
    </dgm:pt>
    <dgm:pt modelId="{28184B7B-2BE5-4537-9940-981732F33122}" type="pres">
      <dgm:prSet presAssocID="{7562E530-BBB6-4E35-996C-AFA3B0E07D8C}" presName="accentRepeatNode" presStyleLbl="solidFgAcc1" presStyleIdx="2" presStyleCnt="3"/>
      <dgm:spPr/>
    </dgm:pt>
  </dgm:ptLst>
  <dgm:cxnLst>
    <dgm:cxn modelId="{2E632E4C-4869-4D39-9800-2AEBDDE00710}" type="presOf" srcId="{6DB9B6D2-93B1-4323-ACA6-A179962C4784}" destId="{3EFDC2FC-3B67-4386-ABBF-D93992129ED2}" srcOrd="0" destOrd="0" presId="urn:microsoft.com/office/officeart/2008/layout/VerticalCurvedList"/>
    <dgm:cxn modelId="{850BC30A-D6F9-4904-BFDC-239E1502078F}" type="presOf" srcId="{6810309F-80D8-4567-BB86-99754A7B783F}" destId="{451B1454-E665-4552-BA9E-B8AA209DD0E2}" srcOrd="0" destOrd="0" presId="urn:microsoft.com/office/officeart/2008/layout/VerticalCurvedList"/>
    <dgm:cxn modelId="{835A8371-7D41-435B-8A85-05F7B2B9AA8A}" srcId="{6DB9B6D2-93B1-4323-ACA6-A179962C4784}" destId="{7562E530-BBB6-4E35-996C-AFA3B0E07D8C}" srcOrd="2" destOrd="0" parTransId="{7F6C7A57-D03B-43BB-944E-6EBC5A4188C5}" sibTransId="{B70D1726-D929-4D41-8437-E1DB4D867EA2}"/>
    <dgm:cxn modelId="{9101B6D6-EEC6-4782-AB3A-05DCE8BF4276}" type="presOf" srcId="{7562E530-BBB6-4E35-996C-AFA3B0E07D8C}" destId="{9C7442B3-7A98-4857-ADAA-45092E2FFB47}" srcOrd="0" destOrd="0" presId="urn:microsoft.com/office/officeart/2008/layout/VerticalCurvedList"/>
    <dgm:cxn modelId="{2EDE96C8-82AA-42AD-BA41-2B16EDFFE8ED}" type="presOf" srcId="{2B104BEE-92FA-4A1F-90D4-E7DA22FDA504}" destId="{0A228A5E-3657-4866-89A6-312F67A7097A}" srcOrd="0" destOrd="0" presId="urn:microsoft.com/office/officeart/2008/layout/VerticalCurvedList"/>
    <dgm:cxn modelId="{68329F51-A43D-46C0-BF84-1DCB68A19321}" srcId="{6DB9B6D2-93B1-4323-ACA6-A179962C4784}" destId="{2B104BEE-92FA-4A1F-90D4-E7DA22FDA504}" srcOrd="1" destOrd="0" parTransId="{96C4F79F-FE97-4279-A4D6-56D01BD94EA1}" sibTransId="{D3BD8539-C179-4709-9489-C7A3864AEAA2}"/>
    <dgm:cxn modelId="{33DF6A17-C92F-4C0C-827B-55BC1268BA11}" srcId="{6DB9B6D2-93B1-4323-ACA6-A179962C4784}" destId="{6810309F-80D8-4567-BB86-99754A7B783F}" srcOrd="0" destOrd="0" parTransId="{0B5AE19C-EE29-42DD-B728-A76F206FA1B8}" sibTransId="{E7BB8C37-6F5D-4FA7-A72F-25A658B98CE1}"/>
    <dgm:cxn modelId="{FEB10277-5FD8-45BB-A6FC-DD34B0483D1D}" type="presOf" srcId="{E7BB8C37-6F5D-4FA7-A72F-25A658B98CE1}" destId="{F8A6440A-B6DD-4F2D-93A5-D36DB4BB2D6F}" srcOrd="0" destOrd="0" presId="urn:microsoft.com/office/officeart/2008/layout/VerticalCurvedList"/>
    <dgm:cxn modelId="{4BF339B1-C7B8-4546-860D-F0A0D9F06515}" type="presParOf" srcId="{3EFDC2FC-3B67-4386-ABBF-D93992129ED2}" destId="{EF269D24-DD53-49C4-939F-168702514251}" srcOrd="0" destOrd="0" presId="urn:microsoft.com/office/officeart/2008/layout/VerticalCurvedList"/>
    <dgm:cxn modelId="{08C8D2AA-3290-483D-89D2-F3434996CCAD}" type="presParOf" srcId="{EF269D24-DD53-49C4-939F-168702514251}" destId="{9ABAA3AC-82B4-4292-9571-84DB365E122F}" srcOrd="0" destOrd="0" presId="urn:microsoft.com/office/officeart/2008/layout/VerticalCurvedList"/>
    <dgm:cxn modelId="{ABF93C5A-4216-4AB2-83C2-C8287F7B271B}" type="presParOf" srcId="{9ABAA3AC-82B4-4292-9571-84DB365E122F}" destId="{1A361394-DEFA-4A50-AD94-2DBF5AD24579}" srcOrd="0" destOrd="0" presId="urn:microsoft.com/office/officeart/2008/layout/VerticalCurvedList"/>
    <dgm:cxn modelId="{5B76B5D6-16E4-423D-BCFB-B3A01AA2EF4E}" type="presParOf" srcId="{9ABAA3AC-82B4-4292-9571-84DB365E122F}" destId="{F8A6440A-B6DD-4F2D-93A5-D36DB4BB2D6F}" srcOrd="1" destOrd="0" presId="urn:microsoft.com/office/officeart/2008/layout/VerticalCurvedList"/>
    <dgm:cxn modelId="{5F0FD515-AE2C-4F46-9F94-A57C58CD0B3D}" type="presParOf" srcId="{9ABAA3AC-82B4-4292-9571-84DB365E122F}" destId="{528749E4-903D-4C1B-9324-4AD2934FF5D7}" srcOrd="2" destOrd="0" presId="urn:microsoft.com/office/officeart/2008/layout/VerticalCurvedList"/>
    <dgm:cxn modelId="{1F8B30FE-A7AF-41E9-AE58-F92F6EB32172}" type="presParOf" srcId="{9ABAA3AC-82B4-4292-9571-84DB365E122F}" destId="{6695B880-1C78-439E-BD9B-0F809CFCF6FF}" srcOrd="3" destOrd="0" presId="urn:microsoft.com/office/officeart/2008/layout/VerticalCurvedList"/>
    <dgm:cxn modelId="{DDD27819-20B1-4D0B-85E3-CFF1BE6E240D}" type="presParOf" srcId="{EF269D24-DD53-49C4-939F-168702514251}" destId="{451B1454-E665-4552-BA9E-B8AA209DD0E2}" srcOrd="1" destOrd="0" presId="urn:microsoft.com/office/officeart/2008/layout/VerticalCurvedList"/>
    <dgm:cxn modelId="{88E57CFC-E7E5-4463-B22F-CD06BE312FBD}" type="presParOf" srcId="{EF269D24-DD53-49C4-939F-168702514251}" destId="{FA5BA2FF-F7E6-4429-9C31-2C361FF6348C}" srcOrd="2" destOrd="0" presId="urn:microsoft.com/office/officeart/2008/layout/VerticalCurvedList"/>
    <dgm:cxn modelId="{DCB770F3-ED90-45A7-9920-B620D5E80ACD}" type="presParOf" srcId="{FA5BA2FF-F7E6-4429-9C31-2C361FF6348C}" destId="{FB2154B0-1F84-4A38-A108-1FE75AACC9BA}" srcOrd="0" destOrd="0" presId="urn:microsoft.com/office/officeart/2008/layout/VerticalCurvedList"/>
    <dgm:cxn modelId="{12334DDB-33C9-4418-846C-283F322F90C8}" type="presParOf" srcId="{EF269D24-DD53-49C4-939F-168702514251}" destId="{0A228A5E-3657-4866-89A6-312F67A7097A}" srcOrd="3" destOrd="0" presId="urn:microsoft.com/office/officeart/2008/layout/VerticalCurvedList"/>
    <dgm:cxn modelId="{ABDEA21C-B269-4C4E-B06C-7CFADBB313FA}" type="presParOf" srcId="{EF269D24-DD53-49C4-939F-168702514251}" destId="{0C06E6CA-D46F-435D-AB9D-D3E222AFCE4E}" srcOrd="4" destOrd="0" presId="urn:microsoft.com/office/officeart/2008/layout/VerticalCurvedList"/>
    <dgm:cxn modelId="{5DEF6B99-7062-40AB-B885-D909D54CE1A5}" type="presParOf" srcId="{0C06E6CA-D46F-435D-AB9D-D3E222AFCE4E}" destId="{7DF7D594-374E-4D8E-A27D-1009E994FA77}" srcOrd="0" destOrd="0" presId="urn:microsoft.com/office/officeart/2008/layout/VerticalCurvedList"/>
    <dgm:cxn modelId="{791EC6C7-1BB5-4E0A-B922-A18580892FCF}" type="presParOf" srcId="{EF269D24-DD53-49C4-939F-168702514251}" destId="{9C7442B3-7A98-4857-ADAA-45092E2FFB47}" srcOrd="5" destOrd="0" presId="urn:microsoft.com/office/officeart/2008/layout/VerticalCurvedList"/>
    <dgm:cxn modelId="{52434152-CCEA-4E39-BF63-4A3223045596}" type="presParOf" srcId="{EF269D24-DD53-49C4-939F-168702514251}" destId="{82EDBEAA-4FAB-484A-9393-8F75F2A48C97}" srcOrd="6" destOrd="0" presId="urn:microsoft.com/office/officeart/2008/layout/VerticalCurvedList"/>
    <dgm:cxn modelId="{6BBD34A2-FB6A-4481-9CD0-F1E240F4867B}" type="presParOf" srcId="{82EDBEAA-4FAB-484A-9393-8F75F2A48C97}" destId="{28184B7B-2BE5-4537-9940-981732F3312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7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1198E510-32DE-4D22-8D5B-46F9B38E8D8F}" type="presOf" srcId="{41EEE156-812C-45B2-A0E2-67C1334E23B3}" destId="{433E4DE2-9915-4269-92EA-D86023C4FDF5}" srcOrd="0" destOrd="0" presId="urn:microsoft.com/office/officeart/2005/8/layout/default"/>
    <dgm:cxn modelId="{8CA1D591-6B54-4F51-AEAA-578686D4F19E}" type="presOf" srcId="{200690E0-2953-46C9-AA4E-4A7FD54A72B7}" destId="{8656F379-6045-46FA-ABAA-BECFEB9101CE}" srcOrd="0" destOrd="0" presId="urn:microsoft.com/office/officeart/2005/8/layout/default"/>
    <dgm:cxn modelId="{5DC83FA0-2416-4F30-9FDB-9F1F0C5BB6C5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7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4A2DC010-0394-4307-95C0-772F9B74EF17}" type="presOf" srcId="{200690E0-2953-46C9-AA4E-4A7FD54A72B7}" destId="{8656F379-6045-46FA-ABAA-BECFEB9101CE}" srcOrd="0" destOrd="0" presId="urn:microsoft.com/office/officeart/2005/8/layout/default"/>
    <dgm:cxn modelId="{E7B8E42F-7B81-4846-A101-0D8B9053FD98}" type="presOf" srcId="{41EEE156-812C-45B2-A0E2-67C1334E23B3}" destId="{433E4DE2-9915-4269-92EA-D86023C4FDF5}" srcOrd="0" destOrd="0" presId="urn:microsoft.com/office/officeart/2005/8/layout/default"/>
    <dgm:cxn modelId="{36BFB00E-0013-4602-B565-162BFA58FB12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7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1CD68E3D-E08C-49CB-A2CA-DB9646F04507}" type="presOf" srcId="{41EEE156-812C-45B2-A0E2-67C1334E23B3}" destId="{433E4DE2-9915-4269-92EA-D86023C4FDF5}" srcOrd="0" destOrd="0" presId="urn:microsoft.com/office/officeart/2005/8/layout/default"/>
    <dgm:cxn modelId="{1C6F39B5-9136-45DE-99D7-9FEF9ABADD6B}" type="presOf" srcId="{200690E0-2953-46C9-AA4E-4A7FD54A72B7}" destId="{8656F379-6045-46FA-ABAA-BECFEB9101CE}" srcOrd="0" destOrd="0" presId="urn:microsoft.com/office/officeart/2005/8/layout/default"/>
    <dgm:cxn modelId="{3A20DEF8-B5F8-4220-9F7D-26972F4BD0D7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7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A80E2642-C3B6-44CA-8367-DA527D0BBB43}" type="presOf" srcId="{41EEE156-812C-45B2-A0E2-67C1334E23B3}" destId="{433E4DE2-9915-4269-92EA-D86023C4FDF5}" srcOrd="0" destOrd="0" presId="urn:microsoft.com/office/officeart/2005/8/layout/default"/>
    <dgm:cxn modelId="{4EA9EA50-E7EE-480A-9D08-7C4DEB929B1B}" type="presOf" srcId="{200690E0-2953-46C9-AA4E-4A7FD54A72B7}" destId="{8656F379-6045-46FA-ABAA-BECFEB9101CE}" srcOrd="0" destOrd="0" presId="urn:microsoft.com/office/officeart/2005/8/layout/default"/>
    <dgm:cxn modelId="{0A46CD7E-A05F-466B-BA1A-7D6FFB422BA7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23670F7B-40A1-4D27-BA24-D5FAC11FFEAB}" type="doc">
      <dgm:prSet loTypeId="urn:microsoft.com/office/officeart/2005/8/layout/vList6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B9ADBED-5826-4090-B992-12E896743C2F}">
      <dgm:prSet phldrT="[Текст]" custT="1"/>
      <dgm:spPr/>
      <dgm:t>
        <a:bodyPr/>
        <a:lstStyle/>
        <a:p>
          <a:r>
            <a:rPr kumimoji="0" lang="ru-RU" sz="20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можно получить </a:t>
          </a:r>
          <a:r>
            <a:rPr kumimoji="0" lang="ru-RU" sz="2000" b="1" i="1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симметричную</a:t>
          </a:r>
          <a:r>
            <a:rPr kumimoji="0" lang="ru-RU" sz="2000" b="0" i="1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ru-RU" sz="20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результирующую таблицу.</a:t>
          </a:r>
          <a:r>
            <a:rPr kumimoji="0" lang="ru-RU" sz="20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24850F-7DEE-4DA6-BE2F-3691A94F2A7A}" type="parTrans" cxnId="{D2E2B404-FCD8-426C-9C9F-E6EEDFC68A7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24E951-471B-4CF6-9DFC-93785B2A7CAA}" type="sibTrans" cxnId="{D2E2B404-FCD8-426C-9C9F-E6EEDFC68A7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7D0AD-2543-4525-AB9C-9F091C526165}">
      <dgm:prSet phldrT="[Текст]" custT="1"/>
      <dgm:spPr/>
      <dgm:t>
        <a:bodyPr/>
        <a:lstStyle/>
        <a:p>
          <a:r>
            <a:rPr kumimoji="0" lang="ru-RU" sz="20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При </a:t>
          </a:r>
          <a:r>
            <a:rPr kumimoji="0" lang="ru-RU" sz="2000" b="0" i="0" u="none" strike="noStrike" cap="none" spc="0" normalizeH="0" baseline="0" noProof="0" dirty="0" err="1" smtClean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самосоединении</a:t>
          </a:r>
          <a:r>
            <a:rPr kumimoji="0" lang="ru-RU" sz="20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 по равенству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7D2201-3FFE-48E6-98DA-48D83959AAE7}" type="parTrans" cxnId="{2F0AC53C-75C4-4126-8716-E3B696832914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CCD4E-D963-463E-B597-1FB674F12340}" type="sibTrans" cxnId="{2F0AC53C-75C4-4126-8716-E3B696832914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7C15DD-2382-42EA-BD83-4149A22E9A34}">
      <dgm:prSet phldrT="[Текст]" custT="1"/>
      <dgm:spPr/>
      <dgm:t>
        <a:bodyPr/>
        <a:lstStyle/>
        <a:p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6335F4-B64D-427C-A5EC-FBA96A454D5A}" type="parTrans" cxnId="{90BC40F1-C92B-4EF4-9465-A932838064D3}">
      <dgm:prSet/>
      <dgm:spPr/>
      <dgm:t>
        <a:bodyPr/>
        <a:lstStyle/>
        <a:p>
          <a:endParaRPr lang="ru-RU" sz="2000"/>
        </a:p>
      </dgm:t>
    </dgm:pt>
    <dgm:pt modelId="{0FD76428-F1A8-4AC4-BB8A-BA9087B0B973}" type="sibTrans" cxnId="{90BC40F1-C92B-4EF4-9465-A932838064D3}">
      <dgm:prSet/>
      <dgm:spPr/>
      <dgm:t>
        <a:bodyPr/>
        <a:lstStyle/>
        <a:p>
          <a:endParaRPr lang="ru-RU" sz="2000"/>
        </a:p>
      </dgm:t>
    </dgm:pt>
    <dgm:pt modelId="{E9497FDE-412B-402C-88A5-768486917EAA}" type="pres">
      <dgm:prSet presAssocID="{23670F7B-40A1-4D27-BA24-D5FAC11FFEA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1F8F003-08E9-42E9-8A06-5252E03A8E50}" type="pres">
      <dgm:prSet presAssocID="{5057D0AD-2543-4525-AB9C-9F091C526165}" presName="linNode" presStyleCnt="0"/>
      <dgm:spPr/>
    </dgm:pt>
    <dgm:pt modelId="{3B59EC14-04C9-4801-A499-13E813862C09}" type="pres">
      <dgm:prSet presAssocID="{5057D0AD-2543-4525-AB9C-9F091C526165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2E0A1-4DD2-4969-B875-1CC23B45DB9B}" type="pres">
      <dgm:prSet presAssocID="{5057D0AD-2543-4525-AB9C-9F091C526165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E2B404-FCD8-426C-9C9F-E6EEDFC68A79}" srcId="{5057D0AD-2543-4525-AB9C-9F091C526165}" destId="{0B9ADBED-5826-4090-B992-12E896743C2F}" srcOrd="1" destOrd="0" parTransId="{AA24850F-7DEE-4DA6-BE2F-3691A94F2A7A}" sibTransId="{1824E951-471B-4CF6-9DFC-93785B2A7CAA}"/>
    <dgm:cxn modelId="{0F0987E9-A6E2-4044-848A-0E81EF7DB686}" type="presOf" srcId="{0B9ADBED-5826-4090-B992-12E896743C2F}" destId="{6982E0A1-4DD2-4969-B875-1CC23B45DB9B}" srcOrd="0" destOrd="1" presId="urn:microsoft.com/office/officeart/2005/8/layout/vList6"/>
    <dgm:cxn modelId="{90BC40F1-C92B-4EF4-9465-A932838064D3}" srcId="{5057D0AD-2543-4525-AB9C-9F091C526165}" destId="{637C15DD-2382-42EA-BD83-4149A22E9A34}" srcOrd="0" destOrd="0" parTransId="{0F6335F4-B64D-427C-A5EC-FBA96A454D5A}" sibTransId="{0FD76428-F1A8-4AC4-BB8A-BA9087B0B973}"/>
    <dgm:cxn modelId="{DAF6F0E6-1F7C-4B01-8839-3EB2816FD0F7}" type="presOf" srcId="{637C15DD-2382-42EA-BD83-4149A22E9A34}" destId="{6982E0A1-4DD2-4969-B875-1CC23B45DB9B}" srcOrd="0" destOrd="0" presId="urn:microsoft.com/office/officeart/2005/8/layout/vList6"/>
    <dgm:cxn modelId="{53BD0863-00CB-4D8A-8919-996013BF36B2}" type="presOf" srcId="{5057D0AD-2543-4525-AB9C-9F091C526165}" destId="{3B59EC14-04C9-4801-A499-13E813862C09}" srcOrd="0" destOrd="0" presId="urn:microsoft.com/office/officeart/2005/8/layout/vList6"/>
    <dgm:cxn modelId="{2F0AC53C-75C4-4126-8716-E3B696832914}" srcId="{23670F7B-40A1-4D27-BA24-D5FAC11FFEAB}" destId="{5057D0AD-2543-4525-AB9C-9F091C526165}" srcOrd="0" destOrd="0" parTransId="{8B7D2201-3FFE-48E6-98DA-48D83959AAE7}" sibTransId="{EDACCD4E-D963-463E-B597-1FB674F12340}"/>
    <dgm:cxn modelId="{66F0F74A-578C-4F72-955D-AADC81AB3056}" type="presOf" srcId="{23670F7B-40A1-4D27-BA24-D5FAC11FFEAB}" destId="{E9497FDE-412B-402C-88A5-768486917EAA}" srcOrd="0" destOrd="0" presId="urn:microsoft.com/office/officeart/2005/8/layout/vList6"/>
    <dgm:cxn modelId="{9EB1AFD7-5838-4507-B36A-F58FCC5160E2}" type="presParOf" srcId="{E9497FDE-412B-402C-88A5-768486917EAA}" destId="{31F8F003-08E9-42E9-8A06-5252E03A8E50}" srcOrd="0" destOrd="0" presId="urn:microsoft.com/office/officeart/2005/8/layout/vList6"/>
    <dgm:cxn modelId="{EE252E30-B8F8-4BAE-823A-6C1EE4E318C8}" type="presParOf" srcId="{31F8F003-08E9-42E9-8A06-5252E03A8E50}" destId="{3B59EC14-04C9-4801-A499-13E813862C09}" srcOrd="0" destOrd="0" presId="urn:microsoft.com/office/officeart/2005/8/layout/vList6"/>
    <dgm:cxn modelId="{9C182DCA-90D1-4EA5-B5EA-D3EA701B18E0}" type="presParOf" srcId="{31F8F003-08E9-42E9-8A06-5252E03A8E50}" destId="{6982E0A1-4DD2-4969-B875-1CC23B45DB9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7FF8ADD-73EB-4981-BCD0-3464ACA4C496}" type="doc">
      <dgm:prSet loTypeId="urn:microsoft.com/office/officeart/2005/8/layout/hProcess7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E45386C-B4DC-425C-AB36-5A47F71E61F1}">
      <dgm:prSet phldrT="[Текст]"/>
      <dgm:spPr/>
      <dgm:t>
        <a:bodyPr/>
        <a:lstStyle/>
        <a:p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rPr>
            <a:t>- с одинаковыми значениями всех столбцов;</a:t>
          </a:r>
          <a:endParaRPr lang="ru-RU" dirty="0"/>
        </a:p>
      </dgm:t>
    </dgm:pt>
    <dgm:pt modelId="{5A13D0D5-9F6C-4410-9ABE-199FCFECA9E3}" type="parTrans" cxnId="{6DE2C449-0C44-44A0-8A3D-1D0FFDBE905E}">
      <dgm:prSet/>
      <dgm:spPr/>
      <dgm:t>
        <a:bodyPr/>
        <a:lstStyle/>
        <a:p>
          <a:endParaRPr lang="ru-RU"/>
        </a:p>
      </dgm:t>
    </dgm:pt>
    <dgm:pt modelId="{BECC4251-8999-4D57-89BD-74D5F52A5101}" type="sibTrans" cxnId="{6DE2C449-0C44-44A0-8A3D-1D0FFDBE905E}">
      <dgm:prSet/>
      <dgm:spPr/>
      <dgm:t>
        <a:bodyPr/>
        <a:lstStyle/>
        <a:p>
          <a:endParaRPr lang="ru-RU"/>
        </a:p>
      </dgm:t>
    </dgm:pt>
    <dgm:pt modelId="{927E9114-E359-40D2-8D82-CB67C02D39BF}">
      <dgm:prSet/>
      <dgm:spPr/>
      <dgm:t>
        <a:bodyPr/>
        <a:lstStyle/>
        <a:p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rPr>
            <a:t>- со всеми возможными перестановками значений столбцов.</a:t>
          </a:r>
        </a:p>
      </dgm:t>
    </dgm:pt>
    <dgm:pt modelId="{7832D0F1-35FB-4A12-AEB9-0B647188CB43}" type="parTrans" cxnId="{0C761AB7-9A5D-450A-BFA4-9CA9B4BCA9F8}">
      <dgm:prSet/>
      <dgm:spPr/>
      <dgm:t>
        <a:bodyPr/>
        <a:lstStyle/>
        <a:p>
          <a:endParaRPr lang="ru-RU"/>
        </a:p>
      </dgm:t>
    </dgm:pt>
    <dgm:pt modelId="{A418FD5A-DCDB-4D62-BB5B-5CB751C71F31}" type="sibTrans" cxnId="{0C761AB7-9A5D-450A-BFA4-9CA9B4BCA9F8}">
      <dgm:prSet/>
      <dgm:spPr/>
      <dgm:t>
        <a:bodyPr/>
        <a:lstStyle/>
        <a:p>
          <a:endParaRPr lang="ru-RU"/>
        </a:p>
      </dgm:t>
    </dgm:pt>
    <dgm:pt modelId="{31AFEA06-6840-40F6-A3D6-AFE832E2D164}">
      <dgm:prSet phldrT="[Текст]"/>
      <dgm:spPr/>
      <dgm:t>
        <a:bodyPr/>
        <a:lstStyle/>
        <a:p>
          <a:endParaRPr lang="ru-RU" dirty="0"/>
        </a:p>
      </dgm:t>
    </dgm:pt>
    <dgm:pt modelId="{D190DBDA-B92B-4E97-8818-B38E7035D4F6}" type="parTrans" cxnId="{2AC02978-EF55-48B2-BE20-10426051CB7B}">
      <dgm:prSet/>
      <dgm:spPr/>
      <dgm:t>
        <a:bodyPr/>
        <a:lstStyle/>
        <a:p>
          <a:endParaRPr lang="ru-RU"/>
        </a:p>
      </dgm:t>
    </dgm:pt>
    <dgm:pt modelId="{2C89002C-963A-405D-A8B4-4E626DCE662F}" type="sibTrans" cxnId="{2AC02978-EF55-48B2-BE20-10426051CB7B}">
      <dgm:prSet/>
      <dgm:spPr/>
      <dgm:t>
        <a:bodyPr/>
        <a:lstStyle/>
        <a:p>
          <a:endParaRPr lang="ru-RU"/>
        </a:p>
      </dgm:t>
    </dgm:pt>
    <dgm:pt modelId="{FC9BDDD8-0969-40DB-B9D3-E1E93E88E525}">
      <dgm:prSet/>
      <dgm:spPr/>
      <dgm:t>
        <a:bodyPr/>
        <a:lstStyle/>
        <a:p>
          <a:endParaRPr kumimoji="0" lang="ru-RU" b="0" i="0" u="none" strike="noStrike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 panose="020B0604020202020204" pitchFamily="34" charset="0"/>
          </a:endParaRPr>
        </a:p>
      </dgm:t>
    </dgm:pt>
    <dgm:pt modelId="{41EC2BA7-3BED-4FEB-A911-4A222E8C96E2}" type="parTrans" cxnId="{6AFDB317-2B98-48E0-8082-C1C4C4123442}">
      <dgm:prSet/>
      <dgm:spPr/>
      <dgm:t>
        <a:bodyPr/>
        <a:lstStyle/>
        <a:p>
          <a:endParaRPr lang="ru-RU"/>
        </a:p>
      </dgm:t>
    </dgm:pt>
    <dgm:pt modelId="{8E5E0B1D-5CF4-44F7-BE07-002D8BE6462E}" type="sibTrans" cxnId="{6AFDB317-2B98-48E0-8082-C1C4C4123442}">
      <dgm:prSet/>
      <dgm:spPr/>
      <dgm:t>
        <a:bodyPr/>
        <a:lstStyle/>
        <a:p>
          <a:endParaRPr lang="ru-RU"/>
        </a:p>
      </dgm:t>
    </dgm:pt>
    <dgm:pt modelId="{D77C91A0-12B0-421F-AB1E-DD38919F865E}" type="pres">
      <dgm:prSet presAssocID="{C7FF8ADD-73EB-4981-BCD0-3464ACA4C4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5F6CFA-77D2-40F3-97AA-CCE58C5B8786}" type="pres">
      <dgm:prSet presAssocID="{31AFEA06-6840-40F6-A3D6-AFE832E2D164}" presName="compositeNode" presStyleCnt="0">
        <dgm:presLayoutVars>
          <dgm:bulletEnabled val="1"/>
        </dgm:presLayoutVars>
      </dgm:prSet>
      <dgm:spPr/>
    </dgm:pt>
    <dgm:pt modelId="{07C12EAA-20B0-4452-96AC-BD366AA19F39}" type="pres">
      <dgm:prSet presAssocID="{31AFEA06-6840-40F6-A3D6-AFE832E2D164}" presName="bgRect" presStyleLbl="node1" presStyleIdx="0" presStyleCnt="2"/>
      <dgm:spPr/>
      <dgm:t>
        <a:bodyPr/>
        <a:lstStyle/>
        <a:p>
          <a:endParaRPr lang="ru-RU"/>
        </a:p>
      </dgm:t>
    </dgm:pt>
    <dgm:pt modelId="{1A0EA99A-C4F1-4393-B5F8-A9AF1F65D7AE}" type="pres">
      <dgm:prSet presAssocID="{31AFEA06-6840-40F6-A3D6-AFE832E2D164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4F208-9393-473D-8770-1984C5A2C356}" type="pres">
      <dgm:prSet presAssocID="{31AFEA06-6840-40F6-A3D6-AFE832E2D16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F6471-2323-4F68-BCCC-F6CC80D867A6}" type="pres">
      <dgm:prSet presAssocID="{2C89002C-963A-405D-A8B4-4E626DCE662F}" presName="hSp" presStyleCnt="0"/>
      <dgm:spPr/>
    </dgm:pt>
    <dgm:pt modelId="{F7262DB0-3D62-499E-B5B4-1727F2122004}" type="pres">
      <dgm:prSet presAssocID="{2C89002C-963A-405D-A8B4-4E626DCE662F}" presName="vProcSp" presStyleCnt="0"/>
      <dgm:spPr/>
    </dgm:pt>
    <dgm:pt modelId="{B94D5F89-C182-42CB-BB31-0ABF3F01E91A}" type="pres">
      <dgm:prSet presAssocID="{2C89002C-963A-405D-A8B4-4E626DCE662F}" presName="vSp1" presStyleCnt="0"/>
      <dgm:spPr/>
    </dgm:pt>
    <dgm:pt modelId="{243D1BD1-EE0D-46F9-929D-EB699B9EC283}" type="pres">
      <dgm:prSet presAssocID="{2C89002C-963A-405D-A8B4-4E626DCE662F}" presName="simulatedConn" presStyleLbl="solidFgAcc1" presStyleIdx="0" presStyleCnt="1"/>
      <dgm:spPr/>
    </dgm:pt>
    <dgm:pt modelId="{65012B86-C2C1-444E-AEDB-1CC35D3AEA18}" type="pres">
      <dgm:prSet presAssocID="{2C89002C-963A-405D-A8B4-4E626DCE662F}" presName="vSp2" presStyleCnt="0"/>
      <dgm:spPr/>
    </dgm:pt>
    <dgm:pt modelId="{AEC54B75-6372-40F8-84AF-05EDD223B1CA}" type="pres">
      <dgm:prSet presAssocID="{2C89002C-963A-405D-A8B4-4E626DCE662F}" presName="sibTrans" presStyleCnt="0"/>
      <dgm:spPr/>
    </dgm:pt>
    <dgm:pt modelId="{C881F5B4-F8EC-41A7-917A-B351903691AA}" type="pres">
      <dgm:prSet presAssocID="{FC9BDDD8-0969-40DB-B9D3-E1E93E88E525}" presName="compositeNode" presStyleCnt="0">
        <dgm:presLayoutVars>
          <dgm:bulletEnabled val="1"/>
        </dgm:presLayoutVars>
      </dgm:prSet>
      <dgm:spPr/>
    </dgm:pt>
    <dgm:pt modelId="{C233B1E2-1940-4D6E-A896-507D7C2A5EA9}" type="pres">
      <dgm:prSet presAssocID="{FC9BDDD8-0969-40DB-B9D3-E1E93E88E525}" presName="bgRect" presStyleLbl="node1" presStyleIdx="1" presStyleCnt="2"/>
      <dgm:spPr/>
      <dgm:t>
        <a:bodyPr/>
        <a:lstStyle/>
        <a:p>
          <a:endParaRPr lang="ru-RU"/>
        </a:p>
      </dgm:t>
    </dgm:pt>
    <dgm:pt modelId="{B5E592FE-0D57-42C8-AB90-829CB16A2E78}" type="pres">
      <dgm:prSet presAssocID="{FC9BDDD8-0969-40DB-B9D3-E1E93E88E525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61588-78F8-46EE-A4DF-06585B8869E6}" type="pres">
      <dgm:prSet presAssocID="{FC9BDDD8-0969-40DB-B9D3-E1E93E88E525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FDB317-2B98-48E0-8082-C1C4C4123442}" srcId="{C7FF8ADD-73EB-4981-BCD0-3464ACA4C496}" destId="{FC9BDDD8-0969-40DB-B9D3-E1E93E88E525}" srcOrd="1" destOrd="0" parTransId="{41EC2BA7-3BED-4FEB-A911-4A222E8C96E2}" sibTransId="{8E5E0B1D-5CF4-44F7-BE07-002D8BE6462E}"/>
    <dgm:cxn modelId="{8CE86BC2-5271-4865-B7E4-F27EF406E31F}" type="presOf" srcId="{DE45386C-B4DC-425C-AB36-5A47F71E61F1}" destId="{D544F208-9393-473D-8770-1984C5A2C356}" srcOrd="0" destOrd="0" presId="urn:microsoft.com/office/officeart/2005/8/layout/hProcess7"/>
    <dgm:cxn modelId="{D08F543C-08DA-4627-B4B9-8E106272EDF0}" type="presOf" srcId="{31AFEA06-6840-40F6-A3D6-AFE832E2D164}" destId="{07C12EAA-20B0-4452-96AC-BD366AA19F39}" srcOrd="0" destOrd="0" presId="urn:microsoft.com/office/officeart/2005/8/layout/hProcess7"/>
    <dgm:cxn modelId="{13017BBC-7770-4EE4-AD62-EE27DC421E2C}" type="presOf" srcId="{C7FF8ADD-73EB-4981-BCD0-3464ACA4C496}" destId="{D77C91A0-12B0-421F-AB1E-DD38919F865E}" srcOrd="0" destOrd="0" presId="urn:microsoft.com/office/officeart/2005/8/layout/hProcess7"/>
    <dgm:cxn modelId="{6DE2C449-0C44-44A0-8A3D-1D0FFDBE905E}" srcId="{31AFEA06-6840-40F6-A3D6-AFE832E2D164}" destId="{DE45386C-B4DC-425C-AB36-5A47F71E61F1}" srcOrd="0" destOrd="0" parTransId="{5A13D0D5-9F6C-4410-9ABE-199FCFECA9E3}" sibTransId="{BECC4251-8999-4D57-89BD-74D5F52A5101}"/>
    <dgm:cxn modelId="{3925A8BB-A1BA-4DE4-A022-ADEEB2857228}" type="presOf" srcId="{FC9BDDD8-0969-40DB-B9D3-E1E93E88E525}" destId="{C233B1E2-1940-4D6E-A896-507D7C2A5EA9}" srcOrd="0" destOrd="0" presId="urn:microsoft.com/office/officeart/2005/8/layout/hProcess7"/>
    <dgm:cxn modelId="{A5483E3D-2C4F-4BB6-B31A-6E5D0306A615}" type="presOf" srcId="{31AFEA06-6840-40F6-A3D6-AFE832E2D164}" destId="{1A0EA99A-C4F1-4393-B5F8-A9AF1F65D7AE}" srcOrd="1" destOrd="0" presId="urn:microsoft.com/office/officeart/2005/8/layout/hProcess7"/>
    <dgm:cxn modelId="{510DE861-BFBF-4CCF-8109-386AB4BBEFF5}" type="presOf" srcId="{927E9114-E359-40D2-8D82-CB67C02D39BF}" destId="{F7461588-78F8-46EE-A4DF-06585B8869E6}" srcOrd="0" destOrd="0" presId="urn:microsoft.com/office/officeart/2005/8/layout/hProcess7"/>
    <dgm:cxn modelId="{081EC5F0-0E46-46DC-961B-31986EA02B54}" type="presOf" srcId="{FC9BDDD8-0969-40DB-B9D3-E1E93E88E525}" destId="{B5E592FE-0D57-42C8-AB90-829CB16A2E78}" srcOrd="1" destOrd="0" presId="urn:microsoft.com/office/officeart/2005/8/layout/hProcess7"/>
    <dgm:cxn modelId="{0C761AB7-9A5D-450A-BFA4-9CA9B4BCA9F8}" srcId="{FC9BDDD8-0969-40DB-B9D3-E1E93E88E525}" destId="{927E9114-E359-40D2-8D82-CB67C02D39BF}" srcOrd="0" destOrd="0" parTransId="{7832D0F1-35FB-4A12-AEB9-0B647188CB43}" sibTransId="{A418FD5A-DCDB-4D62-BB5B-5CB751C71F31}"/>
    <dgm:cxn modelId="{2AC02978-EF55-48B2-BE20-10426051CB7B}" srcId="{C7FF8ADD-73EB-4981-BCD0-3464ACA4C496}" destId="{31AFEA06-6840-40F6-A3D6-AFE832E2D164}" srcOrd="0" destOrd="0" parTransId="{D190DBDA-B92B-4E97-8818-B38E7035D4F6}" sibTransId="{2C89002C-963A-405D-A8B4-4E626DCE662F}"/>
    <dgm:cxn modelId="{A8D86D94-C6A8-4514-BD7F-D6CCEDB11CFE}" type="presParOf" srcId="{D77C91A0-12B0-421F-AB1E-DD38919F865E}" destId="{9B5F6CFA-77D2-40F3-97AA-CCE58C5B8786}" srcOrd="0" destOrd="0" presId="urn:microsoft.com/office/officeart/2005/8/layout/hProcess7"/>
    <dgm:cxn modelId="{3250D826-55FF-4DD3-BD2F-E9978EAFF972}" type="presParOf" srcId="{9B5F6CFA-77D2-40F3-97AA-CCE58C5B8786}" destId="{07C12EAA-20B0-4452-96AC-BD366AA19F39}" srcOrd="0" destOrd="0" presId="urn:microsoft.com/office/officeart/2005/8/layout/hProcess7"/>
    <dgm:cxn modelId="{06290F4E-E83F-4D5C-BF17-52BF7EA0AE68}" type="presParOf" srcId="{9B5F6CFA-77D2-40F3-97AA-CCE58C5B8786}" destId="{1A0EA99A-C4F1-4393-B5F8-A9AF1F65D7AE}" srcOrd="1" destOrd="0" presId="urn:microsoft.com/office/officeart/2005/8/layout/hProcess7"/>
    <dgm:cxn modelId="{F8A3B82F-FF56-4934-A5FB-3939E16C4176}" type="presParOf" srcId="{9B5F6CFA-77D2-40F3-97AA-CCE58C5B8786}" destId="{D544F208-9393-473D-8770-1984C5A2C356}" srcOrd="2" destOrd="0" presId="urn:microsoft.com/office/officeart/2005/8/layout/hProcess7"/>
    <dgm:cxn modelId="{06A2F971-1B93-42C7-BA5A-AE1806F39436}" type="presParOf" srcId="{D77C91A0-12B0-421F-AB1E-DD38919F865E}" destId="{3B5F6471-2323-4F68-BCCC-F6CC80D867A6}" srcOrd="1" destOrd="0" presId="urn:microsoft.com/office/officeart/2005/8/layout/hProcess7"/>
    <dgm:cxn modelId="{1B8098EA-72BE-41C7-83DE-79F8B0436284}" type="presParOf" srcId="{D77C91A0-12B0-421F-AB1E-DD38919F865E}" destId="{F7262DB0-3D62-499E-B5B4-1727F2122004}" srcOrd="2" destOrd="0" presId="urn:microsoft.com/office/officeart/2005/8/layout/hProcess7"/>
    <dgm:cxn modelId="{5E5A4A6F-FD6F-4D5E-AEA0-DD5E81EEDE16}" type="presParOf" srcId="{F7262DB0-3D62-499E-B5B4-1727F2122004}" destId="{B94D5F89-C182-42CB-BB31-0ABF3F01E91A}" srcOrd="0" destOrd="0" presId="urn:microsoft.com/office/officeart/2005/8/layout/hProcess7"/>
    <dgm:cxn modelId="{BE5A9F27-87AA-4197-848B-618D72E5D017}" type="presParOf" srcId="{F7262DB0-3D62-499E-B5B4-1727F2122004}" destId="{243D1BD1-EE0D-46F9-929D-EB699B9EC283}" srcOrd="1" destOrd="0" presId="urn:microsoft.com/office/officeart/2005/8/layout/hProcess7"/>
    <dgm:cxn modelId="{029D3F59-0F25-4AEE-AF99-358BC9ECA4CD}" type="presParOf" srcId="{F7262DB0-3D62-499E-B5B4-1727F2122004}" destId="{65012B86-C2C1-444E-AEDB-1CC35D3AEA18}" srcOrd="2" destOrd="0" presId="urn:microsoft.com/office/officeart/2005/8/layout/hProcess7"/>
    <dgm:cxn modelId="{8B18779D-3D03-423C-877C-57B105A973BB}" type="presParOf" srcId="{D77C91A0-12B0-421F-AB1E-DD38919F865E}" destId="{AEC54B75-6372-40F8-84AF-05EDD223B1CA}" srcOrd="3" destOrd="0" presId="urn:microsoft.com/office/officeart/2005/8/layout/hProcess7"/>
    <dgm:cxn modelId="{B3511319-6CD2-4761-BA46-7F2F7F3D4083}" type="presParOf" srcId="{D77C91A0-12B0-421F-AB1E-DD38919F865E}" destId="{C881F5B4-F8EC-41A7-917A-B351903691AA}" srcOrd="4" destOrd="0" presId="urn:microsoft.com/office/officeart/2005/8/layout/hProcess7"/>
    <dgm:cxn modelId="{1BC7F28B-EC73-4081-9F6E-132E0AAE39AF}" type="presParOf" srcId="{C881F5B4-F8EC-41A7-917A-B351903691AA}" destId="{C233B1E2-1940-4D6E-A896-507D7C2A5EA9}" srcOrd="0" destOrd="0" presId="urn:microsoft.com/office/officeart/2005/8/layout/hProcess7"/>
    <dgm:cxn modelId="{BE70869C-FEFD-4BA4-A582-3007574D44AA}" type="presParOf" srcId="{C881F5B4-F8EC-41A7-917A-B351903691AA}" destId="{B5E592FE-0D57-42C8-AB90-829CB16A2E78}" srcOrd="1" destOrd="0" presId="urn:microsoft.com/office/officeart/2005/8/layout/hProcess7"/>
    <dgm:cxn modelId="{A33718E8-3AD1-4A6D-BF97-BDD2AA15D25A}" type="presParOf" srcId="{C881F5B4-F8EC-41A7-917A-B351903691AA}" destId="{F7461588-78F8-46EE-A4DF-06585B8869E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253A20-4B44-433E-A145-A20299D0812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F91823E-8497-4257-AE68-4D94569EE457}">
      <dgm:prSet custT="1"/>
      <dgm:spPr/>
      <dgm:t>
        <a:bodyPr/>
        <a:lstStyle/>
        <a:p>
          <a:r>
            <a:rPr lang="ru-RU" sz="2000" b="1" i="1" dirty="0" smtClean="0">
              <a:latin typeface="Arial" pitchFamily="34" charset="0"/>
            </a:rPr>
            <a:t>Условие соединения – это </a:t>
          </a:r>
          <a:r>
            <a:rPr lang="ru-RU" sz="2000" b="1" dirty="0" smtClean="0">
              <a:latin typeface="Arial" pitchFamily="34" charset="0"/>
            </a:rPr>
            <a:t>условия, которые попарно сравнивают столбцы из различных таблиц</a:t>
          </a:r>
          <a:r>
            <a:rPr lang="ru-RU" sz="2000" dirty="0" smtClean="0">
              <a:latin typeface="Arial" pitchFamily="34" charset="0"/>
            </a:rPr>
            <a:t>. </a:t>
          </a:r>
          <a:endParaRPr lang="ru-RU" sz="2000" dirty="0">
            <a:latin typeface="Arial" pitchFamily="34" charset="0"/>
          </a:endParaRPr>
        </a:p>
      </dgm:t>
    </dgm:pt>
    <dgm:pt modelId="{6841534F-D10E-4F28-96DF-A029584ADAE3}" type="parTrans" cxnId="{EC5A8C48-EEC6-4FFD-BF77-4439DF49DC40}">
      <dgm:prSet/>
      <dgm:spPr/>
      <dgm:t>
        <a:bodyPr/>
        <a:lstStyle/>
        <a:p>
          <a:endParaRPr lang="ru-RU" sz="2000"/>
        </a:p>
      </dgm:t>
    </dgm:pt>
    <dgm:pt modelId="{2E73CEBD-D2FD-4B4A-B53F-E3BFA31057E2}" type="sibTrans" cxnId="{EC5A8C48-EEC6-4FFD-BF77-4439DF49DC40}">
      <dgm:prSet/>
      <dgm:spPr/>
      <dgm:t>
        <a:bodyPr/>
        <a:lstStyle/>
        <a:p>
          <a:endParaRPr lang="ru-RU" sz="2000"/>
        </a:p>
      </dgm:t>
    </dgm:pt>
    <dgm:pt modelId="{658596DF-D784-4C32-BE34-75B51F5C2D7F}">
      <dgm:prSet custT="1"/>
      <dgm:spPr/>
      <dgm:t>
        <a:bodyPr/>
        <a:lstStyle/>
        <a:p>
          <a:r>
            <a:rPr lang="ru-RU" sz="2000" b="1" smtClean="0">
              <a:latin typeface="Arial" pitchFamily="34" charset="0"/>
            </a:rPr>
            <a:t>В этом случае </a:t>
          </a:r>
          <a:r>
            <a:rPr lang="en-US" sz="2000" b="1" smtClean="0">
              <a:latin typeface="Arial" pitchFamily="34" charset="0"/>
            </a:rPr>
            <a:t>SQL</a:t>
          </a:r>
          <a:r>
            <a:rPr lang="ru-RU" sz="2000" b="1" smtClean="0">
              <a:latin typeface="Arial" pitchFamily="34" charset="0"/>
            </a:rPr>
            <a:t> предполагает сцепление только тех пар строк из разных таблиц, для которых условие соединения принимает истинное значение.</a:t>
          </a:r>
          <a:endParaRPr lang="ru-RU" sz="2000" b="1" dirty="0">
            <a:latin typeface="Arial" pitchFamily="34" charset="0"/>
          </a:endParaRPr>
        </a:p>
      </dgm:t>
    </dgm:pt>
    <dgm:pt modelId="{7768F71A-A92A-470E-BE84-10F187604953}" type="parTrans" cxnId="{0D81BC3F-C881-4C71-A233-08BBFD912105}">
      <dgm:prSet/>
      <dgm:spPr/>
      <dgm:t>
        <a:bodyPr/>
        <a:lstStyle/>
        <a:p>
          <a:endParaRPr lang="ru-RU" sz="2000"/>
        </a:p>
      </dgm:t>
    </dgm:pt>
    <dgm:pt modelId="{3642FD2E-AE43-4115-9A0A-F497BD6C388B}" type="sibTrans" cxnId="{0D81BC3F-C881-4C71-A233-08BBFD912105}">
      <dgm:prSet/>
      <dgm:spPr/>
      <dgm:t>
        <a:bodyPr/>
        <a:lstStyle/>
        <a:p>
          <a:endParaRPr lang="ru-RU" sz="2000"/>
        </a:p>
      </dgm:t>
    </dgm:pt>
    <dgm:pt modelId="{B84C09EF-5FF2-4AA1-9045-1A7CEEBD47A2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latin typeface="Arial" pitchFamily="34" charset="0"/>
            </a:rPr>
            <a:t>В случае использования первого варианта, фраза </a:t>
          </a:r>
          <a:r>
            <a:rPr lang="en-US" sz="2000" b="1" dirty="0" smtClean="0">
              <a:latin typeface="Arial" pitchFamily="34" charset="0"/>
            </a:rPr>
            <a:t>WHERE</a:t>
          </a:r>
          <a:r>
            <a:rPr lang="ru-RU" sz="2000" dirty="0" smtClean="0">
              <a:latin typeface="Arial" pitchFamily="34" charset="0"/>
            </a:rPr>
            <a:t> помимо условия соединения может также содержать  </a:t>
          </a:r>
          <a:r>
            <a:rPr lang="ru-RU" sz="2000" b="1" dirty="0" smtClean="0">
              <a:latin typeface="Arial" pitchFamily="34" charset="0"/>
            </a:rPr>
            <a:t>другие условия</a:t>
          </a:r>
          <a:r>
            <a:rPr lang="ru-RU" sz="2000" dirty="0" smtClean="0">
              <a:latin typeface="Arial" pitchFamily="34" charset="0"/>
            </a:rPr>
            <a:t>,  каждое из которых ссылается на столбцы соединённой таблицы.   Эти условия производят отбор строк соединённой таблицы. </a:t>
          </a:r>
          <a:endParaRPr lang="ru-RU" sz="2000" dirty="0">
            <a:latin typeface="Arial" pitchFamily="34" charset="0"/>
          </a:endParaRPr>
        </a:p>
      </dgm:t>
    </dgm:pt>
    <dgm:pt modelId="{C15524C5-B0E8-420B-B859-CCEB0BB3B546}" type="parTrans" cxnId="{B931F707-6DCF-408D-82E6-F37472337CF6}">
      <dgm:prSet/>
      <dgm:spPr/>
      <dgm:t>
        <a:bodyPr/>
        <a:lstStyle/>
        <a:p>
          <a:endParaRPr lang="ru-RU" sz="2000"/>
        </a:p>
      </dgm:t>
    </dgm:pt>
    <dgm:pt modelId="{146D244A-8F49-47CB-876C-101EAC852393}" type="sibTrans" cxnId="{B931F707-6DCF-408D-82E6-F37472337CF6}">
      <dgm:prSet/>
      <dgm:spPr/>
      <dgm:t>
        <a:bodyPr/>
        <a:lstStyle/>
        <a:p>
          <a:endParaRPr lang="ru-RU" sz="2000"/>
        </a:p>
      </dgm:t>
    </dgm:pt>
    <dgm:pt modelId="{33E4086A-2305-4D5E-BA94-0573D082B871}" type="pres">
      <dgm:prSet presAssocID="{43253A20-4B44-433E-A145-A20299D081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2087CD9-93FE-4529-B3A3-A752682C3D9E}" type="pres">
      <dgm:prSet presAssocID="{43253A20-4B44-433E-A145-A20299D0812E}" presName="Name1" presStyleCnt="0"/>
      <dgm:spPr/>
    </dgm:pt>
    <dgm:pt modelId="{C92D163C-0B47-41F5-ADE7-B72BA6DA88DA}" type="pres">
      <dgm:prSet presAssocID="{43253A20-4B44-433E-A145-A20299D0812E}" presName="cycle" presStyleCnt="0"/>
      <dgm:spPr/>
    </dgm:pt>
    <dgm:pt modelId="{5832A489-5188-43B1-A020-4E9480730D7C}" type="pres">
      <dgm:prSet presAssocID="{43253A20-4B44-433E-A145-A20299D0812E}" presName="srcNode" presStyleLbl="node1" presStyleIdx="0" presStyleCnt="3"/>
      <dgm:spPr/>
    </dgm:pt>
    <dgm:pt modelId="{9067DE8A-BC0E-466B-BFD6-F0F432E0A072}" type="pres">
      <dgm:prSet presAssocID="{43253A20-4B44-433E-A145-A20299D0812E}" presName="conn" presStyleLbl="parChTrans1D2" presStyleIdx="0" presStyleCnt="1"/>
      <dgm:spPr/>
      <dgm:t>
        <a:bodyPr/>
        <a:lstStyle/>
        <a:p>
          <a:endParaRPr lang="ru-RU"/>
        </a:p>
      </dgm:t>
    </dgm:pt>
    <dgm:pt modelId="{62A36F4D-913F-41C9-B136-B9E2C8363360}" type="pres">
      <dgm:prSet presAssocID="{43253A20-4B44-433E-A145-A20299D0812E}" presName="extraNode" presStyleLbl="node1" presStyleIdx="0" presStyleCnt="3"/>
      <dgm:spPr/>
    </dgm:pt>
    <dgm:pt modelId="{CA952E04-2D73-44F9-8C2B-00ABA83A18BE}" type="pres">
      <dgm:prSet presAssocID="{43253A20-4B44-433E-A145-A20299D0812E}" presName="dstNode" presStyleLbl="node1" presStyleIdx="0" presStyleCnt="3"/>
      <dgm:spPr/>
    </dgm:pt>
    <dgm:pt modelId="{44F985C0-BBF9-4FC2-863E-D06BD6F8CDB5}" type="pres">
      <dgm:prSet presAssocID="{5F91823E-8497-4257-AE68-4D94569EE45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13BDB-1F3C-4C83-9ED2-994CB2E2E7AB}" type="pres">
      <dgm:prSet presAssocID="{5F91823E-8497-4257-AE68-4D94569EE457}" presName="accent_1" presStyleCnt="0"/>
      <dgm:spPr/>
    </dgm:pt>
    <dgm:pt modelId="{0C666DCD-1777-4206-BBB2-BB96AC55CCC2}" type="pres">
      <dgm:prSet presAssocID="{5F91823E-8497-4257-AE68-4D94569EE457}" presName="accentRepeatNode" presStyleLbl="solidFgAcc1" presStyleIdx="0" presStyleCnt="3"/>
      <dgm:spPr/>
    </dgm:pt>
    <dgm:pt modelId="{7EBDC781-E895-4309-BEC9-78A6A8D4A96C}" type="pres">
      <dgm:prSet presAssocID="{658596DF-D784-4C32-BE34-75B51F5C2D7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02505-07A4-406C-B681-D4FC78BF969D}" type="pres">
      <dgm:prSet presAssocID="{658596DF-D784-4C32-BE34-75B51F5C2D7F}" presName="accent_2" presStyleCnt="0"/>
      <dgm:spPr/>
    </dgm:pt>
    <dgm:pt modelId="{9F678B1D-72D8-4B9C-AC96-6095D7C2F504}" type="pres">
      <dgm:prSet presAssocID="{658596DF-D784-4C32-BE34-75B51F5C2D7F}" presName="accentRepeatNode" presStyleLbl="solidFgAcc1" presStyleIdx="1" presStyleCnt="3"/>
      <dgm:spPr/>
    </dgm:pt>
    <dgm:pt modelId="{9C917634-FFFC-4D26-A413-3A1687612AE9}" type="pres">
      <dgm:prSet presAssocID="{B84C09EF-5FF2-4AA1-9045-1A7CEEBD47A2}" presName="text_3" presStyleLbl="node1" presStyleIdx="2" presStyleCnt="3" custScaleY="158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F86F8-F672-40E0-923F-BA651C373AE5}" type="pres">
      <dgm:prSet presAssocID="{B84C09EF-5FF2-4AA1-9045-1A7CEEBD47A2}" presName="accent_3" presStyleCnt="0"/>
      <dgm:spPr/>
    </dgm:pt>
    <dgm:pt modelId="{8B8B3C8C-02D8-4205-94BF-81CD2DD6535A}" type="pres">
      <dgm:prSet presAssocID="{B84C09EF-5FF2-4AA1-9045-1A7CEEBD47A2}" presName="accentRepeatNode" presStyleLbl="solidFgAcc1" presStyleIdx="2" presStyleCnt="3"/>
      <dgm:spPr/>
    </dgm:pt>
  </dgm:ptLst>
  <dgm:cxnLst>
    <dgm:cxn modelId="{441644FA-AF4A-4556-813B-C019ED2CC7F8}" type="presOf" srcId="{658596DF-D784-4C32-BE34-75B51F5C2D7F}" destId="{7EBDC781-E895-4309-BEC9-78A6A8D4A96C}" srcOrd="0" destOrd="0" presId="urn:microsoft.com/office/officeart/2008/layout/VerticalCurvedList"/>
    <dgm:cxn modelId="{0D81BC3F-C881-4C71-A233-08BBFD912105}" srcId="{43253A20-4B44-433E-A145-A20299D0812E}" destId="{658596DF-D784-4C32-BE34-75B51F5C2D7F}" srcOrd="1" destOrd="0" parTransId="{7768F71A-A92A-470E-BE84-10F187604953}" sibTransId="{3642FD2E-AE43-4115-9A0A-F497BD6C388B}"/>
    <dgm:cxn modelId="{5CDED620-B2EC-475B-BE8B-99CBC298C975}" type="presOf" srcId="{5F91823E-8497-4257-AE68-4D94569EE457}" destId="{44F985C0-BBF9-4FC2-863E-D06BD6F8CDB5}" srcOrd="0" destOrd="0" presId="urn:microsoft.com/office/officeart/2008/layout/VerticalCurvedList"/>
    <dgm:cxn modelId="{75A4A7F7-2A40-409C-A0CA-DF05CD08FD75}" type="presOf" srcId="{43253A20-4B44-433E-A145-A20299D0812E}" destId="{33E4086A-2305-4D5E-BA94-0573D082B871}" srcOrd="0" destOrd="0" presId="urn:microsoft.com/office/officeart/2008/layout/VerticalCurvedList"/>
    <dgm:cxn modelId="{E69DA0E1-B6B7-4321-B07D-5B58D90EBF63}" type="presOf" srcId="{2E73CEBD-D2FD-4B4A-B53F-E3BFA31057E2}" destId="{9067DE8A-BC0E-466B-BFD6-F0F432E0A072}" srcOrd="0" destOrd="0" presId="urn:microsoft.com/office/officeart/2008/layout/VerticalCurvedList"/>
    <dgm:cxn modelId="{EC5A8C48-EEC6-4FFD-BF77-4439DF49DC40}" srcId="{43253A20-4B44-433E-A145-A20299D0812E}" destId="{5F91823E-8497-4257-AE68-4D94569EE457}" srcOrd="0" destOrd="0" parTransId="{6841534F-D10E-4F28-96DF-A029584ADAE3}" sibTransId="{2E73CEBD-D2FD-4B4A-B53F-E3BFA31057E2}"/>
    <dgm:cxn modelId="{B931F707-6DCF-408D-82E6-F37472337CF6}" srcId="{43253A20-4B44-433E-A145-A20299D0812E}" destId="{B84C09EF-5FF2-4AA1-9045-1A7CEEBD47A2}" srcOrd="2" destOrd="0" parTransId="{C15524C5-B0E8-420B-B859-CCEB0BB3B546}" sibTransId="{146D244A-8F49-47CB-876C-101EAC852393}"/>
    <dgm:cxn modelId="{E9D6FF8C-E328-4C37-BADD-F9C3A62399D6}" type="presOf" srcId="{B84C09EF-5FF2-4AA1-9045-1A7CEEBD47A2}" destId="{9C917634-FFFC-4D26-A413-3A1687612AE9}" srcOrd="0" destOrd="0" presId="urn:microsoft.com/office/officeart/2008/layout/VerticalCurvedList"/>
    <dgm:cxn modelId="{7934E959-553B-4904-9B3C-086FBF3D62F4}" type="presParOf" srcId="{33E4086A-2305-4D5E-BA94-0573D082B871}" destId="{D2087CD9-93FE-4529-B3A3-A752682C3D9E}" srcOrd="0" destOrd="0" presId="urn:microsoft.com/office/officeart/2008/layout/VerticalCurvedList"/>
    <dgm:cxn modelId="{C487C6B1-1CC1-4479-94E8-61F38F45FB40}" type="presParOf" srcId="{D2087CD9-93FE-4529-B3A3-A752682C3D9E}" destId="{C92D163C-0B47-41F5-ADE7-B72BA6DA88DA}" srcOrd="0" destOrd="0" presId="urn:microsoft.com/office/officeart/2008/layout/VerticalCurvedList"/>
    <dgm:cxn modelId="{4FC58DB1-6BF1-4788-AC8F-E728DD7E2A64}" type="presParOf" srcId="{C92D163C-0B47-41F5-ADE7-B72BA6DA88DA}" destId="{5832A489-5188-43B1-A020-4E9480730D7C}" srcOrd="0" destOrd="0" presId="urn:microsoft.com/office/officeart/2008/layout/VerticalCurvedList"/>
    <dgm:cxn modelId="{0D442CB7-34EE-42AA-9700-6257C08270D7}" type="presParOf" srcId="{C92D163C-0B47-41F5-ADE7-B72BA6DA88DA}" destId="{9067DE8A-BC0E-466B-BFD6-F0F432E0A072}" srcOrd="1" destOrd="0" presId="urn:microsoft.com/office/officeart/2008/layout/VerticalCurvedList"/>
    <dgm:cxn modelId="{94DD32AE-4D7B-4AAD-9365-9A1BA0B5AEA9}" type="presParOf" srcId="{C92D163C-0B47-41F5-ADE7-B72BA6DA88DA}" destId="{62A36F4D-913F-41C9-B136-B9E2C8363360}" srcOrd="2" destOrd="0" presId="urn:microsoft.com/office/officeart/2008/layout/VerticalCurvedList"/>
    <dgm:cxn modelId="{ADFA6E18-58B3-45FB-B16F-0E4900178600}" type="presParOf" srcId="{C92D163C-0B47-41F5-ADE7-B72BA6DA88DA}" destId="{CA952E04-2D73-44F9-8C2B-00ABA83A18BE}" srcOrd="3" destOrd="0" presId="urn:microsoft.com/office/officeart/2008/layout/VerticalCurvedList"/>
    <dgm:cxn modelId="{8B888B5C-1C96-4FC1-B4B2-762C72591D3C}" type="presParOf" srcId="{D2087CD9-93FE-4529-B3A3-A752682C3D9E}" destId="{44F985C0-BBF9-4FC2-863E-D06BD6F8CDB5}" srcOrd="1" destOrd="0" presId="urn:microsoft.com/office/officeart/2008/layout/VerticalCurvedList"/>
    <dgm:cxn modelId="{9E20F501-8636-4C5F-9FCF-3B35361B04AD}" type="presParOf" srcId="{D2087CD9-93FE-4529-B3A3-A752682C3D9E}" destId="{BA513BDB-1F3C-4C83-9ED2-994CB2E2E7AB}" srcOrd="2" destOrd="0" presId="urn:microsoft.com/office/officeart/2008/layout/VerticalCurvedList"/>
    <dgm:cxn modelId="{5DC5BC34-29F0-4D40-909F-E7BF473069A7}" type="presParOf" srcId="{BA513BDB-1F3C-4C83-9ED2-994CB2E2E7AB}" destId="{0C666DCD-1777-4206-BBB2-BB96AC55CCC2}" srcOrd="0" destOrd="0" presId="urn:microsoft.com/office/officeart/2008/layout/VerticalCurvedList"/>
    <dgm:cxn modelId="{CAD15D43-9052-4258-816D-C3DFE80445EE}" type="presParOf" srcId="{D2087CD9-93FE-4529-B3A3-A752682C3D9E}" destId="{7EBDC781-E895-4309-BEC9-78A6A8D4A96C}" srcOrd="3" destOrd="0" presId="urn:microsoft.com/office/officeart/2008/layout/VerticalCurvedList"/>
    <dgm:cxn modelId="{A6C0499A-D48B-4A9B-972F-7BBE3A3CAA80}" type="presParOf" srcId="{D2087CD9-93FE-4529-B3A3-A752682C3D9E}" destId="{A3502505-07A4-406C-B681-D4FC78BF969D}" srcOrd="4" destOrd="0" presId="urn:microsoft.com/office/officeart/2008/layout/VerticalCurvedList"/>
    <dgm:cxn modelId="{20EED554-F219-4F32-901F-B8D21C4A5374}" type="presParOf" srcId="{A3502505-07A4-406C-B681-D4FC78BF969D}" destId="{9F678B1D-72D8-4B9C-AC96-6095D7C2F504}" srcOrd="0" destOrd="0" presId="urn:microsoft.com/office/officeart/2008/layout/VerticalCurvedList"/>
    <dgm:cxn modelId="{090F689A-80E5-4B44-8BA0-55448C1C8C54}" type="presParOf" srcId="{D2087CD9-93FE-4529-B3A3-A752682C3D9E}" destId="{9C917634-FFFC-4D26-A413-3A1687612AE9}" srcOrd="5" destOrd="0" presId="urn:microsoft.com/office/officeart/2008/layout/VerticalCurvedList"/>
    <dgm:cxn modelId="{D6EAE04D-DB80-4816-9E4B-DC32E5B9883B}" type="presParOf" srcId="{D2087CD9-93FE-4529-B3A3-A752682C3D9E}" destId="{EB9F86F8-F672-40E0-923F-BA651C373AE5}" srcOrd="6" destOrd="0" presId="urn:microsoft.com/office/officeart/2008/layout/VerticalCurvedList"/>
    <dgm:cxn modelId="{F63D60E9-55BD-474A-BEC8-732431E29168}" type="presParOf" srcId="{EB9F86F8-F672-40E0-923F-BA651C373AE5}" destId="{8B8B3C8C-02D8-4205-94BF-81CD2DD653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F9DB1C9B-F679-42DA-9044-F6454DFEEFE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E57FCE-6BCE-44AA-9893-45DA5B4647A2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</a:rPr>
            <a:t>Если результирующая таблица оказалась симметричной</a:t>
          </a:r>
          <a:r>
            <a:rPr lang="ru-RU" sz="2000" dirty="0" smtClean="0">
              <a:latin typeface="Arial" panose="020B0604020202020204" pitchFamily="34" charset="0"/>
            </a:rPr>
            <a:t>, то она содержит </a:t>
          </a:r>
          <a:r>
            <a:rPr lang="ru-RU" sz="2000" b="1" dirty="0" smtClean="0">
              <a:latin typeface="Arial" panose="020B0604020202020204" pitchFamily="34" charset="0"/>
            </a:rPr>
            <a:t>избыточные строки</a:t>
          </a:r>
          <a:r>
            <a:rPr lang="ru-RU" sz="2000" dirty="0" smtClean="0">
              <a:latin typeface="Arial" panose="020B0604020202020204" pitchFamily="34" charset="0"/>
            </a:rPr>
            <a:t>.</a:t>
          </a:r>
          <a:endParaRPr lang="ru-RU" sz="2000" dirty="0"/>
        </a:p>
      </dgm:t>
    </dgm:pt>
    <dgm:pt modelId="{BB0C92FC-C7D3-40E6-9F34-D53F65129942}" type="parTrans" cxnId="{790DD74E-C559-4BF1-845C-942E272AEC10}">
      <dgm:prSet/>
      <dgm:spPr/>
      <dgm:t>
        <a:bodyPr/>
        <a:lstStyle/>
        <a:p>
          <a:endParaRPr lang="ru-RU" sz="2000"/>
        </a:p>
      </dgm:t>
    </dgm:pt>
    <dgm:pt modelId="{CAECDBA6-34AA-46B5-B7FD-785AE1C9C018}" type="sibTrans" cxnId="{790DD74E-C559-4BF1-845C-942E272AEC10}">
      <dgm:prSet/>
      <dgm:spPr/>
      <dgm:t>
        <a:bodyPr/>
        <a:lstStyle/>
        <a:p>
          <a:endParaRPr lang="ru-RU" sz="2000"/>
        </a:p>
      </dgm:t>
    </dgm:pt>
    <dgm:pt modelId="{B8014BC2-9B2F-4199-8D63-A35C978BC419}">
      <dgm:prSet phldrT="[Текст]" custT="1"/>
      <dgm:spPr/>
      <dgm:t>
        <a:bodyPr/>
        <a:lstStyle/>
        <a:p>
          <a:endParaRPr lang="ru-RU" sz="2000"/>
        </a:p>
      </dgm:t>
    </dgm:pt>
    <dgm:pt modelId="{9D67A448-4D24-4C77-A6E3-E039CF329DF2}" type="parTrans" cxnId="{6350880A-F8A0-44CF-8D07-26E79EE8F477}">
      <dgm:prSet/>
      <dgm:spPr/>
      <dgm:t>
        <a:bodyPr/>
        <a:lstStyle/>
        <a:p>
          <a:endParaRPr lang="ru-RU" sz="2000"/>
        </a:p>
      </dgm:t>
    </dgm:pt>
    <dgm:pt modelId="{B19AA53F-96D2-4729-8D86-D525EF6A7095}" type="sibTrans" cxnId="{6350880A-F8A0-44CF-8D07-26E79EE8F477}">
      <dgm:prSet/>
      <dgm:spPr/>
      <dgm:t>
        <a:bodyPr/>
        <a:lstStyle/>
        <a:p>
          <a:endParaRPr lang="ru-RU" sz="2000"/>
        </a:p>
      </dgm:t>
    </dgm:pt>
    <dgm:pt modelId="{5433683C-B67D-43E6-A5E7-E382EAC774CE}" type="pres">
      <dgm:prSet presAssocID="{F9DB1C9B-F679-42DA-9044-F6454DFEEFE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4EAE5F9-DF37-4BB5-84B5-2DCB3F506DBA}" type="pres">
      <dgm:prSet presAssocID="{B8014BC2-9B2F-4199-8D63-A35C978BC419}" presName="parentText1" presStyleLbl="node1" presStyleIdx="0" presStyleCnt="1" custScaleX="480492" custScaleY="15410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5D244-5E18-47D6-AB7E-779D84C594AC}" type="pres">
      <dgm:prSet presAssocID="{B8014BC2-9B2F-4199-8D63-A35C978BC419}" presName="childText1" presStyleLbl="solidAlignAcc1" presStyleIdx="0" presStyleCnt="1" custScaleX="511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0DD74E-C559-4BF1-845C-942E272AEC10}" srcId="{B8014BC2-9B2F-4199-8D63-A35C978BC419}" destId="{FCE57FCE-6BCE-44AA-9893-45DA5B4647A2}" srcOrd="0" destOrd="0" parTransId="{BB0C92FC-C7D3-40E6-9F34-D53F65129942}" sibTransId="{CAECDBA6-34AA-46B5-B7FD-785AE1C9C018}"/>
    <dgm:cxn modelId="{6350880A-F8A0-44CF-8D07-26E79EE8F477}" srcId="{F9DB1C9B-F679-42DA-9044-F6454DFEEFE1}" destId="{B8014BC2-9B2F-4199-8D63-A35C978BC419}" srcOrd="0" destOrd="0" parTransId="{9D67A448-4D24-4C77-A6E3-E039CF329DF2}" sibTransId="{B19AA53F-96D2-4729-8D86-D525EF6A7095}"/>
    <dgm:cxn modelId="{2AD4180E-534C-45A5-ACA5-7636B65E08AA}" type="presOf" srcId="{FCE57FCE-6BCE-44AA-9893-45DA5B4647A2}" destId="{7DA5D244-5E18-47D6-AB7E-779D84C594AC}" srcOrd="0" destOrd="0" presId="urn:microsoft.com/office/officeart/2009/3/layout/IncreasingArrowsProcess"/>
    <dgm:cxn modelId="{0C462F1B-72F7-4C43-BFA6-09AF9AD0ABF8}" type="presOf" srcId="{B8014BC2-9B2F-4199-8D63-A35C978BC419}" destId="{44EAE5F9-DF37-4BB5-84B5-2DCB3F506DBA}" srcOrd="0" destOrd="0" presId="urn:microsoft.com/office/officeart/2009/3/layout/IncreasingArrowsProcess"/>
    <dgm:cxn modelId="{51211442-A93A-41CA-9210-8E2DA7A82FBE}" type="presOf" srcId="{F9DB1C9B-F679-42DA-9044-F6454DFEEFE1}" destId="{5433683C-B67D-43E6-A5E7-E382EAC774CE}" srcOrd="0" destOrd="0" presId="urn:microsoft.com/office/officeart/2009/3/layout/IncreasingArrowsProcess"/>
    <dgm:cxn modelId="{7E40F784-CAE4-4EE3-9CFC-A6E74D4534DD}" type="presParOf" srcId="{5433683C-B67D-43E6-A5E7-E382EAC774CE}" destId="{44EAE5F9-DF37-4BB5-84B5-2DCB3F506DBA}" srcOrd="0" destOrd="0" presId="urn:microsoft.com/office/officeart/2009/3/layout/IncreasingArrowsProcess"/>
    <dgm:cxn modelId="{B18D79FC-CF3D-4016-ABAA-B80300AB5B7E}" type="presParOf" srcId="{5433683C-B67D-43E6-A5E7-E382EAC774CE}" destId="{7DA5D244-5E18-47D6-AB7E-779D84C594AC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A9C86B48-89B6-4357-86DD-7FBF875C6A7B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379D168-13D6-49A6-9B46-EE396E3C64FD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</a:rPr>
            <a:t>Простой способ устранения избыточности состоит в том, чтобы </a:t>
          </a:r>
          <a:r>
            <a:rPr lang="ru-RU" b="1" dirty="0" smtClean="0">
              <a:latin typeface="Arial" panose="020B0604020202020204" pitchFamily="34" charset="0"/>
            </a:rPr>
            <a:t>наложить ограничение</a:t>
          </a:r>
          <a:r>
            <a:rPr lang="ru-RU" dirty="0" smtClean="0">
              <a:latin typeface="Arial" panose="020B0604020202020204" pitchFamily="34" charset="0"/>
            </a:rPr>
            <a:t> на выбираемые пары значений таким образом, чтобы </a:t>
          </a:r>
          <a:r>
            <a:rPr lang="ru-RU" b="1" dirty="0" smtClean="0">
              <a:latin typeface="Arial" panose="020B0604020202020204" pitchFamily="34" charset="0"/>
            </a:rPr>
            <a:t>первое выдаваемое значение было меньше другого</a:t>
          </a:r>
          <a:r>
            <a:rPr lang="ru-RU" dirty="0" smtClean="0">
              <a:latin typeface="Arial" panose="020B0604020202020204" pitchFamily="34" charset="0"/>
            </a:rPr>
            <a:t> (или предшествовало ему в алфавитном порядке). Это делает результат </a:t>
          </a:r>
          <a:r>
            <a:rPr lang="ru-RU" b="1" i="1" dirty="0" smtClean="0">
              <a:latin typeface="Arial" panose="020B0604020202020204" pitchFamily="34" charset="0"/>
            </a:rPr>
            <a:t>асимметричным</a:t>
          </a:r>
          <a:r>
            <a:rPr lang="ru-RU" i="1" dirty="0" smtClean="0">
              <a:latin typeface="Arial" panose="020B0604020202020204" pitchFamily="34" charset="0"/>
            </a:rPr>
            <a:t>, </a:t>
          </a:r>
          <a:r>
            <a:rPr lang="ru-RU" dirty="0" smtClean="0">
              <a:latin typeface="Arial" panose="020B0604020202020204" pitchFamily="34" charset="0"/>
            </a:rPr>
            <a:t>поэтому пары с одинаковыми значениями, а также пары, заданные в обратном порядке, </a:t>
          </a:r>
          <a:r>
            <a:rPr lang="ru-RU" b="1" dirty="0" smtClean="0">
              <a:latin typeface="Arial" panose="020B0604020202020204" pitchFamily="34" charset="0"/>
            </a:rPr>
            <a:t>не будут появляться</a:t>
          </a:r>
          <a:r>
            <a:rPr lang="ru-RU" dirty="0" smtClean="0">
              <a:latin typeface="Arial" panose="020B0604020202020204" pitchFamily="34" charset="0"/>
            </a:rPr>
            <a:t>. </a:t>
          </a:r>
          <a:endParaRPr lang="ru-RU" dirty="0"/>
        </a:p>
      </dgm:t>
    </dgm:pt>
    <dgm:pt modelId="{445BE46F-8739-4DF1-989F-7A6EFE7942CC}" type="parTrans" cxnId="{315A249D-9FC4-4DAF-944B-28B17319B9DC}">
      <dgm:prSet/>
      <dgm:spPr/>
      <dgm:t>
        <a:bodyPr/>
        <a:lstStyle/>
        <a:p>
          <a:endParaRPr lang="ru-RU"/>
        </a:p>
      </dgm:t>
    </dgm:pt>
    <dgm:pt modelId="{B7885FB2-C281-4DE2-903C-8DF88B220EFE}" type="sibTrans" cxnId="{315A249D-9FC4-4DAF-944B-28B17319B9DC}">
      <dgm:prSet/>
      <dgm:spPr/>
      <dgm:t>
        <a:bodyPr/>
        <a:lstStyle/>
        <a:p>
          <a:endParaRPr lang="ru-RU"/>
        </a:p>
      </dgm:t>
    </dgm:pt>
    <dgm:pt modelId="{464DD1BC-EEA5-48F6-AEFF-A062B8F28133}" type="pres">
      <dgm:prSet presAssocID="{A9C86B48-89B6-4357-86DD-7FBF875C6A7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33A617-9D18-4B46-AACD-457DE699BC7D}" type="pres">
      <dgm:prSet presAssocID="{A9C86B48-89B6-4357-86DD-7FBF875C6A7B}" presName="dummyMaxCanvas" presStyleCnt="0">
        <dgm:presLayoutVars/>
      </dgm:prSet>
      <dgm:spPr/>
    </dgm:pt>
    <dgm:pt modelId="{C18DD11E-260E-4655-B206-5FED3DA634E3}" type="pres">
      <dgm:prSet presAssocID="{A9C86B48-89B6-4357-86DD-7FBF875C6A7B}" presName="OneNode_1" presStyleLbl="node1" presStyleIdx="0" presStyleCnt="1" custScaleY="169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5FC8B5-E711-45C9-B184-79B276005007}" type="presOf" srcId="{A9C86B48-89B6-4357-86DD-7FBF875C6A7B}" destId="{464DD1BC-EEA5-48F6-AEFF-A062B8F28133}" srcOrd="0" destOrd="0" presId="urn:microsoft.com/office/officeart/2005/8/layout/vProcess5"/>
    <dgm:cxn modelId="{6C88B346-D8C0-4ABF-95F9-D1783CDE7D2B}" type="presOf" srcId="{5379D168-13D6-49A6-9B46-EE396E3C64FD}" destId="{C18DD11E-260E-4655-B206-5FED3DA634E3}" srcOrd="0" destOrd="0" presId="urn:microsoft.com/office/officeart/2005/8/layout/vProcess5"/>
    <dgm:cxn modelId="{315A249D-9FC4-4DAF-944B-28B17319B9DC}" srcId="{A9C86B48-89B6-4357-86DD-7FBF875C6A7B}" destId="{5379D168-13D6-49A6-9B46-EE396E3C64FD}" srcOrd="0" destOrd="0" parTransId="{445BE46F-8739-4DF1-989F-7A6EFE7942CC}" sibTransId="{B7885FB2-C281-4DE2-903C-8DF88B220EFE}"/>
    <dgm:cxn modelId="{AEEF753D-3731-4F4F-84BA-B09E7812E832}" type="presParOf" srcId="{464DD1BC-EEA5-48F6-AEFF-A062B8F28133}" destId="{E833A617-9D18-4B46-AACD-457DE699BC7D}" srcOrd="0" destOrd="0" presId="urn:microsoft.com/office/officeart/2005/8/layout/vProcess5"/>
    <dgm:cxn modelId="{6974DAC3-6589-40F0-B33B-61C1A2A2A71E}" type="presParOf" srcId="{464DD1BC-EEA5-48F6-AEFF-A062B8F28133}" destId="{C18DD11E-260E-4655-B206-5FED3DA634E3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7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44AD51C9-19EB-41D4-80A7-4250447F3D23}" type="presOf" srcId="{200690E0-2953-46C9-AA4E-4A7FD54A72B7}" destId="{8656F379-6045-46FA-ABAA-BECFEB9101CE}" srcOrd="0" destOrd="0" presId="urn:microsoft.com/office/officeart/2005/8/layout/default"/>
    <dgm:cxn modelId="{2E9B3B46-6701-4A58-BF68-B38DDBA73D0B}" type="presOf" srcId="{41EEE156-812C-45B2-A0E2-67C1334E23B3}" destId="{433E4DE2-9915-4269-92EA-D86023C4FDF5}" srcOrd="0" destOrd="0" presId="urn:microsoft.com/office/officeart/2005/8/layout/default"/>
    <dgm:cxn modelId="{F985ACD4-C364-4312-906A-97E5ED5AD1F5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7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8BFC72F9-3BB2-40CA-A57A-AB7EEAA17525}" type="presOf" srcId="{41EEE156-812C-45B2-A0E2-67C1334E23B3}" destId="{433E4DE2-9915-4269-92EA-D86023C4FDF5}" srcOrd="0" destOrd="0" presId="urn:microsoft.com/office/officeart/2005/8/layout/default"/>
    <dgm:cxn modelId="{73691EC4-A6C1-4F02-8226-F58CE6576FB9}" type="presOf" srcId="{200690E0-2953-46C9-AA4E-4A7FD54A72B7}" destId="{8656F379-6045-46FA-ABAA-BECFEB9101CE}" srcOrd="0" destOrd="0" presId="urn:microsoft.com/office/officeart/2005/8/layout/default"/>
    <dgm:cxn modelId="{35516BA7-4055-459E-AFA2-D4FA265E083B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7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05FEC85B-803E-4991-A346-1B30659CA39E}" type="presOf" srcId="{41EEE156-812C-45B2-A0E2-67C1334E23B3}" destId="{433E4DE2-9915-4269-92EA-D86023C4FDF5}" srcOrd="0" destOrd="0" presId="urn:microsoft.com/office/officeart/2005/8/layout/default"/>
    <dgm:cxn modelId="{138CFB81-C8E7-4D14-BE37-CE1EEA2D3CEA}" type="presOf" srcId="{200690E0-2953-46C9-AA4E-4A7FD54A72B7}" destId="{8656F379-6045-46FA-ABAA-BECFEB9101CE}" srcOrd="0" destOrd="0" presId="urn:microsoft.com/office/officeart/2005/8/layout/default"/>
    <dgm:cxn modelId="{99241856-E07B-43EE-803B-4A2AF16AD9B7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F2F0EBF4-5782-4CFA-9DC7-E5B83B3E9817}" type="doc">
      <dgm:prSet loTypeId="urn:microsoft.com/office/officeart/2005/8/layout/hProcess7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AA16582-DD31-4DD1-B470-A0A23A61C821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SQL с помощью </a:t>
          </a:r>
          <a:r>
            <a:rPr lang="ru-RU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самосоединения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таблицы позволяет выражать некоторые виды запросов к иерархической структуре.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E4B4A6-63D1-4874-9EF0-D59E252D660E}" type="parTrans" cxnId="{A40660E5-D130-4A1C-ABD0-B2D840D5335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60606A-6912-42F6-9AFC-6823E4C42334}" type="sibTrans" cxnId="{A40660E5-D130-4A1C-ABD0-B2D840D5335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983706-CC9E-4AF0-BEB1-089F8FEC050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Так, в одной таблице можно задавать многоуровневую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иерархическую структуру данных</a:t>
          </a:r>
          <a:r>
            <a:rPr lang="ru-RU" sz="1800" i="1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Например, можно отобразить связи в иерархии подчинения, иерархии родословной или любой другой.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EA2C6C-99C2-42C1-80D6-F0D7F58CBF23}" type="parTrans" cxnId="{06728364-85D3-4EE9-993D-5EEE2838C0E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A12DCC-4B14-429C-AD13-A55D1524B7AA}" type="sibTrans" cxnId="{06728364-85D3-4EE9-993D-5EEE2838C0E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7224C4-FCF5-40FD-87E8-33AE99EA8535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27F0C2-727A-41AF-9B54-FD2E323C90A8}" type="parTrans" cxnId="{9AE607E6-77AF-4974-93AC-B2DB0046A4B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F28499-AE02-4575-A832-6266827AE877}" type="sibTrans" cxnId="{9AE607E6-77AF-4974-93AC-B2DB0046A4B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DCE251-EDB1-4C65-B453-8FD74AE521E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B78A0C-5235-4982-9D14-6FAE0A74F3F4}" type="parTrans" cxnId="{FEA204B4-A01D-45BD-8F53-BA40AFBCCBC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BCCFF-55BA-4D27-9DCF-23A8B6BF79D4}" type="sibTrans" cxnId="{FEA204B4-A01D-45BD-8F53-BA40AFBCCBC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16EC56-CDAF-4FF8-A3DA-144068BA9EEE}" type="pres">
      <dgm:prSet presAssocID="{F2F0EBF4-5782-4CFA-9DC7-E5B83B3E98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A4AC5B-11DC-4DB3-A964-22B7736BF367}" type="pres">
      <dgm:prSet presAssocID="{547224C4-FCF5-40FD-87E8-33AE99EA8535}" presName="compositeNode" presStyleCnt="0">
        <dgm:presLayoutVars>
          <dgm:bulletEnabled val="1"/>
        </dgm:presLayoutVars>
      </dgm:prSet>
      <dgm:spPr/>
    </dgm:pt>
    <dgm:pt modelId="{824F929F-1E5F-45AA-BBB4-1CC6064EAC40}" type="pres">
      <dgm:prSet presAssocID="{547224C4-FCF5-40FD-87E8-33AE99EA8535}" presName="bgRect" presStyleLbl="node1" presStyleIdx="0" presStyleCnt="2" custLinFactNeighborX="-16517" custLinFactNeighborY="839"/>
      <dgm:spPr/>
      <dgm:t>
        <a:bodyPr/>
        <a:lstStyle/>
        <a:p>
          <a:endParaRPr lang="ru-RU"/>
        </a:p>
      </dgm:t>
    </dgm:pt>
    <dgm:pt modelId="{B668EC71-F25C-4925-8CF2-8F3CB59ED18A}" type="pres">
      <dgm:prSet presAssocID="{547224C4-FCF5-40FD-87E8-33AE99EA8535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92108-BFB3-49E2-A1E6-31F6DCCA15DB}" type="pres">
      <dgm:prSet presAssocID="{547224C4-FCF5-40FD-87E8-33AE99EA8535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3F28F-7A9E-458E-BCA1-E9CEE2960A58}" type="pres">
      <dgm:prSet presAssocID="{55F28499-AE02-4575-A832-6266827AE877}" presName="hSp" presStyleCnt="0"/>
      <dgm:spPr/>
    </dgm:pt>
    <dgm:pt modelId="{57B98E9E-589B-4C8C-B09C-1020ED3754DE}" type="pres">
      <dgm:prSet presAssocID="{55F28499-AE02-4575-A832-6266827AE877}" presName="vProcSp" presStyleCnt="0"/>
      <dgm:spPr/>
    </dgm:pt>
    <dgm:pt modelId="{EE45C053-3E02-4216-9036-D329843DBCE3}" type="pres">
      <dgm:prSet presAssocID="{55F28499-AE02-4575-A832-6266827AE877}" presName="vSp1" presStyleCnt="0"/>
      <dgm:spPr/>
    </dgm:pt>
    <dgm:pt modelId="{F30B3F4A-2C7C-4126-80C6-99F846DB07D9}" type="pres">
      <dgm:prSet presAssocID="{55F28499-AE02-4575-A832-6266827AE877}" presName="simulatedConn" presStyleLbl="solidFgAcc1" presStyleIdx="0" presStyleCnt="1"/>
      <dgm:spPr/>
    </dgm:pt>
    <dgm:pt modelId="{90881FBE-6149-4EF3-BB77-06688696AB08}" type="pres">
      <dgm:prSet presAssocID="{55F28499-AE02-4575-A832-6266827AE877}" presName="vSp2" presStyleCnt="0"/>
      <dgm:spPr/>
    </dgm:pt>
    <dgm:pt modelId="{CE562BD6-C284-4AF8-979B-1ABF85D16647}" type="pres">
      <dgm:prSet presAssocID="{55F28499-AE02-4575-A832-6266827AE877}" presName="sibTrans" presStyleCnt="0"/>
      <dgm:spPr/>
    </dgm:pt>
    <dgm:pt modelId="{272F938F-FA43-444F-A6C8-95B87633EF03}" type="pres">
      <dgm:prSet presAssocID="{22DCE251-EDB1-4C65-B453-8FD74AE521EA}" presName="compositeNode" presStyleCnt="0">
        <dgm:presLayoutVars>
          <dgm:bulletEnabled val="1"/>
        </dgm:presLayoutVars>
      </dgm:prSet>
      <dgm:spPr/>
    </dgm:pt>
    <dgm:pt modelId="{AD3EF65A-BC47-476A-8BC4-9395F0FE6951}" type="pres">
      <dgm:prSet presAssocID="{22DCE251-EDB1-4C65-B453-8FD74AE521EA}" presName="bgRect" presStyleLbl="node1" presStyleIdx="1" presStyleCnt="2"/>
      <dgm:spPr/>
      <dgm:t>
        <a:bodyPr/>
        <a:lstStyle/>
        <a:p>
          <a:endParaRPr lang="ru-RU"/>
        </a:p>
      </dgm:t>
    </dgm:pt>
    <dgm:pt modelId="{97EA901D-4E5C-41F8-826E-2CE3E7709AE2}" type="pres">
      <dgm:prSet presAssocID="{22DCE251-EDB1-4C65-B453-8FD74AE521EA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A31A1-D0E7-494E-92A9-CDCD479F4778}" type="pres">
      <dgm:prSet presAssocID="{22DCE251-EDB1-4C65-B453-8FD74AE521EA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54DE50-7294-4D3D-BBC1-192AFE9E5B14}" type="presOf" srcId="{22DCE251-EDB1-4C65-B453-8FD74AE521EA}" destId="{97EA901D-4E5C-41F8-826E-2CE3E7709AE2}" srcOrd="1" destOrd="0" presId="urn:microsoft.com/office/officeart/2005/8/layout/hProcess7"/>
    <dgm:cxn modelId="{0150B48B-D738-4545-A507-13D6A632A40D}" type="presOf" srcId="{AF983706-CC9E-4AF0-BEB1-089F8FEC050F}" destId="{704A31A1-D0E7-494E-92A9-CDCD479F4778}" srcOrd="0" destOrd="0" presId="urn:microsoft.com/office/officeart/2005/8/layout/hProcess7"/>
    <dgm:cxn modelId="{83BE2E0A-9BAB-4DC6-8D1D-5079AA69CCC5}" type="presOf" srcId="{547224C4-FCF5-40FD-87E8-33AE99EA8535}" destId="{824F929F-1E5F-45AA-BBB4-1CC6064EAC40}" srcOrd="0" destOrd="0" presId="urn:microsoft.com/office/officeart/2005/8/layout/hProcess7"/>
    <dgm:cxn modelId="{19C16B5A-169D-4405-9DAD-2DA998F9DF7A}" type="presOf" srcId="{22DCE251-EDB1-4C65-B453-8FD74AE521EA}" destId="{AD3EF65A-BC47-476A-8BC4-9395F0FE6951}" srcOrd="0" destOrd="0" presId="urn:microsoft.com/office/officeart/2005/8/layout/hProcess7"/>
    <dgm:cxn modelId="{CBC41E91-B365-41B3-BC9C-2B7838AEA126}" type="presOf" srcId="{F2F0EBF4-5782-4CFA-9DC7-E5B83B3E9817}" destId="{B216EC56-CDAF-4FF8-A3DA-144068BA9EEE}" srcOrd="0" destOrd="0" presId="urn:microsoft.com/office/officeart/2005/8/layout/hProcess7"/>
    <dgm:cxn modelId="{06728364-85D3-4EE9-993D-5EEE2838C0EA}" srcId="{22DCE251-EDB1-4C65-B453-8FD74AE521EA}" destId="{AF983706-CC9E-4AF0-BEB1-089F8FEC050F}" srcOrd="0" destOrd="0" parTransId="{D1EA2C6C-99C2-42C1-80D6-F0D7F58CBF23}" sibTransId="{CEA12DCC-4B14-429C-AD13-A55D1524B7AA}"/>
    <dgm:cxn modelId="{1E1777F6-7541-402E-A89F-DA695D4848D7}" type="presOf" srcId="{1AA16582-DD31-4DD1-B470-A0A23A61C821}" destId="{34792108-BFB3-49E2-A1E6-31F6DCCA15DB}" srcOrd="0" destOrd="0" presId="urn:microsoft.com/office/officeart/2005/8/layout/hProcess7"/>
    <dgm:cxn modelId="{7C8ADEE5-0C50-4A9C-B0CD-5B3EF9A4700C}" type="presOf" srcId="{547224C4-FCF5-40FD-87E8-33AE99EA8535}" destId="{B668EC71-F25C-4925-8CF2-8F3CB59ED18A}" srcOrd="1" destOrd="0" presId="urn:microsoft.com/office/officeart/2005/8/layout/hProcess7"/>
    <dgm:cxn modelId="{9AE607E6-77AF-4974-93AC-B2DB0046A4B4}" srcId="{F2F0EBF4-5782-4CFA-9DC7-E5B83B3E9817}" destId="{547224C4-FCF5-40FD-87E8-33AE99EA8535}" srcOrd="0" destOrd="0" parTransId="{2227F0C2-727A-41AF-9B54-FD2E323C90A8}" sibTransId="{55F28499-AE02-4575-A832-6266827AE877}"/>
    <dgm:cxn modelId="{FEA204B4-A01D-45BD-8F53-BA40AFBCCBC1}" srcId="{F2F0EBF4-5782-4CFA-9DC7-E5B83B3E9817}" destId="{22DCE251-EDB1-4C65-B453-8FD74AE521EA}" srcOrd="1" destOrd="0" parTransId="{4DB78A0C-5235-4982-9D14-6FAE0A74F3F4}" sibTransId="{23DBCCFF-55BA-4D27-9DCF-23A8B6BF79D4}"/>
    <dgm:cxn modelId="{A40660E5-D130-4A1C-ABD0-B2D840D5335D}" srcId="{547224C4-FCF5-40FD-87E8-33AE99EA8535}" destId="{1AA16582-DD31-4DD1-B470-A0A23A61C821}" srcOrd="0" destOrd="0" parTransId="{ACE4B4A6-63D1-4874-9EF0-D59E252D660E}" sibTransId="{CE60606A-6912-42F6-9AFC-6823E4C42334}"/>
    <dgm:cxn modelId="{61616B48-8FC4-40F3-84BE-8A43EA970836}" type="presParOf" srcId="{B216EC56-CDAF-4FF8-A3DA-144068BA9EEE}" destId="{F7A4AC5B-11DC-4DB3-A964-22B7736BF367}" srcOrd="0" destOrd="0" presId="urn:microsoft.com/office/officeart/2005/8/layout/hProcess7"/>
    <dgm:cxn modelId="{063311D7-7C92-4B58-9ACE-25B5C6BCA850}" type="presParOf" srcId="{F7A4AC5B-11DC-4DB3-A964-22B7736BF367}" destId="{824F929F-1E5F-45AA-BBB4-1CC6064EAC40}" srcOrd="0" destOrd="0" presId="urn:microsoft.com/office/officeart/2005/8/layout/hProcess7"/>
    <dgm:cxn modelId="{E7B8C777-7940-4131-B245-03F71DB21999}" type="presParOf" srcId="{F7A4AC5B-11DC-4DB3-A964-22B7736BF367}" destId="{B668EC71-F25C-4925-8CF2-8F3CB59ED18A}" srcOrd="1" destOrd="0" presId="urn:microsoft.com/office/officeart/2005/8/layout/hProcess7"/>
    <dgm:cxn modelId="{756F8240-CD45-417C-8320-41C26BB80624}" type="presParOf" srcId="{F7A4AC5B-11DC-4DB3-A964-22B7736BF367}" destId="{34792108-BFB3-49E2-A1E6-31F6DCCA15DB}" srcOrd="2" destOrd="0" presId="urn:microsoft.com/office/officeart/2005/8/layout/hProcess7"/>
    <dgm:cxn modelId="{2058CF41-CA02-4293-B6D0-9F96EA5D9C03}" type="presParOf" srcId="{B216EC56-CDAF-4FF8-A3DA-144068BA9EEE}" destId="{FE83F28F-7A9E-458E-BCA1-E9CEE2960A58}" srcOrd="1" destOrd="0" presId="urn:microsoft.com/office/officeart/2005/8/layout/hProcess7"/>
    <dgm:cxn modelId="{9FB07B1C-8F3C-4969-9A1B-E2AB80A41311}" type="presParOf" srcId="{B216EC56-CDAF-4FF8-A3DA-144068BA9EEE}" destId="{57B98E9E-589B-4C8C-B09C-1020ED3754DE}" srcOrd="2" destOrd="0" presId="urn:microsoft.com/office/officeart/2005/8/layout/hProcess7"/>
    <dgm:cxn modelId="{092D1E0B-9414-443E-972E-4EA1DFF58050}" type="presParOf" srcId="{57B98E9E-589B-4C8C-B09C-1020ED3754DE}" destId="{EE45C053-3E02-4216-9036-D329843DBCE3}" srcOrd="0" destOrd="0" presId="urn:microsoft.com/office/officeart/2005/8/layout/hProcess7"/>
    <dgm:cxn modelId="{8D63BC12-0BBD-42CF-8C30-5E198DFDD103}" type="presParOf" srcId="{57B98E9E-589B-4C8C-B09C-1020ED3754DE}" destId="{F30B3F4A-2C7C-4126-80C6-99F846DB07D9}" srcOrd="1" destOrd="0" presId="urn:microsoft.com/office/officeart/2005/8/layout/hProcess7"/>
    <dgm:cxn modelId="{B8DA7B81-33A3-4FBB-B904-0D5FD66399CE}" type="presParOf" srcId="{57B98E9E-589B-4C8C-B09C-1020ED3754DE}" destId="{90881FBE-6149-4EF3-BB77-06688696AB08}" srcOrd="2" destOrd="0" presId="urn:microsoft.com/office/officeart/2005/8/layout/hProcess7"/>
    <dgm:cxn modelId="{C8BE292F-3C02-4323-9105-A9F69EF78954}" type="presParOf" srcId="{B216EC56-CDAF-4FF8-A3DA-144068BA9EEE}" destId="{CE562BD6-C284-4AF8-979B-1ABF85D16647}" srcOrd="3" destOrd="0" presId="urn:microsoft.com/office/officeart/2005/8/layout/hProcess7"/>
    <dgm:cxn modelId="{6A7B60D9-3E3D-4C03-BF06-5A19BC95BF23}" type="presParOf" srcId="{B216EC56-CDAF-4FF8-A3DA-144068BA9EEE}" destId="{272F938F-FA43-444F-A6C8-95B87633EF03}" srcOrd="4" destOrd="0" presId="urn:microsoft.com/office/officeart/2005/8/layout/hProcess7"/>
    <dgm:cxn modelId="{653A6825-045E-4FDF-9985-989A7C833813}" type="presParOf" srcId="{272F938F-FA43-444F-A6C8-95B87633EF03}" destId="{AD3EF65A-BC47-476A-8BC4-9395F0FE6951}" srcOrd="0" destOrd="0" presId="urn:microsoft.com/office/officeart/2005/8/layout/hProcess7"/>
    <dgm:cxn modelId="{9A15768A-EE4C-42C3-BB43-3FB78A6F01DF}" type="presParOf" srcId="{272F938F-FA43-444F-A6C8-95B87633EF03}" destId="{97EA901D-4E5C-41F8-826E-2CE3E7709AE2}" srcOrd="1" destOrd="0" presId="urn:microsoft.com/office/officeart/2005/8/layout/hProcess7"/>
    <dgm:cxn modelId="{AF7E83CD-62B3-49CE-8AB9-0BA39910396F}" type="presParOf" srcId="{272F938F-FA43-444F-A6C8-95B87633EF03}" destId="{704A31A1-D0E7-494E-92A9-CDCD479F477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7D65EE9B-6B9F-42CB-A04A-9732157296E7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1B464A-6FE1-4AB4-8DEF-6D9B6D7A4F74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Внешние соединение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D633E2-CAC7-4BEF-8E60-119D37216790}" type="parTrans" cxnId="{CB7FD17C-4D2A-4E0F-81CB-8D29AB13A80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43310D-7FEB-4877-8264-F3B8784425C4}" type="sibTrans" cxnId="{CB7FD17C-4D2A-4E0F-81CB-8D29AB13A80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396203-E2E7-4A8C-91EE-62572647355B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позволяет в отличие от внутреннего извлечь не только строки с одинаковыми значениями соединяемых столбцов, но и строки без совпадений из одной или обеих таблиц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FA2A5E-DA5C-427D-935D-C94D9E2FC2FB}" type="parTrans" cxnId="{86352218-FC83-43DE-9178-D5B2CDB3EDFA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076000-171C-4696-B8E6-3815A914A63C}" type="sibTrans" cxnId="{86352218-FC83-43DE-9178-D5B2CDB3EDFA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D3AAEA-D8A3-4F5B-9B4B-321A349E981A}" type="pres">
      <dgm:prSet presAssocID="{7D65EE9B-6B9F-42CB-A04A-9732157296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A93F9F-1AEB-4A52-9411-C52DE0F5ADC1}" type="pres">
      <dgm:prSet presAssocID="{2A1B464A-6FE1-4AB4-8DEF-6D9B6D7A4F74}" presName="linNode" presStyleCnt="0"/>
      <dgm:spPr/>
    </dgm:pt>
    <dgm:pt modelId="{1775F494-2C4D-4311-A123-E3D98AB86919}" type="pres">
      <dgm:prSet presAssocID="{2A1B464A-6FE1-4AB4-8DEF-6D9B6D7A4F7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4822D-B717-435F-A7A7-3D2EFEB50A6F}" type="pres">
      <dgm:prSet presAssocID="{2A1B464A-6FE1-4AB4-8DEF-6D9B6D7A4F74}" presName="descendantText" presStyleLbl="alignAccFollowNode1" presStyleIdx="0" presStyleCnt="1" custScaleY="115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CC67E3-937B-4A65-8615-7175A4196028}" type="presOf" srcId="{7D65EE9B-6B9F-42CB-A04A-9732157296E7}" destId="{91D3AAEA-D8A3-4F5B-9B4B-321A349E981A}" srcOrd="0" destOrd="0" presId="urn:microsoft.com/office/officeart/2005/8/layout/vList5"/>
    <dgm:cxn modelId="{86352218-FC83-43DE-9178-D5B2CDB3EDFA}" srcId="{2A1B464A-6FE1-4AB4-8DEF-6D9B6D7A4F74}" destId="{CC396203-E2E7-4A8C-91EE-62572647355B}" srcOrd="0" destOrd="0" parTransId="{85FA2A5E-DA5C-427D-935D-C94D9E2FC2FB}" sibTransId="{52076000-171C-4696-B8E6-3815A914A63C}"/>
    <dgm:cxn modelId="{CB7FD17C-4D2A-4E0F-81CB-8D29AB13A807}" srcId="{7D65EE9B-6B9F-42CB-A04A-9732157296E7}" destId="{2A1B464A-6FE1-4AB4-8DEF-6D9B6D7A4F74}" srcOrd="0" destOrd="0" parTransId="{98D633E2-CAC7-4BEF-8E60-119D37216790}" sibTransId="{0143310D-7FEB-4877-8264-F3B8784425C4}"/>
    <dgm:cxn modelId="{3E4147C7-DFA0-4DD3-AF2F-F55CF6867AC6}" type="presOf" srcId="{2A1B464A-6FE1-4AB4-8DEF-6D9B6D7A4F74}" destId="{1775F494-2C4D-4311-A123-E3D98AB86919}" srcOrd="0" destOrd="0" presId="urn:microsoft.com/office/officeart/2005/8/layout/vList5"/>
    <dgm:cxn modelId="{C7ECB4A8-AA94-45D4-A6B7-AEADDD2F405E}" type="presOf" srcId="{CC396203-E2E7-4A8C-91EE-62572647355B}" destId="{0114822D-B717-435F-A7A7-3D2EFEB50A6F}" srcOrd="0" destOrd="0" presId="urn:microsoft.com/office/officeart/2005/8/layout/vList5"/>
    <dgm:cxn modelId="{7BCCBCD2-4115-4093-BEFB-C5F190DA547E}" type="presParOf" srcId="{91D3AAEA-D8A3-4F5B-9B4B-321A349E981A}" destId="{B4A93F9F-1AEB-4A52-9411-C52DE0F5ADC1}" srcOrd="0" destOrd="0" presId="urn:microsoft.com/office/officeart/2005/8/layout/vList5"/>
    <dgm:cxn modelId="{90348DCF-9CFD-4047-BE70-7692ECEFC363}" type="presParOf" srcId="{B4A93F9F-1AEB-4A52-9411-C52DE0F5ADC1}" destId="{1775F494-2C4D-4311-A123-E3D98AB86919}" srcOrd="0" destOrd="0" presId="urn:microsoft.com/office/officeart/2005/8/layout/vList5"/>
    <dgm:cxn modelId="{1DCA8B95-B44C-4827-8D17-981BA2AAE055}" type="presParOf" srcId="{B4A93F9F-1AEB-4A52-9411-C52DE0F5ADC1}" destId="{0114822D-B717-435F-A7A7-3D2EFEB50A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C0147601-1526-4744-B5D9-AF5A8AA8ECA5}" type="doc">
      <dgm:prSet loTypeId="urn:microsoft.com/office/officeart/2005/8/layout/b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41EF60F-3564-4F82-97A9-264E5EE05F7F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левое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59BE30-D0FC-44CB-B1F1-18C9AD034311}" type="parTrans" cxnId="{D4A90C9E-0583-4550-B1A8-11B7A62A30C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B1D3F7-4D82-46A3-80FC-B859739E93B0}" type="sibTrans" cxnId="{D4A90C9E-0583-4550-B1A8-11B7A62A30C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1B1AAD-8886-4DDD-BDF4-D45B607A8716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правое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499930-740C-4A9C-BC37-A7C923B8DAF6}" type="parTrans" cxnId="{994CA321-E6AE-4AC5-B75F-A735A1F1F95F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01C6B8-C89D-4865-8B8C-2C0A78DF33A4}" type="sibTrans" cxnId="{994CA321-E6AE-4AC5-B75F-A735A1F1F95F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527306-B944-45C8-87CD-18795740858B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полное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31945B-C126-4726-A36B-D801CE4C7A04}" type="parTrans" cxnId="{7A02AC3E-B6C5-4813-B748-966EDC2F58D0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B0980C-3A73-4E4D-BE35-E366B9BF2011}" type="sibTrans" cxnId="{7A02AC3E-B6C5-4813-B748-966EDC2F58D0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919821-A26B-4B4A-814F-A7B394902253}" type="pres">
      <dgm:prSet presAssocID="{C0147601-1526-4744-B5D9-AF5A8AA8ECA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0D7EDE-A2A5-41EA-9C08-42D2E766D452}" type="pres">
      <dgm:prSet presAssocID="{E41EF60F-3564-4F82-97A9-264E5EE05F7F}" presName="compNode" presStyleCnt="0"/>
      <dgm:spPr/>
    </dgm:pt>
    <dgm:pt modelId="{73F1F7B4-331D-4F6C-AB87-C9D8DE2CB3C4}" type="pres">
      <dgm:prSet presAssocID="{E41EF60F-3564-4F82-97A9-264E5EE05F7F}" presName="childRect" presStyleLbl="bgAcc1" presStyleIdx="0" presStyleCnt="3" custFlipVert="1" custScaleY="57468">
        <dgm:presLayoutVars>
          <dgm:bulletEnabled val="1"/>
        </dgm:presLayoutVars>
      </dgm:prSet>
      <dgm:spPr/>
    </dgm:pt>
    <dgm:pt modelId="{95AB1310-8C76-4D55-BDB3-4BC8B485CE00}" type="pres">
      <dgm:prSet presAssocID="{E41EF60F-3564-4F82-97A9-264E5EE05F7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8D803-0C83-420D-9EA9-EC16CA9E3823}" type="pres">
      <dgm:prSet presAssocID="{E41EF60F-3564-4F82-97A9-264E5EE05F7F}" presName="parentRect" presStyleLbl="alignNode1" presStyleIdx="0" presStyleCnt="3" custScaleX="149078"/>
      <dgm:spPr/>
      <dgm:t>
        <a:bodyPr/>
        <a:lstStyle/>
        <a:p>
          <a:endParaRPr lang="ru-RU"/>
        </a:p>
      </dgm:t>
    </dgm:pt>
    <dgm:pt modelId="{B9E484D9-1CDA-45E5-B3CD-2B6D9E67504D}" type="pres">
      <dgm:prSet presAssocID="{E41EF60F-3564-4F82-97A9-264E5EE05F7F}" presName="adorn" presStyleLbl="fgAccFollowNode1" presStyleIdx="0" presStyleCnt="3"/>
      <dgm:spPr/>
    </dgm:pt>
    <dgm:pt modelId="{A051AB6A-B811-42E7-99E4-5A1C86341444}" type="pres">
      <dgm:prSet presAssocID="{A8B1D3F7-4D82-46A3-80FC-B859739E93B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499034B-A7C5-4D85-A1E2-DE02081BE384}" type="pres">
      <dgm:prSet presAssocID="{421B1AAD-8886-4DDD-BDF4-D45B607A8716}" presName="compNode" presStyleCnt="0"/>
      <dgm:spPr/>
    </dgm:pt>
    <dgm:pt modelId="{F037FBE9-F528-4CA6-8B28-6A5F661B9D9E}" type="pres">
      <dgm:prSet presAssocID="{421B1AAD-8886-4DDD-BDF4-D45B607A8716}" presName="childRect" presStyleLbl="bgAcc1" presStyleIdx="1" presStyleCnt="3" custScaleY="53204" custLinFactNeighborX="965" custLinFactNeighborY="-3908">
        <dgm:presLayoutVars>
          <dgm:bulletEnabled val="1"/>
        </dgm:presLayoutVars>
      </dgm:prSet>
      <dgm:spPr/>
    </dgm:pt>
    <dgm:pt modelId="{3E6BBF80-F2B8-452A-B848-79D23A6D6C48}" type="pres">
      <dgm:prSet presAssocID="{421B1AAD-8886-4DDD-BDF4-D45B607A871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DE1DE-48BF-442E-B7D7-00439F60A9E6}" type="pres">
      <dgm:prSet presAssocID="{421B1AAD-8886-4DDD-BDF4-D45B607A8716}" presName="parentRect" presStyleLbl="alignNode1" presStyleIdx="1" presStyleCnt="3" custScaleX="171236"/>
      <dgm:spPr/>
      <dgm:t>
        <a:bodyPr/>
        <a:lstStyle/>
        <a:p>
          <a:endParaRPr lang="ru-RU"/>
        </a:p>
      </dgm:t>
    </dgm:pt>
    <dgm:pt modelId="{7578AC8A-8DD6-43E0-8FD9-D7F46CB16DB7}" type="pres">
      <dgm:prSet presAssocID="{421B1AAD-8886-4DDD-BDF4-D45B607A8716}" presName="adorn" presStyleLbl="fgAccFollowNode1" presStyleIdx="1" presStyleCnt="3"/>
      <dgm:spPr/>
    </dgm:pt>
    <dgm:pt modelId="{91E311D4-86E0-4880-91D7-281357727C1F}" type="pres">
      <dgm:prSet presAssocID="{BE01C6B8-C89D-4865-8B8C-2C0A78DF33A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9BBCED9-2BB6-4289-A57C-FC4781B3F133}" type="pres">
      <dgm:prSet presAssocID="{BE527306-B944-45C8-87CD-18795740858B}" presName="compNode" presStyleCnt="0"/>
      <dgm:spPr/>
    </dgm:pt>
    <dgm:pt modelId="{F7BB01A8-42CF-492E-8105-BC47649C3480}" type="pres">
      <dgm:prSet presAssocID="{BE527306-B944-45C8-87CD-18795740858B}" presName="childRect" presStyleLbl="bgAcc1" presStyleIdx="2" presStyleCnt="3" custScaleY="53606">
        <dgm:presLayoutVars>
          <dgm:bulletEnabled val="1"/>
        </dgm:presLayoutVars>
      </dgm:prSet>
      <dgm:spPr/>
    </dgm:pt>
    <dgm:pt modelId="{33176AEB-019A-438E-AA37-7DD94D41F8E7}" type="pres">
      <dgm:prSet presAssocID="{BE527306-B944-45C8-87CD-18795740858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AAFDA-1C5E-4036-9650-71166A28524D}" type="pres">
      <dgm:prSet presAssocID="{BE527306-B944-45C8-87CD-18795740858B}" presName="parentRect" presStyleLbl="alignNode1" presStyleIdx="2" presStyleCnt="3" custScaleX="161503"/>
      <dgm:spPr/>
      <dgm:t>
        <a:bodyPr/>
        <a:lstStyle/>
        <a:p>
          <a:endParaRPr lang="ru-RU"/>
        </a:p>
      </dgm:t>
    </dgm:pt>
    <dgm:pt modelId="{7AC0B9B8-D46C-4198-9687-112E2E00CB70}" type="pres">
      <dgm:prSet presAssocID="{BE527306-B944-45C8-87CD-18795740858B}" presName="adorn" presStyleLbl="fgAccFollowNode1" presStyleIdx="2" presStyleCnt="3"/>
      <dgm:spPr/>
    </dgm:pt>
  </dgm:ptLst>
  <dgm:cxnLst>
    <dgm:cxn modelId="{D6111A6B-103A-4730-9524-F79BEEDD3297}" type="presOf" srcId="{BE01C6B8-C89D-4865-8B8C-2C0A78DF33A4}" destId="{91E311D4-86E0-4880-91D7-281357727C1F}" srcOrd="0" destOrd="0" presId="urn:microsoft.com/office/officeart/2005/8/layout/bList2"/>
    <dgm:cxn modelId="{FF659F22-A7B9-41D1-BA3B-951AE304522B}" type="presOf" srcId="{E41EF60F-3564-4F82-97A9-264E5EE05F7F}" destId="{5408D803-0C83-420D-9EA9-EC16CA9E3823}" srcOrd="1" destOrd="0" presId="urn:microsoft.com/office/officeart/2005/8/layout/bList2"/>
    <dgm:cxn modelId="{8F1D04C0-4BEF-4DBE-85D9-E5C256AF2593}" type="presOf" srcId="{421B1AAD-8886-4DDD-BDF4-D45B607A8716}" destId="{420DE1DE-48BF-442E-B7D7-00439F60A9E6}" srcOrd="1" destOrd="0" presId="urn:microsoft.com/office/officeart/2005/8/layout/bList2"/>
    <dgm:cxn modelId="{D4A90C9E-0583-4550-B1A8-11B7A62A30C7}" srcId="{C0147601-1526-4744-B5D9-AF5A8AA8ECA5}" destId="{E41EF60F-3564-4F82-97A9-264E5EE05F7F}" srcOrd="0" destOrd="0" parTransId="{1659BE30-D0FC-44CB-B1F1-18C9AD034311}" sibTransId="{A8B1D3F7-4D82-46A3-80FC-B859739E93B0}"/>
    <dgm:cxn modelId="{F8D35EE6-23E1-4449-B9F0-5FBD56E1CA6D}" type="presOf" srcId="{E41EF60F-3564-4F82-97A9-264E5EE05F7F}" destId="{95AB1310-8C76-4D55-BDB3-4BC8B485CE00}" srcOrd="0" destOrd="0" presId="urn:microsoft.com/office/officeart/2005/8/layout/bList2"/>
    <dgm:cxn modelId="{1F00B094-2455-4C78-8AE0-0F1FA23E2B9B}" type="presOf" srcId="{421B1AAD-8886-4DDD-BDF4-D45B607A8716}" destId="{3E6BBF80-F2B8-452A-B848-79D23A6D6C48}" srcOrd="0" destOrd="0" presId="urn:microsoft.com/office/officeart/2005/8/layout/bList2"/>
    <dgm:cxn modelId="{0A629029-1753-4E72-A546-35A6BCBD5F01}" type="presOf" srcId="{BE527306-B944-45C8-87CD-18795740858B}" destId="{33176AEB-019A-438E-AA37-7DD94D41F8E7}" srcOrd="0" destOrd="0" presId="urn:microsoft.com/office/officeart/2005/8/layout/bList2"/>
    <dgm:cxn modelId="{994CA321-E6AE-4AC5-B75F-A735A1F1F95F}" srcId="{C0147601-1526-4744-B5D9-AF5A8AA8ECA5}" destId="{421B1AAD-8886-4DDD-BDF4-D45B607A8716}" srcOrd="1" destOrd="0" parTransId="{0B499930-740C-4A9C-BC37-A7C923B8DAF6}" sibTransId="{BE01C6B8-C89D-4865-8B8C-2C0A78DF33A4}"/>
    <dgm:cxn modelId="{BA968673-C4B1-4E80-8C19-8BD2CD6C69AA}" type="presOf" srcId="{A8B1D3F7-4D82-46A3-80FC-B859739E93B0}" destId="{A051AB6A-B811-42E7-99E4-5A1C86341444}" srcOrd="0" destOrd="0" presId="urn:microsoft.com/office/officeart/2005/8/layout/bList2"/>
    <dgm:cxn modelId="{F8418385-C661-4E8C-A956-6DA4BD16E0D8}" type="presOf" srcId="{C0147601-1526-4744-B5D9-AF5A8AA8ECA5}" destId="{3D919821-A26B-4B4A-814F-A7B394902253}" srcOrd="0" destOrd="0" presId="urn:microsoft.com/office/officeart/2005/8/layout/bList2"/>
    <dgm:cxn modelId="{7A02AC3E-B6C5-4813-B748-966EDC2F58D0}" srcId="{C0147601-1526-4744-B5D9-AF5A8AA8ECA5}" destId="{BE527306-B944-45C8-87CD-18795740858B}" srcOrd="2" destOrd="0" parTransId="{0A31945B-C126-4726-A36B-D801CE4C7A04}" sibTransId="{BAB0980C-3A73-4E4D-BE35-E366B9BF2011}"/>
    <dgm:cxn modelId="{095FDF07-AF75-4ACE-AA12-FF3CDCE6C78B}" type="presOf" srcId="{BE527306-B944-45C8-87CD-18795740858B}" destId="{1FBAAFDA-1C5E-4036-9650-71166A28524D}" srcOrd="1" destOrd="0" presId="urn:microsoft.com/office/officeart/2005/8/layout/bList2"/>
    <dgm:cxn modelId="{E73DF80F-E8AE-4F47-8912-E9E3E45A3278}" type="presParOf" srcId="{3D919821-A26B-4B4A-814F-A7B394902253}" destId="{130D7EDE-A2A5-41EA-9C08-42D2E766D452}" srcOrd="0" destOrd="0" presId="urn:microsoft.com/office/officeart/2005/8/layout/bList2"/>
    <dgm:cxn modelId="{744AEA3F-0EC9-4FC3-A975-DDCA40DCBCA3}" type="presParOf" srcId="{130D7EDE-A2A5-41EA-9C08-42D2E766D452}" destId="{73F1F7B4-331D-4F6C-AB87-C9D8DE2CB3C4}" srcOrd="0" destOrd="0" presId="urn:microsoft.com/office/officeart/2005/8/layout/bList2"/>
    <dgm:cxn modelId="{FEB01D27-6309-492A-AC4F-0664D7DB7E5E}" type="presParOf" srcId="{130D7EDE-A2A5-41EA-9C08-42D2E766D452}" destId="{95AB1310-8C76-4D55-BDB3-4BC8B485CE00}" srcOrd="1" destOrd="0" presId="urn:microsoft.com/office/officeart/2005/8/layout/bList2"/>
    <dgm:cxn modelId="{85EC94E0-BB0A-442C-BA83-9519A97F3D5D}" type="presParOf" srcId="{130D7EDE-A2A5-41EA-9C08-42D2E766D452}" destId="{5408D803-0C83-420D-9EA9-EC16CA9E3823}" srcOrd="2" destOrd="0" presId="urn:microsoft.com/office/officeart/2005/8/layout/bList2"/>
    <dgm:cxn modelId="{A96708D7-1F4C-4675-85E0-3820E41FC354}" type="presParOf" srcId="{130D7EDE-A2A5-41EA-9C08-42D2E766D452}" destId="{B9E484D9-1CDA-45E5-B3CD-2B6D9E67504D}" srcOrd="3" destOrd="0" presId="urn:microsoft.com/office/officeart/2005/8/layout/bList2"/>
    <dgm:cxn modelId="{1F5A35A0-F886-4AD1-98D0-753084B4556B}" type="presParOf" srcId="{3D919821-A26B-4B4A-814F-A7B394902253}" destId="{A051AB6A-B811-42E7-99E4-5A1C86341444}" srcOrd="1" destOrd="0" presId="urn:microsoft.com/office/officeart/2005/8/layout/bList2"/>
    <dgm:cxn modelId="{09035FED-08A9-4A0B-A5B5-44D274F93BE7}" type="presParOf" srcId="{3D919821-A26B-4B4A-814F-A7B394902253}" destId="{3499034B-A7C5-4D85-A1E2-DE02081BE384}" srcOrd="2" destOrd="0" presId="urn:microsoft.com/office/officeart/2005/8/layout/bList2"/>
    <dgm:cxn modelId="{00671C41-8AAC-461E-A247-5DBFCC393C1B}" type="presParOf" srcId="{3499034B-A7C5-4D85-A1E2-DE02081BE384}" destId="{F037FBE9-F528-4CA6-8B28-6A5F661B9D9E}" srcOrd="0" destOrd="0" presId="urn:microsoft.com/office/officeart/2005/8/layout/bList2"/>
    <dgm:cxn modelId="{E939A709-A589-4076-9FC8-E585C117FF46}" type="presParOf" srcId="{3499034B-A7C5-4D85-A1E2-DE02081BE384}" destId="{3E6BBF80-F2B8-452A-B848-79D23A6D6C48}" srcOrd="1" destOrd="0" presId="urn:microsoft.com/office/officeart/2005/8/layout/bList2"/>
    <dgm:cxn modelId="{F195F7E5-9BF6-4ABA-A123-F7D70BFEE8BC}" type="presParOf" srcId="{3499034B-A7C5-4D85-A1E2-DE02081BE384}" destId="{420DE1DE-48BF-442E-B7D7-00439F60A9E6}" srcOrd="2" destOrd="0" presId="urn:microsoft.com/office/officeart/2005/8/layout/bList2"/>
    <dgm:cxn modelId="{52ED5888-1435-43E9-AEE0-40FE9848E4DA}" type="presParOf" srcId="{3499034B-A7C5-4D85-A1E2-DE02081BE384}" destId="{7578AC8A-8DD6-43E0-8FD9-D7F46CB16DB7}" srcOrd="3" destOrd="0" presId="urn:microsoft.com/office/officeart/2005/8/layout/bList2"/>
    <dgm:cxn modelId="{C3BB672E-93FE-484F-8559-5C5DCF858A65}" type="presParOf" srcId="{3D919821-A26B-4B4A-814F-A7B394902253}" destId="{91E311D4-86E0-4880-91D7-281357727C1F}" srcOrd="3" destOrd="0" presId="urn:microsoft.com/office/officeart/2005/8/layout/bList2"/>
    <dgm:cxn modelId="{D2ACADF0-E742-4755-BEEA-CD39E27A0DAB}" type="presParOf" srcId="{3D919821-A26B-4B4A-814F-A7B394902253}" destId="{E9BBCED9-2BB6-4289-A57C-FC4781B3F133}" srcOrd="4" destOrd="0" presId="urn:microsoft.com/office/officeart/2005/8/layout/bList2"/>
    <dgm:cxn modelId="{E9B3EFD0-1986-4F95-9DB3-5E8A1AC94B3C}" type="presParOf" srcId="{E9BBCED9-2BB6-4289-A57C-FC4781B3F133}" destId="{F7BB01A8-42CF-492E-8105-BC47649C3480}" srcOrd="0" destOrd="0" presId="urn:microsoft.com/office/officeart/2005/8/layout/bList2"/>
    <dgm:cxn modelId="{AC7E6EB2-21DD-4063-8931-BE731191E625}" type="presParOf" srcId="{E9BBCED9-2BB6-4289-A57C-FC4781B3F133}" destId="{33176AEB-019A-438E-AA37-7DD94D41F8E7}" srcOrd="1" destOrd="0" presId="urn:microsoft.com/office/officeart/2005/8/layout/bList2"/>
    <dgm:cxn modelId="{D95732C8-6479-42D2-84FC-35A46378D549}" type="presParOf" srcId="{E9BBCED9-2BB6-4289-A57C-FC4781B3F133}" destId="{1FBAAFDA-1C5E-4036-9650-71166A28524D}" srcOrd="2" destOrd="0" presId="urn:microsoft.com/office/officeart/2005/8/layout/bList2"/>
    <dgm:cxn modelId="{E92204FC-81A7-447D-BDEB-6FEE368BBF66}" type="presParOf" srcId="{E9BBCED9-2BB6-4289-A57C-FC4781B3F133}" destId="{7AC0B9B8-D46C-4198-9687-112E2E00CB7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F8EA0309-41B8-45D3-BD8B-137B9E507EB2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00F1A06-504B-4405-B114-0C24F1F447EC}">
      <dgm:prSet phldrT="[Текст]" custT="1"/>
      <dgm:spPr/>
      <dgm:t>
        <a:bodyPr/>
        <a:lstStyle/>
        <a:p>
          <a:r>
            <a:rPr lang="ru-RU" sz="1800" b="1" smtClean="0">
              <a:latin typeface="Arial" panose="020B0604020202020204" pitchFamily="34" charset="0"/>
              <a:cs typeface="Arial" panose="020B0604020202020204" pitchFamily="34" charset="0"/>
            </a:rPr>
            <a:t>Левое внешнее соединение </a:t>
          </a:r>
          <a:r>
            <a:rPr lang="en-US" sz="1800" b="1" smtClean="0">
              <a:latin typeface="Arial" panose="020B0604020202020204" pitchFamily="34" charset="0"/>
              <a:cs typeface="Arial" panose="020B0604020202020204" pitchFamily="34" charset="0"/>
            </a:rPr>
            <a:t>LEFT JOIN </a:t>
          </a:r>
          <a:r>
            <a:rPr lang="ru-RU" sz="1800" b="1" smtClean="0">
              <a:latin typeface="Arial" panose="020B0604020202020204" pitchFamily="34" charset="0"/>
              <a:cs typeface="Arial" panose="020B0604020202020204" pitchFamily="34" charset="0"/>
            </a:rPr>
            <a:t>или </a:t>
          </a:r>
          <a:r>
            <a:rPr lang="en-US" sz="1800" b="1" smtClean="0">
              <a:latin typeface="Arial" panose="020B0604020202020204" pitchFamily="34" charset="0"/>
              <a:cs typeface="Arial" panose="020B0604020202020204" pitchFamily="34" charset="0"/>
            </a:rPr>
            <a:t>LEFT OUTER JOIN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55C4FD-F341-4D0C-B3B6-3CD267A22495}" type="parTrans" cxnId="{6B4586E7-AE00-4486-87FC-6772D4748D0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BAE24D-2367-4936-B3F3-4967412E1016}" type="sibTrans" cxnId="{6B4586E7-AE00-4486-87FC-6772D4748D0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7A173B-7007-45BE-8CA1-A1A094D9B826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это соединение, при котором возвращаются все строки левой таблицы. Для правой таблицы возвращаются значения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NULL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каждый раз, когда строка левой таблицы не имеет совпадающей строки в правой таблице.</a:t>
          </a:r>
          <a:endParaRPr lang="ru-RU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7B2927-B953-4ED4-B81A-F37D6119C7B0}" type="parTrans" cxnId="{64CC8914-ADD8-4311-8D15-9B0B1EE8E405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74D477-84A3-4040-91B4-F2CCCE68D92B}" type="sibTrans" cxnId="{64CC8914-ADD8-4311-8D15-9B0B1EE8E405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A864BC-2E15-452A-808B-865C8E4FFC6C}">
      <dgm:prSet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Правое внешнее соединение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RIGHT JOIN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или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RIGHT OUTER JOIN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77705-71D0-4486-8FC2-909E66886942}" type="parTrans" cxnId="{1C4E5F39-11D1-4D95-9193-06849CD3517A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94115-DED2-47CE-8D97-5834DE1F0FA0}" type="sibTrans" cxnId="{1C4E5F39-11D1-4D95-9193-06849CD3517A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D13368-5349-44F0-AD00-A2BC5445D115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является обратным для левого внешнего соединения. Возвращаются все строки правой таблицы. Для левой таблицы возвращаются значения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NULL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каждый раз, когда строка правой таблицы не имеет совпадающей строки в левой таблице.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031F8-6BB2-4640-A7A4-794E3465DDFE}" type="parTrans" cxnId="{B14C959C-993C-49D5-9F5E-22B10D5586E8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E7F227-4436-42C2-ACE0-409367DCAA93}" type="sibTrans" cxnId="{B14C959C-993C-49D5-9F5E-22B10D5586E8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426CC-9BE9-42E7-B7FD-F67EDCF45AD8}">
      <dgm:prSet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Полное внешнее соединение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FULL JOIN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или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FULL OUTER JOIN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75AB0F-3C9B-4757-BA3B-EB796E16D8D7}" type="parTrans" cxnId="{B193679B-9B8B-4268-B673-11E11606D93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0C613C-2627-447B-B02B-29C27B862124}" type="sibTrans" cxnId="{B193679B-9B8B-4268-B673-11E11606D93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6F5B46-7F3E-47B5-AF38-80A001984A80}">
      <dgm:prSet custT="1"/>
      <dgm:spPr/>
      <dgm:t>
        <a:bodyPr/>
        <a:lstStyle/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возвращает все строки из правой и левой таблицы.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Каждый раз, когда строка не имеет соответствия в другой таблице, столбцы списка выбора другой таблицы содержат значения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NULL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. Если между таблицами имеется соответствие, вся строка результирующего набора содержит значения данных из базовых таблиц.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6DFE4B-616B-46F6-A4DA-4CB7D75BF51B}" type="parTrans" cxnId="{90973620-950C-43DC-A7A0-444F57A432D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B7EFF6-35C4-47F0-A2C7-D84D4615E0D6}" type="sibTrans" cxnId="{90973620-950C-43DC-A7A0-444F57A432D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1A7DE-5993-4EA3-991F-5C26EF388270}" type="pres">
      <dgm:prSet presAssocID="{F8EA0309-41B8-45D3-BD8B-137B9E507E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1C8F0F-50BD-43F1-BC09-2C712B337DDE}" type="pres">
      <dgm:prSet presAssocID="{E00F1A06-504B-4405-B114-0C24F1F447EC}" presName="linNode" presStyleCnt="0"/>
      <dgm:spPr/>
    </dgm:pt>
    <dgm:pt modelId="{ECB168A9-4E03-433F-9EAE-E5732FD1D12E}" type="pres">
      <dgm:prSet presAssocID="{E00F1A06-504B-4405-B114-0C24F1F447E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A249E-0816-4DC6-AFD6-4A822968E932}" type="pres">
      <dgm:prSet presAssocID="{E00F1A06-504B-4405-B114-0C24F1F447E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C7EEC-AC2B-4972-B917-233AB5A29FC4}" type="pres">
      <dgm:prSet presAssocID="{24BAE24D-2367-4936-B3F3-4967412E1016}" presName="sp" presStyleCnt="0"/>
      <dgm:spPr/>
    </dgm:pt>
    <dgm:pt modelId="{5D1B3518-29AF-4089-9559-8D7F133A35E5}" type="pres">
      <dgm:prSet presAssocID="{B1A864BC-2E15-452A-808B-865C8E4FFC6C}" presName="linNode" presStyleCnt="0"/>
      <dgm:spPr/>
    </dgm:pt>
    <dgm:pt modelId="{65533974-9A50-470C-B52D-CD8797A5B4E2}" type="pres">
      <dgm:prSet presAssocID="{B1A864BC-2E15-452A-808B-865C8E4FFC6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238D4-553D-4D3B-B3D6-58359F1E7B66}" type="pres">
      <dgm:prSet presAssocID="{B1A864BC-2E15-452A-808B-865C8E4FFC6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3AA51-45A4-48AB-B1A4-D4CF6BC9B61F}" type="pres">
      <dgm:prSet presAssocID="{7A194115-DED2-47CE-8D97-5834DE1F0FA0}" presName="sp" presStyleCnt="0"/>
      <dgm:spPr/>
    </dgm:pt>
    <dgm:pt modelId="{2B8F32DB-B7B9-4A56-83D4-76DDAB2F74E1}" type="pres">
      <dgm:prSet presAssocID="{3DC426CC-9BE9-42E7-B7FD-F67EDCF45AD8}" presName="linNode" presStyleCnt="0"/>
      <dgm:spPr/>
    </dgm:pt>
    <dgm:pt modelId="{385E4C7B-1BFC-4C28-AE9F-4208BAA2B53E}" type="pres">
      <dgm:prSet presAssocID="{3DC426CC-9BE9-42E7-B7FD-F67EDCF45AD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EC805-8894-45E2-8F14-28C09AEC2C5C}" type="pres">
      <dgm:prSet presAssocID="{3DC426CC-9BE9-42E7-B7FD-F67EDCF45AD8}" presName="descendantText" presStyleLbl="alignAccFollowNode1" presStyleIdx="2" presStyleCnt="3" custScaleY="143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479FCF-C6DC-426C-815C-02025E0D4A8D}" type="presOf" srcId="{B1A864BC-2E15-452A-808B-865C8E4FFC6C}" destId="{65533974-9A50-470C-B52D-CD8797A5B4E2}" srcOrd="0" destOrd="0" presId="urn:microsoft.com/office/officeart/2005/8/layout/vList5"/>
    <dgm:cxn modelId="{EB07AD11-BEF8-4BAE-9B67-071BA6B93FB9}" type="presOf" srcId="{3DC426CC-9BE9-42E7-B7FD-F67EDCF45AD8}" destId="{385E4C7B-1BFC-4C28-AE9F-4208BAA2B53E}" srcOrd="0" destOrd="0" presId="urn:microsoft.com/office/officeart/2005/8/layout/vList5"/>
    <dgm:cxn modelId="{9A3CB4D1-500E-4EB0-9454-E713434895BD}" type="presOf" srcId="{E00F1A06-504B-4405-B114-0C24F1F447EC}" destId="{ECB168A9-4E03-433F-9EAE-E5732FD1D12E}" srcOrd="0" destOrd="0" presId="urn:microsoft.com/office/officeart/2005/8/layout/vList5"/>
    <dgm:cxn modelId="{64CC8914-ADD8-4311-8D15-9B0B1EE8E405}" srcId="{E00F1A06-504B-4405-B114-0C24F1F447EC}" destId="{E37A173B-7007-45BE-8CA1-A1A094D9B826}" srcOrd="0" destOrd="0" parTransId="{1A7B2927-B953-4ED4-B81A-F37D6119C7B0}" sibTransId="{4E74D477-84A3-4040-91B4-F2CCCE68D92B}"/>
    <dgm:cxn modelId="{90973620-950C-43DC-A7A0-444F57A432D3}" srcId="{3DC426CC-9BE9-42E7-B7FD-F67EDCF45AD8}" destId="{816F5B46-7F3E-47B5-AF38-80A001984A80}" srcOrd="0" destOrd="0" parTransId="{346DFE4B-616B-46F6-A4DA-4CB7D75BF51B}" sibTransId="{98B7EFF6-35C4-47F0-A2C7-D84D4615E0D6}"/>
    <dgm:cxn modelId="{05A08826-5756-4C2F-87D0-F8C8333027F4}" type="presOf" srcId="{816F5B46-7F3E-47B5-AF38-80A001984A80}" destId="{8AFEC805-8894-45E2-8F14-28C09AEC2C5C}" srcOrd="0" destOrd="0" presId="urn:microsoft.com/office/officeart/2005/8/layout/vList5"/>
    <dgm:cxn modelId="{B434736C-B36E-49AE-80CA-8353F8A866B3}" type="presOf" srcId="{E37A173B-7007-45BE-8CA1-A1A094D9B826}" destId="{75DA249E-0816-4DC6-AFD6-4A822968E932}" srcOrd="0" destOrd="0" presId="urn:microsoft.com/office/officeart/2005/8/layout/vList5"/>
    <dgm:cxn modelId="{86100B40-04AA-4399-BA36-B7BC785F1F2D}" type="presOf" srcId="{F8EA0309-41B8-45D3-BD8B-137B9E507EB2}" destId="{3FC1A7DE-5993-4EA3-991F-5C26EF388270}" srcOrd="0" destOrd="0" presId="urn:microsoft.com/office/officeart/2005/8/layout/vList5"/>
    <dgm:cxn modelId="{B193679B-9B8B-4268-B673-11E11606D933}" srcId="{F8EA0309-41B8-45D3-BD8B-137B9E507EB2}" destId="{3DC426CC-9BE9-42E7-B7FD-F67EDCF45AD8}" srcOrd="2" destOrd="0" parTransId="{5775AB0F-3C9B-4757-BA3B-EB796E16D8D7}" sibTransId="{2C0C613C-2627-447B-B02B-29C27B862124}"/>
    <dgm:cxn modelId="{6B4586E7-AE00-4486-87FC-6772D4748D03}" srcId="{F8EA0309-41B8-45D3-BD8B-137B9E507EB2}" destId="{E00F1A06-504B-4405-B114-0C24F1F447EC}" srcOrd="0" destOrd="0" parTransId="{6255C4FD-F341-4D0C-B3B6-3CD267A22495}" sibTransId="{24BAE24D-2367-4936-B3F3-4967412E1016}"/>
    <dgm:cxn modelId="{B14C959C-993C-49D5-9F5E-22B10D5586E8}" srcId="{B1A864BC-2E15-452A-808B-865C8E4FFC6C}" destId="{4CD13368-5349-44F0-AD00-A2BC5445D115}" srcOrd="0" destOrd="0" parTransId="{6B9031F8-6BB2-4640-A7A4-794E3465DDFE}" sibTransId="{7EE7F227-4436-42C2-ACE0-409367DCAA93}"/>
    <dgm:cxn modelId="{1C4E5F39-11D1-4D95-9193-06849CD3517A}" srcId="{F8EA0309-41B8-45D3-BD8B-137B9E507EB2}" destId="{B1A864BC-2E15-452A-808B-865C8E4FFC6C}" srcOrd="1" destOrd="0" parTransId="{F7377705-71D0-4486-8FC2-909E66886942}" sibTransId="{7A194115-DED2-47CE-8D97-5834DE1F0FA0}"/>
    <dgm:cxn modelId="{2798ECD9-ABEA-4D59-B1B6-978AB190AC57}" type="presOf" srcId="{4CD13368-5349-44F0-AD00-A2BC5445D115}" destId="{E2B238D4-553D-4D3B-B3D6-58359F1E7B66}" srcOrd="0" destOrd="0" presId="urn:microsoft.com/office/officeart/2005/8/layout/vList5"/>
    <dgm:cxn modelId="{7B087F45-8E0D-46C0-B77E-370629F60638}" type="presParOf" srcId="{3FC1A7DE-5993-4EA3-991F-5C26EF388270}" destId="{DC1C8F0F-50BD-43F1-BC09-2C712B337DDE}" srcOrd="0" destOrd="0" presId="urn:microsoft.com/office/officeart/2005/8/layout/vList5"/>
    <dgm:cxn modelId="{4FEC9A53-F065-4774-978B-DED6E9C67A3C}" type="presParOf" srcId="{DC1C8F0F-50BD-43F1-BC09-2C712B337DDE}" destId="{ECB168A9-4E03-433F-9EAE-E5732FD1D12E}" srcOrd="0" destOrd="0" presId="urn:microsoft.com/office/officeart/2005/8/layout/vList5"/>
    <dgm:cxn modelId="{6D8B45FF-271D-49DC-BAD0-B161795539BF}" type="presParOf" srcId="{DC1C8F0F-50BD-43F1-BC09-2C712B337DDE}" destId="{75DA249E-0816-4DC6-AFD6-4A822968E932}" srcOrd="1" destOrd="0" presId="urn:microsoft.com/office/officeart/2005/8/layout/vList5"/>
    <dgm:cxn modelId="{D57C7156-C203-40C3-AF29-930D86F47934}" type="presParOf" srcId="{3FC1A7DE-5993-4EA3-991F-5C26EF388270}" destId="{EB8C7EEC-AC2B-4972-B917-233AB5A29FC4}" srcOrd="1" destOrd="0" presId="urn:microsoft.com/office/officeart/2005/8/layout/vList5"/>
    <dgm:cxn modelId="{874D295E-62E6-4DD3-BB53-515950267490}" type="presParOf" srcId="{3FC1A7DE-5993-4EA3-991F-5C26EF388270}" destId="{5D1B3518-29AF-4089-9559-8D7F133A35E5}" srcOrd="2" destOrd="0" presId="urn:microsoft.com/office/officeart/2005/8/layout/vList5"/>
    <dgm:cxn modelId="{9F49638C-D69C-4C85-BFCE-75CB5A17A371}" type="presParOf" srcId="{5D1B3518-29AF-4089-9559-8D7F133A35E5}" destId="{65533974-9A50-470C-B52D-CD8797A5B4E2}" srcOrd="0" destOrd="0" presId="urn:microsoft.com/office/officeart/2005/8/layout/vList5"/>
    <dgm:cxn modelId="{15E3AB16-8579-473A-9EDC-FB3DB0BBBEAC}" type="presParOf" srcId="{5D1B3518-29AF-4089-9559-8D7F133A35E5}" destId="{E2B238D4-553D-4D3B-B3D6-58359F1E7B66}" srcOrd="1" destOrd="0" presId="urn:microsoft.com/office/officeart/2005/8/layout/vList5"/>
    <dgm:cxn modelId="{F6339FF0-845E-4FBB-B9BD-CD19D6E3A84E}" type="presParOf" srcId="{3FC1A7DE-5993-4EA3-991F-5C26EF388270}" destId="{7363AA51-45A4-48AB-B1A4-D4CF6BC9B61F}" srcOrd="3" destOrd="0" presId="urn:microsoft.com/office/officeart/2005/8/layout/vList5"/>
    <dgm:cxn modelId="{9B438134-54D2-47A1-A452-42EFA205E25D}" type="presParOf" srcId="{3FC1A7DE-5993-4EA3-991F-5C26EF388270}" destId="{2B8F32DB-B7B9-4A56-83D4-76DDAB2F74E1}" srcOrd="4" destOrd="0" presId="urn:microsoft.com/office/officeart/2005/8/layout/vList5"/>
    <dgm:cxn modelId="{FA740286-D57B-435C-9E7C-0B97672875BD}" type="presParOf" srcId="{2B8F32DB-B7B9-4A56-83D4-76DDAB2F74E1}" destId="{385E4C7B-1BFC-4C28-AE9F-4208BAA2B53E}" srcOrd="0" destOrd="0" presId="urn:microsoft.com/office/officeart/2005/8/layout/vList5"/>
    <dgm:cxn modelId="{15D0E39D-2756-40D1-9443-BCE739CF7E7A}" type="presParOf" srcId="{2B8F32DB-B7B9-4A56-83D4-76DDAB2F74E1}" destId="{8AFEC805-8894-45E2-8F14-28C09AEC2C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36B4E7A-5A55-4227-B508-C375ED9D2899}" type="doc">
      <dgm:prSet loTypeId="urn:microsoft.com/office/officeart/2005/8/layout/hierarchy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BD53B0F-8039-4A40-9C15-C049707F0787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Внешнее соединение </a:t>
          </a:r>
          <a:r>
            <a:rPr lang="ru-RU" sz="1800" b="0" dirty="0" smtClean="0">
              <a:latin typeface="Arial" pitchFamily="34" charset="0"/>
              <a:cs typeface="Arial" pitchFamily="34" charset="0"/>
            </a:rPr>
            <a:t>возвращает строки, которые удовлетворяют условию соединения, а также те строки одной из таблиц, для которых в другой не нашлось удовлетворяющих условию соединения строк. </a:t>
          </a:r>
          <a:endParaRPr lang="ru-RU" sz="1800" b="0" dirty="0">
            <a:latin typeface="Arial" pitchFamily="34" charset="0"/>
            <a:cs typeface="Arial" pitchFamily="34" charset="0"/>
          </a:endParaRPr>
        </a:p>
      </dgm:t>
    </dgm:pt>
    <dgm:pt modelId="{560746FB-6B4B-43EC-B5E9-24D0BD4723D8}" type="parTrans" cxnId="{AFB1FE38-D88F-4F68-A0EF-BEBADC3AB9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ABA2D6C-2385-4823-81B9-23E0388BDBBF}" type="sibTrans" cxnId="{AFB1FE38-D88F-4F68-A0EF-BEBADC3AB9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77F5112-87AA-4A46-8D87-EDB6D76B7085}">
      <dgm:prSet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Внутренние соединения </a:t>
          </a:r>
          <a:r>
            <a:rPr lang="ru-RU" sz="1800" b="0" dirty="0" smtClean="0">
              <a:latin typeface="Arial" pitchFamily="34" charset="0"/>
              <a:cs typeface="Arial" pitchFamily="34" charset="0"/>
            </a:rPr>
            <a:t>возвращают результат, когда в обеих таблицах есть хотя бы одна строка, соответствующая условиям соединения. </a:t>
          </a:r>
          <a:endParaRPr lang="ru-RU" sz="1800" b="0" dirty="0">
            <a:latin typeface="Arial" pitchFamily="34" charset="0"/>
            <a:cs typeface="Arial" pitchFamily="34" charset="0"/>
          </a:endParaRPr>
        </a:p>
      </dgm:t>
    </dgm:pt>
    <dgm:pt modelId="{D7E43C6D-D6F2-493B-A4CF-2D08840F2A62}" type="parTrans" cxnId="{E8E78A78-CBC7-462A-89E5-7A12FA93BE6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B481DAB-93E7-4422-A5CF-23AF4A5E5235}" type="sibTrans" cxnId="{E8E78A78-CBC7-462A-89E5-7A12FA93BE6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5CB687E-90B7-4AD2-83F2-5BD90163FE3E}">
      <dgm:prSet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Внутренние соединения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исключают строки, не соответствующие ни одной строке в другой таблице.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7DF13D5D-664B-45FA-9709-CAF02DEC293D}" type="parTrans" cxnId="{8EF6ACAF-2B57-431C-9D15-FAC37251325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5C23152-5B17-4AD4-8805-48FA5274E901}" type="sibTrans" cxnId="{8EF6ACAF-2B57-431C-9D15-FAC37251325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72B3C7E-6856-46D9-B501-7D8107B8DBF8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itchFamily="34" charset="0"/>
            </a:rPr>
            <a:t>Таблицы или представления в предложении </a:t>
          </a:r>
          <a:r>
            <a:rPr lang="ru-RU" sz="1800" b="1" dirty="0" err="1" smtClean="0">
              <a:latin typeface="Arial" panose="020B0604020202020204" pitchFamily="34" charset="0"/>
              <a:cs typeface="Arial" pitchFamily="34" charset="0"/>
            </a:rPr>
            <a:t>FROM</a:t>
          </a:r>
          <a:r>
            <a:rPr lang="ru-RU" sz="1800" dirty="0" smtClean="0">
              <a:latin typeface="Arial" panose="020B0604020202020204" pitchFamily="34" charset="0"/>
              <a:cs typeface="Arial" pitchFamily="34" charset="0"/>
            </a:rPr>
            <a:t> могут указываться </a:t>
          </a:r>
          <a:r>
            <a:rPr lang="ru-RU" sz="1800" b="1" dirty="0" smtClean="0">
              <a:latin typeface="Arial" panose="020B0604020202020204" pitchFamily="34" charset="0"/>
              <a:cs typeface="Arial" pitchFamily="34" charset="0"/>
            </a:rPr>
            <a:t>в любом порядке с внутренним соединением или полным внешним соединением.</a:t>
          </a:r>
          <a:r>
            <a:rPr lang="ru-RU" sz="1800" dirty="0" smtClean="0">
              <a:latin typeface="Arial" panose="020B0604020202020204" pitchFamily="34" charset="0"/>
              <a:cs typeface="Arial" pitchFamily="34" charset="0"/>
            </a:rPr>
            <a:t> </a:t>
          </a:r>
          <a:endParaRPr lang="en-US" sz="1800" dirty="0">
            <a:latin typeface="Arial" panose="020B0604020202020204" pitchFamily="34" charset="0"/>
            <a:cs typeface="Arial" pitchFamily="34" charset="0"/>
          </a:endParaRPr>
        </a:p>
      </dgm:t>
    </dgm:pt>
    <dgm:pt modelId="{48D1C867-D33B-45CF-84A5-80A8E07C1479}" type="parTrans" cxnId="{0CBA23D9-A82B-4693-A990-7925B155A08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37EB6EA-C3C1-46DC-8493-539EAE2E44F0}" type="sibTrans" cxnId="{0CBA23D9-A82B-4693-A990-7925B155A08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41A71E1-CC61-47D6-A5C5-AD1B2ACD6577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Внешнее соединение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113DD7E6-1153-4888-B9C3-07D8C000AD7E}" type="parTrans" cxnId="{8ACE2116-4B06-475C-9A0A-FD5AE2CFCC2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27F1312-C236-4826-83AD-6D60A830BC08}" type="sibTrans" cxnId="{8ACE2116-4B06-475C-9A0A-FD5AE2CFCC2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3A606CD-0F75-443E-A8D3-023A0CE8799A}">
      <dgm:prSet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Внутренние соединение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CF87BEED-A18B-48A5-A33C-A903F323A23D}" type="parTrans" cxnId="{F52E8EE2-C70A-489E-8B5B-B91FA48C2D2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B4C994B-58EA-4996-A46B-1C3402631BD3}" type="sibTrans" cxnId="{F52E8EE2-C70A-489E-8B5B-B91FA48C2D2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4052468-2BAB-4698-A46F-8A3562F2BF1F}">
      <dgm:prSet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Внешние соединения </a:t>
          </a:r>
          <a:r>
            <a:rPr lang="ru-RU" sz="1800" b="0" dirty="0" smtClean="0">
              <a:latin typeface="Arial" pitchFamily="34" charset="0"/>
              <a:cs typeface="Arial" pitchFamily="34" charset="0"/>
            </a:rPr>
            <a:t>возвращают все строки хотя бы из одной таблицы или представления, если они удовлетворяют условиям поиска.</a:t>
          </a:r>
          <a:endParaRPr lang="ru-RU" sz="1800" b="0" dirty="0">
            <a:latin typeface="Arial" pitchFamily="34" charset="0"/>
            <a:cs typeface="Arial" pitchFamily="34" charset="0"/>
          </a:endParaRPr>
        </a:p>
      </dgm:t>
    </dgm:pt>
    <dgm:pt modelId="{92BA4D90-54A0-42EE-B015-3BC90C6CE286}" type="parTrans" cxnId="{6380A136-B2CC-4E44-A156-AEC936D8FAB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952743-97A9-4EB5-9881-83435C9D07B4}" type="sibTrans" cxnId="{6380A136-B2CC-4E44-A156-AEC936D8FAB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CAB6746-183D-457C-94C9-31A0A729BDDA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itchFamily="34" charset="0"/>
            </a:rPr>
            <a:t>Важен порядок таблиц или представлений, заданных при использовании </a:t>
          </a:r>
          <a:r>
            <a:rPr lang="ru-RU" sz="1800" b="1" dirty="0" smtClean="0">
              <a:latin typeface="Arial" panose="020B0604020202020204" pitchFamily="34" charset="0"/>
              <a:cs typeface="Arial" pitchFamily="34" charset="0"/>
            </a:rPr>
            <a:t>левого или правого внешнего соединения.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5468E5B5-390D-494A-B276-6DDBCA22F49E}" type="parTrans" cxnId="{0FEEB6EA-62BE-4CB7-B0F1-9610E500F63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A1B437C-6E1B-4607-88A9-5244B0E0721A}" type="sibTrans" cxnId="{0FEEB6EA-62BE-4CB7-B0F1-9610E500F63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7B01C0B-4D0D-419B-8C84-3278561B3BA5}" type="pres">
      <dgm:prSet presAssocID="{436B4E7A-5A55-4227-B508-C375ED9D289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695B5A-FE7A-49CB-9D88-05EA7DDF21E3}" type="pres">
      <dgm:prSet presAssocID="{441A71E1-CC61-47D6-A5C5-AD1B2ACD6577}" presName="root" presStyleCnt="0"/>
      <dgm:spPr/>
    </dgm:pt>
    <dgm:pt modelId="{0E71D638-61F9-47CE-9825-6323C2CF945A}" type="pres">
      <dgm:prSet presAssocID="{441A71E1-CC61-47D6-A5C5-AD1B2ACD6577}" presName="rootComposite" presStyleCnt="0"/>
      <dgm:spPr/>
    </dgm:pt>
    <dgm:pt modelId="{3053243A-3374-461B-9E13-12D8109B1D87}" type="pres">
      <dgm:prSet presAssocID="{441A71E1-CC61-47D6-A5C5-AD1B2ACD6577}" presName="rootText" presStyleLbl="node1" presStyleIdx="0" presStyleCnt="2" custLinFactNeighborX="-77560" custLinFactNeighborY="-103"/>
      <dgm:spPr/>
      <dgm:t>
        <a:bodyPr/>
        <a:lstStyle/>
        <a:p>
          <a:endParaRPr lang="ru-RU"/>
        </a:p>
      </dgm:t>
    </dgm:pt>
    <dgm:pt modelId="{1D0C8D4D-2DA7-490B-9824-3E2BCC7B4683}" type="pres">
      <dgm:prSet presAssocID="{441A71E1-CC61-47D6-A5C5-AD1B2ACD6577}" presName="rootConnector" presStyleLbl="node1" presStyleIdx="0" presStyleCnt="2"/>
      <dgm:spPr/>
      <dgm:t>
        <a:bodyPr/>
        <a:lstStyle/>
        <a:p>
          <a:endParaRPr lang="ru-RU"/>
        </a:p>
      </dgm:t>
    </dgm:pt>
    <dgm:pt modelId="{A789AC1F-0159-4816-A672-124095F02791}" type="pres">
      <dgm:prSet presAssocID="{441A71E1-CC61-47D6-A5C5-AD1B2ACD6577}" presName="childShape" presStyleCnt="0"/>
      <dgm:spPr/>
    </dgm:pt>
    <dgm:pt modelId="{15378772-FD20-4E6A-A6B2-7E64CE60889B}" type="pres">
      <dgm:prSet presAssocID="{560746FB-6B4B-43EC-B5E9-24D0BD4723D8}" presName="Name13" presStyleLbl="parChTrans1D2" presStyleIdx="0" presStyleCnt="6"/>
      <dgm:spPr/>
      <dgm:t>
        <a:bodyPr/>
        <a:lstStyle/>
        <a:p>
          <a:endParaRPr lang="ru-RU"/>
        </a:p>
      </dgm:t>
    </dgm:pt>
    <dgm:pt modelId="{81B4F966-F5A7-4DEB-92E3-6194DBFFADE8}" type="pres">
      <dgm:prSet presAssocID="{9BD53B0F-8039-4A40-9C15-C049707F0787}" presName="childText" presStyleLbl="bgAcc1" presStyleIdx="0" presStyleCnt="6" custScaleX="243934" custScaleY="122522" custLinFactNeighborX="-3523" custLinFactNeighborY="-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7348F-D3CD-4201-94CB-104EFCB574AD}" type="pres">
      <dgm:prSet presAssocID="{92BA4D90-54A0-42EE-B015-3BC90C6CE286}" presName="Name13" presStyleLbl="parChTrans1D2" presStyleIdx="1" presStyleCnt="6"/>
      <dgm:spPr/>
      <dgm:t>
        <a:bodyPr/>
        <a:lstStyle/>
        <a:p>
          <a:endParaRPr lang="ru-RU"/>
        </a:p>
      </dgm:t>
    </dgm:pt>
    <dgm:pt modelId="{FECD28E0-4A69-4234-BD51-67450F21FCE3}" type="pres">
      <dgm:prSet presAssocID="{04052468-2BAB-4698-A46F-8A3562F2BF1F}" presName="childText" presStyleLbl="bgAcc1" presStyleIdx="1" presStyleCnt="6" custScaleX="243934" custLinFactNeighborX="-3523" custLinFactNeighborY="-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1A5F2-509A-4A0E-BADA-CBEB67002136}" type="pres">
      <dgm:prSet presAssocID="{5468E5B5-390D-494A-B276-6DDBCA22F49E}" presName="Name13" presStyleLbl="parChTrans1D2" presStyleIdx="2" presStyleCnt="6"/>
      <dgm:spPr/>
      <dgm:t>
        <a:bodyPr/>
        <a:lstStyle/>
        <a:p>
          <a:endParaRPr lang="ru-RU"/>
        </a:p>
      </dgm:t>
    </dgm:pt>
    <dgm:pt modelId="{60A742AC-978C-42E9-9103-E28D0DB50DD2}" type="pres">
      <dgm:prSet presAssocID="{4CAB6746-183D-457C-94C9-31A0A729BDDA}" presName="childText" presStyleLbl="bgAcc1" presStyleIdx="2" presStyleCnt="6" custScaleX="243934" custLinFactNeighborX="-3523" custLinFactNeighborY="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3C250-9834-48D9-B2C2-86BBB63B43E9}" type="pres">
      <dgm:prSet presAssocID="{93A606CD-0F75-443E-A8D3-023A0CE8799A}" presName="root" presStyleCnt="0"/>
      <dgm:spPr/>
    </dgm:pt>
    <dgm:pt modelId="{8FC059E4-8B7E-448F-A7C1-441F6B8920F0}" type="pres">
      <dgm:prSet presAssocID="{93A606CD-0F75-443E-A8D3-023A0CE8799A}" presName="rootComposite" presStyleCnt="0"/>
      <dgm:spPr/>
    </dgm:pt>
    <dgm:pt modelId="{3EFC60DB-E91F-4452-8E25-7B6AF19714F5}" type="pres">
      <dgm:prSet presAssocID="{93A606CD-0F75-443E-A8D3-023A0CE8799A}" presName="rootText" presStyleLbl="node1" presStyleIdx="1" presStyleCnt="2" custLinFactNeighborX="-2879"/>
      <dgm:spPr/>
      <dgm:t>
        <a:bodyPr/>
        <a:lstStyle/>
        <a:p>
          <a:endParaRPr lang="ru-RU"/>
        </a:p>
      </dgm:t>
    </dgm:pt>
    <dgm:pt modelId="{7A0A9079-EE4F-4267-80EF-281F7E43B366}" type="pres">
      <dgm:prSet presAssocID="{93A606CD-0F75-443E-A8D3-023A0CE8799A}" presName="rootConnector" presStyleLbl="node1" presStyleIdx="1" presStyleCnt="2"/>
      <dgm:spPr/>
      <dgm:t>
        <a:bodyPr/>
        <a:lstStyle/>
        <a:p>
          <a:endParaRPr lang="ru-RU"/>
        </a:p>
      </dgm:t>
    </dgm:pt>
    <dgm:pt modelId="{A07604A7-0E04-43DB-81FA-0B6D7376BCF2}" type="pres">
      <dgm:prSet presAssocID="{93A606CD-0F75-443E-A8D3-023A0CE8799A}" presName="childShape" presStyleCnt="0"/>
      <dgm:spPr/>
    </dgm:pt>
    <dgm:pt modelId="{78C40267-EC0A-4616-BD63-847808F67880}" type="pres">
      <dgm:prSet presAssocID="{D7E43C6D-D6F2-493B-A4CF-2D08840F2A6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508190AB-AC5C-4754-BC8F-36024C687588}" type="pres">
      <dgm:prSet presAssocID="{077F5112-87AA-4A46-8D87-EDB6D76B7085}" presName="childText" presStyleLbl="bgAcc1" presStyleIdx="3" presStyleCnt="6" custScaleX="239276" custLinFactNeighborX="-3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1D143-858E-4318-826D-361031B59A17}" type="pres">
      <dgm:prSet presAssocID="{7DF13D5D-664B-45FA-9709-CAF02DEC293D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7BCB160-2154-44D4-B3F0-85757F8CDDB3}" type="pres">
      <dgm:prSet presAssocID="{F5CB687E-90B7-4AD2-83F2-5BD90163FE3E}" presName="childText" presStyleLbl="bgAcc1" presStyleIdx="4" presStyleCnt="6" custScaleX="239276" custLinFactNeighborX="-3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1ADA0-7ECE-47DC-B62B-D245CF44D0C2}" type="pres">
      <dgm:prSet presAssocID="{48D1C867-D33B-45CF-84A5-80A8E07C1479}" presName="Name13" presStyleLbl="parChTrans1D2" presStyleIdx="5" presStyleCnt="6"/>
      <dgm:spPr/>
      <dgm:t>
        <a:bodyPr/>
        <a:lstStyle/>
        <a:p>
          <a:endParaRPr lang="ru-RU"/>
        </a:p>
      </dgm:t>
    </dgm:pt>
    <dgm:pt modelId="{D82E1CB9-CCFA-4FA2-B93C-CF503861D51C}" type="pres">
      <dgm:prSet presAssocID="{972B3C7E-6856-46D9-B501-7D8107B8DBF8}" presName="childText" presStyleLbl="bgAcc1" presStyleIdx="5" presStyleCnt="6" custScaleX="239276" custLinFactNeighborX="-4412" custLinFactNeighborY="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1A2F80-B90E-4156-808A-8E0360C6B4FD}" type="presOf" srcId="{48D1C867-D33B-45CF-84A5-80A8E07C1479}" destId="{FD31ADA0-7ECE-47DC-B62B-D245CF44D0C2}" srcOrd="0" destOrd="0" presId="urn:microsoft.com/office/officeart/2005/8/layout/hierarchy3"/>
    <dgm:cxn modelId="{8EF6ACAF-2B57-431C-9D15-FAC37251325A}" srcId="{93A606CD-0F75-443E-A8D3-023A0CE8799A}" destId="{F5CB687E-90B7-4AD2-83F2-5BD90163FE3E}" srcOrd="1" destOrd="0" parTransId="{7DF13D5D-664B-45FA-9709-CAF02DEC293D}" sibTransId="{95C23152-5B17-4AD4-8805-48FA5274E901}"/>
    <dgm:cxn modelId="{AFB1FE38-D88F-4F68-A0EF-BEBADC3AB9B7}" srcId="{441A71E1-CC61-47D6-A5C5-AD1B2ACD6577}" destId="{9BD53B0F-8039-4A40-9C15-C049707F0787}" srcOrd="0" destOrd="0" parTransId="{560746FB-6B4B-43EC-B5E9-24D0BD4723D8}" sibTransId="{2ABA2D6C-2385-4823-81B9-23E0388BDBBF}"/>
    <dgm:cxn modelId="{880F84A9-DEC9-4C63-B04C-2E5B1E969C37}" type="presOf" srcId="{93A606CD-0F75-443E-A8D3-023A0CE8799A}" destId="{3EFC60DB-E91F-4452-8E25-7B6AF19714F5}" srcOrd="0" destOrd="0" presId="urn:microsoft.com/office/officeart/2005/8/layout/hierarchy3"/>
    <dgm:cxn modelId="{FE71BB33-2DDF-4D96-988A-C229978742A4}" type="presOf" srcId="{7DF13D5D-664B-45FA-9709-CAF02DEC293D}" destId="{C8E1D143-858E-4318-826D-361031B59A17}" srcOrd="0" destOrd="0" presId="urn:microsoft.com/office/officeart/2005/8/layout/hierarchy3"/>
    <dgm:cxn modelId="{F52E8EE2-C70A-489E-8B5B-B91FA48C2D20}" srcId="{436B4E7A-5A55-4227-B508-C375ED9D2899}" destId="{93A606CD-0F75-443E-A8D3-023A0CE8799A}" srcOrd="1" destOrd="0" parTransId="{CF87BEED-A18B-48A5-A33C-A903F323A23D}" sibTransId="{2B4C994B-58EA-4996-A46B-1C3402631BD3}"/>
    <dgm:cxn modelId="{188BF1C9-4CF7-4C46-9E4E-519B2956960E}" type="presOf" srcId="{972B3C7E-6856-46D9-B501-7D8107B8DBF8}" destId="{D82E1CB9-CCFA-4FA2-B93C-CF503861D51C}" srcOrd="0" destOrd="0" presId="urn:microsoft.com/office/officeart/2005/8/layout/hierarchy3"/>
    <dgm:cxn modelId="{50CD2279-D830-488D-A6CB-1C90EE523120}" type="presOf" srcId="{04052468-2BAB-4698-A46F-8A3562F2BF1F}" destId="{FECD28E0-4A69-4234-BD51-67450F21FCE3}" srcOrd="0" destOrd="0" presId="urn:microsoft.com/office/officeart/2005/8/layout/hierarchy3"/>
    <dgm:cxn modelId="{8BFDF695-233D-40B2-A2CC-BAF60BE3A0BE}" type="presOf" srcId="{F5CB687E-90B7-4AD2-83F2-5BD90163FE3E}" destId="{17BCB160-2154-44D4-B3F0-85757F8CDDB3}" srcOrd="0" destOrd="0" presId="urn:microsoft.com/office/officeart/2005/8/layout/hierarchy3"/>
    <dgm:cxn modelId="{8C375299-B091-4933-AFF8-B38328517538}" type="presOf" srcId="{441A71E1-CC61-47D6-A5C5-AD1B2ACD6577}" destId="{1D0C8D4D-2DA7-490B-9824-3E2BCC7B4683}" srcOrd="1" destOrd="0" presId="urn:microsoft.com/office/officeart/2005/8/layout/hierarchy3"/>
    <dgm:cxn modelId="{7B481B75-D2BF-4B84-95FB-1E9F8C4675BA}" type="presOf" srcId="{93A606CD-0F75-443E-A8D3-023A0CE8799A}" destId="{7A0A9079-EE4F-4267-80EF-281F7E43B366}" srcOrd="1" destOrd="0" presId="urn:microsoft.com/office/officeart/2005/8/layout/hierarchy3"/>
    <dgm:cxn modelId="{6380A136-B2CC-4E44-A156-AEC936D8FABE}" srcId="{441A71E1-CC61-47D6-A5C5-AD1B2ACD6577}" destId="{04052468-2BAB-4698-A46F-8A3562F2BF1F}" srcOrd="1" destOrd="0" parTransId="{92BA4D90-54A0-42EE-B015-3BC90C6CE286}" sibTransId="{4A952743-97A9-4EB5-9881-83435C9D07B4}"/>
    <dgm:cxn modelId="{E8E78A78-CBC7-462A-89E5-7A12FA93BE6D}" srcId="{93A606CD-0F75-443E-A8D3-023A0CE8799A}" destId="{077F5112-87AA-4A46-8D87-EDB6D76B7085}" srcOrd="0" destOrd="0" parTransId="{D7E43C6D-D6F2-493B-A4CF-2D08840F2A62}" sibTransId="{BB481DAB-93E7-4422-A5CF-23AF4A5E5235}"/>
    <dgm:cxn modelId="{CB924B09-2E39-4D5C-B951-145B6AD937F0}" type="presOf" srcId="{436B4E7A-5A55-4227-B508-C375ED9D2899}" destId="{07B01C0B-4D0D-419B-8C84-3278561B3BA5}" srcOrd="0" destOrd="0" presId="urn:microsoft.com/office/officeart/2005/8/layout/hierarchy3"/>
    <dgm:cxn modelId="{75ECB79A-1073-43E7-8A14-1324FBD652A9}" type="presOf" srcId="{9BD53B0F-8039-4A40-9C15-C049707F0787}" destId="{81B4F966-F5A7-4DEB-92E3-6194DBFFADE8}" srcOrd="0" destOrd="0" presId="urn:microsoft.com/office/officeart/2005/8/layout/hierarchy3"/>
    <dgm:cxn modelId="{638459A3-99F4-4664-9AA8-0990CD384749}" type="presOf" srcId="{077F5112-87AA-4A46-8D87-EDB6D76B7085}" destId="{508190AB-AC5C-4754-BC8F-36024C687588}" srcOrd="0" destOrd="0" presId="urn:microsoft.com/office/officeart/2005/8/layout/hierarchy3"/>
    <dgm:cxn modelId="{C0205F42-C3E5-4085-BA87-DF1E78B3B9D3}" type="presOf" srcId="{4CAB6746-183D-457C-94C9-31A0A729BDDA}" destId="{60A742AC-978C-42E9-9103-E28D0DB50DD2}" srcOrd="0" destOrd="0" presId="urn:microsoft.com/office/officeart/2005/8/layout/hierarchy3"/>
    <dgm:cxn modelId="{2D576BAE-9BF5-4FB0-B786-4B5B9FE5506B}" type="presOf" srcId="{441A71E1-CC61-47D6-A5C5-AD1B2ACD6577}" destId="{3053243A-3374-461B-9E13-12D8109B1D87}" srcOrd="0" destOrd="0" presId="urn:microsoft.com/office/officeart/2005/8/layout/hierarchy3"/>
    <dgm:cxn modelId="{8ACE2116-4B06-475C-9A0A-FD5AE2CFCC2C}" srcId="{436B4E7A-5A55-4227-B508-C375ED9D2899}" destId="{441A71E1-CC61-47D6-A5C5-AD1B2ACD6577}" srcOrd="0" destOrd="0" parTransId="{113DD7E6-1153-4888-B9C3-07D8C000AD7E}" sibTransId="{A27F1312-C236-4826-83AD-6D60A830BC08}"/>
    <dgm:cxn modelId="{4E7A2526-1E27-46C8-BBC6-995084EB08C5}" type="presOf" srcId="{92BA4D90-54A0-42EE-B015-3BC90C6CE286}" destId="{C817348F-D3CD-4201-94CB-104EFCB574AD}" srcOrd="0" destOrd="0" presId="urn:microsoft.com/office/officeart/2005/8/layout/hierarchy3"/>
    <dgm:cxn modelId="{0FEEB6EA-62BE-4CB7-B0F1-9610E500F631}" srcId="{441A71E1-CC61-47D6-A5C5-AD1B2ACD6577}" destId="{4CAB6746-183D-457C-94C9-31A0A729BDDA}" srcOrd="2" destOrd="0" parTransId="{5468E5B5-390D-494A-B276-6DDBCA22F49E}" sibTransId="{7A1B437C-6E1B-4607-88A9-5244B0E0721A}"/>
    <dgm:cxn modelId="{0CBA23D9-A82B-4693-A990-7925B155A08C}" srcId="{93A606CD-0F75-443E-A8D3-023A0CE8799A}" destId="{972B3C7E-6856-46D9-B501-7D8107B8DBF8}" srcOrd="2" destOrd="0" parTransId="{48D1C867-D33B-45CF-84A5-80A8E07C1479}" sibTransId="{F37EB6EA-C3C1-46DC-8493-539EAE2E44F0}"/>
    <dgm:cxn modelId="{F7EFD3E9-DFFA-4EF2-BC2B-80541FA1954D}" type="presOf" srcId="{D7E43C6D-D6F2-493B-A4CF-2D08840F2A62}" destId="{78C40267-EC0A-4616-BD63-847808F67880}" srcOrd="0" destOrd="0" presId="urn:microsoft.com/office/officeart/2005/8/layout/hierarchy3"/>
    <dgm:cxn modelId="{F61C2490-C2CB-4831-A174-2F7F91B762B7}" type="presOf" srcId="{5468E5B5-390D-494A-B276-6DDBCA22F49E}" destId="{5381A5F2-509A-4A0E-BADA-CBEB67002136}" srcOrd="0" destOrd="0" presId="urn:microsoft.com/office/officeart/2005/8/layout/hierarchy3"/>
    <dgm:cxn modelId="{CDDE3BAA-E038-45BF-9E65-9A3A3196E1CD}" type="presOf" srcId="{560746FB-6B4B-43EC-B5E9-24D0BD4723D8}" destId="{15378772-FD20-4E6A-A6B2-7E64CE60889B}" srcOrd="0" destOrd="0" presId="urn:microsoft.com/office/officeart/2005/8/layout/hierarchy3"/>
    <dgm:cxn modelId="{41251C93-1B24-4B3E-B6E9-2A37BD376B0E}" type="presParOf" srcId="{07B01C0B-4D0D-419B-8C84-3278561B3BA5}" destId="{B0695B5A-FE7A-49CB-9D88-05EA7DDF21E3}" srcOrd="0" destOrd="0" presId="urn:microsoft.com/office/officeart/2005/8/layout/hierarchy3"/>
    <dgm:cxn modelId="{7E6153D3-9A0A-4130-A2C9-6F2A0FEC6388}" type="presParOf" srcId="{B0695B5A-FE7A-49CB-9D88-05EA7DDF21E3}" destId="{0E71D638-61F9-47CE-9825-6323C2CF945A}" srcOrd="0" destOrd="0" presId="urn:microsoft.com/office/officeart/2005/8/layout/hierarchy3"/>
    <dgm:cxn modelId="{C7E3A880-690C-4DF2-8ADA-23EE939457AF}" type="presParOf" srcId="{0E71D638-61F9-47CE-9825-6323C2CF945A}" destId="{3053243A-3374-461B-9E13-12D8109B1D87}" srcOrd="0" destOrd="0" presId="urn:microsoft.com/office/officeart/2005/8/layout/hierarchy3"/>
    <dgm:cxn modelId="{175A84D7-3EE4-4ADA-AD7F-A3DC8666AA65}" type="presParOf" srcId="{0E71D638-61F9-47CE-9825-6323C2CF945A}" destId="{1D0C8D4D-2DA7-490B-9824-3E2BCC7B4683}" srcOrd="1" destOrd="0" presId="urn:microsoft.com/office/officeart/2005/8/layout/hierarchy3"/>
    <dgm:cxn modelId="{2A9CF2B0-39DE-4B70-8616-B2E7A39DF2B3}" type="presParOf" srcId="{B0695B5A-FE7A-49CB-9D88-05EA7DDF21E3}" destId="{A789AC1F-0159-4816-A672-124095F02791}" srcOrd="1" destOrd="0" presId="urn:microsoft.com/office/officeart/2005/8/layout/hierarchy3"/>
    <dgm:cxn modelId="{22976C9A-BC09-4F2F-83C2-703E14B628DC}" type="presParOf" srcId="{A789AC1F-0159-4816-A672-124095F02791}" destId="{15378772-FD20-4E6A-A6B2-7E64CE60889B}" srcOrd="0" destOrd="0" presId="urn:microsoft.com/office/officeart/2005/8/layout/hierarchy3"/>
    <dgm:cxn modelId="{925D5EEE-2625-4C61-A759-96FA3F37636A}" type="presParOf" srcId="{A789AC1F-0159-4816-A672-124095F02791}" destId="{81B4F966-F5A7-4DEB-92E3-6194DBFFADE8}" srcOrd="1" destOrd="0" presId="urn:microsoft.com/office/officeart/2005/8/layout/hierarchy3"/>
    <dgm:cxn modelId="{437130AD-ED9C-4074-A907-96C4442128B5}" type="presParOf" srcId="{A789AC1F-0159-4816-A672-124095F02791}" destId="{C817348F-D3CD-4201-94CB-104EFCB574AD}" srcOrd="2" destOrd="0" presId="urn:microsoft.com/office/officeart/2005/8/layout/hierarchy3"/>
    <dgm:cxn modelId="{0DC8F79B-1F52-44BA-96E0-11A80AB6F540}" type="presParOf" srcId="{A789AC1F-0159-4816-A672-124095F02791}" destId="{FECD28E0-4A69-4234-BD51-67450F21FCE3}" srcOrd="3" destOrd="0" presId="urn:microsoft.com/office/officeart/2005/8/layout/hierarchy3"/>
    <dgm:cxn modelId="{6E904BCB-BE93-4385-B597-9C894D280A3C}" type="presParOf" srcId="{A789AC1F-0159-4816-A672-124095F02791}" destId="{5381A5F2-509A-4A0E-BADA-CBEB67002136}" srcOrd="4" destOrd="0" presId="urn:microsoft.com/office/officeart/2005/8/layout/hierarchy3"/>
    <dgm:cxn modelId="{D19608F3-F75D-4C19-9249-9A12AB298CAD}" type="presParOf" srcId="{A789AC1F-0159-4816-A672-124095F02791}" destId="{60A742AC-978C-42E9-9103-E28D0DB50DD2}" srcOrd="5" destOrd="0" presId="urn:microsoft.com/office/officeart/2005/8/layout/hierarchy3"/>
    <dgm:cxn modelId="{5CFADAF2-A7EF-4E07-88FD-DAC585EBCF4D}" type="presParOf" srcId="{07B01C0B-4D0D-419B-8C84-3278561B3BA5}" destId="{CFA3C250-9834-48D9-B2C2-86BBB63B43E9}" srcOrd="1" destOrd="0" presId="urn:microsoft.com/office/officeart/2005/8/layout/hierarchy3"/>
    <dgm:cxn modelId="{5E36D796-7AB4-4808-8633-6D2B613AE6F6}" type="presParOf" srcId="{CFA3C250-9834-48D9-B2C2-86BBB63B43E9}" destId="{8FC059E4-8B7E-448F-A7C1-441F6B8920F0}" srcOrd="0" destOrd="0" presId="urn:microsoft.com/office/officeart/2005/8/layout/hierarchy3"/>
    <dgm:cxn modelId="{F00E3E34-A906-4B07-BE87-AC65C6620D64}" type="presParOf" srcId="{8FC059E4-8B7E-448F-A7C1-441F6B8920F0}" destId="{3EFC60DB-E91F-4452-8E25-7B6AF19714F5}" srcOrd="0" destOrd="0" presId="urn:microsoft.com/office/officeart/2005/8/layout/hierarchy3"/>
    <dgm:cxn modelId="{2DEB02A3-13C5-48FE-8D8E-A630C9D038C0}" type="presParOf" srcId="{8FC059E4-8B7E-448F-A7C1-441F6B8920F0}" destId="{7A0A9079-EE4F-4267-80EF-281F7E43B366}" srcOrd="1" destOrd="0" presId="urn:microsoft.com/office/officeart/2005/8/layout/hierarchy3"/>
    <dgm:cxn modelId="{B0504453-6613-46FF-8317-A914BA6361CC}" type="presParOf" srcId="{CFA3C250-9834-48D9-B2C2-86BBB63B43E9}" destId="{A07604A7-0E04-43DB-81FA-0B6D7376BCF2}" srcOrd="1" destOrd="0" presId="urn:microsoft.com/office/officeart/2005/8/layout/hierarchy3"/>
    <dgm:cxn modelId="{3B20B581-9334-4DB8-89E8-87D9414CBBEF}" type="presParOf" srcId="{A07604A7-0E04-43DB-81FA-0B6D7376BCF2}" destId="{78C40267-EC0A-4616-BD63-847808F67880}" srcOrd="0" destOrd="0" presId="urn:microsoft.com/office/officeart/2005/8/layout/hierarchy3"/>
    <dgm:cxn modelId="{38E0868C-02D9-44BB-81E2-81EA69D2FF4B}" type="presParOf" srcId="{A07604A7-0E04-43DB-81FA-0B6D7376BCF2}" destId="{508190AB-AC5C-4754-BC8F-36024C687588}" srcOrd="1" destOrd="0" presId="urn:microsoft.com/office/officeart/2005/8/layout/hierarchy3"/>
    <dgm:cxn modelId="{F1A0CB43-C8E2-4418-B339-5104F4968EDA}" type="presParOf" srcId="{A07604A7-0E04-43DB-81FA-0B6D7376BCF2}" destId="{C8E1D143-858E-4318-826D-361031B59A17}" srcOrd="2" destOrd="0" presId="urn:microsoft.com/office/officeart/2005/8/layout/hierarchy3"/>
    <dgm:cxn modelId="{F7111E0D-2C24-4360-B1C4-B1A6689BBADC}" type="presParOf" srcId="{A07604A7-0E04-43DB-81FA-0B6D7376BCF2}" destId="{17BCB160-2154-44D4-B3F0-85757F8CDDB3}" srcOrd="3" destOrd="0" presId="urn:microsoft.com/office/officeart/2005/8/layout/hierarchy3"/>
    <dgm:cxn modelId="{F5AC8CE8-E643-4B40-9A43-D88A7E5EFF48}" type="presParOf" srcId="{A07604A7-0E04-43DB-81FA-0B6D7376BCF2}" destId="{FD31ADA0-7ECE-47DC-B62B-D245CF44D0C2}" srcOrd="4" destOrd="0" presId="urn:microsoft.com/office/officeart/2005/8/layout/hierarchy3"/>
    <dgm:cxn modelId="{C5596D2D-1F2D-4E0A-8FA9-21ABB3B6C739}" type="presParOf" srcId="{A07604A7-0E04-43DB-81FA-0B6D7376BCF2}" destId="{D82E1CB9-CCFA-4FA2-B93C-CF503861D51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07B6C1-DFFE-45EF-9E0F-F11D291AF3A7}" type="doc">
      <dgm:prSet loTypeId="urn:microsoft.com/office/officeart/2005/8/layout/chevron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6CA6855-3221-49A3-A0B4-DC5E9D65380E}">
      <dgm:prSet phldrT="[Текст]"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Операция декартовое произведение таблиц (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перекресное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соединение)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 - это частный случай операции </a:t>
          </a:r>
          <a:r>
            <a:rPr lang="ru-RU" sz="2400" b="1" i="1" dirty="0" smtClean="0">
              <a:latin typeface="Arial" pitchFamily="34" charset="0"/>
              <a:cs typeface="Arial" pitchFamily="34" charset="0"/>
            </a:rPr>
            <a:t>соединения.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5EC04ED8-6D6E-46D9-9E83-F1BCA176EE0E}" type="parTrans" cxnId="{06C05E43-CF25-491D-8827-7E4CBB93B65D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D3D94A5-12D1-4565-84F6-191A5A4C5011}" type="sibTrans" cxnId="{06C05E43-CF25-491D-8827-7E4CBB93B65D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7DA9A8EB-5FEF-4275-A9AE-065E0D6F944E}">
      <dgm:prSet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Это определение можно естественным образом расширить на любое количество таблиц. 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660316D5-B64B-41EC-82C5-F772B0057E26}" type="parTrans" cxnId="{6F76FC0B-75A2-4B98-A0A1-229A7027D2FA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141AE709-674D-4FC7-BEC8-C03E432F67D4}" type="sibTrans" cxnId="{6F76FC0B-75A2-4B98-A0A1-229A7027D2FA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C278A8B-9AD1-4F8B-ACDC-E379C59D5667}">
      <dgm:prSet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Декартово произведение двух таблиц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 — это таблица, состоящая из всех возможных пар строк обеих таблиц. </a:t>
          </a:r>
          <a:endParaRPr lang="ru-RU" sz="2400" b="1" i="1" dirty="0">
            <a:latin typeface="Arial" pitchFamily="34" charset="0"/>
            <a:cs typeface="Arial" pitchFamily="34" charset="0"/>
          </a:endParaRPr>
        </a:p>
      </dgm:t>
    </dgm:pt>
    <dgm:pt modelId="{6D387E00-8413-4D91-B543-28BBED83D0FA}" type="parTrans" cxnId="{9B958317-606E-4799-BCB5-97DFB3EC3C7F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AEFBB6B-B27A-4E18-A317-1C6FABAFD5B0}" type="sibTrans" cxnId="{9B958317-606E-4799-BCB5-97DFB3EC3C7F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995E383-D951-4E79-BBB4-89D9A51D3FC7}">
      <dgm:prSet phldrT="[Текст]" custT="1"/>
      <dgm:spPr/>
      <dgm:t>
        <a:bodyPr/>
        <a:lstStyle/>
        <a:p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41E61130-C972-4423-B6B5-407E29206061}" type="parTrans" cxnId="{5B205626-CD44-449F-9366-0D10BFE23A06}">
      <dgm:prSet/>
      <dgm:spPr/>
      <dgm:t>
        <a:bodyPr/>
        <a:lstStyle/>
        <a:p>
          <a:endParaRPr lang="ru-RU" sz="2400"/>
        </a:p>
      </dgm:t>
    </dgm:pt>
    <dgm:pt modelId="{A8D55424-5B0B-4E1F-BEE6-8A3188784C65}" type="sibTrans" cxnId="{5B205626-CD44-449F-9366-0D10BFE23A06}">
      <dgm:prSet/>
      <dgm:spPr/>
      <dgm:t>
        <a:bodyPr/>
        <a:lstStyle/>
        <a:p>
          <a:endParaRPr lang="ru-RU" sz="2400"/>
        </a:p>
      </dgm:t>
    </dgm:pt>
    <dgm:pt modelId="{B37C27C2-A936-4F36-A5F0-88D76A472C63}">
      <dgm:prSet custT="1"/>
      <dgm:spPr/>
      <dgm:t>
        <a:bodyPr/>
        <a:lstStyle/>
        <a:p>
          <a:endParaRPr lang="ru-RU" sz="2400" b="1" i="1" dirty="0">
            <a:latin typeface="Arial" pitchFamily="34" charset="0"/>
            <a:cs typeface="Arial" pitchFamily="34" charset="0"/>
          </a:endParaRPr>
        </a:p>
      </dgm:t>
    </dgm:pt>
    <dgm:pt modelId="{0AC6EAB8-2F3A-4CC2-8985-AC0352418A41}" type="parTrans" cxnId="{B677BEBF-73B0-4024-ADFD-C996C31D3EDF}">
      <dgm:prSet/>
      <dgm:spPr/>
      <dgm:t>
        <a:bodyPr/>
        <a:lstStyle/>
        <a:p>
          <a:endParaRPr lang="ru-RU" sz="2400"/>
        </a:p>
      </dgm:t>
    </dgm:pt>
    <dgm:pt modelId="{7614E0D0-11E2-42EC-9B2E-47B719941953}" type="sibTrans" cxnId="{B677BEBF-73B0-4024-ADFD-C996C31D3EDF}">
      <dgm:prSet/>
      <dgm:spPr/>
      <dgm:t>
        <a:bodyPr/>
        <a:lstStyle/>
        <a:p>
          <a:endParaRPr lang="ru-RU" sz="2400"/>
        </a:p>
      </dgm:t>
    </dgm:pt>
    <dgm:pt modelId="{11F4A5C7-7AF2-43B4-9E49-272E24CDF635}">
      <dgm:prSet custT="1"/>
      <dgm:spPr/>
      <dgm:t>
        <a:bodyPr/>
        <a:lstStyle/>
        <a:p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082FB9B5-3417-4774-B121-E0353D0BCC4B}" type="parTrans" cxnId="{732E9D95-C018-473E-A854-AA177E9D6FFA}">
      <dgm:prSet/>
      <dgm:spPr/>
      <dgm:t>
        <a:bodyPr/>
        <a:lstStyle/>
        <a:p>
          <a:endParaRPr lang="ru-RU" sz="2400"/>
        </a:p>
      </dgm:t>
    </dgm:pt>
    <dgm:pt modelId="{40621F66-D15C-4A9E-B2E8-C8ADD1AAA299}" type="sibTrans" cxnId="{732E9D95-C018-473E-A854-AA177E9D6FFA}">
      <dgm:prSet/>
      <dgm:spPr/>
      <dgm:t>
        <a:bodyPr/>
        <a:lstStyle/>
        <a:p>
          <a:endParaRPr lang="ru-RU" sz="2400"/>
        </a:p>
      </dgm:t>
    </dgm:pt>
    <dgm:pt modelId="{86F457AB-5CA7-4BF0-982A-C6E9E97F805B}" type="pres">
      <dgm:prSet presAssocID="{AD07B6C1-DFFE-45EF-9E0F-F11D291AF3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18A23F-C48B-4EC0-B50E-B9949E6A1E22}" type="pres">
      <dgm:prSet presAssocID="{C995E383-D951-4E79-BBB4-89D9A51D3FC7}" presName="composite" presStyleCnt="0"/>
      <dgm:spPr/>
    </dgm:pt>
    <dgm:pt modelId="{ACF4C24E-727D-4F68-910C-13326F6F631C}" type="pres">
      <dgm:prSet presAssocID="{C995E383-D951-4E79-BBB4-89D9A51D3FC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90BDE-663D-43F9-9D05-111960F0F6A8}" type="pres">
      <dgm:prSet presAssocID="{C995E383-D951-4E79-BBB4-89D9A51D3FC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1B434-3E8B-4ED3-A9A1-EEA291CB8026}" type="pres">
      <dgm:prSet presAssocID="{A8D55424-5B0B-4E1F-BEE6-8A3188784C65}" presName="sp" presStyleCnt="0"/>
      <dgm:spPr/>
    </dgm:pt>
    <dgm:pt modelId="{A0BD02AA-570A-4670-9F04-9F15B6BAB8DC}" type="pres">
      <dgm:prSet presAssocID="{B37C27C2-A936-4F36-A5F0-88D76A472C63}" presName="composite" presStyleCnt="0"/>
      <dgm:spPr/>
    </dgm:pt>
    <dgm:pt modelId="{C0715F28-82FD-4ECE-8590-EB1B2CD68E00}" type="pres">
      <dgm:prSet presAssocID="{B37C27C2-A936-4F36-A5F0-88D76A472C6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7680E-C724-4547-9AEE-B53CB0552FA5}" type="pres">
      <dgm:prSet presAssocID="{B37C27C2-A936-4F36-A5F0-88D76A472C6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2FAEE-74A3-44E8-A45E-04DF84A1879B}" type="pres">
      <dgm:prSet presAssocID="{7614E0D0-11E2-42EC-9B2E-47B719941953}" presName="sp" presStyleCnt="0"/>
      <dgm:spPr/>
    </dgm:pt>
    <dgm:pt modelId="{73967176-DAC4-46D0-91A5-991B1C9FC94B}" type="pres">
      <dgm:prSet presAssocID="{11F4A5C7-7AF2-43B4-9E49-272E24CDF635}" presName="composite" presStyleCnt="0"/>
      <dgm:spPr/>
    </dgm:pt>
    <dgm:pt modelId="{55BC4E86-D360-4A5C-8DC9-B86AA31F8699}" type="pres">
      <dgm:prSet presAssocID="{11F4A5C7-7AF2-43B4-9E49-272E24CDF63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2A507-85ED-4BC1-A6AC-33067F27D085}" type="pres">
      <dgm:prSet presAssocID="{11F4A5C7-7AF2-43B4-9E49-272E24CDF63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A5422F-1FD6-4EA7-9C71-5B6506AB55AB}" type="presOf" srcId="{CC278A8B-9AD1-4F8B-ACDC-E379C59D5667}" destId="{4697680E-C724-4547-9AEE-B53CB0552FA5}" srcOrd="0" destOrd="0" presId="urn:microsoft.com/office/officeart/2005/8/layout/chevron2"/>
    <dgm:cxn modelId="{06C05E43-CF25-491D-8827-7E4CBB93B65D}" srcId="{C995E383-D951-4E79-BBB4-89D9A51D3FC7}" destId="{46CA6855-3221-49A3-A0B4-DC5E9D65380E}" srcOrd="0" destOrd="0" parTransId="{5EC04ED8-6D6E-46D9-9E83-F1BCA176EE0E}" sibTransId="{0D3D94A5-12D1-4565-84F6-191A5A4C5011}"/>
    <dgm:cxn modelId="{5B205626-CD44-449F-9366-0D10BFE23A06}" srcId="{AD07B6C1-DFFE-45EF-9E0F-F11D291AF3A7}" destId="{C995E383-D951-4E79-BBB4-89D9A51D3FC7}" srcOrd="0" destOrd="0" parTransId="{41E61130-C972-4423-B6B5-407E29206061}" sibTransId="{A8D55424-5B0B-4E1F-BEE6-8A3188784C65}"/>
    <dgm:cxn modelId="{B96079CD-A438-486A-8A85-53E3BFE4CBFD}" type="presOf" srcId="{11F4A5C7-7AF2-43B4-9E49-272E24CDF635}" destId="{55BC4E86-D360-4A5C-8DC9-B86AA31F8699}" srcOrd="0" destOrd="0" presId="urn:microsoft.com/office/officeart/2005/8/layout/chevron2"/>
    <dgm:cxn modelId="{50447A1F-31AD-48DF-8707-E4DF73FF66A3}" type="presOf" srcId="{AD07B6C1-DFFE-45EF-9E0F-F11D291AF3A7}" destId="{86F457AB-5CA7-4BF0-982A-C6E9E97F805B}" srcOrd="0" destOrd="0" presId="urn:microsoft.com/office/officeart/2005/8/layout/chevron2"/>
    <dgm:cxn modelId="{05D5E2D8-8797-463D-9A0A-404B2BAD0CBD}" type="presOf" srcId="{46CA6855-3221-49A3-A0B4-DC5E9D65380E}" destId="{09490BDE-663D-43F9-9D05-111960F0F6A8}" srcOrd="0" destOrd="0" presId="urn:microsoft.com/office/officeart/2005/8/layout/chevron2"/>
    <dgm:cxn modelId="{732E9D95-C018-473E-A854-AA177E9D6FFA}" srcId="{AD07B6C1-DFFE-45EF-9E0F-F11D291AF3A7}" destId="{11F4A5C7-7AF2-43B4-9E49-272E24CDF635}" srcOrd="2" destOrd="0" parTransId="{082FB9B5-3417-4774-B121-E0353D0BCC4B}" sibTransId="{40621F66-D15C-4A9E-B2E8-C8ADD1AAA299}"/>
    <dgm:cxn modelId="{BDB1FF75-165A-45C1-B9CC-57CFCA325BA6}" type="presOf" srcId="{B37C27C2-A936-4F36-A5F0-88D76A472C63}" destId="{C0715F28-82FD-4ECE-8590-EB1B2CD68E00}" srcOrd="0" destOrd="0" presId="urn:microsoft.com/office/officeart/2005/8/layout/chevron2"/>
    <dgm:cxn modelId="{36910DA9-3BCE-4E5C-A284-3A5ECF53DEB2}" type="presOf" srcId="{C995E383-D951-4E79-BBB4-89D9A51D3FC7}" destId="{ACF4C24E-727D-4F68-910C-13326F6F631C}" srcOrd="0" destOrd="0" presId="urn:microsoft.com/office/officeart/2005/8/layout/chevron2"/>
    <dgm:cxn modelId="{9829E810-D8FB-48F4-BD62-70EC78EB56FE}" type="presOf" srcId="{7DA9A8EB-5FEF-4275-A9AE-065E0D6F944E}" destId="{2D52A507-85ED-4BC1-A6AC-33067F27D085}" srcOrd="0" destOrd="0" presId="urn:microsoft.com/office/officeart/2005/8/layout/chevron2"/>
    <dgm:cxn modelId="{B677BEBF-73B0-4024-ADFD-C996C31D3EDF}" srcId="{AD07B6C1-DFFE-45EF-9E0F-F11D291AF3A7}" destId="{B37C27C2-A936-4F36-A5F0-88D76A472C63}" srcOrd="1" destOrd="0" parTransId="{0AC6EAB8-2F3A-4CC2-8985-AC0352418A41}" sibTransId="{7614E0D0-11E2-42EC-9B2E-47B719941953}"/>
    <dgm:cxn modelId="{9B958317-606E-4799-BCB5-97DFB3EC3C7F}" srcId="{B37C27C2-A936-4F36-A5F0-88D76A472C63}" destId="{CC278A8B-9AD1-4F8B-ACDC-E379C59D5667}" srcOrd="0" destOrd="0" parTransId="{6D387E00-8413-4D91-B543-28BBED83D0FA}" sibTransId="{0AEFBB6B-B27A-4E18-A317-1C6FABAFD5B0}"/>
    <dgm:cxn modelId="{6F76FC0B-75A2-4B98-A0A1-229A7027D2FA}" srcId="{11F4A5C7-7AF2-43B4-9E49-272E24CDF635}" destId="{7DA9A8EB-5FEF-4275-A9AE-065E0D6F944E}" srcOrd="0" destOrd="0" parTransId="{660316D5-B64B-41EC-82C5-F772B0057E26}" sibTransId="{141AE709-674D-4FC7-BEC8-C03E432F67D4}"/>
    <dgm:cxn modelId="{6DF6C016-ED16-4363-B537-C8D0330036A9}" type="presParOf" srcId="{86F457AB-5CA7-4BF0-982A-C6E9E97F805B}" destId="{8718A23F-C48B-4EC0-B50E-B9949E6A1E22}" srcOrd="0" destOrd="0" presId="urn:microsoft.com/office/officeart/2005/8/layout/chevron2"/>
    <dgm:cxn modelId="{5833DF5E-5B13-469A-9790-ADF92109A59E}" type="presParOf" srcId="{8718A23F-C48B-4EC0-B50E-B9949E6A1E22}" destId="{ACF4C24E-727D-4F68-910C-13326F6F631C}" srcOrd="0" destOrd="0" presId="urn:microsoft.com/office/officeart/2005/8/layout/chevron2"/>
    <dgm:cxn modelId="{FCD92BEC-BB31-48A5-A4C0-6A9BBF4F19BD}" type="presParOf" srcId="{8718A23F-C48B-4EC0-B50E-B9949E6A1E22}" destId="{09490BDE-663D-43F9-9D05-111960F0F6A8}" srcOrd="1" destOrd="0" presId="urn:microsoft.com/office/officeart/2005/8/layout/chevron2"/>
    <dgm:cxn modelId="{38385CDF-11AA-401E-B5AB-6935BF1F4ABC}" type="presParOf" srcId="{86F457AB-5CA7-4BF0-982A-C6E9E97F805B}" destId="{24C1B434-3E8B-4ED3-A9A1-EEA291CB8026}" srcOrd="1" destOrd="0" presId="urn:microsoft.com/office/officeart/2005/8/layout/chevron2"/>
    <dgm:cxn modelId="{B78929D4-A70D-4F06-A26F-DFA30E1F02F0}" type="presParOf" srcId="{86F457AB-5CA7-4BF0-982A-C6E9E97F805B}" destId="{A0BD02AA-570A-4670-9F04-9F15B6BAB8DC}" srcOrd="2" destOrd="0" presId="urn:microsoft.com/office/officeart/2005/8/layout/chevron2"/>
    <dgm:cxn modelId="{00C7C109-8949-4BB3-A349-25F2CC24C75A}" type="presParOf" srcId="{A0BD02AA-570A-4670-9F04-9F15B6BAB8DC}" destId="{C0715F28-82FD-4ECE-8590-EB1B2CD68E00}" srcOrd="0" destOrd="0" presId="urn:microsoft.com/office/officeart/2005/8/layout/chevron2"/>
    <dgm:cxn modelId="{4F89F16B-803F-4001-853F-38BC4A3BD721}" type="presParOf" srcId="{A0BD02AA-570A-4670-9F04-9F15B6BAB8DC}" destId="{4697680E-C724-4547-9AEE-B53CB0552FA5}" srcOrd="1" destOrd="0" presId="urn:microsoft.com/office/officeart/2005/8/layout/chevron2"/>
    <dgm:cxn modelId="{69F26162-4FD4-48F5-A019-EEA26941D5C0}" type="presParOf" srcId="{86F457AB-5CA7-4BF0-982A-C6E9E97F805B}" destId="{4922FAEE-74A3-44E8-A45E-04DF84A1879B}" srcOrd="3" destOrd="0" presId="urn:microsoft.com/office/officeart/2005/8/layout/chevron2"/>
    <dgm:cxn modelId="{8294926F-3D42-4A42-975D-1D310A3191B1}" type="presParOf" srcId="{86F457AB-5CA7-4BF0-982A-C6E9E97F805B}" destId="{73967176-DAC4-46D0-91A5-991B1C9FC94B}" srcOrd="4" destOrd="0" presId="urn:microsoft.com/office/officeart/2005/8/layout/chevron2"/>
    <dgm:cxn modelId="{AB64B9C0-7B21-4872-894E-EB2DBD1ED3C3}" type="presParOf" srcId="{73967176-DAC4-46D0-91A5-991B1C9FC94B}" destId="{55BC4E86-D360-4A5C-8DC9-B86AA31F8699}" srcOrd="0" destOrd="0" presId="urn:microsoft.com/office/officeart/2005/8/layout/chevron2"/>
    <dgm:cxn modelId="{0893EAED-EBD8-467C-99D7-14BDF7B5668C}" type="presParOf" srcId="{73967176-DAC4-46D0-91A5-991B1C9FC94B}" destId="{2D52A507-85ED-4BC1-A6AC-33067F27D0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55291A27-C721-4C8E-A97E-7054259B36C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140864-3D2F-4617-8698-FE594C2E1A8E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Внешние соединения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790F3484-86A7-456F-854C-936002D655BD}" type="parTrans" cxnId="{F071A562-62C0-4974-84EC-A77D8BB76BB6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28A32CD2-9667-497A-B40F-D13F334FC0D7}" type="sibTrans" cxnId="{F071A562-62C0-4974-84EC-A77D8BB76BB6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4FCB7C50-8DA7-4790-A135-A1DD3CD4EF28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Все строки, получаемые из левой таблицы, образуют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левое внешнее соединение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FD4F677B-1A59-4F34-BE72-A3F53454B341}" type="parTrans" cxnId="{37449150-367E-405C-9812-C02D6F2545BF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BB51BB4E-283C-439E-85FB-A3D1C12DA5D1}" type="sibTrans" cxnId="{37449150-367E-405C-9812-C02D6F2545BF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FE32A435-1034-4E08-8829-3BE0656C53EA}">
      <dgm:prSet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Все строки, получаемые из правой таблицы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образуют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правое внешнее соединение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D621C0CD-9215-4438-BBC3-1105E57DFD09}" type="parTrans" cxnId="{3150370F-B22A-4E03-9FE3-28EE424697CD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9295B9B7-3A95-45A6-9E45-E543DB0A758E}" type="sibTrans" cxnId="{3150370F-B22A-4E03-9FE3-28EE424697CD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A8871923-1A8D-4716-A52D-9C4D0DBBD381}">
      <dgm:prSet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Все строки их обеих таблиц возвращаются в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полном внешнем соединении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B475A052-8F09-4431-BF7C-B3F3EF3B00EF}" type="parTrans" cxnId="{E7F31AC6-B6FB-4336-858F-B553F857A1A6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B2CB7253-DAF4-4704-AF94-A2B61B9BE13E}" type="sibTrans" cxnId="{E7F31AC6-B6FB-4336-858F-B553F857A1A6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A270DD49-D441-4C03-A0E1-ACBCEC27EF3C}" type="pres">
      <dgm:prSet presAssocID="{55291A27-C721-4C8E-A97E-7054259B36C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63862D-8339-4F41-A9B1-FDC45710298F}" type="pres">
      <dgm:prSet presAssocID="{32140864-3D2F-4617-8698-FE594C2E1A8E}" presName="hierRoot1" presStyleCnt="0"/>
      <dgm:spPr/>
    </dgm:pt>
    <dgm:pt modelId="{01184218-7C0D-4FDD-94B3-46F59B4E976A}" type="pres">
      <dgm:prSet presAssocID="{32140864-3D2F-4617-8698-FE594C2E1A8E}" presName="composite" presStyleCnt="0"/>
      <dgm:spPr/>
    </dgm:pt>
    <dgm:pt modelId="{49C7D155-EB97-42D5-A8F9-F31C9F10E882}" type="pres">
      <dgm:prSet presAssocID="{32140864-3D2F-4617-8698-FE594C2E1A8E}" presName="background" presStyleLbl="node0" presStyleIdx="0" presStyleCnt="1"/>
      <dgm:spPr/>
    </dgm:pt>
    <dgm:pt modelId="{D1AC86D0-D4D1-417B-9771-D8492C788CB5}" type="pres">
      <dgm:prSet presAssocID="{32140864-3D2F-4617-8698-FE594C2E1A8E}" presName="text" presStyleLbl="fgAcc0" presStyleIdx="0" presStyleCnt="1" custScaleX="1900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9B4248-2F5F-43A4-A13D-942802D9990F}" type="pres">
      <dgm:prSet presAssocID="{32140864-3D2F-4617-8698-FE594C2E1A8E}" presName="hierChild2" presStyleCnt="0"/>
      <dgm:spPr/>
    </dgm:pt>
    <dgm:pt modelId="{C9D7CF1D-C5DA-4490-B784-46E52DA2B26C}" type="pres">
      <dgm:prSet presAssocID="{FD4F677B-1A59-4F34-BE72-A3F53454B341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CA98DA8-81FB-4B2F-A6C1-50A8BA2D73F8}" type="pres">
      <dgm:prSet presAssocID="{4FCB7C50-8DA7-4790-A135-A1DD3CD4EF28}" presName="hierRoot2" presStyleCnt="0"/>
      <dgm:spPr/>
    </dgm:pt>
    <dgm:pt modelId="{FDA10752-8295-43C7-8E78-F35B59727DE9}" type="pres">
      <dgm:prSet presAssocID="{4FCB7C50-8DA7-4790-A135-A1DD3CD4EF28}" presName="composite2" presStyleCnt="0"/>
      <dgm:spPr/>
    </dgm:pt>
    <dgm:pt modelId="{8C1F66EC-D087-4193-8322-5F5A69BE0497}" type="pres">
      <dgm:prSet presAssocID="{4FCB7C50-8DA7-4790-A135-A1DD3CD4EF28}" presName="background2" presStyleLbl="node2" presStyleIdx="0" presStyleCnt="3"/>
      <dgm:spPr/>
    </dgm:pt>
    <dgm:pt modelId="{E2C093FD-51FE-4458-ACDF-5C6BF86C3B3C}" type="pres">
      <dgm:prSet presAssocID="{4FCB7C50-8DA7-4790-A135-A1DD3CD4EF28}" presName="text2" presStyleLbl="fgAcc2" presStyleIdx="0" presStyleCnt="3" custScaleX="227833" custScaleY="1601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4EDABC-0014-46AA-86FA-41E54E0C867F}" type="pres">
      <dgm:prSet presAssocID="{4FCB7C50-8DA7-4790-A135-A1DD3CD4EF28}" presName="hierChild3" presStyleCnt="0"/>
      <dgm:spPr/>
    </dgm:pt>
    <dgm:pt modelId="{6BB902FE-3B60-409C-A57A-08DA6E2BADF5}" type="pres">
      <dgm:prSet presAssocID="{D621C0CD-9215-4438-BBC3-1105E57DFD0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CF148D5-00B2-4813-9B17-266F2048C8D5}" type="pres">
      <dgm:prSet presAssocID="{FE32A435-1034-4E08-8829-3BE0656C53EA}" presName="hierRoot2" presStyleCnt="0"/>
      <dgm:spPr/>
    </dgm:pt>
    <dgm:pt modelId="{C7DDE308-B269-49F2-8107-2F874E527BD5}" type="pres">
      <dgm:prSet presAssocID="{FE32A435-1034-4E08-8829-3BE0656C53EA}" presName="composite2" presStyleCnt="0"/>
      <dgm:spPr/>
    </dgm:pt>
    <dgm:pt modelId="{C8640228-F197-4544-94B3-6B1146C8DEF9}" type="pres">
      <dgm:prSet presAssocID="{FE32A435-1034-4E08-8829-3BE0656C53EA}" presName="background2" presStyleLbl="node2" presStyleIdx="1" presStyleCnt="3"/>
      <dgm:spPr/>
    </dgm:pt>
    <dgm:pt modelId="{1A427B12-5A8A-4D0E-9954-F124B50877E4}" type="pres">
      <dgm:prSet presAssocID="{FE32A435-1034-4E08-8829-3BE0656C53EA}" presName="text2" presStyleLbl="fgAcc2" presStyleIdx="1" presStyleCnt="3" custScaleX="244670" custScaleY="1516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BA74AE-ECC5-4C91-859A-DE2143276002}" type="pres">
      <dgm:prSet presAssocID="{FE32A435-1034-4E08-8829-3BE0656C53EA}" presName="hierChild3" presStyleCnt="0"/>
      <dgm:spPr/>
    </dgm:pt>
    <dgm:pt modelId="{DAC3C35B-F615-4B90-8D8D-0E56248299D3}" type="pres">
      <dgm:prSet presAssocID="{B475A052-8F09-4431-BF7C-B3F3EF3B00EF}" presName="Name10" presStyleLbl="parChTrans1D2" presStyleIdx="2" presStyleCnt="3"/>
      <dgm:spPr/>
      <dgm:t>
        <a:bodyPr/>
        <a:lstStyle/>
        <a:p>
          <a:endParaRPr lang="ru-RU"/>
        </a:p>
      </dgm:t>
    </dgm:pt>
    <dgm:pt modelId="{CBA467E5-F993-40D1-803C-A59C8D9A904C}" type="pres">
      <dgm:prSet presAssocID="{A8871923-1A8D-4716-A52D-9C4D0DBBD381}" presName="hierRoot2" presStyleCnt="0"/>
      <dgm:spPr/>
    </dgm:pt>
    <dgm:pt modelId="{463D0E15-B67E-4789-BE30-48B3C3F5FEB7}" type="pres">
      <dgm:prSet presAssocID="{A8871923-1A8D-4716-A52D-9C4D0DBBD381}" presName="composite2" presStyleCnt="0"/>
      <dgm:spPr/>
    </dgm:pt>
    <dgm:pt modelId="{421CE690-0C93-48FB-B07E-E87A90C3119F}" type="pres">
      <dgm:prSet presAssocID="{A8871923-1A8D-4716-A52D-9C4D0DBBD381}" presName="background2" presStyleLbl="node2" presStyleIdx="2" presStyleCnt="3"/>
      <dgm:spPr/>
    </dgm:pt>
    <dgm:pt modelId="{16BA22D5-0E07-4872-B462-F001DA465FB4}" type="pres">
      <dgm:prSet presAssocID="{A8871923-1A8D-4716-A52D-9C4D0DBBD381}" presName="text2" presStyleLbl="fgAcc2" presStyleIdx="2" presStyleCnt="3" custScaleX="204098" custScaleY="143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8EDD58-1691-460D-800D-55ED31B316AA}" type="pres">
      <dgm:prSet presAssocID="{A8871923-1A8D-4716-A52D-9C4D0DBBD381}" presName="hierChild3" presStyleCnt="0"/>
      <dgm:spPr/>
    </dgm:pt>
  </dgm:ptLst>
  <dgm:cxnLst>
    <dgm:cxn modelId="{FB2A8988-30F9-49C6-B0D6-05DE4320BD88}" type="presOf" srcId="{FE32A435-1034-4E08-8829-3BE0656C53EA}" destId="{1A427B12-5A8A-4D0E-9954-F124B50877E4}" srcOrd="0" destOrd="0" presId="urn:microsoft.com/office/officeart/2005/8/layout/hierarchy1"/>
    <dgm:cxn modelId="{E7F31AC6-B6FB-4336-858F-B553F857A1A6}" srcId="{32140864-3D2F-4617-8698-FE594C2E1A8E}" destId="{A8871923-1A8D-4716-A52D-9C4D0DBBD381}" srcOrd="2" destOrd="0" parTransId="{B475A052-8F09-4431-BF7C-B3F3EF3B00EF}" sibTransId="{B2CB7253-DAF4-4704-AF94-A2B61B9BE13E}"/>
    <dgm:cxn modelId="{5B30D845-4746-4C93-8D7D-D8110EB9C82E}" type="presOf" srcId="{B475A052-8F09-4431-BF7C-B3F3EF3B00EF}" destId="{DAC3C35B-F615-4B90-8D8D-0E56248299D3}" srcOrd="0" destOrd="0" presId="urn:microsoft.com/office/officeart/2005/8/layout/hierarchy1"/>
    <dgm:cxn modelId="{E450BBF8-6C5A-40F3-8445-D5A4E324CA27}" type="presOf" srcId="{FD4F677B-1A59-4F34-BE72-A3F53454B341}" destId="{C9D7CF1D-C5DA-4490-B784-46E52DA2B26C}" srcOrd="0" destOrd="0" presId="urn:microsoft.com/office/officeart/2005/8/layout/hierarchy1"/>
    <dgm:cxn modelId="{3150370F-B22A-4E03-9FE3-28EE424697CD}" srcId="{32140864-3D2F-4617-8698-FE594C2E1A8E}" destId="{FE32A435-1034-4E08-8829-3BE0656C53EA}" srcOrd="1" destOrd="0" parTransId="{D621C0CD-9215-4438-BBC3-1105E57DFD09}" sibTransId="{9295B9B7-3A95-45A6-9E45-E543DB0A758E}"/>
    <dgm:cxn modelId="{37449150-367E-405C-9812-C02D6F2545BF}" srcId="{32140864-3D2F-4617-8698-FE594C2E1A8E}" destId="{4FCB7C50-8DA7-4790-A135-A1DD3CD4EF28}" srcOrd="0" destOrd="0" parTransId="{FD4F677B-1A59-4F34-BE72-A3F53454B341}" sibTransId="{BB51BB4E-283C-439E-85FB-A3D1C12DA5D1}"/>
    <dgm:cxn modelId="{F071A562-62C0-4974-84EC-A77D8BB76BB6}" srcId="{55291A27-C721-4C8E-A97E-7054259B36C9}" destId="{32140864-3D2F-4617-8698-FE594C2E1A8E}" srcOrd="0" destOrd="0" parTransId="{790F3484-86A7-456F-854C-936002D655BD}" sibTransId="{28A32CD2-9667-497A-B40F-D13F334FC0D7}"/>
    <dgm:cxn modelId="{9A1E1C9E-8635-4FD7-9B3B-0E2D5134E05D}" type="presOf" srcId="{32140864-3D2F-4617-8698-FE594C2E1A8E}" destId="{D1AC86D0-D4D1-417B-9771-D8492C788CB5}" srcOrd="0" destOrd="0" presId="urn:microsoft.com/office/officeart/2005/8/layout/hierarchy1"/>
    <dgm:cxn modelId="{BD12743E-605D-450C-9D4E-5C2F629D647D}" type="presOf" srcId="{4FCB7C50-8DA7-4790-A135-A1DD3CD4EF28}" destId="{E2C093FD-51FE-4458-ACDF-5C6BF86C3B3C}" srcOrd="0" destOrd="0" presId="urn:microsoft.com/office/officeart/2005/8/layout/hierarchy1"/>
    <dgm:cxn modelId="{835C6D6C-C501-4A70-B55F-227928C24DD9}" type="presOf" srcId="{A8871923-1A8D-4716-A52D-9C4D0DBBD381}" destId="{16BA22D5-0E07-4872-B462-F001DA465FB4}" srcOrd="0" destOrd="0" presId="urn:microsoft.com/office/officeart/2005/8/layout/hierarchy1"/>
    <dgm:cxn modelId="{8C26D384-78BB-4F3B-8160-253384A3F9A6}" type="presOf" srcId="{55291A27-C721-4C8E-A97E-7054259B36C9}" destId="{A270DD49-D441-4C03-A0E1-ACBCEC27EF3C}" srcOrd="0" destOrd="0" presId="urn:microsoft.com/office/officeart/2005/8/layout/hierarchy1"/>
    <dgm:cxn modelId="{5D1F403B-56BD-4594-BC5E-20153B0100B3}" type="presOf" srcId="{D621C0CD-9215-4438-BBC3-1105E57DFD09}" destId="{6BB902FE-3B60-409C-A57A-08DA6E2BADF5}" srcOrd="0" destOrd="0" presId="urn:microsoft.com/office/officeart/2005/8/layout/hierarchy1"/>
    <dgm:cxn modelId="{0CFA6807-2EC3-4082-8766-FEE649691D71}" type="presParOf" srcId="{A270DD49-D441-4C03-A0E1-ACBCEC27EF3C}" destId="{7463862D-8339-4F41-A9B1-FDC45710298F}" srcOrd="0" destOrd="0" presId="urn:microsoft.com/office/officeart/2005/8/layout/hierarchy1"/>
    <dgm:cxn modelId="{DACC917A-EB5A-4E4F-BE11-A15E2503FF2D}" type="presParOf" srcId="{7463862D-8339-4F41-A9B1-FDC45710298F}" destId="{01184218-7C0D-4FDD-94B3-46F59B4E976A}" srcOrd="0" destOrd="0" presId="urn:microsoft.com/office/officeart/2005/8/layout/hierarchy1"/>
    <dgm:cxn modelId="{27E5AD3C-D5B8-47BD-AD4E-420E6585EF78}" type="presParOf" srcId="{01184218-7C0D-4FDD-94B3-46F59B4E976A}" destId="{49C7D155-EB97-42D5-A8F9-F31C9F10E882}" srcOrd="0" destOrd="0" presId="urn:microsoft.com/office/officeart/2005/8/layout/hierarchy1"/>
    <dgm:cxn modelId="{2227C6B2-C047-4A37-8121-7668F6B438E3}" type="presParOf" srcId="{01184218-7C0D-4FDD-94B3-46F59B4E976A}" destId="{D1AC86D0-D4D1-417B-9771-D8492C788CB5}" srcOrd="1" destOrd="0" presId="urn:microsoft.com/office/officeart/2005/8/layout/hierarchy1"/>
    <dgm:cxn modelId="{C3403054-1AB7-43AB-8287-809F6D26FDB0}" type="presParOf" srcId="{7463862D-8339-4F41-A9B1-FDC45710298F}" destId="{EE9B4248-2F5F-43A4-A13D-942802D9990F}" srcOrd="1" destOrd="0" presId="urn:microsoft.com/office/officeart/2005/8/layout/hierarchy1"/>
    <dgm:cxn modelId="{06F6EBA0-1889-498A-A6CC-B2DF062ECDD5}" type="presParOf" srcId="{EE9B4248-2F5F-43A4-A13D-942802D9990F}" destId="{C9D7CF1D-C5DA-4490-B784-46E52DA2B26C}" srcOrd="0" destOrd="0" presId="urn:microsoft.com/office/officeart/2005/8/layout/hierarchy1"/>
    <dgm:cxn modelId="{49CA73A5-AAB6-41F9-BBC5-0B074E80C417}" type="presParOf" srcId="{EE9B4248-2F5F-43A4-A13D-942802D9990F}" destId="{0CA98DA8-81FB-4B2F-A6C1-50A8BA2D73F8}" srcOrd="1" destOrd="0" presId="urn:microsoft.com/office/officeart/2005/8/layout/hierarchy1"/>
    <dgm:cxn modelId="{13469039-DE10-42A2-BB25-66C6D587747E}" type="presParOf" srcId="{0CA98DA8-81FB-4B2F-A6C1-50A8BA2D73F8}" destId="{FDA10752-8295-43C7-8E78-F35B59727DE9}" srcOrd="0" destOrd="0" presId="urn:microsoft.com/office/officeart/2005/8/layout/hierarchy1"/>
    <dgm:cxn modelId="{40E9FC4E-B22D-4E17-8956-AFCC2593B7B2}" type="presParOf" srcId="{FDA10752-8295-43C7-8E78-F35B59727DE9}" destId="{8C1F66EC-D087-4193-8322-5F5A69BE0497}" srcOrd="0" destOrd="0" presId="urn:microsoft.com/office/officeart/2005/8/layout/hierarchy1"/>
    <dgm:cxn modelId="{828A9320-3C49-4855-8D35-28D6171F2FE7}" type="presParOf" srcId="{FDA10752-8295-43C7-8E78-F35B59727DE9}" destId="{E2C093FD-51FE-4458-ACDF-5C6BF86C3B3C}" srcOrd="1" destOrd="0" presId="urn:microsoft.com/office/officeart/2005/8/layout/hierarchy1"/>
    <dgm:cxn modelId="{EDFDC93C-9F41-4395-BC91-916E87A74518}" type="presParOf" srcId="{0CA98DA8-81FB-4B2F-A6C1-50A8BA2D73F8}" destId="{404EDABC-0014-46AA-86FA-41E54E0C867F}" srcOrd="1" destOrd="0" presId="urn:microsoft.com/office/officeart/2005/8/layout/hierarchy1"/>
    <dgm:cxn modelId="{881F8ECE-7EEE-4A4F-9F4B-A4048B54AE15}" type="presParOf" srcId="{EE9B4248-2F5F-43A4-A13D-942802D9990F}" destId="{6BB902FE-3B60-409C-A57A-08DA6E2BADF5}" srcOrd="2" destOrd="0" presId="urn:microsoft.com/office/officeart/2005/8/layout/hierarchy1"/>
    <dgm:cxn modelId="{1943E54E-338D-4551-8D01-00D6138D76B2}" type="presParOf" srcId="{EE9B4248-2F5F-43A4-A13D-942802D9990F}" destId="{3CF148D5-00B2-4813-9B17-266F2048C8D5}" srcOrd="3" destOrd="0" presId="urn:microsoft.com/office/officeart/2005/8/layout/hierarchy1"/>
    <dgm:cxn modelId="{D9B49B7C-3501-4AE7-855A-9843339BBA77}" type="presParOf" srcId="{3CF148D5-00B2-4813-9B17-266F2048C8D5}" destId="{C7DDE308-B269-49F2-8107-2F874E527BD5}" srcOrd="0" destOrd="0" presId="urn:microsoft.com/office/officeart/2005/8/layout/hierarchy1"/>
    <dgm:cxn modelId="{383EDB0A-97E9-4AC2-A19F-75CF06919F1B}" type="presParOf" srcId="{C7DDE308-B269-49F2-8107-2F874E527BD5}" destId="{C8640228-F197-4544-94B3-6B1146C8DEF9}" srcOrd="0" destOrd="0" presId="urn:microsoft.com/office/officeart/2005/8/layout/hierarchy1"/>
    <dgm:cxn modelId="{387684BA-82F9-441B-9B0F-9F6E64F2FD9B}" type="presParOf" srcId="{C7DDE308-B269-49F2-8107-2F874E527BD5}" destId="{1A427B12-5A8A-4D0E-9954-F124B50877E4}" srcOrd="1" destOrd="0" presId="urn:microsoft.com/office/officeart/2005/8/layout/hierarchy1"/>
    <dgm:cxn modelId="{182E0078-2B3E-4CE9-A3C1-2F460FB71258}" type="presParOf" srcId="{3CF148D5-00B2-4813-9B17-266F2048C8D5}" destId="{38BA74AE-ECC5-4C91-859A-DE2143276002}" srcOrd="1" destOrd="0" presId="urn:microsoft.com/office/officeart/2005/8/layout/hierarchy1"/>
    <dgm:cxn modelId="{0307AD3F-10DB-47F4-AA52-74FF239AF8DB}" type="presParOf" srcId="{EE9B4248-2F5F-43A4-A13D-942802D9990F}" destId="{DAC3C35B-F615-4B90-8D8D-0E56248299D3}" srcOrd="4" destOrd="0" presId="urn:microsoft.com/office/officeart/2005/8/layout/hierarchy1"/>
    <dgm:cxn modelId="{F16ED8D1-2D8D-49CF-97E9-81834BB0E507}" type="presParOf" srcId="{EE9B4248-2F5F-43A4-A13D-942802D9990F}" destId="{CBA467E5-F993-40D1-803C-A59C8D9A904C}" srcOrd="5" destOrd="0" presId="urn:microsoft.com/office/officeart/2005/8/layout/hierarchy1"/>
    <dgm:cxn modelId="{117E513E-37F6-422E-AFBD-9A394ACFFC7C}" type="presParOf" srcId="{CBA467E5-F993-40D1-803C-A59C8D9A904C}" destId="{463D0E15-B67E-4789-BE30-48B3C3F5FEB7}" srcOrd="0" destOrd="0" presId="urn:microsoft.com/office/officeart/2005/8/layout/hierarchy1"/>
    <dgm:cxn modelId="{9ACD655C-F6AD-45A1-9EB5-7F97C52EE298}" type="presParOf" srcId="{463D0E15-B67E-4789-BE30-48B3C3F5FEB7}" destId="{421CE690-0C93-48FB-B07E-E87A90C3119F}" srcOrd="0" destOrd="0" presId="urn:microsoft.com/office/officeart/2005/8/layout/hierarchy1"/>
    <dgm:cxn modelId="{03DCD2A1-F68D-4F1A-B41B-C953AA39C2C3}" type="presParOf" srcId="{463D0E15-B67E-4789-BE30-48B3C3F5FEB7}" destId="{16BA22D5-0E07-4872-B462-F001DA465FB4}" srcOrd="1" destOrd="0" presId="urn:microsoft.com/office/officeart/2005/8/layout/hierarchy1"/>
    <dgm:cxn modelId="{6FACF6A9-B956-4AD3-9E56-EBEFCB2A4556}" type="presParOf" srcId="{CBA467E5-F993-40D1-803C-A59C8D9A904C}" destId="{3E8EDD58-1691-460D-800D-55ED31B316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3EA0151-B064-44C5-96CF-A40884D9F6AC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0194C4F-BA4E-4A84-9A6E-95F590A618A5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LEFT OUTER JOIN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или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LEFT JOIN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95F04E04-26E5-49F8-90C4-B3EFC021215B}" type="parTrans" cxnId="{B0CFB1FE-3971-4283-8EE7-E6A329848CBC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D226A305-9BE5-4F81-AAB7-96EC6BEA9EAC}" type="sibTrans" cxnId="{B0CFB1FE-3971-4283-8EE7-E6A329848CBC}">
      <dgm:prSet custT="1"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F127230D-CBEC-463B-978F-3F20A918CE7B}">
      <dgm:prSet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RIGHT OUTER JOIN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или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RIGHT JOIN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5B2698CD-9DA9-4428-8502-C362149FBAF8}" type="parTrans" cxnId="{63443F4B-C149-4C68-B3DD-C13ED7C63149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0C0C1977-689F-49C9-A757-0C5FF82E4683}" type="sibTrans" cxnId="{63443F4B-C149-4C68-B3DD-C13ED7C63149}">
      <dgm:prSet custT="1"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E8318505-492E-4BE1-B022-644D5F2D0EFA}">
      <dgm:prSet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FULL OUTER JOIN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или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FULL JOIN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4503CA2-D158-4838-B746-62C02056AF96}" type="parTrans" cxnId="{01BD193D-0D42-4F80-A29C-AF5A24374991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276F6576-B3F5-404E-B724-6E6B65225E31}" type="sibTrans" cxnId="{01BD193D-0D42-4F80-A29C-AF5A24374991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34EE8B9D-066E-4193-B84E-67B5BDD3251C}" type="pres">
      <dgm:prSet presAssocID="{13EA0151-B064-44C5-96CF-A40884D9F6A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6EC184-6574-460F-8D24-9BA56052F610}" type="pres">
      <dgm:prSet presAssocID="{13EA0151-B064-44C5-96CF-A40884D9F6AC}" presName="dummyMaxCanvas" presStyleCnt="0">
        <dgm:presLayoutVars/>
      </dgm:prSet>
      <dgm:spPr/>
    </dgm:pt>
    <dgm:pt modelId="{C94911CB-CB0F-47DC-801E-0073043E6F7B}" type="pres">
      <dgm:prSet presAssocID="{13EA0151-B064-44C5-96CF-A40884D9F6A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111EA-F3D4-4369-A4D1-02BCDC8B70BE}" type="pres">
      <dgm:prSet presAssocID="{13EA0151-B064-44C5-96CF-A40884D9F6A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F77D8-79DF-4698-9413-92FBD110752F}" type="pres">
      <dgm:prSet presAssocID="{13EA0151-B064-44C5-96CF-A40884D9F6A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23ED2-D091-4AFE-A193-4D01C0EF66E0}" type="pres">
      <dgm:prSet presAssocID="{13EA0151-B064-44C5-96CF-A40884D9F6A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2E557-9828-47E9-B290-7181242CA762}" type="pres">
      <dgm:prSet presAssocID="{13EA0151-B064-44C5-96CF-A40884D9F6A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03223-1218-41BF-8F01-E5F04B9525AF}" type="pres">
      <dgm:prSet presAssocID="{13EA0151-B064-44C5-96CF-A40884D9F6A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00257-5812-491F-80E3-91E1B8161A6A}" type="pres">
      <dgm:prSet presAssocID="{13EA0151-B064-44C5-96CF-A40884D9F6A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81BAA-A279-495E-B3FB-1B97258C7A3B}" type="pres">
      <dgm:prSet presAssocID="{13EA0151-B064-44C5-96CF-A40884D9F6A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7551E-C3FB-44B3-A21A-8E9A7E486CE6}" type="presOf" srcId="{13EA0151-B064-44C5-96CF-A40884D9F6AC}" destId="{34EE8B9D-066E-4193-B84E-67B5BDD3251C}" srcOrd="0" destOrd="0" presId="urn:microsoft.com/office/officeart/2005/8/layout/vProcess5"/>
    <dgm:cxn modelId="{B0CFB1FE-3971-4283-8EE7-E6A329848CBC}" srcId="{13EA0151-B064-44C5-96CF-A40884D9F6AC}" destId="{40194C4F-BA4E-4A84-9A6E-95F590A618A5}" srcOrd="0" destOrd="0" parTransId="{95F04E04-26E5-49F8-90C4-B3EFC021215B}" sibTransId="{D226A305-9BE5-4F81-AAB7-96EC6BEA9EAC}"/>
    <dgm:cxn modelId="{BFA8BE2A-707B-4182-92B4-35443FD949DA}" type="presOf" srcId="{40194C4F-BA4E-4A84-9A6E-95F590A618A5}" destId="{98C03223-1218-41BF-8F01-E5F04B9525AF}" srcOrd="1" destOrd="0" presId="urn:microsoft.com/office/officeart/2005/8/layout/vProcess5"/>
    <dgm:cxn modelId="{2653DF2C-BA2D-472E-A3A4-045546387B86}" type="presOf" srcId="{F127230D-CBEC-463B-978F-3F20A918CE7B}" destId="{16C00257-5812-491F-80E3-91E1B8161A6A}" srcOrd="1" destOrd="0" presId="urn:microsoft.com/office/officeart/2005/8/layout/vProcess5"/>
    <dgm:cxn modelId="{9F250E32-3212-4F57-8D65-EBC242B39731}" type="presOf" srcId="{E8318505-492E-4BE1-B022-644D5F2D0EFA}" destId="{CC0F77D8-79DF-4698-9413-92FBD110752F}" srcOrd="0" destOrd="0" presId="urn:microsoft.com/office/officeart/2005/8/layout/vProcess5"/>
    <dgm:cxn modelId="{C5FED264-7EEA-4592-BB3F-0A5952DAAF54}" type="presOf" srcId="{0C0C1977-689F-49C9-A757-0C5FF82E4683}" destId="{D392E557-9828-47E9-B290-7181242CA762}" srcOrd="0" destOrd="0" presId="urn:microsoft.com/office/officeart/2005/8/layout/vProcess5"/>
    <dgm:cxn modelId="{E83FEBA4-2B49-4843-939F-B3E9976B9DCB}" type="presOf" srcId="{D226A305-9BE5-4F81-AAB7-96EC6BEA9EAC}" destId="{A6323ED2-D091-4AFE-A193-4D01C0EF66E0}" srcOrd="0" destOrd="0" presId="urn:microsoft.com/office/officeart/2005/8/layout/vProcess5"/>
    <dgm:cxn modelId="{01BD193D-0D42-4F80-A29C-AF5A24374991}" srcId="{13EA0151-B064-44C5-96CF-A40884D9F6AC}" destId="{E8318505-492E-4BE1-B022-644D5F2D0EFA}" srcOrd="2" destOrd="0" parTransId="{04503CA2-D158-4838-B746-62C02056AF96}" sibTransId="{276F6576-B3F5-404E-B724-6E6B65225E31}"/>
    <dgm:cxn modelId="{1FEFD2D6-B4A8-451D-84A8-45B6DD8FF726}" type="presOf" srcId="{E8318505-492E-4BE1-B022-644D5F2D0EFA}" destId="{78681BAA-A279-495E-B3FB-1B97258C7A3B}" srcOrd="1" destOrd="0" presId="urn:microsoft.com/office/officeart/2005/8/layout/vProcess5"/>
    <dgm:cxn modelId="{7EC78E34-1EA3-4C64-BF5C-ABDC8C991797}" type="presOf" srcId="{F127230D-CBEC-463B-978F-3F20A918CE7B}" destId="{8F7111EA-F3D4-4369-A4D1-02BCDC8B70BE}" srcOrd="0" destOrd="0" presId="urn:microsoft.com/office/officeart/2005/8/layout/vProcess5"/>
    <dgm:cxn modelId="{63443F4B-C149-4C68-B3DD-C13ED7C63149}" srcId="{13EA0151-B064-44C5-96CF-A40884D9F6AC}" destId="{F127230D-CBEC-463B-978F-3F20A918CE7B}" srcOrd="1" destOrd="0" parTransId="{5B2698CD-9DA9-4428-8502-C362149FBAF8}" sibTransId="{0C0C1977-689F-49C9-A757-0C5FF82E4683}"/>
    <dgm:cxn modelId="{28303EC9-8F62-46D1-8C24-800416908E3A}" type="presOf" srcId="{40194C4F-BA4E-4A84-9A6E-95F590A618A5}" destId="{C94911CB-CB0F-47DC-801E-0073043E6F7B}" srcOrd="0" destOrd="0" presId="urn:microsoft.com/office/officeart/2005/8/layout/vProcess5"/>
    <dgm:cxn modelId="{78CAFBF6-8EA0-4904-B502-BF8320AA6C58}" type="presParOf" srcId="{34EE8B9D-066E-4193-B84E-67B5BDD3251C}" destId="{FA6EC184-6574-460F-8D24-9BA56052F610}" srcOrd="0" destOrd="0" presId="urn:microsoft.com/office/officeart/2005/8/layout/vProcess5"/>
    <dgm:cxn modelId="{5EF2E872-DB06-4221-893D-38F4B2DCE60C}" type="presParOf" srcId="{34EE8B9D-066E-4193-B84E-67B5BDD3251C}" destId="{C94911CB-CB0F-47DC-801E-0073043E6F7B}" srcOrd="1" destOrd="0" presId="urn:microsoft.com/office/officeart/2005/8/layout/vProcess5"/>
    <dgm:cxn modelId="{985B8BAB-7EEF-4975-A181-7B9510831495}" type="presParOf" srcId="{34EE8B9D-066E-4193-B84E-67B5BDD3251C}" destId="{8F7111EA-F3D4-4369-A4D1-02BCDC8B70BE}" srcOrd="2" destOrd="0" presId="urn:microsoft.com/office/officeart/2005/8/layout/vProcess5"/>
    <dgm:cxn modelId="{916DF7A0-BF48-49F6-88EE-6400C99C1916}" type="presParOf" srcId="{34EE8B9D-066E-4193-B84E-67B5BDD3251C}" destId="{CC0F77D8-79DF-4698-9413-92FBD110752F}" srcOrd="3" destOrd="0" presId="urn:microsoft.com/office/officeart/2005/8/layout/vProcess5"/>
    <dgm:cxn modelId="{0F6796DC-8CA7-42E3-8E2A-D0F66CBF738F}" type="presParOf" srcId="{34EE8B9D-066E-4193-B84E-67B5BDD3251C}" destId="{A6323ED2-D091-4AFE-A193-4D01C0EF66E0}" srcOrd="4" destOrd="0" presId="urn:microsoft.com/office/officeart/2005/8/layout/vProcess5"/>
    <dgm:cxn modelId="{A2B5D24E-59EE-48F0-B603-A13572FC3F90}" type="presParOf" srcId="{34EE8B9D-066E-4193-B84E-67B5BDD3251C}" destId="{D392E557-9828-47E9-B290-7181242CA762}" srcOrd="5" destOrd="0" presId="urn:microsoft.com/office/officeart/2005/8/layout/vProcess5"/>
    <dgm:cxn modelId="{C479202E-15BA-4F4C-B804-51F591A50D18}" type="presParOf" srcId="{34EE8B9D-066E-4193-B84E-67B5BDD3251C}" destId="{98C03223-1218-41BF-8F01-E5F04B9525AF}" srcOrd="6" destOrd="0" presId="urn:microsoft.com/office/officeart/2005/8/layout/vProcess5"/>
    <dgm:cxn modelId="{B8D6B86C-B290-46DA-81E8-FA66047D2DFB}" type="presParOf" srcId="{34EE8B9D-066E-4193-B84E-67B5BDD3251C}" destId="{16C00257-5812-491F-80E3-91E1B8161A6A}" srcOrd="7" destOrd="0" presId="urn:microsoft.com/office/officeart/2005/8/layout/vProcess5"/>
    <dgm:cxn modelId="{B40291D2-B57B-432E-9F25-F6AA0BC7DDE0}" type="presParOf" srcId="{34EE8B9D-066E-4193-B84E-67B5BDD3251C}" destId="{78681BAA-A279-495E-B3FB-1B97258C7A3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F8EA0309-41B8-45D3-BD8B-137B9E507EB2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00F1A06-504B-4405-B114-0C24F1F447EC}">
      <dgm:prSet phldrT="[Текст]" custT="1"/>
      <dgm:spPr/>
      <dgm:t>
        <a:bodyPr/>
        <a:lstStyle/>
        <a:p>
          <a:r>
            <a:rPr lang="ru-RU" sz="2000" b="1" smtClean="0">
              <a:latin typeface="Arial" panose="020B0604020202020204" pitchFamily="34" charset="0"/>
              <a:cs typeface="Arial" panose="020B0604020202020204" pitchFamily="34" charset="0"/>
            </a:rPr>
            <a:t>Левое внешнее соединение </a:t>
          </a:r>
          <a:r>
            <a:rPr lang="en-US" sz="2000" b="1" smtClean="0">
              <a:latin typeface="Arial" panose="020B0604020202020204" pitchFamily="34" charset="0"/>
              <a:cs typeface="Arial" panose="020B0604020202020204" pitchFamily="34" charset="0"/>
            </a:rPr>
            <a:t>LEFT JOIN </a:t>
          </a:r>
          <a:r>
            <a:rPr lang="ru-RU" sz="2000" b="1" smtClean="0">
              <a:latin typeface="Arial" panose="020B0604020202020204" pitchFamily="34" charset="0"/>
              <a:cs typeface="Arial" panose="020B0604020202020204" pitchFamily="34" charset="0"/>
            </a:rPr>
            <a:t>или </a:t>
          </a:r>
          <a:r>
            <a:rPr lang="en-US" sz="2000" b="1" smtClean="0">
              <a:latin typeface="Arial" panose="020B0604020202020204" pitchFamily="34" charset="0"/>
              <a:cs typeface="Arial" panose="020B0604020202020204" pitchFamily="34" charset="0"/>
            </a:rPr>
            <a:t>LEFT OUTER JOIN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55C4FD-F341-4D0C-B3B6-3CD267A22495}" type="parTrans" cxnId="{6B4586E7-AE00-4486-87FC-6772D4748D03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BAE24D-2367-4936-B3F3-4967412E1016}" type="sibTrans" cxnId="{6B4586E7-AE00-4486-87FC-6772D4748D03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7A173B-7007-45BE-8CA1-A1A094D9B826}">
      <dgm:prSet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это соединение, при котором возвращаются все строки левой таблицы. Для правой таблицы возвращаются значения 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NULL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каждый раз, когда строка левой таблицы не имеет совпадающей строки в правой таблице.</a:t>
          </a:r>
          <a:endParaRPr lang="ru-RU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7B2927-B953-4ED4-B81A-F37D6119C7B0}" type="parTrans" cxnId="{64CC8914-ADD8-4311-8D15-9B0B1EE8E405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74D477-84A3-4040-91B4-F2CCCE68D92B}" type="sibTrans" cxnId="{64CC8914-ADD8-4311-8D15-9B0B1EE8E405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1A7DE-5993-4EA3-991F-5C26EF388270}" type="pres">
      <dgm:prSet presAssocID="{F8EA0309-41B8-45D3-BD8B-137B9E507E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1C8F0F-50BD-43F1-BC09-2C712B337DDE}" type="pres">
      <dgm:prSet presAssocID="{E00F1A06-504B-4405-B114-0C24F1F447EC}" presName="linNode" presStyleCnt="0"/>
      <dgm:spPr/>
      <dgm:t>
        <a:bodyPr/>
        <a:lstStyle/>
        <a:p>
          <a:endParaRPr lang="ru-RU"/>
        </a:p>
      </dgm:t>
    </dgm:pt>
    <dgm:pt modelId="{ECB168A9-4E03-433F-9EAE-E5732FD1D12E}" type="pres">
      <dgm:prSet presAssocID="{E00F1A06-504B-4405-B114-0C24F1F447EC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A249E-0816-4DC6-AFD6-4A822968E932}" type="pres">
      <dgm:prSet presAssocID="{E00F1A06-504B-4405-B114-0C24F1F447EC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C7D8D1-CDBD-4336-B591-20AF703FCE27}" type="presOf" srcId="{E00F1A06-504B-4405-B114-0C24F1F447EC}" destId="{ECB168A9-4E03-433F-9EAE-E5732FD1D12E}" srcOrd="0" destOrd="0" presId="urn:microsoft.com/office/officeart/2005/8/layout/vList5"/>
    <dgm:cxn modelId="{065830C3-29D6-49BE-BA22-F5EB8B9AC566}" type="presOf" srcId="{F8EA0309-41B8-45D3-BD8B-137B9E507EB2}" destId="{3FC1A7DE-5993-4EA3-991F-5C26EF388270}" srcOrd="0" destOrd="0" presId="urn:microsoft.com/office/officeart/2005/8/layout/vList5"/>
    <dgm:cxn modelId="{8E3CC247-B741-46F4-B7CF-F211782D6E4B}" type="presOf" srcId="{E37A173B-7007-45BE-8CA1-A1A094D9B826}" destId="{75DA249E-0816-4DC6-AFD6-4A822968E932}" srcOrd="0" destOrd="0" presId="urn:microsoft.com/office/officeart/2005/8/layout/vList5"/>
    <dgm:cxn modelId="{6B4586E7-AE00-4486-87FC-6772D4748D03}" srcId="{F8EA0309-41B8-45D3-BD8B-137B9E507EB2}" destId="{E00F1A06-504B-4405-B114-0C24F1F447EC}" srcOrd="0" destOrd="0" parTransId="{6255C4FD-F341-4D0C-B3B6-3CD267A22495}" sibTransId="{24BAE24D-2367-4936-B3F3-4967412E1016}"/>
    <dgm:cxn modelId="{64CC8914-ADD8-4311-8D15-9B0B1EE8E405}" srcId="{E00F1A06-504B-4405-B114-0C24F1F447EC}" destId="{E37A173B-7007-45BE-8CA1-A1A094D9B826}" srcOrd="0" destOrd="0" parTransId="{1A7B2927-B953-4ED4-B81A-F37D6119C7B0}" sibTransId="{4E74D477-84A3-4040-91B4-F2CCCE68D92B}"/>
    <dgm:cxn modelId="{F2796DF3-C99C-4E90-BA1D-87409917157D}" type="presParOf" srcId="{3FC1A7DE-5993-4EA3-991F-5C26EF388270}" destId="{DC1C8F0F-50BD-43F1-BC09-2C712B337DDE}" srcOrd="0" destOrd="0" presId="urn:microsoft.com/office/officeart/2005/8/layout/vList5"/>
    <dgm:cxn modelId="{6D77CD59-5D8F-4D1C-9D2A-F16A9C8C94CB}" type="presParOf" srcId="{DC1C8F0F-50BD-43F1-BC09-2C712B337DDE}" destId="{ECB168A9-4E03-433F-9EAE-E5732FD1D12E}" srcOrd="0" destOrd="0" presId="urn:microsoft.com/office/officeart/2005/8/layout/vList5"/>
    <dgm:cxn modelId="{7A73FAD3-1870-4E1C-87AD-F0C8792DACF4}" type="presParOf" srcId="{DC1C8F0F-50BD-43F1-BC09-2C712B337DDE}" destId="{75DA249E-0816-4DC6-AFD6-4A822968E932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F8EA0309-41B8-45D3-BD8B-137B9E507EB2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1A864BC-2E15-452A-808B-865C8E4FFC6C}">
      <dgm:prSet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Правое внешнее соединение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RIGHT JOIN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или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RIGHT OUTER JOIN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77705-71D0-4486-8FC2-909E66886942}" type="parTrans" cxnId="{1C4E5F39-11D1-4D95-9193-06849CD3517A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94115-DED2-47CE-8D97-5834DE1F0FA0}" type="sibTrans" cxnId="{1C4E5F39-11D1-4D95-9193-06849CD3517A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D13368-5349-44F0-AD00-A2BC5445D115}">
      <dgm:prSet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является обратным для левого внешнего соединения. Возвращаются все строки правой таблицы. Для левой таблицы возвращаются значения 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NULL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каждый раз, когда строка правой таблицы не имеет совпадающей строки в левой таблице.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031F8-6BB2-4640-A7A4-794E3465DDFE}" type="parTrans" cxnId="{B14C959C-993C-49D5-9F5E-22B10D5586E8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E7F227-4436-42C2-ACE0-409367DCAA93}" type="sibTrans" cxnId="{B14C959C-993C-49D5-9F5E-22B10D5586E8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1A7DE-5993-4EA3-991F-5C26EF388270}" type="pres">
      <dgm:prSet presAssocID="{F8EA0309-41B8-45D3-BD8B-137B9E507E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1B3518-29AF-4089-9559-8D7F133A35E5}" type="pres">
      <dgm:prSet presAssocID="{B1A864BC-2E15-452A-808B-865C8E4FFC6C}" presName="linNode" presStyleCnt="0"/>
      <dgm:spPr/>
      <dgm:t>
        <a:bodyPr/>
        <a:lstStyle/>
        <a:p>
          <a:endParaRPr lang="ru-RU"/>
        </a:p>
      </dgm:t>
    </dgm:pt>
    <dgm:pt modelId="{65533974-9A50-470C-B52D-CD8797A5B4E2}" type="pres">
      <dgm:prSet presAssocID="{B1A864BC-2E15-452A-808B-865C8E4FFC6C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238D4-553D-4D3B-B3D6-58359F1E7B66}" type="pres">
      <dgm:prSet presAssocID="{B1A864BC-2E15-452A-808B-865C8E4FFC6C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55609F-0C7D-4B33-86DB-0B7CC4AA05CB}" type="presOf" srcId="{F8EA0309-41B8-45D3-BD8B-137B9E507EB2}" destId="{3FC1A7DE-5993-4EA3-991F-5C26EF388270}" srcOrd="0" destOrd="0" presId="urn:microsoft.com/office/officeart/2005/8/layout/vList5"/>
    <dgm:cxn modelId="{B14C959C-993C-49D5-9F5E-22B10D5586E8}" srcId="{B1A864BC-2E15-452A-808B-865C8E4FFC6C}" destId="{4CD13368-5349-44F0-AD00-A2BC5445D115}" srcOrd="0" destOrd="0" parTransId="{6B9031F8-6BB2-4640-A7A4-794E3465DDFE}" sibTransId="{7EE7F227-4436-42C2-ACE0-409367DCAA93}"/>
    <dgm:cxn modelId="{1DE6DBCE-36A0-408B-B689-E8A6A250794B}" type="presOf" srcId="{4CD13368-5349-44F0-AD00-A2BC5445D115}" destId="{E2B238D4-553D-4D3B-B3D6-58359F1E7B66}" srcOrd="0" destOrd="0" presId="urn:microsoft.com/office/officeart/2005/8/layout/vList5"/>
    <dgm:cxn modelId="{1C4E5F39-11D1-4D95-9193-06849CD3517A}" srcId="{F8EA0309-41B8-45D3-BD8B-137B9E507EB2}" destId="{B1A864BC-2E15-452A-808B-865C8E4FFC6C}" srcOrd="0" destOrd="0" parTransId="{F7377705-71D0-4486-8FC2-909E66886942}" sibTransId="{7A194115-DED2-47CE-8D97-5834DE1F0FA0}"/>
    <dgm:cxn modelId="{94BC7BD7-A850-46EB-A19B-4F9F6B81D107}" type="presOf" srcId="{B1A864BC-2E15-452A-808B-865C8E4FFC6C}" destId="{65533974-9A50-470C-B52D-CD8797A5B4E2}" srcOrd="0" destOrd="0" presId="urn:microsoft.com/office/officeart/2005/8/layout/vList5"/>
    <dgm:cxn modelId="{0D8A506E-32F8-4243-91C8-F5A72A13B15E}" type="presParOf" srcId="{3FC1A7DE-5993-4EA3-991F-5C26EF388270}" destId="{5D1B3518-29AF-4089-9559-8D7F133A35E5}" srcOrd="0" destOrd="0" presId="urn:microsoft.com/office/officeart/2005/8/layout/vList5"/>
    <dgm:cxn modelId="{D41A74DB-7087-4BF7-B722-46DD8CAE681E}" type="presParOf" srcId="{5D1B3518-29AF-4089-9559-8D7F133A35E5}" destId="{65533974-9A50-470C-B52D-CD8797A5B4E2}" srcOrd="0" destOrd="0" presId="urn:microsoft.com/office/officeart/2005/8/layout/vList5"/>
    <dgm:cxn modelId="{AD8B0B45-BE8E-4580-A2CD-5484742F26D7}" type="presParOf" srcId="{5D1B3518-29AF-4089-9559-8D7F133A35E5}" destId="{E2B238D4-553D-4D3B-B3D6-58359F1E7B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F8EA0309-41B8-45D3-BD8B-137B9E507EB2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DC426CC-9BE9-42E7-B7FD-F67EDCF45AD8}">
      <dgm:prSet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Полное внешнее соединение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FULL JOIN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или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FULL OUTER JOIN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75AB0F-3C9B-4757-BA3B-EB796E16D8D7}" type="parTrans" cxnId="{B193679B-9B8B-4268-B673-11E11606D933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0C613C-2627-447B-B02B-29C27B862124}" type="sibTrans" cxnId="{B193679B-9B8B-4268-B673-11E11606D933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6F5B46-7F3E-47B5-AF38-80A001984A80}">
      <dgm:prSet custT="1"/>
      <dgm:spPr/>
      <dgm:t>
        <a:bodyPr/>
        <a:lstStyle/>
        <a:p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возвращает все строки из правой и левой таблицы.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Каждый раз, когда строка не имеет соответствия в другой таблице, столбцы списка выбора другой таблицы содержат значения 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NULL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. Если между таблицами имеется соответствие, вся строка результирующего набора содержит значения данных из базовых таблиц.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6DFE4B-616B-46F6-A4DA-4CB7D75BF51B}" type="parTrans" cxnId="{90973620-950C-43DC-A7A0-444F57A432D3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B7EFF6-35C4-47F0-A2C7-D84D4615E0D6}" type="sibTrans" cxnId="{90973620-950C-43DC-A7A0-444F57A432D3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1A7DE-5993-4EA3-991F-5C26EF388270}" type="pres">
      <dgm:prSet presAssocID="{F8EA0309-41B8-45D3-BD8B-137B9E507E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8F32DB-B7B9-4A56-83D4-76DDAB2F74E1}" type="pres">
      <dgm:prSet presAssocID="{3DC426CC-9BE9-42E7-B7FD-F67EDCF45AD8}" presName="linNode" presStyleCnt="0"/>
      <dgm:spPr/>
      <dgm:t>
        <a:bodyPr/>
        <a:lstStyle/>
        <a:p>
          <a:endParaRPr lang="ru-RU"/>
        </a:p>
      </dgm:t>
    </dgm:pt>
    <dgm:pt modelId="{385E4C7B-1BFC-4C28-AE9F-4208BAA2B53E}" type="pres">
      <dgm:prSet presAssocID="{3DC426CC-9BE9-42E7-B7FD-F67EDCF45AD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EC805-8894-45E2-8F14-28C09AEC2C5C}" type="pres">
      <dgm:prSet presAssocID="{3DC426CC-9BE9-42E7-B7FD-F67EDCF45AD8}" presName="descendantText" presStyleLbl="alignAccFollowNode1" presStyleIdx="0" presStyleCnt="1" custScaleY="143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AF10A1-EF80-4DE7-BCBB-BA94AC634E44}" type="presOf" srcId="{816F5B46-7F3E-47B5-AF38-80A001984A80}" destId="{8AFEC805-8894-45E2-8F14-28C09AEC2C5C}" srcOrd="0" destOrd="0" presId="urn:microsoft.com/office/officeart/2005/8/layout/vList5"/>
    <dgm:cxn modelId="{90973620-950C-43DC-A7A0-444F57A432D3}" srcId="{3DC426CC-9BE9-42E7-B7FD-F67EDCF45AD8}" destId="{816F5B46-7F3E-47B5-AF38-80A001984A80}" srcOrd="0" destOrd="0" parTransId="{346DFE4B-616B-46F6-A4DA-4CB7D75BF51B}" sibTransId="{98B7EFF6-35C4-47F0-A2C7-D84D4615E0D6}"/>
    <dgm:cxn modelId="{55D92F0F-F7AA-48BD-9378-50A627349915}" type="presOf" srcId="{3DC426CC-9BE9-42E7-B7FD-F67EDCF45AD8}" destId="{385E4C7B-1BFC-4C28-AE9F-4208BAA2B53E}" srcOrd="0" destOrd="0" presId="urn:microsoft.com/office/officeart/2005/8/layout/vList5"/>
    <dgm:cxn modelId="{B193679B-9B8B-4268-B673-11E11606D933}" srcId="{F8EA0309-41B8-45D3-BD8B-137B9E507EB2}" destId="{3DC426CC-9BE9-42E7-B7FD-F67EDCF45AD8}" srcOrd="0" destOrd="0" parTransId="{5775AB0F-3C9B-4757-BA3B-EB796E16D8D7}" sibTransId="{2C0C613C-2627-447B-B02B-29C27B862124}"/>
    <dgm:cxn modelId="{163FE616-7424-4962-87EC-CE54EC3B085C}" type="presOf" srcId="{F8EA0309-41B8-45D3-BD8B-137B9E507EB2}" destId="{3FC1A7DE-5993-4EA3-991F-5C26EF388270}" srcOrd="0" destOrd="0" presId="urn:microsoft.com/office/officeart/2005/8/layout/vList5"/>
    <dgm:cxn modelId="{6E06B8F2-BBC8-4725-9331-86A633581CBE}" type="presParOf" srcId="{3FC1A7DE-5993-4EA3-991F-5C26EF388270}" destId="{2B8F32DB-B7B9-4A56-83D4-76DDAB2F74E1}" srcOrd="0" destOrd="0" presId="urn:microsoft.com/office/officeart/2005/8/layout/vList5"/>
    <dgm:cxn modelId="{31757046-C2F6-418F-852C-32FC6B2C47EF}" type="presParOf" srcId="{2B8F32DB-B7B9-4A56-83D4-76DDAB2F74E1}" destId="{385E4C7B-1BFC-4C28-AE9F-4208BAA2B53E}" srcOrd="0" destOrd="0" presId="urn:microsoft.com/office/officeart/2005/8/layout/vList5"/>
    <dgm:cxn modelId="{E9B20DB4-9EE9-4164-A801-2CF58CEA2EF9}" type="presParOf" srcId="{2B8F32DB-B7B9-4A56-83D4-76DDAB2F74E1}" destId="{8AFEC805-8894-45E2-8F14-28C09AEC2C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627C67D-B991-4329-9115-FBD7A96CAE3A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17BF62E-2B46-419C-862A-9712A8CD79F0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</a:rPr>
            <a:t>Чтобы сохранить в выводе не соответствующие друг другу строки из обеих таблиц, включив их в результаты соединения, используйте </a:t>
          </a:r>
          <a:r>
            <a:rPr lang="ru-RU" b="1" dirty="0" smtClean="0">
              <a:latin typeface="Arial" pitchFamily="34" charset="0"/>
            </a:rPr>
            <a:t>полное внешнее соединение.</a:t>
          </a:r>
          <a:r>
            <a:rPr lang="ru-RU" dirty="0" smtClean="0">
              <a:latin typeface="Arial" pitchFamily="34" charset="0"/>
            </a:rPr>
            <a:t> </a:t>
          </a:r>
          <a:endParaRPr lang="ru-RU" dirty="0"/>
        </a:p>
      </dgm:t>
    </dgm:pt>
    <dgm:pt modelId="{537DF0E9-E83C-4A50-9B30-E0AFF39792F1}" type="parTrans" cxnId="{4DF793EA-5B23-4A18-A34C-4ACED49A0C30}">
      <dgm:prSet/>
      <dgm:spPr/>
      <dgm:t>
        <a:bodyPr/>
        <a:lstStyle/>
        <a:p>
          <a:endParaRPr lang="ru-RU"/>
        </a:p>
      </dgm:t>
    </dgm:pt>
    <dgm:pt modelId="{1772A103-1395-43DD-B23E-C32BE4B1BFDB}" type="sibTrans" cxnId="{4DF793EA-5B23-4A18-A34C-4ACED49A0C30}">
      <dgm:prSet/>
      <dgm:spPr/>
      <dgm:t>
        <a:bodyPr/>
        <a:lstStyle/>
        <a:p>
          <a:endParaRPr lang="ru-RU"/>
        </a:p>
      </dgm:t>
    </dgm:pt>
    <dgm:pt modelId="{74923A9D-706C-4075-BD8B-91B4C19BA8B2}">
      <dgm:prSet/>
      <dgm:spPr/>
      <dgm:t>
        <a:bodyPr/>
        <a:lstStyle/>
        <a:p>
          <a:r>
            <a:rPr lang="ru-RU" dirty="0" err="1" smtClean="0">
              <a:latin typeface="Arial" pitchFamily="34" charset="0"/>
            </a:rPr>
            <a:t>SQL</a:t>
          </a:r>
          <a:r>
            <a:rPr lang="ru-RU" dirty="0" smtClean="0">
              <a:latin typeface="Arial" pitchFamily="34" charset="0"/>
            </a:rPr>
            <a:t> </a:t>
          </a:r>
          <a:r>
            <a:rPr lang="ru-RU" dirty="0" err="1" smtClean="0">
              <a:latin typeface="Arial" pitchFamily="34" charset="0"/>
            </a:rPr>
            <a:t>Server</a:t>
          </a:r>
          <a:r>
            <a:rPr lang="ru-RU" dirty="0" smtClean="0">
              <a:latin typeface="Arial" pitchFamily="34" charset="0"/>
            </a:rPr>
            <a:t> предоставляет оператор полного внешнего соединения </a:t>
          </a:r>
          <a:r>
            <a:rPr lang="ru-RU" b="1" dirty="0" err="1" smtClean="0">
              <a:latin typeface="Arial" pitchFamily="34" charset="0"/>
            </a:rPr>
            <a:t>FULL</a:t>
          </a:r>
          <a:r>
            <a:rPr lang="ru-RU" b="1" dirty="0" smtClean="0">
              <a:latin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</a:rPr>
            <a:t>JOIN</a:t>
          </a:r>
          <a:r>
            <a:rPr lang="ru-RU" dirty="0" smtClean="0">
              <a:latin typeface="Arial" pitchFamily="34" charset="0"/>
            </a:rPr>
            <a:t>, </a:t>
          </a:r>
          <a:r>
            <a:rPr lang="ru-RU" b="1" dirty="0" smtClean="0">
              <a:latin typeface="Arial" pitchFamily="34" charset="0"/>
            </a:rPr>
            <a:t>включающий все строки из обеих таблиц вне зависимости от того, есть ли в них совпадающие значения</a:t>
          </a:r>
          <a:r>
            <a:rPr lang="ru-RU" dirty="0" smtClean="0">
              <a:latin typeface="Arial" pitchFamily="34" charset="0"/>
            </a:rPr>
            <a:t>.</a:t>
          </a:r>
          <a:endParaRPr lang="ru-RU" dirty="0">
            <a:latin typeface="Arial" pitchFamily="34" charset="0"/>
          </a:endParaRPr>
        </a:p>
      </dgm:t>
    </dgm:pt>
    <dgm:pt modelId="{9A413BC7-E598-4797-A473-C7765692DB70}" type="parTrans" cxnId="{2370FCCD-7FEE-4AEF-BDE0-49690743CE95}">
      <dgm:prSet/>
      <dgm:spPr/>
      <dgm:t>
        <a:bodyPr/>
        <a:lstStyle/>
        <a:p>
          <a:endParaRPr lang="ru-RU"/>
        </a:p>
      </dgm:t>
    </dgm:pt>
    <dgm:pt modelId="{8232E581-76C1-457C-A9D5-A96E5191EE82}" type="sibTrans" cxnId="{2370FCCD-7FEE-4AEF-BDE0-49690743CE95}">
      <dgm:prSet/>
      <dgm:spPr/>
      <dgm:t>
        <a:bodyPr/>
        <a:lstStyle/>
        <a:p>
          <a:endParaRPr lang="ru-RU"/>
        </a:p>
      </dgm:t>
    </dgm:pt>
    <dgm:pt modelId="{A7D7BC4A-A425-4204-98FC-6F8A088DF5A4}">
      <dgm:prSet phldrT="[Текст]"/>
      <dgm:spPr/>
      <dgm:t>
        <a:bodyPr/>
        <a:lstStyle/>
        <a:p>
          <a:endParaRPr lang="ru-RU"/>
        </a:p>
      </dgm:t>
    </dgm:pt>
    <dgm:pt modelId="{5C70B4BA-A588-4236-B2AF-66D0C19240D3}" type="parTrans" cxnId="{5BF967DD-59AE-410B-9E1D-CE56C8323059}">
      <dgm:prSet/>
      <dgm:spPr/>
      <dgm:t>
        <a:bodyPr/>
        <a:lstStyle/>
        <a:p>
          <a:endParaRPr lang="ru-RU"/>
        </a:p>
      </dgm:t>
    </dgm:pt>
    <dgm:pt modelId="{739A65BE-97B3-4AA6-AEF8-913409BEE7E6}" type="sibTrans" cxnId="{5BF967DD-59AE-410B-9E1D-CE56C8323059}">
      <dgm:prSet/>
      <dgm:spPr/>
      <dgm:t>
        <a:bodyPr/>
        <a:lstStyle/>
        <a:p>
          <a:endParaRPr lang="ru-RU"/>
        </a:p>
      </dgm:t>
    </dgm:pt>
    <dgm:pt modelId="{F0E7A296-4053-4AE5-8E25-0B5D15F29CCE}">
      <dgm:prSet/>
      <dgm:spPr/>
      <dgm:t>
        <a:bodyPr/>
        <a:lstStyle/>
        <a:p>
          <a:endParaRPr lang="ru-RU" dirty="0">
            <a:latin typeface="Arial" pitchFamily="34" charset="0"/>
          </a:endParaRPr>
        </a:p>
      </dgm:t>
    </dgm:pt>
    <dgm:pt modelId="{62D47D87-AE98-4FF6-A58F-95C4C94BC604}" type="parTrans" cxnId="{7B620277-36CA-4CE6-BE26-E09A67FDE99A}">
      <dgm:prSet/>
      <dgm:spPr/>
      <dgm:t>
        <a:bodyPr/>
        <a:lstStyle/>
        <a:p>
          <a:endParaRPr lang="ru-RU"/>
        </a:p>
      </dgm:t>
    </dgm:pt>
    <dgm:pt modelId="{DF496BEA-87FC-443A-82E6-B29C6B20DBFE}" type="sibTrans" cxnId="{7B620277-36CA-4CE6-BE26-E09A67FDE99A}">
      <dgm:prSet/>
      <dgm:spPr/>
      <dgm:t>
        <a:bodyPr/>
        <a:lstStyle/>
        <a:p>
          <a:endParaRPr lang="ru-RU"/>
        </a:p>
      </dgm:t>
    </dgm:pt>
    <dgm:pt modelId="{416BA682-79EC-4DF3-ACF9-48E2389C5682}" type="pres">
      <dgm:prSet presAssocID="{B627C67D-B991-4329-9115-FBD7A96CAE3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3F8FA79-450A-45D2-A99E-9DACA82905D7}" type="pres">
      <dgm:prSet presAssocID="{A7D7BC4A-A425-4204-98FC-6F8A088DF5A4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9DECD-2B85-44DD-8F95-3D10214F7994}" type="pres">
      <dgm:prSet presAssocID="{A7D7BC4A-A425-4204-98FC-6F8A088DF5A4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40FCC-C26D-4BF3-BB3C-6176CDD81F79}" type="pres">
      <dgm:prSet presAssocID="{F0E7A296-4053-4AE5-8E25-0B5D15F29CCE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75967-A866-4DD0-A13A-060E684609B6}" type="pres">
      <dgm:prSet presAssocID="{F0E7A296-4053-4AE5-8E25-0B5D15F29CCE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620277-36CA-4CE6-BE26-E09A67FDE99A}" srcId="{B627C67D-B991-4329-9115-FBD7A96CAE3A}" destId="{F0E7A296-4053-4AE5-8E25-0B5D15F29CCE}" srcOrd="1" destOrd="0" parTransId="{62D47D87-AE98-4FF6-A58F-95C4C94BC604}" sibTransId="{DF496BEA-87FC-443A-82E6-B29C6B20DBFE}"/>
    <dgm:cxn modelId="{99C733E5-45A5-4752-88A8-F903B412C3EC}" type="presOf" srcId="{B17BF62E-2B46-419C-862A-9712A8CD79F0}" destId="{BE79DECD-2B85-44DD-8F95-3D10214F7994}" srcOrd="0" destOrd="0" presId="urn:microsoft.com/office/officeart/2009/3/layout/IncreasingArrowsProcess"/>
    <dgm:cxn modelId="{5BF967DD-59AE-410B-9E1D-CE56C8323059}" srcId="{B627C67D-B991-4329-9115-FBD7A96CAE3A}" destId="{A7D7BC4A-A425-4204-98FC-6F8A088DF5A4}" srcOrd="0" destOrd="0" parTransId="{5C70B4BA-A588-4236-B2AF-66D0C19240D3}" sibTransId="{739A65BE-97B3-4AA6-AEF8-913409BEE7E6}"/>
    <dgm:cxn modelId="{2370FCCD-7FEE-4AEF-BDE0-49690743CE95}" srcId="{F0E7A296-4053-4AE5-8E25-0B5D15F29CCE}" destId="{74923A9D-706C-4075-BD8B-91B4C19BA8B2}" srcOrd="0" destOrd="0" parTransId="{9A413BC7-E598-4797-A473-C7765692DB70}" sibTransId="{8232E581-76C1-457C-A9D5-A96E5191EE82}"/>
    <dgm:cxn modelId="{BC653E45-9A11-4CC6-9AD6-89BB213157DF}" type="presOf" srcId="{F0E7A296-4053-4AE5-8E25-0B5D15F29CCE}" destId="{DAC40FCC-C26D-4BF3-BB3C-6176CDD81F79}" srcOrd="0" destOrd="0" presId="urn:microsoft.com/office/officeart/2009/3/layout/IncreasingArrowsProcess"/>
    <dgm:cxn modelId="{F6151C48-836B-44E7-B186-960FEA710944}" type="presOf" srcId="{A7D7BC4A-A425-4204-98FC-6F8A088DF5A4}" destId="{23F8FA79-450A-45D2-A99E-9DACA82905D7}" srcOrd="0" destOrd="0" presId="urn:microsoft.com/office/officeart/2009/3/layout/IncreasingArrowsProcess"/>
    <dgm:cxn modelId="{37EA0B53-8F41-4951-BA55-0354E3E2B76D}" type="presOf" srcId="{B627C67D-B991-4329-9115-FBD7A96CAE3A}" destId="{416BA682-79EC-4DF3-ACF9-48E2389C5682}" srcOrd="0" destOrd="0" presId="urn:microsoft.com/office/officeart/2009/3/layout/IncreasingArrowsProcess"/>
    <dgm:cxn modelId="{4DF793EA-5B23-4A18-A34C-4ACED49A0C30}" srcId="{A7D7BC4A-A425-4204-98FC-6F8A088DF5A4}" destId="{B17BF62E-2B46-419C-862A-9712A8CD79F0}" srcOrd="0" destOrd="0" parTransId="{537DF0E9-E83C-4A50-9B30-E0AFF39792F1}" sibTransId="{1772A103-1395-43DD-B23E-C32BE4B1BFDB}"/>
    <dgm:cxn modelId="{A924FA0D-418F-42BA-8481-83C70C194F30}" type="presOf" srcId="{74923A9D-706C-4075-BD8B-91B4C19BA8B2}" destId="{25975967-A866-4DD0-A13A-060E684609B6}" srcOrd="0" destOrd="0" presId="urn:microsoft.com/office/officeart/2009/3/layout/IncreasingArrowsProcess"/>
    <dgm:cxn modelId="{1BFE38F1-0AA8-4142-8147-360BADDB4E0D}" type="presParOf" srcId="{416BA682-79EC-4DF3-ACF9-48E2389C5682}" destId="{23F8FA79-450A-45D2-A99E-9DACA82905D7}" srcOrd="0" destOrd="0" presId="urn:microsoft.com/office/officeart/2009/3/layout/IncreasingArrowsProcess"/>
    <dgm:cxn modelId="{681C6E4E-4C75-47D1-899C-4BCF50A32197}" type="presParOf" srcId="{416BA682-79EC-4DF3-ACF9-48E2389C5682}" destId="{BE79DECD-2B85-44DD-8F95-3D10214F7994}" srcOrd="1" destOrd="0" presId="urn:microsoft.com/office/officeart/2009/3/layout/IncreasingArrowsProcess"/>
    <dgm:cxn modelId="{31C5058D-4358-4EE6-8EDD-6E24E16CAD6D}" type="presParOf" srcId="{416BA682-79EC-4DF3-ACF9-48E2389C5682}" destId="{DAC40FCC-C26D-4BF3-BB3C-6176CDD81F79}" srcOrd="2" destOrd="0" presId="urn:microsoft.com/office/officeart/2009/3/layout/IncreasingArrowsProcess"/>
    <dgm:cxn modelId="{8C02FCD0-BFB8-4E7B-BB45-245909D402F6}" type="presParOf" srcId="{416BA682-79EC-4DF3-ACF9-48E2389C5682}" destId="{25975967-A866-4DD0-A13A-060E684609B6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A7854495-512C-46CD-B1E0-5701D6345BF6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D327492-EA7F-4923-B64E-539C956DBD86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Порядок соединений может уточняться круглыми скобками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, как и в случае всех других выражений (в этом 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смысле 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JOIN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рассматривается как оператор, возвращающий таблицу).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B10FC34D-144A-4841-9D32-936224EACA1F}" type="parTrans" cxnId="{AD3140D3-9518-4651-B18E-F166678C0FDA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7B005AFA-0227-491F-AEE4-6134C8197DE8}" type="sibTrans" cxnId="{AD3140D3-9518-4651-B18E-F166678C0FDA}">
      <dgm:prSet custT="1"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2B9E20C2-DDF0-4567-BAB1-968B837D75B0}">
      <dgm:prSet custT="1"/>
      <dgm:spPr/>
      <dgm:t>
        <a:bodyPr/>
        <a:lstStyle/>
        <a:p>
          <a:r>
            <a:rPr lang="ru-RU" sz="2000" b="1" smtClean="0">
              <a:latin typeface="Arial" pitchFamily="34" charset="0"/>
              <a:cs typeface="Arial" pitchFamily="34" charset="0"/>
            </a:rPr>
            <a:t>Использование скобок важно в связи с тем, что результат нескольких внешних соединений зависит от порядка их выполнения.</a:t>
          </a:r>
          <a:endParaRPr lang="ru-RU" sz="2000" b="1" dirty="0" smtClean="0">
            <a:latin typeface="Arial" pitchFamily="34" charset="0"/>
            <a:cs typeface="Arial" pitchFamily="34" charset="0"/>
          </a:endParaRPr>
        </a:p>
      </dgm:t>
    </dgm:pt>
    <dgm:pt modelId="{A823CAB8-740C-4FD7-B161-2E8C86B9B0D7}" type="parTrans" cxnId="{702FE07D-EB52-44AD-85FB-D996C4A21820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BE09F980-3CA8-432B-8E05-8E725120C5BF}" type="sibTrans" cxnId="{702FE07D-EB52-44AD-85FB-D996C4A21820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623B4B57-7445-4D6B-952E-F074678FB793}" type="pres">
      <dgm:prSet presAssocID="{A7854495-512C-46CD-B1E0-5701D6345BF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32742C-505A-47FA-9B31-E2734BF1B16D}" type="pres">
      <dgm:prSet presAssocID="{A7854495-512C-46CD-B1E0-5701D6345BF6}" presName="dummyMaxCanvas" presStyleCnt="0">
        <dgm:presLayoutVars/>
      </dgm:prSet>
      <dgm:spPr/>
    </dgm:pt>
    <dgm:pt modelId="{236A13CB-E716-416E-A50D-0B288346420E}" type="pres">
      <dgm:prSet presAssocID="{A7854495-512C-46CD-B1E0-5701D6345BF6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BC3EE-8E85-47F0-B10A-5C33EC1FEFA5}" type="pres">
      <dgm:prSet presAssocID="{A7854495-512C-46CD-B1E0-5701D6345BF6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9508D-3F78-4A9F-A3B8-E61E70905083}" type="pres">
      <dgm:prSet presAssocID="{A7854495-512C-46CD-B1E0-5701D6345BF6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676AF-ABAE-44C2-879F-9327A2D15B40}" type="pres">
      <dgm:prSet presAssocID="{A7854495-512C-46CD-B1E0-5701D6345BF6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6150C-35A2-4646-BDAA-4B4CE2121AE3}" type="pres">
      <dgm:prSet presAssocID="{A7854495-512C-46CD-B1E0-5701D6345BF6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3ED379-CD6E-4390-AC93-DFB2F10D8905}" type="presOf" srcId="{7B005AFA-0227-491F-AEE4-6134C8197DE8}" destId="{2DE9508D-3F78-4A9F-A3B8-E61E70905083}" srcOrd="0" destOrd="0" presId="urn:microsoft.com/office/officeart/2005/8/layout/vProcess5"/>
    <dgm:cxn modelId="{E98E0D0C-6EBF-426C-BF4C-A3BDF36A25DB}" type="presOf" srcId="{2B9E20C2-DDF0-4567-BAB1-968B837D75B0}" destId="{037BC3EE-8E85-47F0-B10A-5C33EC1FEFA5}" srcOrd="0" destOrd="0" presId="urn:microsoft.com/office/officeart/2005/8/layout/vProcess5"/>
    <dgm:cxn modelId="{5DFD6DCA-6A98-4288-9069-F61B2112A5EF}" type="presOf" srcId="{3D327492-EA7F-4923-B64E-539C956DBD86}" destId="{946676AF-ABAE-44C2-879F-9327A2D15B40}" srcOrd="1" destOrd="0" presId="urn:microsoft.com/office/officeart/2005/8/layout/vProcess5"/>
    <dgm:cxn modelId="{702FE07D-EB52-44AD-85FB-D996C4A21820}" srcId="{A7854495-512C-46CD-B1E0-5701D6345BF6}" destId="{2B9E20C2-DDF0-4567-BAB1-968B837D75B0}" srcOrd="1" destOrd="0" parTransId="{A823CAB8-740C-4FD7-B161-2E8C86B9B0D7}" sibTransId="{BE09F980-3CA8-432B-8E05-8E725120C5BF}"/>
    <dgm:cxn modelId="{5D01AB76-34F2-47BC-83B8-2AEA3ED54E1D}" type="presOf" srcId="{2B9E20C2-DDF0-4567-BAB1-968B837D75B0}" destId="{7746150C-35A2-4646-BDAA-4B4CE2121AE3}" srcOrd="1" destOrd="0" presId="urn:microsoft.com/office/officeart/2005/8/layout/vProcess5"/>
    <dgm:cxn modelId="{33C4E77F-1A62-4F10-B2FC-1C67BF99770D}" type="presOf" srcId="{A7854495-512C-46CD-B1E0-5701D6345BF6}" destId="{623B4B57-7445-4D6B-952E-F074678FB793}" srcOrd="0" destOrd="0" presId="urn:microsoft.com/office/officeart/2005/8/layout/vProcess5"/>
    <dgm:cxn modelId="{C31EE799-90A6-439B-8F27-FAEA22F78650}" type="presOf" srcId="{3D327492-EA7F-4923-B64E-539C956DBD86}" destId="{236A13CB-E716-416E-A50D-0B288346420E}" srcOrd="0" destOrd="0" presId="urn:microsoft.com/office/officeart/2005/8/layout/vProcess5"/>
    <dgm:cxn modelId="{AD3140D3-9518-4651-B18E-F166678C0FDA}" srcId="{A7854495-512C-46CD-B1E0-5701D6345BF6}" destId="{3D327492-EA7F-4923-B64E-539C956DBD86}" srcOrd="0" destOrd="0" parTransId="{B10FC34D-144A-4841-9D32-936224EACA1F}" sibTransId="{7B005AFA-0227-491F-AEE4-6134C8197DE8}"/>
    <dgm:cxn modelId="{26F5EA73-082D-4D75-B882-125305DC9BE9}" type="presParOf" srcId="{623B4B57-7445-4D6B-952E-F074678FB793}" destId="{9932742C-505A-47FA-9B31-E2734BF1B16D}" srcOrd="0" destOrd="0" presId="urn:microsoft.com/office/officeart/2005/8/layout/vProcess5"/>
    <dgm:cxn modelId="{279D752B-F122-4AF5-88BE-126136D9EB08}" type="presParOf" srcId="{623B4B57-7445-4D6B-952E-F074678FB793}" destId="{236A13CB-E716-416E-A50D-0B288346420E}" srcOrd="1" destOrd="0" presId="urn:microsoft.com/office/officeart/2005/8/layout/vProcess5"/>
    <dgm:cxn modelId="{F7268490-EE34-4B34-B685-29AACF5629B5}" type="presParOf" srcId="{623B4B57-7445-4D6B-952E-F074678FB793}" destId="{037BC3EE-8E85-47F0-B10A-5C33EC1FEFA5}" srcOrd="2" destOrd="0" presId="urn:microsoft.com/office/officeart/2005/8/layout/vProcess5"/>
    <dgm:cxn modelId="{1148E87C-62CC-4D96-B993-6FD1AED1E335}" type="presParOf" srcId="{623B4B57-7445-4D6B-952E-F074678FB793}" destId="{2DE9508D-3F78-4A9F-A3B8-E61E70905083}" srcOrd="3" destOrd="0" presId="urn:microsoft.com/office/officeart/2005/8/layout/vProcess5"/>
    <dgm:cxn modelId="{2C25A0F8-0E68-422C-8AF4-4AC67C693120}" type="presParOf" srcId="{623B4B57-7445-4D6B-952E-F074678FB793}" destId="{946676AF-ABAE-44C2-879F-9327A2D15B40}" srcOrd="4" destOrd="0" presId="urn:microsoft.com/office/officeart/2005/8/layout/vProcess5"/>
    <dgm:cxn modelId="{0B655815-3BEE-47A9-A2D4-F77195F82208}" type="presParOf" srcId="{623B4B57-7445-4D6B-952E-F074678FB793}" destId="{7746150C-35A2-4646-BDAA-4B4CE2121AE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21F9D67F-440D-4683-A32B-665A5917848C}" type="presOf" srcId="{41EEE156-812C-45B2-A0E2-67C1334E23B3}" destId="{433E4DE2-9915-4269-92EA-D86023C4FDF5}" srcOrd="0" destOrd="0" presId="urn:microsoft.com/office/officeart/2005/8/layout/default"/>
    <dgm:cxn modelId="{8E39E4BA-6981-47CB-A16A-ED9D522B7E9F}" type="presOf" srcId="{200690E0-2953-46C9-AA4E-4A7FD54A72B7}" destId="{8656F379-6045-46FA-ABAA-BECFEB9101CE}" srcOrd="0" destOrd="0" presId="urn:microsoft.com/office/officeart/2005/8/layout/default"/>
    <dgm:cxn modelId="{0A776FA1-EECF-4BD7-A167-34ACF75536FE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B9E32A13-32AE-4799-A6C1-941CF572F2B0}" type="presOf" srcId="{41EEE156-812C-45B2-A0E2-67C1334E23B3}" destId="{433E4DE2-9915-4269-92EA-D86023C4FDF5}" srcOrd="0" destOrd="0" presId="urn:microsoft.com/office/officeart/2005/8/layout/default"/>
    <dgm:cxn modelId="{3F478CCE-DCB0-4A3D-AEFF-5CD4D6E3F2E8}" type="presOf" srcId="{200690E0-2953-46C9-AA4E-4A7FD54A72B7}" destId="{8656F379-6045-46FA-ABAA-BECFEB9101CE}" srcOrd="0" destOrd="0" presId="urn:microsoft.com/office/officeart/2005/8/layout/default"/>
    <dgm:cxn modelId="{90658FE5-527B-4E6C-BFB7-5AD7BE15955B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7828E59F-E6BA-46D2-A399-0C4958AF300E}" type="presOf" srcId="{200690E0-2953-46C9-AA4E-4A7FD54A72B7}" destId="{8656F379-6045-46FA-ABAA-BECFEB9101CE}" srcOrd="0" destOrd="0" presId="urn:microsoft.com/office/officeart/2005/8/layout/default"/>
    <dgm:cxn modelId="{2BE3DFFC-A517-42AA-BB45-E65F0A6F90B5}" type="presOf" srcId="{41EEE156-812C-45B2-A0E2-67C1334E23B3}" destId="{433E4DE2-9915-4269-92EA-D86023C4FDF5}" srcOrd="0" destOrd="0" presId="urn:microsoft.com/office/officeart/2005/8/layout/default"/>
    <dgm:cxn modelId="{D66110FD-67D3-435E-9D01-91A27E163C50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07B6C1-DFFE-45EF-9E0F-F11D291AF3A7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2BDB706-FC5F-46A7-8177-91BFF76E457C}">
      <dgm:prSet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Синтаксис:</a:t>
          </a:r>
        </a:p>
        <a:p>
          <a:r>
            <a:rPr lang="ru-RU" sz="2400" dirty="0" smtClean="0">
              <a:latin typeface="Arial" pitchFamily="34" charset="0"/>
              <a:cs typeface="Arial" pitchFamily="34" charset="0"/>
            </a:rPr>
            <a:t>В 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SQL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 декартово произведение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2406B7C3-C8CD-428D-8E5F-E522EE668642}" type="parTrans" cxnId="{6EFA6732-7136-441C-B8D8-671B8964AEC3}">
      <dgm:prSet/>
      <dgm:spPr/>
      <dgm:t>
        <a:bodyPr/>
        <a:lstStyle/>
        <a:p>
          <a:endParaRPr lang="ru-RU"/>
        </a:p>
      </dgm:t>
    </dgm:pt>
    <dgm:pt modelId="{7B1288EB-3FF1-45A6-A4C9-9ABF9193251B}" type="sibTrans" cxnId="{6EFA6732-7136-441C-B8D8-671B8964AEC3}">
      <dgm:prSet/>
      <dgm:spPr/>
      <dgm:t>
        <a:bodyPr/>
        <a:lstStyle/>
        <a:p>
          <a:endParaRPr lang="ru-RU"/>
        </a:p>
      </dgm:t>
    </dgm:pt>
    <dgm:pt modelId="{80FF2ED3-2DA2-427F-93E7-8BC2FE15C256}">
      <dgm:prSet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задаются командой 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CROSS JOIN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183DD6D5-FD2B-433B-863A-0EA6F6E0C5D0}" type="parTrans" cxnId="{C3B50794-943D-4224-B090-FF815E9266FD}">
      <dgm:prSet/>
      <dgm:spPr/>
      <dgm:t>
        <a:bodyPr/>
        <a:lstStyle/>
        <a:p>
          <a:endParaRPr lang="ru-RU"/>
        </a:p>
      </dgm:t>
    </dgm:pt>
    <dgm:pt modelId="{6F95B86E-A050-485F-88E7-F35D53943F6E}" type="sibTrans" cxnId="{C3B50794-943D-4224-B090-FF815E9266FD}">
      <dgm:prSet/>
      <dgm:spPr/>
      <dgm:t>
        <a:bodyPr/>
        <a:lstStyle/>
        <a:p>
          <a:endParaRPr lang="ru-RU"/>
        </a:p>
      </dgm:t>
    </dgm:pt>
    <dgm:pt modelId="{AD7B64B1-46FE-40E6-8CBD-AB5D0EC9E6DA}">
      <dgm:prSet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или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90D0C99B-46F9-46B3-A68F-A5883BCA6AAB}" type="parTrans" cxnId="{4781E3A4-1BB9-4519-B2E0-F761F8C97A7B}">
      <dgm:prSet/>
      <dgm:spPr/>
      <dgm:t>
        <a:bodyPr/>
        <a:lstStyle/>
        <a:p>
          <a:endParaRPr lang="ru-RU"/>
        </a:p>
      </dgm:t>
    </dgm:pt>
    <dgm:pt modelId="{638B2836-306D-49E4-BEDE-5D1051A5E2FD}" type="sibTrans" cxnId="{4781E3A4-1BB9-4519-B2E0-F761F8C97A7B}">
      <dgm:prSet/>
      <dgm:spPr/>
      <dgm:t>
        <a:bodyPr/>
        <a:lstStyle/>
        <a:p>
          <a:endParaRPr lang="ru-RU"/>
        </a:p>
      </dgm:t>
    </dgm:pt>
    <dgm:pt modelId="{5B1F6191-FB89-49CF-B9B8-8A97D4226C80}">
      <dgm:prSet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выражается указанием имен перемножаемых таблиц во фразе 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FROM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B1D3E5EB-5E83-4FD3-9584-F64430C9D8C2}" type="parTrans" cxnId="{B50F1C91-8142-42BB-9CCB-6C3C515740AC}">
      <dgm:prSet/>
      <dgm:spPr/>
      <dgm:t>
        <a:bodyPr/>
        <a:lstStyle/>
        <a:p>
          <a:endParaRPr lang="ru-RU"/>
        </a:p>
      </dgm:t>
    </dgm:pt>
    <dgm:pt modelId="{52DE8434-5229-419F-A15D-B81CB7933683}" type="sibTrans" cxnId="{B50F1C91-8142-42BB-9CCB-6C3C515740AC}">
      <dgm:prSet/>
      <dgm:spPr/>
      <dgm:t>
        <a:bodyPr/>
        <a:lstStyle/>
        <a:p>
          <a:endParaRPr lang="ru-RU"/>
        </a:p>
      </dgm:t>
    </dgm:pt>
    <dgm:pt modelId="{53277A26-E58D-4C50-AC5E-861C48F08B20}" type="pres">
      <dgm:prSet presAssocID="{AD07B6C1-DFFE-45EF-9E0F-F11D291AF3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5CDA68-0436-4F0C-9504-BA4C12981993}" type="pres">
      <dgm:prSet presAssocID="{82BDB706-FC5F-46A7-8177-91BFF76E457C}" presName="linNode" presStyleCnt="0"/>
      <dgm:spPr/>
    </dgm:pt>
    <dgm:pt modelId="{489D4A61-C310-4323-B835-FBE372161D4D}" type="pres">
      <dgm:prSet presAssocID="{82BDB706-FC5F-46A7-8177-91BFF76E457C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12213-8DB8-4C59-9F05-3708E1D27A0A}" type="pres">
      <dgm:prSet presAssocID="{82BDB706-FC5F-46A7-8177-91BFF76E457C}" presName="descendantText" presStyleLbl="alignAccFollowNode1" presStyleIdx="0" presStyleCnt="1" custScaleY="116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A6732-7136-441C-B8D8-671B8964AEC3}" srcId="{AD07B6C1-DFFE-45EF-9E0F-F11D291AF3A7}" destId="{82BDB706-FC5F-46A7-8177-91BFF76E457C}" srcOrd="0" destOrd="0" parTransId="{2406B7C3-C8CD-428D-8E5F-E522EE668642}" sibTransId="{7B1288EB-3FF1-45A6-A4C9-9ABF9193251B}"/>
    <dgm:cxn modelId="{42F89C1C-F13A-4707-B4E3-74B0A122698B}" type="presOf" srcId="{AD07B6C1-DFFE-45EF-9E0F-F11D291AF3A7}" destId="{53277A26-E58D-4C50-AC5E-861C48F08B20}" srcOrd="0" destOrd="0" presId="urn:microsoft.com/office/officeart/2005/8/layout/vList5"/>
    <dgm:cxn modelId="{C3B50794-943D-4224-B090-FF815E9266FD}" srcId="{82BDB706-FC5F-46A7-8177-91BFF76E457C}" destId="{80FF2ED3-2DA2-427F-93E7-8BC2FE15C256}" srcOrd="2" destOrd="0" parTransId="{183DD6D5-FD2B-433B-863A-0EA6F6E0C5D0}" sibTransId="{6F95B86E-A050-485F-88E7-F35D53943F6E}"/>
    <dgm:cxn modelId="{F2824301-0A73-474B-93AB-49550FB4A949}" type="presOf" srcId="{80FF2ED3-2DA2-427F-93E7-8BC2FE15C256}" destId="{D0C12213-8DB8-4C59-9F05-3708E1D27A0A}" srcOrd="0" destOrd="2" presId="urn:microsoft.com/office/officeart/2005/8/layout/vList5"/>
    <dgm:cxn modelId="{597836EC-1EA7-4FDE-B8B7-03777EF8BC4F}" type="presOf" srcId="{82BDB706-FC5F-46A7-8177-91BFF76E457C}" destId="{489D4A61-C310-4323-B835-FBE372161D4D}" srcOrd="0" destOrd="0" presId="urn:microsoft.com/office/officeart/2005/8/layout/vList5"/>
    <dgm:cxn modelId="{2D2A29DA-0423-4C29-9EA1-2ACB1FBAF6DA}" type="presOf" srcId="{5B1F6191-FB89-49CF-B9B8-8A97D4226C80}" destId="{D0C12213-8DB8-4C59-9F05-3708E1D27A0A}" srcOrd="0" destOrd="0" presId="urn:microsoft.com/office/officeart/2005/8/layout/vList5"/>
    <dgm:cxn modelId="{4781E3A4-1BB9-4519-B2E0-F761F8C97A7B}" srcId="{82BDB706-FC5F-46A7-8177-91BFF76E457C}" destId="{AD7B64B1-46FE-40E6-8CBD-AB5D0EC9E6DA}" srcOrd="1" destOrd="0" parTransId="{90D0C99B-46F9-46B3-A68F-A5883BCA6AAB}" sibTransId="{638B2836-306D-49E4-BEDE-5D1051A5E2FD}"/>
    <dgm:cxn modelId="{04DF9EEB-0A7E-4077-8AB8-A12A9019383E}" type="presOf" srcId="{AD7B64B1-46FE-40E6-8CBD-AB5D0EC9E6DA}" destId="{D0C12213-8DB8-4C59-9F05-3708E1D27A0A}" srcOrd="0" destOrd="1" presId="urn:microsoft.com/office/officeart/2005/8/layout/vList5"/>
    <dgm:cxn modelId="{B50F1C91-8142-42BB-9CCB-6C3C515740AC}" srcId="{82BDB706-FC5F-46A7-8177-91BFF76E457C}" destId="{5B1F6191-FB89-49CF-B9B8-8A97D4226C80}" srcOrd="0" destOrd="0" parTransId="{B1D3E5EB-5E83-4FD3-9584-F64430C9D8C2}" sibTransId="{52DE8434-5229-419F-A15D-B81CB7933683}"/>
    <dgm:cxn modelId="{E9FCCBC1-782B-411E-A4AB-A17589100E44}" type="presParOf" srcId="{53277A26-E58D-4C50-AC5E-861C48F08B20}" destId="{335CDA68-0436-4F0C-9504-BA4C12981993}" srcOrd="0" destOrd="0" presId="urn:microsoft.com/office/officeart/2005/8/layout/vList5"/>
    <dgm:cxn modelId="{BE9CD0B5-B6A2-4E5B-8C75-E54CF138EDC9}" type="presParOf" srcId="{335CDA68-0436-4F0C-9504-BA4C12981993}" destId="{489D4A61-C310-4323-B835-FBE372161D4D}" srcOrd="0" destOrd="0" presId="urn:microsoft.com/office/officeart/2005/8/layout/vList5"/>
    <dgm:cxn modelId="{017221B3-192D-4D83-9C1B-5CF3F2B947F2}" type="presParOf" srcId="{335CDA68-0436-4F0C-9504-BA4C12981993}" destId="{D0C12213-8DB8-4C59-9F05-3708E1D27A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F9CFA6CE-B9D4-4FEF-B7A2-9605450E4B40}" type="presOf" srcId="{41EEE156-812C-45B2-A0E2-67C1334E23B3}" destId="{433E4DE2-9915-4269-92EA-D86023C4FDF5}" srcOrd="0" destOrd="0" presId="urn:microsoft.com/office/officeart/2005/8/layout/default"/>
    <dgm:cxn modelId="{70664E04-04A0-4751-A674-A9E316B0B869}" type="presOf" srcId="{200690E0-2953-46C9-AA4E-4A7FD54A72B7}" destId="{8656F379-6045-46FA-ABAA-BECFEB9101CE}" srcOrd="0" destOrd="0" presId="urn:microsoft.com/office/officeart/2005/8/layout/default"/>
    <dgm:cxn modelId="{D1399AE1-C143-4886-882B-0C2FDC5E8627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24905E31-D0A6-41D0-AB24-A7BB5A6B750E}" type="presOf" srcId="{41EEE156-812C-45B2-A0E2-67C1334E23B3}" destId="{433E4DE2-9915-4269-92EA-D86023C4FDF5}" srcOrd="0" destOrd="0" presId="urn:microsoft.com/office/officeart/2005/8/layout/default"/>
    <dgm:cxn modelId="{F87F2ECD-1D98-4410-B813-45AD523886F8}" type="presOf" srcId="{200690E0-2953-46C9-AA4E-4A7FD54A72B7}" destId="{8656F379-6045-46FA-ABAA-BECFEB9101CE}" srcOrd="0" destOrd="0" presId="urn:microsoft.com/office/officeart/2005/8/layout/default"/>
    <dgm:cxn modelId="{35828C76-17A2-478A-99D7-09EE6BB6BCBC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3361E08F-1F04-4470-AEE1-D7C2C1F6862F}" type="presOf" srcId="{41EEE156-812C-45B2-A0E2-67C1334E23B3}" destId="{433E4DE2-9915-4269-92EA-D86023C4FDF5}" srcOrd="0" destOrd="0" presId="urn:microsoft.com/office/officeart/2005/8/layout/default"/>
    <dgm:cxn modelId="{B8D57F7D-1A82-472F-A971-A06540F04386}" type="presOf" srcId="{200690E0-2953-46C9-AA4E-4A7FD54A72B7}" destId="{8656F379-6045-46FA-ABAA-BECFEB9101CE}" srcOrd="0" destOrd="0" presId="urn:microsoft.com/office/officeart/2005/8/layout/default"/>
    <dgm:cxn modelId="{00BB0AA7-E2D2-4BAA-8C74-A5D234B25655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CAF28688-4D67-47C4-AA6A-63FB5F8CA414}" type="presOf" srcId="{200690E0-2953-46C9-AA4E-4A7FD54A72B7}" destId="{8656F379-6045-46FA-ABAA-BECFEB9101CE}" srcOrd="0" destOrd="0" presId="urn:microsoft.com/office/officeart/2005/8/layout/default"/>
    <dgm:cxn modelId="{50A245BC-CA7B-4929-8110-07C4B85E71CF}" type="presOf" srcId="{41EEE156-812C-45B2-A0E2-67C1334E23B3}" destId="{433E4DE2-9915-4269-92EA-D86023C4FDF5}" srcOrd="0" destOrd="0" presId="urn:microsoft.com/office/officeart/2005/8/layout/default"/>
    <dgm:cxn modelId="{732BC051-A867-4EAB-8657-9C3942BE2D83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EE97FB4A-0FE0-4DFC-BB83-25B819DBD118}" type="presOf" srcId="{200690E0-2953-46C9-AA4E-4A7FD54A72B7}" destId="{8656F379-6045-46FA-ABAA-BECFEB9101CE}" srcOrd="0" destOrd="0" presId="urn:microsoft.com/office/officeart/2005/8/layout/default"/>
    <dgm:cxn modelId="{93934253-595C-448D-A6B5-0E14E59CC20B}" type="presOf" srcId="{41EEE156-812C-45B2-A0E2-67C1334E23B3}" destId="{433E4DE2-9915-4269-92EA-D86023C4FDF5}" srcOrd="0" destOrd="0" presId="urn:microsoft.com/office/officeart/2005/8/layout/default"/>
    <dgm:cxn modelId="{3D1D62EB-C1F7-4FE3-8D75-2CD32CA0E27E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CAA1A775-1E7C-4A7C-BDCF-D9F2D2029961}" type="presOf" srcId="{200690E0-2953-46C9-AA4E-4A7FD54A72B7}" destId="{8656F379-6045-46FA-ABAA-BECFEB9101CE}" srcOrd="0" destOrd="0" presId="urn:microsoft.com/office/officeart/2005/8/layout/default"/>
    <dgm:cxn modelId="{FA54C275-1ACA-4BD6-8ACB-EE75223F6518}" type="presOf" srcId="{41EEE156-812C-45B2-A0E2-67C1334E23B3}" destId="{433E4DE2-9915-4269-92EA-D86023C4FDF5}" srcOrd="0" destOrd="0" presId="urn:microsoft.com/office/officeart/2005/8/layout/default"/>
    <dgm:cxn modelId="{9629B114-2039-47A2-BBB4-9757C76E5982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FCF24BCD-2862-43A0-91A4-C9602A94F3C1}" type="presOf" srcId="{200690E0-2953-46C9-AA4E-4A7FD54A72B7}" destId="{8656F379-6045-46FA-ABAA-BECFEB9101CE}" srcOrd="0" destOrd="0" presId="urn:microsoft.com/office/officeart/2005/8/layout/default"/>
    <dgm:cxn modelId="{FFF2B243-FDF0-406C-BE04-51985D1A533C}" type="presOf" srcId="{41EEE156-812C-45B2-A0E2-67C1334E23B3}" destId="{433E4DE2-9915-4269-92EA-D86023C4FDF5}" srcOrd="0" destOrd="0" presId="urn:microsoft.com/office/officeart/2005/8/layout/default"/>
    <dgm:cxn modelId="{D7453300-C55A-43AA-80D3-407AA86EC256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FEE2AFE2-359A-4163-B221-B53052952C8D}" type="presOf" srcId="{41EEE156-812C-45B2-A0E2-67C1334E23B3}" destId="{433E4DE2-9915-4269-92EA-D86023C4FDF5}" srcOrd="0" destOrd="0" presId="urn:microsoft.com/office/officeart/2005/8/layout/default"/>
    <dgm:cxn modelId="{8B4CE614-435B-44EF-8E0C-98A0E0A550A8}" type="presOf" srcId="{200690E0-2953-46C9-AA4E-4A7FD54A72B7}" destId="{8656F379-6045-46FA-ABAA-BECFEB9101CE}" srcOrd="0" destOrd="0" presId="urn:microsoft.com/office/officeart/2005/8/layout/default"/>
    <dgm:cxn modelId="{E992040B-8AFB-4E3F-8716-2AAE20F94400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5FBFE173-E5CC-4B58-8560-E8287533AB72}" type="presOf" srcId="{200690E0-2953-46C9-AA4E-4A7FD54A72B7}" destId="{8656F379-6045-46FA-ABAA-BECFEB9101CE}" srcOrd="0" destOrd="0" presId="urn:microsoft.com/office/officeart/2005/8/layout/default"/>
    <dgm:cxn modelId="{1634605A-B1C2-4B84-92B7-8450631D37F7}" type="presOf" srcId="{41EEE156-812C-45B2-A0E2-67C1334E23B3}" destId="{433E4DE2-9915-4269-92EA-D86023C4FDF5}" srcOrd="0" destOrd="0" presId="urn:microsoft.com/office/officeart/2005/8/layout/default"/>
    <dgm:cxn modelId="{96A47958-4481-47FA-B923-9B81B79214B1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92D61906-A854-4FF7-82A6-7B61DA004484}" type="presOf" srcId="{200690E0-2953-46C9-AA4E-4A7FD54A72B7}" destId="{8656F379-6045-46FA-ABAA-BECFEB9101CE}" srcOrd="0" destOrd="0" presId="urn:microsoft.com/office/officeart/2005/8/layout/default"/>
    <dgm:cxn modelId="{2E1460B4-D042-45D6-B419-8B7E347DBEB6}" type="presOf" srcId="{41EEE156-812C-45B2-A0E2-67C1334E23B3}" destId="{433E4DE2-9915-4269-92EA-D86023C4FDF5}" srcOrd="0" destOrd="0" presId="urn:microsoft.com/office/officeart/2005/8/layout/default"/>
    <dgm:cxn modelId="{542173CA-1430-4766-9AE2-EBA9AAFE58C0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2FF3C-CDC5-4F7C-810E-165CE2D80627}" type="presOf" srcId="{200690E0-2953-46C9-AA4E-4A7FD54A72B7}" destId="{8656F379-6045-46FA-ABAA-BECFEB9101CE}" srcOrd="0" destOrd="0" presId="urn:microsoft.com/office/officeart/2005/8/layout/default"/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9A14E9B5-3737-4B2A-9EC0-232EA4476C00}" type="presOf" srcId="{41EEE156-812C-45B2-A0E2-67C1334E23B3}" destId="{433E4DE2-9915-4269-92EA-D86023C4FDF5}" srcOrd="0" destOrd="0" presId="urn:microsoft.com/office/officeart/2005/8/layout/default"/>
    <dgm:cxn modelId="{9F1DC060-F9A8-44FB-9CFE-2CE8C77B973B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6537BB93-D882-4F54-85F5-783CB80939E6}" type="presOf" srcId="{41EEE156-812C-45B2-A0E2-67C1334E23B3}" destId="{433E4DE2-9915-4269-92EA-D86023C4FDF5}" srcOrd="0" destOrd="0" presId="urn:microsoft.com/office/officeart/2005/8/layout/default"/>
    <dgm:cxn modelId="{AF80605A-7BE7-4702-BCD1-20BF90B802A5}" type="presOf" srcId="{200690E0-2953-46C9-AA4E-4A7FD54A72B7}" destId="{8656F379-6045-46FA-ABAA-BECFEB9101CE}" srcOrd="0" destOrd="0" presId="urn:microsoft.com/office/officeart/2005/8/layout/default"/>
    <dgm:cxn modelId="{F329C21D-9C0C-47F7-B4C4-68D7DD6739D0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3EB4CC4A-9705-45BB-9955-68E0F208C17F}" type="presOf" srcId="{41EEE156-812C-45B2-A0E2-67C1334E23B3}" destId="{433E4DE2-9915-4269-92EA-D86023C4FDF5}" srcOrd="0" destOrd="0" presId="urn:microsoft.com/office/officeart/2005/8/layout/default"/>
    <dgm:cxn modelId="{E39D08BD-2426-4982-B1C5-D2ABAEFD3F8D}" type="presOf" srcId="{200690E0-2953-46C9-AA4E-4A7FD54A72B7}" destId="{8656F379-6045-46FA-ABAA-BECFEB9101CE}" srcOrd="0" destOrd="0" presId="urn:microsoft.com/office/officeart/2005/8/layout/default"/>
    <dgm:cxn modelId="{16B919C3-E3C3-4597-8376-90BBE3E29FF5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0F168F4D-5946-4A42-9E77-D499DD855D67}" type="presOf" srcId="{41EEE156-812C-45B2-A0E2-67C1334E23B3}" destId="{433E4DE2-9915-4269-92EA-D86023C4FDF5}" srcOrd="0" destOrd="0" presId="urn:microsoft.com/office/officeart/2005/8/layout/default"/>
    <dgm:cxn modelId="{6EEEC06F-1B57-4142-B368-1A6836B4E047}" type="presOf" srcId="{200690E0-2953-46C9-AA4E-4A7FD54A72B7}" destId="{8656F379-6045-46FA-ABAA-BECFEB9101CE}" srcOrd="0" destOrd="0" presId="urn:microsoft.com/office/officeart/2005/8/layout/default"/>
    <dgm:cxn modelId="{F5C82055-BA78-4069-9386-4ACDB84AEAC0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1C51CB0F-5B23-462E-92CD-7AF24ABAFDC8}" type="presOf" srcId="{41EEE156-812C-45B2-A0E2-67C1334E23B3}" destId="{433E4DE2-9915-4269-92EA-D86023C4FDF5}" srcOrd="0" destOrd="0" presId="urn:microsoft.com/office/officeart/2005/8/layout/default"/>
    <dgm:cxn modelId="{3B837EDF-3591-4069-8457-A43179B07760}" type="presOf" srcId="{200690E0-2953-46C9-AA4E-4A7FD54A72B7}" destId="{8656F379-6045-46FA-ABAA-BECFEB9101CE}" srcOrd="0" destOrd="0" presId="urn:microsoft.com/office/officeart/2005/8/layout/default"/>
    <dgm:cxn modelId="{B5AF17F2-F803-49D2-B932-B9CDBDB5F13E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15552602-686D-49E8-AF65-6FCEDE02036F}" type="presOf" srcId="{200690E0-2953-46C9-AA4E-4A7FD54A72B7}" destId="{8656F379-6045-46FA-ABAA-BECFEB9101CE}" srcOrd="0" destOrd="0" presId="urn:microsoft.com/office/officeart/2005/8/layout/default"/>
    <dgm:cxn modelId="{EE16E629-1988-460E-A744-651622B809BA}" type="presOf" srcId="{41EEE156-812C-45B2-A0E2-67C1334E23B3}" destId="{433E4DE2-9915-4269-92EA-D86023C4FDF5}" srcOrd="0" destOrd="0" presId="urn:microsoft.com/office/officeart/2005/8/layout/default"/>
    <dgm:cxn modelId="{EA1E83E9-C836-4115-A4CE-D040A8F178E9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1BC9D7C5-C73C-47E3-BCB4-83610D070DD3}" type="presOf" srcId="{41EEE156-812C-45B2-A0E2-67C1334E23B3}" destId="{433E4DE2-9915-4269-92EA-D86023C4FDF5}" srcOrd="0" destOrd="0" presId="urn:microsoft.com/office/officeart/2005/8/layout/default"/>
    <dgm:cxn modelId="{EEEF5355-D2AE-447D-AAB5-F24807D1A838}" type="presOf" srcId="{200690E0-2953-46C9-AA4E-4A7FD54A72B7}" destId="{8656F379-6045-46FA-ABAA-BECFEB9101CE}" srcOrd="0" destOrd="0" presId="urn:microsoft.com/office/officeart/2005/8/layout/default"/>
    <dgm:cxn modelId="{EC8FCD05-C78C-4177-9C1E-E4DDD655C217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F31A7673-5AEE-442E-AF91-9A0EFA6086B1}" type="presOf" srcId="{200690E0-2953-46C9-AA4E-4A7FD54A72B7}" destId="{8656F379-6045-46FA-ABAA-BECFEB9101CE}" srcOrd="0" destOrd="0" presId="urn:microsoft.com/office/officeart/2005/8/layout/default"/>
    <dgm:cxn modelId="{42D625CE-1C36-4E36-B5E7-F89DF811603B}" type="presOf" srcId="{41EEE156-812C-45B2-A0E2-67C1334E23B3}" destId="{433E4DE2-9915-4269-92EA-D86023C4FDF5}" srcOrd="0" destOrd="0" presId="urn:microsoft.com/office/officeart/2005/8/layout/default"/>
    <dgm:cxn modelId="{452BA190-45C7-47B9-9640-AD1B39130D8D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2E363977-BD76-42A1-AFD2-D64EEE53BE8F}" type="presOf" srcId="{41EEE156-812C-45B2-A0E2-67C1334E23B3}" destId="{433E4DE2-9915-4269-92EA-D86023C4FDF5}" srcOrd="0" destOrd="0" presId="urn:microsoft.com/office/officeart/2005/8/layout/default"/>
    <dgm:cxn modelId="{BE8DED85-6C04-45BE-ADC0-105B0629980E}" type="presOf" srcId="{200690E0-2953-46C9-AA4E-4A7FD54A72B7}" destId="{8656F379-6045-46FA-ABAA-BECFEB9101CE}" srcOrd="0" destOrd="0" presId="urn:microsoft.com/office/officeart/2005/8/layout/default"/>
    <dgm:cxn modelId="{7F5A21E5-780F-4B62-8D8E-1C36143880CC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136D35CA-E72F-4AFC-A6BC-151042510B33}" type="presOf" srcId="{200690E0-2953-46C9-AA4E-4A7FD54A72B7}" destId="{8656F379-6045-46FA-ABAA-BECFEB9101CE}" srcOrd="0" destOrd="0" presId="urn:microsoft.com/office/officeart/2005/8/layout/default"/>
    <dgm:cxn modelId="{D9864CCC-49AF-4BC1-8382-0C110D1C9043}" type="presOf" srcId="{41EEE156-812C-45B2-A0E2-67C1334E23B3}" destId="{433E4DE2-9915-4269-92EA-D86023C4FDF5}" srcOrd="0" destOrd="0" presId="urn:microsoft.com/office/officeart/2005/8/layout/default"/>
    <dgm:cxn modelId="{0F1DDF61-33F5-4AB2-9D79-D3D44068BE35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B89B4497-34F6-43F0-B44F-28FEDCF8DD5F}" type="presOf" srcId="{41EEE156-812C-45B2-A0E2-67C1334E23B3}" destId="{433E4DE2-9915-4269-92EA-D86023C4FDF5}" srcOrd="0" destOrd="0" presId="urn:microsoft.com/office/officeart/2005/8/layout/default"/>
    <dgm:cxn modelId="{385CEA65-D5CC-43B2-8604-B2CC666AE7E8}" type="presOf" srcId="{200690E0-2953-46C9-AA4E-4A7FD54A72B7}" destId="{8656F379-6045-46FA-ABAA-BECFEB9101CE}" srcOrd="0" destOrd="0" presId="urn:microsoft.com/office/officeart/2005/8/layout/default"/>
    <dgm:cxn modelId="{28D254BE-CB44-4E6F-82A3-FE83C95AE074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3647C366-D746-44FF-A556-7E50BA4BE8CB}" type="presOf" srcId="{200690E0-2953-46C9-AA4E-4A7FD54A72B7}" destId="{8656F379-6045-46FA-ABAA-BECFEB9101CE}" srcOrd="0" destOrd="0" presId="urn:microsoft.com/office/officeart/2005/8/layout/default"/>
    <dgm:cxn modelId="{323ED443-5C13-40C3-A893-BADEA0AD4415}" type="presOf" srcId="{41EEE156-812C-45B2-A0E2-67C1334E23B3}" destId="{433E4DE2-9915-4269-92EA-D86023C4FDF5}" srcOrd="0" destOrd="0" presId="urn:microsoft.com/office/officeart/2005/8/layout/default"/>
    <dgm:cxn modelId="{C8B23FF7-3F3D-40B4-9F9D-EE72E6BEC25D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40F7C859-5F68-4B46-88C8-28EB4A035E64}" type="presOf" srcId="{41EEE156-812C-45B2-A0E2-67C1334E23B3}" destId="{433E4DE2-9915-4269-92EA-D86023C4FDF5}" srcOrd="0" destOrd="0" presId="urn:microsoft.com/office/officeart/2005/8/layout/default"/>
    <dgm:cxn modelId="{55DC907B-0287-49B8-8705-8F56CBF4218D}" type="presOf" srcId="{200690E0-2953-46C9-AA4E-4A7FD54A72B7}" destId="{8656F379-6045-46FA-ABAA-BECFEB9101CE}" srcOrd="0" destOrd="0" presId="urn:microsoft.com/office/officeart/2005/8/layout/default"/>
    <dgm:cxn modelId="{953127A2-B6BC-4B6F-A2FE-4E12A5E7EDF5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F53CBF1D-63F8-4E7D-8967-49778482CBCB}" type="presOf" srcId="{200690E0-2953-46C9-AA4E-4A7FD54A72B7}" destId="{8656F379-6045-46FA-ABAA-BECFEB9101CE}" srcOrd="0" destOrd="0" presId="urn:microsoft.com/office/officeart/2005/8/layout/default"/>
    <dgm:cxn modelId="{EF8D4E37-8C4D-4292-B42C-85B6D819B69F}" type="presOf" srcId="{41EEE156-812C-45B2-A0E2-67C1334E23B3}" destId="{433E4DE2-9915-4269-92EA-D86023C4FDF5}" srcOrd="0" destOrd="0" presId="urn:microsoft.com/office/officeart/2005/8/layout/default"/>
    <dgm:cxn modelId="{79A9727A-A115-4A61-8248-B1EE184761AE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Назад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 custScaleX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74BD59CD-1C8D-4A18-8448-9C450FB752B1}" type="presOf" srcId="{200690E0-2953-46C9-AA4E-4A7FD54A72B7}" destId="{8656F379-6045-46FA-ABAA-BECFEB9101CE}" srcOrd="0" destOrd="0" presId="urn:microsoft.com/office/officeart/2005/8/layout/default"/>
    <dgm:cxn modelId="{FADE8F07-DD97-4152-A0F4-6AF412787FA1}" type="presOf" srcId="{41EEE156-812C-45B2-A0E2-67C1334E23B3}" destId="{433E4DE2-9915-4269-92EA-D86023C4FDF5}" srcOrd="0" destOrd="0" presId="urn:microsoft.com/office/officeart/2005/8/layout/default"/>
    <dgm:cxn modelId="{96E814E2-5242-48BF-9E61-D2C83EFE02F0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0690E0-2953-46C9-AA4E-4A7FD54A72B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EE156-812C-45B2-A0E2-67C1334E23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</a:t>
          </a:r>
          <a:endParaRPr lang="ru-RU" b="1" dirty="0">
            <a:solidFill>
              <a:schemeClr val="tx1"/>
            </a:solidFill>
          </a:endParaRPr>
        </a:p>
      </dgm:t>
    </dgm:pt>
    <dgm:pt modelId="{B9FE0628-6CC3-4A75-80C5-8DC685EE61D9}" type="par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03CCB9-376B-404F-8554-67EAE335B671}" type="sibTrans" cxnId="{90010F9E-8920-42CC-9257-45AC5CED6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6F379-6045-46FA-ABAA-BECFEB9101CE}" type="pres">
      <dgm:prSet presAssocID="{200690E0-2953-46C9-AA4E-4A7FD54A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E4DE2-9915-4269-92EA-D86023C4FDF5}" type="pres">
      <dgm:prSet presAssocID="{41EEE156-812C-45B2-A0E2-67C1334E23B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10F9E-8920-42CC-9257-45AC5CED60A5}" srcId="{200690E0-2953-46C9-AA4E-4A7FD54A72B7}" destId="{41EEE156-812C-45B2-A0E2-67C1334E23B3}" srcOrd="0" destOrd="0" parTransId="{B9FE0628-6CC3-4A75-80C5-8DC685EE61D9}" sibTransId="{F703CCB9-376B-404F-8554-67EAE335B671}"/>
    <dgm:cxn modelId="{1E1D152E-4048-40B7-B245-E07A4385158F}" type="presOf" srcId="{200690E0-2953-46C9-AA4E-4A7FD54A72B7}" destId="{8656F379-6045-46FA-ABAA-BECFEB9101CE}" srcOrd="0" destOrd="0" presId="urn:microsoft.com/office/officeart/2005/8/layout/default"/>
    <dgm:cxn modelId="{5D601A25-9BB7-4781-8023-9358B418CBF8}" type="presOf" srcId="{41EEE156-812C-45B2-A0E2-67C1334E23B3}" destId="{433E4DE2-9915-4269-92EA-D86023C4FDF5}" srcOrd="0" destOrd="0" presId="urn:microsoft.com/office/officeart/2005/8/layout/default"/>
    <dgm:cxn modelId="{45AF26E5-1BFE-48D3-99C8-A3B2FA22DFB4}" type="presParOf" srcId="{8656F379-6045-46FA-ABAA-BECFEB9101CE}" destId="{433E4DE2-9915-4269-92EA-D86023C4FDF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64A4C-04B1-43C2-B339-F99777880006}">
      <dsp:nvSpPr>
        <dsp:cNvPr id="0" name=""/>
        <dsp:cNvSpPr/>
      </dsp:nvSpPr>
      <dsp:spPr>
        <a:xfrm rot="5400000">
          <a:off x="-177110" y="180294"/>
          <a:ext cx="1180736" cy="82651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Arial" pitchFamily="34" charset="0"/>
            <a:cs typeface="Arial" pitchFamily="34" charset="0"/>
          </a:endParaRPr>
        </a:p>
      </dsp:txBody>
      <dsp:txXfrm rot="-5400000">
        <a:off x="1" y="416442"/>
        <a:ext cx="826515" cy="354221"/>
      </dsp:txXfrm>
    </dsp:sp>
    <dsp:sp modelId="{F4B4879D-F9CC-4B2E-88E4-AF3A555B3D4C}">
      <dsp:nvSpPr>
        <dsp:cNvPr id="0" name=""/>
        <dsp:cNvSpPr/>
      </dsp:nvSpPr>
      <dsp:spPr>
        <a:xfrm rot="5400000">
          <a:off x="5373837" y="-4544137"/>
          <a:ext cx="767478" cy="9862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База данных – это набор логически взаимосвязанных таблиц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. 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826516" y="40649"/>
        <a:ext cx="9824657" cy="692548"/>
      </dsp:txXfrm>
    </dsp:sp>
    <dsp:sp modelId="{C4738503-2DB3-45A0-8E4D-4D8F129E639B}">
      <dsp:nvSpPr>
        <dsp:cNvPr id="0" name=""/>
        <dsp:cNvSpPr/>
      </dsp:nvSpPr>
      <dsp:spPr>
        <a:xfrm rot="5400000">
          <a:off x="-177110" y="1394959"/>
          <a:ext cx="1180736" cy="826515"/>
        </a:xfrm>
        <a:prstGeom prst="chevron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i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631107"/>
        <a:ext cx="826515" cy="354221"/>
      </dsp:txXfrm>
    </dsp:sp>
    <dsp:sp modelId="{F19D7876-D11D-49DB-A9CC-4883640AFE8A}">
      <dsp:nvSpPr>
        <dsp:cNvPr id="0" name=""/>
        <dsp:cNvSpPr/>
      </dsp:nvSpPr>
      <dsp:spPr>
        <a:xfrm rot="5400000">
          <a:off x="5228722" y="-3329472"/>
          <a:ext cx="1057708" cy="9862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Связь между таблицами устанавливается между </a:t>
          </a:r>
          <a:r>
            <a:rPr lang="ru-RU" sz="2400" b="1" i="1" kern="1200" dirty="0" smtClean="0">
              <a:latin typeface="Arial" pitchFamily="34" charset="0"/>
              <a:cs typeface="Arial" pitchFamily="34" charset="0"/>
            </a:rPr>
            <a:t>первичным ключом</a:t>
          </a:r>
          <a:r>
            <a:rPr lang="ru-RU" sz="2400" i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родительской таблицы и внешним ключом </a:t>
          </a:r>
          <a:r>
            <a:rPr lang="ru-RU" sz="2400" b="1" i="1" kern="1200" dirty="0" smtClean="0">
              <a:latin typeface="Arial" pitchFamily="34" charset="0"/>
              <a:cs typeface="Arial" pitchFamily="34" charset="0"/>
            </a:rPr>
            <a:t>дочерней таблицы.</a:t>
          </a:r>
          <a:r>
            <a:rPr lang="ru-RU" sz="2400" i="1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400" i="1" kern="1200" dirty="0">
            <a:latin typeface="Arial" pitchFamily="34" charset="0"/>
            <a:cs typeface="Arial" pitchFamily="34" charset="0"/>
          </a:endParaRPr>
        </a:p>
      </dsp:txBody>
      <dsp:txXfrm rot="-5400000">
        <a:off x="826516" y="1124367"/>
        <a:ext cx="9810489" cy="954442"/>
      </dsp:txXfrm>
    </dsp:sp>
    <dsp:sp modelId="{A9BDEE8D-CCBE-4C37-967B-9FFD07B2624C}">
      <dsp:nvSpPr>
        <dsp:cNvPr id="0" name=""/>
        <dsp:cNvSpPr/>
      </dsp:nvSpPr>
      <dsp:spPr>
        <a:xfrm rot="5400000">
          <a:off x="-177110" y="2542720"/>
          <a:ext cx="1180736" cy="826515"/>
        </a:xfrm>
        <a:prstGeom prst="chevron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i="1" kern="1200" dirty="0" smtClean="0">
            <a:latin typeface="Arial" pitchFamily="34" charset="0"/>
            <a:cs typeface="Arial" pitchFamily="34" charset="0"/>
          </a:endParaRPr>
        </a:p>
      </dsp:txBody>
      <dsp:txXfrm rot="-5400000">
        <a:off x="1" y="2778868"/>
        <a:ext cx="826515" cy="354221"/>
      </dsp:txXfrm>
    </dsp:sp>
    <dsp:sp modelId="{CBD04CCC-6AB4-42C5-BBB0-A7BA74A85599}">
      <dsp:nvSpPr>
        <dsp:cNvPr id="0" name=""/>
        <dsp:cNvSpPr/>
      </dsp:nvSpPr>
      <dsp:spPr>
        <a:xfrm rot="5400000">
          <a:off x="5295627" y="-2181711"/>
          <a:ext cx="923898" cy="9862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Столбец (или совокупность столбцов) дочерней таблицы, определённый для связи с родительской таблицей, называется </a:t>
          </a:r>
          <a:r>
            <a:rPr lang="ru-RU" sz="2400" b="1" i="1" kern="1200" dirty="0" smtClean="0">
              <a:latin typeface="Arial" pitchFamily="34" charset="0"/>
              <a:cs typeface="Arial" pitchFamily="34" charset="0"/>
            </a:rPr>
            <a:t>внешним ключом</a:t>
          </a:r>
          <a:r>
            <a:rPr lang="ru-RU" sz="2400" i="1" kern="1200" dirty="0" smtClean="0">
              <a:latin typeface="Arial" pitchFamily="34" charset="0"/>
              <a:cs typeface="Arial" pitchFamily="34" charset="0"/>
            </a:rPr>
            <a:t>. </a:t>
          </a:r>
        </a:p>
      </dsp:txBody>
      <dsp:txXfrm rot="-5400000">
        <a:off x="826516" y="2332501"/>
        <a:ext cx="9817021" cy="833696"/>
      </dsp:txXfrm>
    </dsp:sp>
    <dsp:sp modelId="{A660D384-3D41-44DC-B585-F6D65DFE4B52}">
      <dsp:nvSpPr>
        <dsp:cNvPr id="0" name=""/>
        <dsp:cNvSpPr/>
      </dsp:nvSpPr>
      <dsp:spPr>
        <a:xfrm rot="5400000">
          <a:off x="-177110" y="3612271"/>
          <a:ext cx="1180736" cy="826515"/>
        </a:xfrm>
        <a:prstGeom prst="chevron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Arial" pitchFamily="34" charset="0"/>
            <a:cs typeface="Arial" pitchFamily="34" charset="0"/>
          </a:endParaRPr>
        </a:p>
      </dsp:txBody>
      <dsp:txXfrm rot="-5400000">
        <a:off x="1" y="3848419"/>
        <a:ext cx="826515" cy="354221"/>
      </dsp:txXfrm>
    </dsp:sp>
    <dsp:sp modelId="{6018861C-45D5-46E4-90CA-095438AA9486}">
      <dsp:nvSpPr>
        <dsp:cNvPr id="0" name=""/>
        <dsp:cNvSpPr/>
      </dsp:nvSpPr>
      <dsp:spPr>
        <a:xfrm rot="5400000">
          <a:off x="5373837" y="-1112160"/>
          <a:ext cx="767478" cy="9862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Наличие внешних ключей является основной для инициирования 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поиска по многим таблицам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.</a:t>
          </a:r>
        </a:p>
      </dsp:txBody>
      <dsp:txXfrm rot="-5400000">
        <a:off x="826516" y="3472626"/>
        <a:ext cx="9824657" cy="692548"/>
      </dsp:txXfrm>
    </dsp:sp>
    <dsp:sp modelId="{4FEB0FCD-D419-4383-87A1-6944FC731093}">
      <dsp:nvSpPr>
        <dsp:cNvPr id="0" name=""/>
        <dsp:cNvSpPr/>
      </dsp:nvSpPr>
      <dsp:spPr>
        <a:xfrm rot="5400000">
          <a:off x="-177110" y="4681821"/>
          <a:ext cx="1180736" cy="826515"/>
        </a:xfrm>
        <a:prstGeom prst="chevr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Arial" pitchFamily="34" charset="0"/>
            <a:cs typeface="Arial" pitchFamily="34" charset="0"/>
          </a:endParaRPr>
        </a:p>
      </dsp:txBody>
      <dsp:txXfrm rot="-5400000">
        <a:off x="1" y="4917969"/>
        <a:ext cx="826515" cy="354221"/>
      </dsp:txXfrm>
    </dsp:sp>
    <dsp:sp modelId="{CA58A507-D72D-4F8F-B2E3-407D5A01C977}">
      <dsp:nvSpPr>
        <dsp:cNvPr id="0" name=""/>
        <dsp:cNvSpPr/>
      </dsp:nvSpPr>
      <dsp:spPr>
        <a:xfrm rot="5400000">
          <a:off x="5373837" y="-42610"/>
          <a:ext cx="767478" cy="9862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Например, кафедры связаны с факультетами, преподаватели работают на кафедрах, группы принадлежат кафедрам и т. д.</a:t>
          </a:r>
        </a:p>
      </dsp:txBody>
      <dsp:txXfrm rot="-5400000">
        <a:off x="826516" y="4542176"/>
        <a:ext cx="9824657" cy="6925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4B1D0-9738-41A8-A026-EBFCC3673FCE}">
      <dsp:nvSpPr>
        <dsp:cNvPr id="0" name=""/>
        <dsp:cNvSpPr/>
      </dsp:nvSpPr>
      <dsp:spPr>
        <a:xfrm rot="5400000">
          <a:off x="6249426" y="-2361712"/>
          <a:ext cx="1856424" cy="67554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используют оператор сравнения для установки соответствия строк из двух таблиц на основе значений общих столбцов в  каждой таблице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. 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3799927" y="178410"/>
        <a:ext cx="6664801" cy="1675178"/>
      </dsp:txXfrm>
    </dsp:sp>
    <dsp:sp modelId="{290C6CD6-7BE6-4FD0-A853-E21D7B260405}">
      <dsp:nvSpPr>
        <dsp:cNvPr id="0" name=""/>
        <dsp:cNvSpPr/>
      </dsp:nvSpPr>
      <dsp:spPr>
        <a:xfrm>
          <a:off x="0" y="992"/>
          <a:ext cx="3799926" cy="203001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Внутренние соединения</a:t>
          </a:r>
          <a:endParaRPr lang="ru-RU" sz="2400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99097" y="100089"/>
        <a:ext cx="3601732" cy="183182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98837-1194-4E65-AE24-F7A9A00A6385}">
      <dsp:nvSpPr>
        <dsp:cNvPr id="0" name=""/>
        <dsp:cNvSpPr/>
      </dsp:nvSpPr>
      <dsp:spPr>
        <a:xfrm rot="5400000">
          <a:off x="-221084" y="223416"/>
          <a:ext cx="1473899" cy="103172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latin typeface="Arial" pitchFamily="34" charset="0"/>
            <a:cs typeface="Arial" pitchFamily="34" charset="0"/>
          </a:endParaRPr>
        </a:p>
      </dsp:txBody>
      <dsp:txXfrm rot="-5400000">
        <a:off x="2" y="518196"/>
        <a:ext cx="1031729" cy="442170"/>
      </dsp:txXfrm>
    </dsp:sp>
    <dsp:sp modelId="{2B787ACD-C266-4E6E-A9BE-F84D053ADAC2}">
      <dsp:nvSpPr>
        <dsp:cNvPr id="0" name=""/>
        <dsp:cNvSpPr/>
      </dsp:nvSpPr>
      <dsp:spPr>
        <a:xfrm rot="5400000">
          <a:off x="5204845" y="-4170784"/>
          <a:ext cx="958034" cy="93042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latin typeface="Arial" pitchFamily="34" charset="0"/>
              <a:cs typeface="Arial" pitchFamily="34" charset="0"/>
            </a:rPr>
            <a:t>В внутренних соединениях</a:t>
          </a:r>
          <a:r>
            <a:rPr lang="ru-RU" sz="2200" kern="1200" dirty="0" smtClean="0">
              <a:latin typeface="Arial" pitchFamily="34" charset="0"/>
              <a:cs typeface="Arial" pitchFamily="34" charset="0"/>
            </a:rPr>
            <a:t> используются  операции сравнения :  = , </a:t>
          </a:r>
          <a:r>
            <a:rPr lang="en-US" sz="2200" kern="1200" dirty="0" smtClean="0">
              <a:latin typeface="Arial" pitchFamily="34" charset="0"/>
              <a:cs typeface="Arial" pitchFamily="34" charset="0"/>
            </a:rPr>
            <a:t>&gt;</a:t>
          </a:r>
          <a:r>
            <a:rPr lang="ru-RU" sz="22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200" kern="1200" dirty="0" smtClean="0">
              <a:latin typeface="Arial" pitchFamily="34" charset="0"/>
              <a:cs typeface="Arial" pitchFamily="34" charset="0"/>
            </a:rPr>
            <a:t>&lt;, &gt;=, &lt;=, !=</a:t>
          </a:r>
          <a:r>
            <a:rPr lang="ru-RU" sz="2200" kern="1200" dirty="0" smtClean="0">
              <a:latin typeface="Arial" pitchFamily="34" charset="0"/>
              <a:cs typeface="Arial" pitchFamily="34" charset="0"/>
            </a:rPr>
            <a:t>. Задаются командой </a:t>
          </a:r>
          <a:r>
            <a:rPr lang="en-US" sz="2200" b="1" kern="1200" dirty="0" smtClean="0">
              <a:latin typeface="Arial" pitchFamily="34" charset="0"/>
              <a:cs typeface="Arial" pitchFamily="34" charset="0"/>
            </a:rPr>
            <a:t>[INNER] JOIN </a:t>
          </a: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во фразе </a:t>
          </a:r>
          <a:r>
            <a:rPr lang="en-US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FROM.</a:t>
          </a:r>
          <a:endParaRPr lang="ru-RU" sz="22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031730" y="49098"/>
        <a:ext cx="9257499" cy="864500"/>
      </dsp:txXfrm>
    </dsp:sp>
    <dsp:sp modelId="{5A6488D3-F4ED-4AA1-972B-3FF3A3CE59BA}">
      <dsp:nvSpPr>
        <dsp:cNvPr id="0" name=""/>
        <dsp:cNvSpPr/>
      </dsp:nvSpPr>
      <dsp:spPr>
        <a:xfrm rot="5400000">
          <a:off x="-221084" y="1399947"/>
          <a:ext cx="1473899" cy="1031729"/>
        </a:xfrm>
        <a:prstGeom prst="chevron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2" y="1694727"/>
        <a:ext cx="1031729" cy="442170"/>
      </dsp:txXfrm>
    </dsp:sp>
    <dsp:sp modelId="{EED90784-7434-4849-AEC3-7EBC03381CD2}">
      <dsp:nvSpPr>
        <dsp:cNvPr id="0" name=""/>
        <dsp:cNvSpPr/>
      </dsp:nvSpPr>
      <dsp:spPr>
        <a:xfrm rot="5400000">
          <a:off x="5204845" y="-2994253"/>
          <a:ext cx="958034" cy="93042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latin typeface="Arial" pitchFamily="34" charset="0"/>
              <a:cs typeface="Arial" pitchFamily="34" charset="0"/>
            </a:rPr>
            <a:t>Внутренние соединения разделяются на эквивалентные соединения и естественные соединения</a:t>
          </a:r>
          <a:r>
            <a:rPr lang="ru-RU" sz="2200" kern="1200" dirty="0" smtClean="0">
              <a:latin typeface="Arial" pitchFamily="34" charset="0"/>
              <a:cs typeface="Arial" pitchFamily="34" charset="0"/>
            </a:rPr>
            <a:t>. 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1031730" y="1225629"/>
        <a:ext cx="9257499" cy="8645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C5787-948B-4EA4-A188-869227200BCC}">
      <dsp:nvSpPr>
        <dsp:cNvPr id="0" name=""/>
        <dsp:cNvSpPr/>
      </dsp:nvSpPr>
      <dsp:spPr>
        <a:xfrm>
          <a:off x="-5747395" y="-879703"/>
          <a:ext cx="6842568" cy="6842568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001C3-B3C8-4A60-BCBF-D62A653E9BB4}">
      <dsp:nvSpPr>
        <dsp:cNvPr id="0" name=""/>
        <dsp:cNvSpPr/>
      </dsp:nvSpPr>
      <dsp:spPr>
        <a:xfrm>
          <a:off x="478714" y="186618"/>
          <a:ext cx="9531121" cy="8975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450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Arial" panose="020B0604020202020204" pitchFamily="34" charset="0"/>
            </a:rPr>
            <a:t>Внутреннее соединение </a:t>
          </a:r>
          <a:r>
            <a:rPr lang="ru-RU" sz="1800" b="0" kern="1200" dirty="0" smtClean="0">
              <a:latin typeface="Arial" panose="020B0604020202020204" pitchFamily="34" charset="0"/>
            </a:rPr>
            <a:t>с помощью фразы </a:t>
          </a:r>
          <a:r>
            <a:rPr lang="en-US" sz="1800" b="1" kern="1200" dirty="0" smtClean="0">
              <a:latin typeface="Arial" panose="020B0604020202020204" pitchFamily="34" charset="0"/>
            </a:rPr>
            <a:t>FROM</a:t>
          </a:r>
          <a:r>
            <a:rPr lang="ru-RU" sz="1800" b="0" kern="1200" dirty="0" smtClean="0">
              <a:latin typeface="Arial" panose="020B0604020202020204" pitchFamily="34" charset="0"/>
            </a:rPr>
            <a:t> создается с помощью оператора </a:t>
          </a:r>
          <a:r>
            <a:rPr lang="en-US" sz="1800" b="1" kern="1200" dirty="0" smtClean="0">
              <a:latin typeface="Arial" panose="020B0604020202020204" pitchFamily="34" charset="0"/>
            </a:rPr>
            <a:t>JOIN</a:t>
          </a:r>
          <a:r>
            <a:rPr lang="ru-RU" sz="1800" b="0" kern="1200" dirty="0" smtClean="0">
              <a:latin typeface="Arial" panose="020B0604020202020204" pitchFamily="34" charset="0"/>
            </a:rPr>
            <a:t> с указанием ключевого слова </a:t>
          </a:r>
          <a:r>
            <a:rPr lang="en-US" sz="1800" b="1" kern="1200" dirty="0" smtClean="0">
              <a:latin typeface="Arial" panose="020B0604020202020204" pitchFamily="34" charset="0"/>
            </a:rPr>
            <a:t>INNER</a:t>
          </a:r>
          <a:r>
            <a:rPr lang="ru-RU" sz="1800" b="0" kern="1200" dirty="0" smtClean="0">
              <a:latin typeface="Arial" panose="020B0604020202020204" pitchFamily="34" charset="0"/>
            </a:rPr>
            <a:t> (впрочем, его можно опустить, так как соединение двух таблиц является внутренним по умолчанию). </a:t>
          </a:r>
          <a:endParaRPr lang="ru-RU" sz="1800" kern="1200" dirty="0"/>
        </a:p>
      </dsp:txBody>
      <dsp:txXfrm>
        <a:off x="478714" y="186618"/>
        <a:ext cx="9531121" cy="897553"/>
      </dsp:txXfrm>
    </dsp:sp>
    <dsp:sp modelId="{BD018145-9FAF-4A20-B337-79768F4CD75C}">
      <dsp:nvSpPr>
        <dsp:cNvPr id="0" name=""/>
        <dsp:cNvSpPr/>
      </dsp:nvSpPr>
      <dsp:spPr>
        <a:xfrm>
          <a:off x="81465" y="238146"/>
          <a:ext cx="794498" cy="7944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97A9CF9-9C86-43B3-9A80-1CDC0AED6A39}">
      <dsp:nvSpPr>
        <dsp:cNvPr id="0" name=""/>
        <dsp:cNvSpPr/>
      </dsp:nvSpPr>
      <dsp:spPr>
        <a:xfrm>
          <a:off x="934166" y="1270688"/>
          <a:ext cx="9075670" cy="6355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450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" panose="020B0604020202020204" pitchFamily="34" charset="0"/>
            </a:rPr>
            <a:t>Если не совпадают имена столбцов, участвующих во внутреннем соединении, или соединение производится не по равенству значений, следует использовать уточненное соединение с фразой </a:t>
          </a:r>
          <a:r>
            <a:rPr lang="en-US" sz="1800" b="1" kern="1200" dirty="0" smtClean="0">
              <a:latin typeface="Arial" panose="020B0604020202020204" pitchFamily="34" charset="0"/>
            </a:rPr>
            <a:t>ON</a:t>
          </a:r>
          <a:r>
            <a:rPr lang="ru-RU" sz="1800" b="0" kern="1200" dirty="0" smtClean="0">
              <a:latin typeface="Arial" panose="020B0604020202020204" pitchFamily="34" charset="0"/>
            </a:rPr>
            <a:t>. </a:t>
          </a:r>
          <a:endParaRPr lang="ru-RU" sz="1800" b="0" kern="1200" dirty="0">
            <a:latin typeface="Arial" panose="020B0604020202020204" pitchFamily="34" charset="0"/>
          </a:endParaRPr>
        </a:p>
      </dsp:txBody>
      <dsp:txXfrm>
        <a:off x="934166" y="1270688"/>
        <a:ext cx="9075670" cy="635598"/>
      </dsp:txXfrm>
    </dsp:sp>
    <dsp:sp modelId="{5935C762-7F44-4954-9C50-44955F19E5FC}">
      <dsp:nvSpPr>
        <dsp:cNvPr id="0" name=""/>
        <dsp:cNvSpPr/>
      </dsp:nvSpPr>
      <dsp:spPr>
        <a:xfrm>
          <a:off x="536917" y="1191238"/>
          <a:ext cx="794498" cy="7944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4D35359-3C31-44FB-9577-B27D7F855940}">
      <dsp:nvSpPr>
        <dsp:cNvPr id="0" name=""/>
        <dsp:cNvSpPr/>
      </dsp:nvSpPr>
      <dsp:spPr>
        <a:xfrm>
          <a:off x="1073953" y="2223781"/>
          <a:ext cx="8935883" cy="6355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450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" panose="020B0604020202020204" pitchFamily="34" charset="0"/>
            </a:rPr>
            <a:t>В этом случае внутреннее соединение с помощью фразы </a:t>
          </a:r>
          <a:r>
            <a:rPr lang="en-US" sz="1800" b="1" kern="1200" dirty="0" smtClean="0">
              <a:latin typeface="Arial" panose="020B0604020202020204" pitchFamily="34" charset="0"/>
            </a:rPr>
            <a:t>FROM</a:t>
          </a:r>
          <a:r>
            <a:rPr lang="ru-RU" sz="1800" b="0" kern="1200" dirty="0" smtClean="0">
              <a:latin typeface="Arial" panose="020B0604020202020204" pitchFamily="34" charset="0"/>
            </a:rPr>
            <a:t> очень похоже на соединение с использованием фразы </a:t>
          </a:r>
          <a:r>
            <a:rPr lang="en-US" sz="1800" b="1" kern="1200" dirty="0" smtClean="0">
              <a:latin typeface="Arial" panose="020B0604020202020204" pitchFamily="34" charset="0"/>
            </a:rPr>
            <a:t>WHERE</a:t>
          </a:r>
          <a:r>
            <a:rPr lang="ru-RU" sz="1800" b="0" kern="1200" dirty="0" smtClean="0">
              <a:latin typeface="Arial" panose="020B0604020202020204" pitchFamily="34" charset="0"/>
            </a:rPr>
            <a:t>. </a:t>
          </a:r>
          <a:endParaRPr lang="en-US" sz="1800" b="0" kern="1200" dirty="0" smtClean="0">
            <a:latin typeface="Arial" panose="020B0604020202020204" pitchFamily="34" charset="0"/>
          </a:endParaRPr>
        </a:p>
      </dsp:txBody>
      <dsp:txXfrm>
        <a:off x="1073953" y="2223781"/>
        <a:ext cx="8935883" cy="635598"/>
      </dsp:txXfrm>
    </dsp:sp>
    <dsp:sp modelId="{3092D201-F472-4DB7-A19A-B68556D517A2}">
      <dsp:nvSpPr>
        <dsp:cNvPr id="0" name=""/>
        <dsp:cNvSpPr/>
      </dsp:nvSpPr>
      <dsp:spPr>
        <a:xfrm>
          <a:off x="676704" y="2144331"/>
          <a:ext cx="794498" cy="7944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9C74FDE-0072-42D8-A35A-072D3BF079FA}">
      <dsp:nvSpPr>
        <dsp:cNvPr id="0" name=""/>
        <dsp:cNvSpPr/>
      </dsp:nvSpPr>
      <dsp:spPr>
        <a:xfrm>
          <a:off x="934166" y="2994930"/>
          <a:ext cx="9075670" cy="99948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450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Arial" panose="020B0604020202020204" pitchFamily="34" charset="0"/>
            </a:rPr>
            <a:t>Естественное соединение </a:t>
          </a:r>
          <a:r>
            <a:rPr lang="ru-RU" sz="1800" b="0" kern="1200" dirty="0" smtClean="0">
              <a:latin typeface="Arial" panose="020B0604020202020204" pitchFamily="34" charset="0"/>
            </a:rPr>
            <a:t>выполняется по равенству значений всех пар одноименных столбцов таблиц и не требует задания каких-либо условий и выполняется с помощью фразы</a:t>
          </a:r>
          <a:r>
            <a:rPr lang="ru-RU" sz="1800" kern="1200" dirty="0" smtClean="0">
              <a:latin typeface="Arial" panose="020B0604020202020204" pitchFamily="34" charset="0"/>
            </a:rPr>
            <a:t> </a:t>
          </a:r>
          <a:r>
            <a:rPr lang="en-US" sz="1800" b="1" kern="1200" dirty="0" smtClean="0">
              <a:latin typeface="Arial" panose="020B0604020202020204" pitchFamily="34" charset="0"/>
            </a:rPr>
            <a:t>NATURAL</a:t>
          </a:r>
          <a:r>
            <a:rPr lang="ru-RU" sz="1800" b="1" kern="1200" dirty="0" smtClean="0">
              <a:latin typeface="Arial" panose="020B0604020202020204" pitchFamily="34" charset="0"/>
            </a:rPr>
            <a:t> </a:t>
          </a:r>
          <a:r>
            <a:rPr lang="en-US" sz="1800" b="1" kern="1200" dirty="0" smtClean="0">
              <a:latin typeface="Arial" panose="020B0604020202020204" pitchFamily="34" charset="0"/>
            </a:rPr>
            <a:t>JOIN</a:t>
          </a:r>
          <a:r>
            <a:rPr lang="en-US" sz="1800" kern="1200" dirty="0" smtClean="0">
              <a:latin typeface="Arial" panose="020B0604020202020204" pitchFamily="34" charset="0"/>
            </a:rPr>
            <a:t>.</a:t>
          </a:r>
        </a:p>
      </dsp:txBody>
      <dsp:txXfrm>
        <a:off x="934166" y="2994930"/>
        <a:ext cx="9075670" cy="999484"/>
      </dsp:txXfrm>
    </dsp:sp>
    <dsp:sp modelId="{E98AEAAE-4298-49E1-B366-AA2F336F483B}">
      <dsp:nvSpPr>
        <dsp:cNvPr id="0" name=""/>
        <dsp:cNvSpPr/>
      </dsp:nvSpPr>
      <dsp:spPr>
        <a:xfrm>
          <a:off x="536917" y="3097424"/>
          <a:ext cx="794498" cy="7944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4A3A103-883D-45F4-8AD2-D8B1976B1215}">
      <dsp:nvSpPr>
        <dsp:cNvPr id="0" name=""/>
        <dsp:cNvSpPr/>
      </dsp:nvSpPr>
      <dsp:spPr>
        <a:xfrm>
          <a:off x="478714" y="4129966"/>
          <a:ext cx="9531121" cy="6355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450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Arial" panose="020B0604020202020204" pitchFamily="34" charset="0"/>
            </a:rPr>
            <a:t>Перекрестное соединение </a:t>
          </a:r>
          <a:r>
            <a:rPr lang="ru-RU" sz="1800" b="0" kern="1200" dirty="0" smtClean="0">
              <a:latin typeface="Arial" panose="020B0604020202020204" pitchFamily="34" charset="0"/>
            </a:rPr>
            <a:t>эквивалентно декартовому произведению таблиц</a:t>
          </a:r>
          <a:r>
            <a:rPr lang="en-US" sz="1800" b="0" kern="1200" dirty="0" smtClean="0">
              <a:latin typeface="Arial" panose="020B0604020202020204" pitchFamily="34" charset="0"/>
            </a:rPr>
            <a:t> </a:t>
          </a:r>
          <a:r>
            <a:rPr lang="ru-RU" sz="1800" b="0" kern="1200" dirty="0" smtClean="0">
              <a:latin typeface="Arial" panose="020B0604020202020204" pitchFamily="34" charset="0"/>
            </a:rPr>
            <a:t>выполняется с помощью фразы </a:t>
          </a:r>
          <a:r>
            <a:rPr lang="en-US" sz="1800" b="1" kern="1200" dirty="0" smtClean="0">
              <a:latin typeface="Arial" panose="020B0604020202020204" pitchFamily="34" charset="0"/>
            </a:rPr>
            <a:t>CROSS JOIN</a:t>
          </a:r>
          <a:r>
            <a:rPr lang="en-US" sz="1800" kern="1200" dirty="0" smtClean="0">
              <a:latin typeface="Arial" panose="020B0604020202020204" pitchFamily="34" charset="0"/>
            </a:rPr>
            <a:t>. </a:t>
          </a:r>
          <a:r>
            <a:rPr lang="ru-RU" sz="1800" kern="1200" dirty="0" smtClean="0">
              <a:latin typeface="Arial" panose="020B0604020202020204" pitchFamily="34" charset="0"/>
            </a:rPr>
            <a:t> </a:t>
          </a:r>
        </a:p>
      </dsp:txBody>
      <dsp:txXfrm>
        <a:off x="478714" y="4129966"/>
        <a:ext cx="9531121" cy="635598"/>
      </dsp:txXfrm>
    </dsp:sp>
    <dsp:sp modelId="{BB3B3961-9618-423E-A706-4E28C22FF92D}">
      <dsp:nvSpPr>
        <dsp:cNvPr id="0" name=""/>
        <dsp:cNvSpPr/>
      </dsp:nvSpPr>
      <dsp:spPr>
        <a:xfrm>
          <a:off x="81465" y="4050516"/>
          <a:ext cx="794498" cy="7944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4B1D0-9738-41A8-A026-EBFCC3673FCE}">
      <dsp:nvSpPr>
        <dsp:cNvPr id="0" name=""/>
        <dsp:cNvSpPr/>
      </dsp:nvSpPr>
      <dsp:spPr>
        <a:xfrm rot="5400000">
          <a:off x="6516774" y="-2654345"/>
          <a:ext cx="1321727" cy="67554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внутреннее соединение, при котором таблицы соединяются по равенству значений пары столбцов</a:t>
          </a:r>
          <a:r>
            <a:rPr lang="ru-RU" sz="2200" kern="1200" dirty="0" smtClean="0">
              <a:latin typeface="Arial" pitchFamily="34" charset="0"/>
              <a:cs typeface="Arial" pitchFamily="34" charset="0"/>
            </a:rPr>
            <a:t>. 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3799926" y="127024"/>
        <a:ext cx="6690903" cy="1192685"/>
      </dsp:txXfrm>
    </dsp:sp>
    <dsp:sp modelId="{290C6CD6-7BE6-4FD0-A853-E21D7B260405}">
      <dsp:nvSpPr>
        <dsp:cNvPr id="0" name=""/>
        <dsp:cNvSpPr/>
      </dsp:nvSpPr>
      <dsp:spPr>
        <a:xfrm>
          <a:off x="0" y="706"/>
          <a:ext cx="3799926" cy="14453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Естественные соединения</a:t>
          </a:r>
          <a:endParaRPr lang="ru-RU" sz="2200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70555" y="71261"/>
        <a:ext cx="3658816" cy="13042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630FA-60EB-4556-AD0D-35C695C6C6EC}">
      <dsp:nvSpPr>
        <dsp:cNvPr id="0" name=""/>
        <dsp:cNvSpPr/>
      </dsp:nvSpPr>
      <dsp:spPr>
        <a:xfrm>
          <a:off x="-6839757" y="-1045771"/>
          <a:ext cx="8140215" cy="8140215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63B44-677A-41A4-AB45-6EA72BC82D58}">
      <dsp:nvSpPr>
        <dsp:cNvPr id="0" name=""/>
        <dsp:cNvSpPr/>
      </dsp:nvSpPr>
      <dsp:spPr>
        <a:xfrm>
          <a:off x="680439" y="246557"/>
          <a:ext cx="9242140" cy="13674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860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Соединяемые столбцы должны иметь идентичную семантику, т.е. оба столбца должны иметь одинаковое логическое значение. Соединяемые столбцы не обязательно должны иметь одинаковое имя (или даже одинаковый тип данных).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0439" y="246557"/>
        <a:ext cx="9242140" cy="1367456"/>
      </dsp:txXfrm>
    </dsp:sp>
    <dsp:sp modelId="{E729FA09-D993-483F-B3C6-2A123940ECDF}">
      <dsp:nvSpPr>
        <dsp:cNvPr id="0" name=""/>
        <dsp:cNvSpPr/>
      </dsp:nvSpPr>
      <dsp:spPr>
        <a:xfrm>
          <a:off x="98859" y="348705"/>
          <a:ext cx="1163159" cy="11631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B500B4E-9050-4BE6-9D5F-F16F2923B5A0}">
      <dsp:nvSpPr>
        <dsp:cNvPr id="0" name=""/>
        <dsp:cNvSpPr/>
      </dsp:nvSpPr>
      <dsp:spPr>
        <a:xfrm>
          <a:off x="1213932" y="1789325"/>
          <a:ext cx="8708647" cy="1073987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860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Соединяются только строки имеющие одинаковое значение в соединяемых столбцах. Строки, не имеющие таких одинаковых значений в результирующий набор не попадут.</a:t>
          </a:r>
          <a:endParaRPr lang="ru-RU" sz="22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3932" y="1789325"/>
        <a:ext cx="8708647" cy="1073987"/>
      </dsp:txXfrm>
    </dsp:sp>
    <dsp:sp modelId="{D6C34B13-0E74-4BDC-9B47-45188B1EDE2D}">
      <dsp:nvSpPr>
        <dsp:cNvPr id="0" name=""/>
        <dsp:cNvSpPr/>
      </dsp:nvSpPr>
      <dsp:spPr>
        <a:xfrm>
          <a:off x="632352" y="1744739"/>
          <a:ext cx="1163159" cy="11631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CCCF659-1C6D-4A5C-A755-5BFF385230E6}">
      <dsp:nvSpPr>
        <dsp:cNvPr id="0" name=""/>
        <dsp:cNvSpPr/>
      </dsp:nvSpPr>
      <dsp:spPr>
        <a:xfrm>
          <a:off x="1213932" y="3257088"/>
          <a:ext cx="8708647" cy="930527"/>
        </a:xfrm>
        <a:prstGeom prst="rect">
          <a:avLst/>
        </a:prstGeom>
        <a:gradFill rotWithShape="0">
          <a:gsLst>
            <a:gs pos="0">
              <a:schemeClr val="accent4">
                <a:hueOff val="6930462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2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2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860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Соединение по равенству</a:t>
          </a:r>
          <a:r>
            <a:rPr lang="en-US" sz="2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позволяет соединить только те пары строк, которые действительно взаимосвязаны друг с другом. </a:t>
          </a:r>
          <a:endParaRPr lang="ru-RU" sz="22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3932" y="3257088"/>
        <a:ext cx="8708647" cy="930527"/>
      </dsp:txXfrm>
    </dsp:sp>
    <dsp:sp modelId="{9C8311BE-DD14-43B9-A0FE-1C94DCA5566D}">
      <dsp:nvSpPr>
        <dsp:cNvPr id="0" name=""/>
        <dsp:cNvSpPr/>
      </dsp:nvSpPr>
      <dsp:spPr>
        <a:xfrm>
          <a:off x="632352" y="3140772"/>
          <a:ext cx="1163159" cy="11631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0DCB327-2358-4B0E-8CA6-F95541B4B19D}">
      <dsp:nvSpPr>
        <dsp:cNvPr id="0" name=""/>
        <dsp:cNvSpPr/>
      </dsp:nvSpPr>
      <dsp:spPr>
        <a:xfrm>
          <a:off x="680439" y="4653122"/>
          <a:ext cx="9242140" cy="930527"/>
        </a:xfrm>
        <a:prstGeom prst="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860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В инструкции SELECT объединить можно до 64 таблиц (ограничение MS SQL), при этом один оператор JOIN соединяет только две таблицы</a:t>
          </a:r>
          <a:r>
            <a:rPr lang="en-US" sz="2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0439" y="4653122"/>
        <a:ext cx="9242140" cy="930527"/>
      </dsp:txXfrm>
    </dsp:sp>
    <dsp:sp modelId="{4CB07082-90D6-4999-B615-F8130ED637D0}">
      <dsp:nvSpPr>
        <dsp:cNvPr id="0" name=""/>
        <dsp:cNvSpPr/>
      </dsp:nvSpPr>
      <dsp:spPr>
        <a:xfrm>
          <a:off x="98859" y="4536806"/>
          <a:ext cx="1163159" cy="11631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61474" y="108"/>
          <a:ext cx="1358224" cy="8149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Результат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61474" y="108"/>
        <a:ext cx="1358224" cy="81493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61474" y="108"/>
          <a:ext cx="1358224" cy="8149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Результат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61474" y="108"/>
        <a:ext cx="1358224" cy="81493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51199" y="269"/>
          <a:ext cx="1378775" cy="472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Результат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1199" y="269"/>
        <a:ext cx="1378775" cy="47212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0" y="539"/>
          <a:ext cx="1378775" cy="472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Результат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0" y="539"/>
        <a:ext cx="1378775" cy="47212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51199" y="269"/>
          <a:ext cx="1378775" cy="472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Результат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1199" y="269"/>
        <a:ext cx="1378775" cy="472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E3B7C-23CA-4A8A-961C-294025AD6B05}">
      <dsp:nvSpPr>
        <dsp:cNvPr id="0" name=""/>
        <dsp:cNvSpPr/>
      </dsp:nvSpPr>
      <dsp:spPr>
        <a:xfrm>
          <a:off x="0" y="0"/>
          <a:ext cx="10421391" cy="118542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6131A-7C6A-42FF-923B-5E914DC60AFF}">
      <dsp:nvSpPr>
        <dsp:cNvPr id="0" name=""/>
        <dsp:cNvSpPr/>
      </dsp:nvSpPr>
      <dsp:spPr>
        <a:xfrm>
          <a:off x="122999" y="0"/>
          <a:ext cx="4663674" cy="102415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A2D9F0-E0E2-458A-B76A-01D29159BDFD}">
      <dsp:nvSpPr>
        <dsp:cNvPr id="0" name=""/>
        <dsp:cNvSpPr/>
      </dsp:nvSpPr>
      <dsp:spPr>
        <a:xfrm rot="10800000">
          <a:off x="313837" y="1209641"/>
          <a:ext cx="4663674" cy="46771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Одна из наиболее важных особенностей предложения </a:t>
          </a: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SELECT</a:t>
          </a:r>
          <a:r>
            <a:rPr lang="ru-RU" sz="2800" kern="1200" dirty="0" smtClean="0">
              <a:latin typeface="Arial" pitchFamily="34" charset="0"/>
              <a:cs typeface="Arial" pitchFamily="34" charset="0"/>
            </a:rPr>
            <a:t> — это </a:t>
          </a: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способность использования связей между различными таблицами, а также вывода содержащейся в них информации.</a:t>
          </a:r>
          <a:r>
            <a:rPr lang="ru-RU" sz="28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 rot="10800000">
        <a:off x="457261" y="1209641"/>
        <a:ext cx="4376826" cy="4533770"/>
      </dsp:txXfrm>
    </dsp:sp>
    <dsp:sp modelId="{CC32BBE1-84D7-48D1-9C78-06F77DB1ABF8}">
      <dsp:nvSpPr>
        <dsp:cNvPr id="0" name=""/>
        <dsp:cNvSpPr/>
      </dsp:nvSpPr>
      <dsp:spPr>
        <a:xfrm>
          <a:off x="5253041" y="0"/>
          <a:ext cx="4663674" cy="102415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1447525"/>
            <a:satOff val="-60156"/>
            <a:lumOff val="-435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DDF686-84CE-4AC6-AF43-E7F76E3064BC}">
      <dsp:nvSpPr>
        <dsp:cNvPr id="0" name=""/>
        <dsp:cNvSpPr/>
      </dsp:nvSpPr>
      <dsp:spPr>
        <a:xfrm rot="10800000">
          <a:off x="5443879" y="1209641"/>
          <a:ext cx="4663674" cy="46771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Операция</a:t>
          </a:r>
          <a:r>
            <a:rPr lang="ru-RU" sz="2800" kern="1200" dirty="0" smtClean="0">
              <a:latin typeface="Arial" pitchFamily="34" charset="0"/>
              <a:cs typeface="Arial" pitchFamily="34" charset="0"/>
            </a:rPr>
            <a:t>, которая приводит к соединению из двух таблиц всех пар строк, для которых выполняется заданное условие, называется </a:t>
          </a:r>
          <a:r>
            <a:rPr lang="ru-RU" sz="2800" b="1" i="1" kern="1200" dirty="0" smtClean="0">
              <a:latin typeface="Arial" pitchFamily="34" charset="0"/>
              <a:cs typeface="Arial" pitchFamily="34" charset="0"/>
            </a:rPr>
            <a:t>соединением таблиц</a:t>
          </a:r>
          <a:r>
            <a:rPr lang="ru-RU" sz="2800" i="1" kern="1200" dirty="0" smtClean="0">
              <a:latin typeface="Arial" pitchFamily="34" charset="0"/>
              <a:cs typeface="Arial" pitchFamily="34" charset="0"/>
            </a:rPr>
            <a:t>. 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5587303" y="1209641"/>
        <a:ext cx="4376826" cy="453377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51199" y="269"/>
          <a:ext cx="1378775" cy="472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Результат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1199" y="269"/>
        <a:ext cx="1378775" cy="47212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51199" y="269"/>
          <a:ext cx="1378775" cy="472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Результат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1199" y="269"/>
        <a:ext cx="1378775" cy="47212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51199" y="269"/>
          <a:ext cx="1378775" cy="472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Результат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1199" y="269"/>
        <a:ext cx="1378775" cy="47212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51199" y="269"/>
          <a:ext cx="1378775" cy="472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Результат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1199" y="269"/>
        <a:ext cx="1378775" cy="47212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B8A10-1033-4156-B0DD-EAA5018FE9E3}">
      <dsp:nvSpPr>
        <dsp:cNvPr id="0" name=""/>
        <dsp:cNvSpPr/>
      </dsp:nvSpPr>
      <dsp:spPr>
        <a:xfrm>
          <a:off x="-6058670" y="-842108"/>
          <a:ext cx="7212340" cy="7212340"/>
        </a:xfrm>
        <a:prstGeom prst="blockArc">
          <a:avLst>
            <a:gd name="adj1" fmla="val 18900000"/>
            <a:gd name="adj2" fmla="val 2700000"/>
            <a:gd name="adj3" fmla="val 29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24D05-7700-46CE-BF8B-618C0788F4D4}">
      <dsp:nvSpPr>
        <dsp:cNvPr id="0" name=""/>
        <dsp:cNvSpPr/>
      </dsp:nvSpPr>
      <dsp:spPr>
        <a:xfrm>
          <a:off x="504138" y="71169"/>
          <a:ext cx="9861393" cy="144921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181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</a:rPr>
            <a:t>1. Определить множество таблиц, необходимых для ответа на запрос. В это множество должны входить таблицы, в столбцах которых сформулированы условия, а также те столбцы, которые необходимо вывести. Это так называемые </a:t>
          </a:r>
          <a:r>
            <a:rPr lang="ru-RU" sz="2100" b="1" i="1" kern="1200" dirty="0" smtClean="0">
              <a:latin typeface="Arial" pitchFamily="34" charset="0"/>
            </a:rPr>
            <a:t>базовые таблицы запроса</a:t>
          </a:r>
          <a:r>
            <a:rPr lang="ru-RU" sz="2100" i="1" kern="1200" dirty="0" smtClean="0">
              <a:latin typeface="Arial" pitchFamily="34" charset="0"/>
            </a:rPr>
            <a:t>.</a:t>
          </a:r>
          <a:endParaRPr lang="ru-RU" sz="2100" kern="1200" dirty="0"/>
        </a:p>
      </dsp:txBody>
      <dsp:txXfrm>
        <a:off x="504138" y="71169"/>
        <a:ext cx="9861393" cy="1449210"/>
      </dsp:txXfrm>
    </dsp:sp>
    <dsp:sp modelId="{2917E285-8023-411F-A000-00716318620E}">
      <dsp:nvSpPr>
        <dsp:cNvPr id="0" name=""/>
        <dsp:cNvSpPr/>
      </dsp:nvSpPr>
      <dsp:spPr>
        <a:xfrm>
          <a:off x="85388" y="335953"/>
          <a:ext cx="837500" cy="8375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5C8CA38-26C1-4E15-B52F-1C7354C098C9}">
      <dsp:nvSpPr>
        <dsp:cNvPr id="0" name=""/>
        <dsp:cNvSpPr/>
      </dsp:nvSpPr>
      <dsp:spPr>
        <a:xfrm>
          <a:off x="984241" y="1715467"/>
          <a:ext cx="9381290" cy="1276009"/>
        </a:xfrm>
        <a:prstGeom prst="rect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181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</a:rPr>
            <a:t>2. В структуре взаимосвязанных таблиц найти </a:t>
          </a:r>
          <a:r>
            <a:rPr lang="ru-RU" sz="2100" b="1" kern="1200" dirty="0" smtClean="0">
              <a:latin typeface="Arial" pitchFamily="34" charset="0"/>
            </a:rPr>
            <a:t>путь</a:t>
          </a:r>
          <a:r>
            <a:rPr lang="ru-RU" sz="2100" kern="1200" dirty="0" smtClean="0">
              <a:latin typeface="Arial" pitchFamily="34" charset="0"/>
            </a:rPr>
            <a:t>, соединяющий базовые таблицы. Это так называемый </a:t>
          </a:r>
          <a:r>
            <a:rPr lang="ru-RU" sz="2100" b="1" i="1" kern="1200" dirty="0" smtClean="0">
              <a:latin typeface="Arial" pitchFamily="34" charset="0"/>
            </a:rPr>
            <a:t>путь вычисления запроса</a:t>
          </a:r>
          <a:r>
            <a:rPr lang="ru-RU" sz="2100" i="1" kern="1200" dirty="0" smtClean="0">
              <a:latin typeface="Arial" pitchFamily="34" charset="0"/>
            </a:rPr>
            <a:t>. </a:t>
          </a:r>
          <a:r>
            <a:rPr lang="ru-RU" sz="2100" kern="1200" dirty="0" smtClean="0">
              <a:latin typeface="Arial" pitchFamily="34" charset="0"/>
            </a:rPr>
            <a:t>В результате вы получите перечень таблиц, необходимых для формулировки запроса. Это так называемые </a:t>
          </a:r>
          <a:r>
            <a:rPr lang="ru-RU" sz="2100" b="1" i="1" kern="1200" dirty="0" smtClean="0">
              <a:latin typeface="Arial" pitchFamily="34" charset="0"/>
            </a:rPr>
            <a:t>таблицы запроса</a:t>
          </a:r>
          <a:r>
            <a:rPr lang="ru-RU" sz="2100" i="1" kern="1200" dirty="0" smtClean="0">
              <a:latin typeface="Arial" pitchFamily="34" charset="0"/>
            </a:rPr>
            <a:t>.</a:t>
          </a:r>
          <a:endParaRPr lang="ru-RU" sz="2100" kern="1200" dirty="0">
            <a:latin typeface="Arial" pitchFamily="34" charset="0"/>
          </a:endParaRPr>
        </a:p>
      </dsp:txBody>
      <dsp:txXfrm>
        <a:off x="984241" y="1715467"/>
        <a:ext cx="9381290" cy="1276009"/>
      </dsp:txXfrm>
    </dsp:sp>
    <dsp:sp modelId="{D8D9A6BA-F0EC-4088-94CE-82265ECBE48C}">
      <dsp:nvSpPr>
        <dsp:cNvPr id="0" name=""/>
        <dsp:cNvSpPr/>
      </dsp:nvSpPr>
      <dsp:spPr>
        <a:xfrm>
          <a:off x="565490" y="1979025"/>
          <a:ext cx="837500" cy="8375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63AC892-8846-4EAA-87AB-2B81F7CA5C7F}">
      <dsp:nvSpPr>
        <dsp:cNvPr id="0" name=""/>
        <dsp:cNvSpPr/>
      </dsp:nvSpPr>
      <dsp:spPr>
        <a:xfrm>
          <a:off x="1131594" y="3122227"/>
          <a:ext cx="9233937" cy="445315"/>
        </a:xfrm>
        <a:prstGeom prst="rect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181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</a:rPr>
            <a:t>3. Во фразе </a:t>
          </a:r>
          <a:r>
            <a:rPr lang="ru-RU" sz="2100" b="1" kern="1200" dirty="0" err="1" smtClean="0">
              <a:latin typeface="Arial" pitchFamily="34" charset="0"/>
            </a:rPr>
            <a:t>FROM</a:t>
          </a:r>
          <a:r>
            <a:rPr lang="ru-RU" sz="2100" kern="1200" dirty="0" smtClean="0">
              <a:latin typeface="Arial" pitchFamily="34" charset="0"/>
            </a:rPr>
            <a:t> перечислить необходимые таблицы.</a:t>
          </a:r>
          <a:endParaRPr lang="ru-RU" sz="2100" kern="1200" dirty="0">
            <a:latin typeface="Arial" pitchFamily="34" charset="0"/>
          </a:endParaRPr>
        </a:p>
      </dsp:txBody>
      <dsp:txXfrm>
        <a:off x="1131594" y="3122227"/>
        <a:ext cx="9233937" cy="445315"/>
      </dsp:txXfrm>
    </dsp:sp>
    <dsp:sp modelId="{39426C38-10BA-4037-BBD4-9B6C75ECCF60}">
      <dsp:nvSpPr>
        <dsp:cNvPr id="0" name=""/>
        <dsp:cNvSpPr/>
      </dsp:nvSpPr>
      <dsp:spPr>
        <a:xfrm>
          <a:off x="712843" y="2888531"/>
          <a:ext cx="837500" cy="8375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2A2589C-DFBE-452B-9DC8-AEA1F6D1BDD6}">
      <dsp:nvSpPr>
        <dsp:cNvPr id="0" name=""/>
        <dsp:cNvSpPr/>
      </dsp:nvSpPr>
      <dsp:spPr>
        <a:xfrm>
          <a:off x="984241" y="3717965"/>
          <a:ext cx="9381290" cy="857687"/>
        </a:xfrm>
        <a:prstGeom prst="rect">
          <a:avLst/>
        </a:prstGeom>
        <a:gradFill rotWithShape="0">
          <a:gsLst>
            <a:gs pos="0">
              <a:schemeClr val="accent4">
                <a:hueOff val="7796770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70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70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181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</a:rPr>
            <a:t>4. Во фразе </a:t>
          </a:r>
          <a:r>
            <a:rPr lang="ru-RU" sz="2100" b="1" kern="1200" dirty="0" err="1" smtClean="0">
              <a:latin typeface="Arial" pitchFamily="34" charset="0"/>
            </a:rPr>
            <a:t>WHERE</a:t>
          </a:r>
          <a:r>
            <a:rPr lang="ru-RU" sz="2100" kern="1200" dirty="0" smtClean="0">
              <a:latin typeface="Arial" pitchFamily="34" charset="0"/>
            </a:rPr>
            <a:t> </a:t>
          </a:r>
          <a:r>
            <a:rPr lang="ru-RU" sz="2100" b="1" kern="1200" dirty="0" smtClean="0">
              <a:latin typeface="Arial" pitchFamily="34" charset="0"/>
            </a:rPr>
            <a:t>соединить таблицы запроса</a:t>
          </a:r>
          <a:r>
            <a:rPr lang="ru-RU" sz="2100" kern="1200" dirty="0" smtClean="0">
              <a:latin typeface="Arial" pitchFamily="34" charset="0"/>
            </a:rPr>
            <a:t> и при необходимости задать </a:t>
          </a:r>
          <a:r>
            <a:rPr lang="ru-RU" sz="2100" b="1" kern="1200" dirty="0" smtClean="0">
              <a:latin typeface="Arial" pitchFamily="34" charset="0"/>
            </a:rPr>
            <a:t>условия отбора строк в базовых таблицах запроса</a:t>
          </a:r>
          <a:r>
            <a:rPr lang="ru-RU" sz="2100" kern="1200" dirty="0" smtClean="0">
              <a:latin typeface="Arial" pitchFamily="34" charset="0"/>
            </a:rPr>
            <a:t>.</a:t>
          </a:r>
          <a:endParaRPr lang="ru-RU" sz="2100" kern="1200" dirty="0">
            <a:latin typeface="Arial" pitchFamily="34" charset="0"/>
          </a:endParaRPr>
        </a:p>
      </dsp:txBody>
      <dsp:txXfrm>
        <a:off x="984241" y="3717965"/>
        <a:ext cx="9381290" cy="857687"/>
      </dsp:txXfrm>
    </dsp:sp>
    <dsp:sp modelId="{1CE3CC48-6047-4DE4-9564-E2995D45A288}">
      <dsp:nvSpPr>
        <dsp:cNvPr id="0" name=""/>
        <dsp:cNvSpPr/>
      </dsp:nvSpPr>
      <dsp:spPr>
        <a:xfrm>
          <a:off x="360043" y="3635210"/>
          <a:ext cx="837500" cy="8375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796770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54828DC-E391-4A03-9F41-007BF17113CD}">
      <dsp:nvSpPr>
        <dsp:cNvPr id="0" name=""/>
        <dsp:cNvSpPr/>
      </dsp:nvSpPr>
      <dsp:spPr>
        <a:xfrm>
          <a:off x="504138" y="4756181"/>
          <a:ext cx="9861393" cy="539551"/>
        </a:xfrm>
        <a:prstGeom prst="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181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Arial" pitchFamily="34" charset="0"/>
            </a:rPr>
            <a:t>5. Во фразе </a:t>
          </a:r>
          <a:r>
            <a:rPr lang="ru-RU" sz="2100" b="1" kern="1200" smtClean="0">
              <a:latin typeface="Arial" pitchFamily="34" charset="0"/>
            </a:rPr>
            <a:t>SELECT</a:t>
          </a:r>
          <a:r>
            <a:rPr lang="ru-RU" sz="2100" kern="1200" smtClean="0">
              <a:latin typeface="Arial" pitchFamily="34" charset="0"/>
            </a:rPr>
            <a:t> перечислить выводимые столбцы.</a:t>
          </a:r>
          <a:endParaRPr lang="ru-RU" sz="2100" kern="1200" dirty="0">
            <a:latin typeface="Arial" pitchFamily="34" charset="0"/>
          </a:endParaRPr>
        </a:p>
      </dsp:txBody>
      <dsp:txXfrm>
        <a:off x="504138" y="4756181"/>
        <a:ext cx="9861393" cy="539551"/>
      </dsp:txXfrm>
    </dsp:sp>
    <dsp:sp modelId="{D3BB7200-F35D-4DA4-BECE-98815593F435}">
      <dsp:nvSpPr>
        <dsp:cNvPr id="0" name=""/>
        <dsp:cNvSpPr/>
      </dsp:nvSpPr>
      <dsp:spPr>
        <a:xfrm>
          <a:off x="0" y="4520788"/>
          <a:ext cx="837500" cy="8375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51199" y="269"/>
          <a:ext cx="1378775" cy="472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Результат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1199" y="269"/>
        <a:ext cx="1378775" cy="47212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51199" y="269"/>
          <a:ext cx="1378775" cy="472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Результат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1199" y="269"/>
        <a:ext cx="1378775" cy="47212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51199" y="269"/>
          <a:ext cx="1378775" cy="472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Результат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1199" y="269"/>
        <a:ext cx="1378775" cy="47212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51199" y="269"/>
          <a:ext cx="1378775" cy="472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Результат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1199" y="269"/>
        <a:ext cx="1378775" cy="47212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51199" y="269"/>
          <a:ext cx="1378775" cy="472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Результат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1199" y="269"/>
        <a:ext cx="1378775" cy="472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F35F1-992F-486E-879C-A8E03EB9FA35}">
      <dsp:nvSpPr>
        <dsp:cNvPr id="0" name=""/>
        <dsp:cNvSpPr/>
      </dsp:nvSpPr>
      <dsp:spPr>
        <a:xfrm>
          <a:off x="4372811" y="637339"/>
          <a:ext cx="2215502" cy="291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640"/>
              </a:lnTo>
              <a:lnTo>
                <a:pt x="2215502" y="198640"/>
              </a:lnTo>
              <a:lnTo>
                <a:pt x="2215502" y="29148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0F750-2587-4031-80D8-F0B127FCA328}">
      <dsp:nvSpPr>
        <dsp:cNvPr id="0" name=""/>
        <dsp:cNvSpPr/>
      </dsp:nvSpPr>
      <dsp:spPr>
        <a:xfrm>
          <a:off x="2248157" y="637339"/>
          <a:ext cx="2124653" cy="291487"/>
        </a:xfrm>
        <a:custGeom>
          <a:avLst/>
          <a:gdLst/>
          <a:ahLst/>
          <a:cxnLst/>
          <a:rect l="0" t="0" r="0" b="0"/>
          <a:pathLst>
            <a:path>
              <a:moveTo>
                <a:pt x="2124653" y="0"/>
              </a:moveTo>
              <a:lnTo>
                <a:pt x="2124653" y="198640"/>
              </a:lnTo>
              <a:lnTo>
                <a:pt x="0" y="198640"/>
              </a:lnTo>
              <a:lnTo>
                <a:pt x="0" y="29148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9525A-A878-42E5-A384-4B6BCF6DB85B}">
      <dsp:nvSpPr>
        <dsp:cNvPr id="0" name=""/>
        <dsp:cNvSpPr/>
      </dsp:nvSpPr>
      <dsp:spPr>
        <a:xfrm>
          <a:off x="2808315" y="911"/>
          <a:ext cx="3128991" cy="636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9A1844-77CC-4916-81E2-CBAD651D6610}">
      <dsp:nvSpPr>
        <dsp:cNvPr id="0" name=""/>
        <dsp:cNvSpPr/>
      </dsp:nvSpPr>
      <dsp:spPr>
        <a:xfrm>
          <a:off x="2919676" y="106704"/>
          <a:ext cx="3128991" cy="636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Условие соединения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2938316" y="125344"/>
        <a:ext cx="3091711" cy="599148"/>
      </dsp:txXfrm>
    </dsp:sp>
    <dsp:sp modelId="{7EEFCBCA-CD67-44BC-9DDB-08F9996A11AC}">
      <dsp:nvSpPr>
        <dsp:cNvPr id="0" name=""/>
        <dsp:cNvSpPr/>
      </dsp:nvSpPr>
      <dsp:spPr>
        <a:xfrm>
          <a:off x="144015" y="928827"/>
          <a:ext cx="4208283" cy="636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A13254-5489-481F-96EB-F460A224AB34}">
      <dsp:nvSpPr>
        <dsp:cNvPr id="0" name=""/>
        <dsp:cNvSpPr/>
      </dsp:nvSpPr>
      <dsp:spPr>
        <a:xfrm>
          <a:off x="255376" y="1034620"/>
          <a:ext cx="4208283" cy="636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Соединение таблиц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 может быть указано во фразе 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WHERE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  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74016" y="1053260"/>
        <a:ext cx="4171003" cy="599148"/>
      </dsp:txXfrm>
    </dsp:sp>
    <dsp:sp modelId="{367EC33C-4E72-47D8-BEF2-D12D0040CE9C}">
      <dsp:nvSpPr>
        <dsp:cNvPr id="0" name=""/>
        <dsp:cNvSpPr/>
      </dsp:nvSpPr>
      <dsp:spPr>
        <a:xfrm>
          <a:off x="4575021" y="928827"/>
          <a:ext cx="4026585" cy="636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1D14A2-7CFC-4868-B5AD-14C4165826B4}">
      <dsp:nvSpPr>
        <dsp:cNvPr id="0" name=""/>
        <dsp:cNvSpPr/>
      </dsp:nvSpPr>
      <dsp:spPr>
        <a:xfrm>
          <a:off x="4686382" y="1034620"/>
          <a:ext cx="4026585" cy="636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Соединение таблиц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 может быть указано во фразе 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FROM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. 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4705022" y="1053260"/>
        <a:ext cx="3989305" cy="59914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51199" y="269"/>
          <a:ext cx="1378775" cy="472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Результат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1199" y="269"/>
        <a:ext cx="1378775" cy="47212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51199" y="269"/>
          <a:ext cx="1378775" cy="472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Результат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1199" y="269"/>
        <a:ext cx="1378775" cy="47212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4B1D0-9738-41A8-A026-EBFCC3673FCE}">
      <dsp:nvSpPr>
        <dsp:cNvPr id="0" name=""/>
        <dsp:cNvSpPr/>
      </dsp:nvSpPr>
      <dsp:spPr>
        <a:xfrm rot="5400000">
          <a:off x="6505384" y="-2641878"/>
          <a:ext cx="1344507" cy="67554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>
              <a:latin typeface="Arial" panose="020B0604020202020204" pitchFamily="34" charset="0"/>
              <a:cs typeface="Arial" panose="020B0604020202020204" pitchFamily="34" charset="0"/>
            </a:rPr>
            <a:t>это естественное соединение таблицы с самой собой. При этом один столбец таблицы сравнивается сам с собой. </a:t>
          </a: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799926" y="129213"/>
        <a:ext cx="6689791" cy="1213241"/>
      </dsp:txXfrm>
    </dsp:sp>
    <dsp:sp modelId="{290C6CD6-7BE6-4FD0-A853-E21D7B260405}">
      <dsp:nvSpPr>
        <dsp:cNvPr id="0" name=""/>
        <dsp:cNvSpPr/>
      </dsp:nvSpPr>
      <dsp:spPr>
        <a:xfrm>
          <a:off x="0" y="718"/>
          <a:ext cx="3799926" cy="147022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Самосоединение</a:t>
          </a:r>
          <a:endParaRPr lang="ru-RU" sz="2400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71771" y="72489"/>
        <a:ext cx="3656384" cy="132668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6440A-B6DD-4F2D-93A5-D36DB4BB2D6F}">
      <dsp:nvSpPr>
        <dsp:cNvPr id="0" name=""/>
        <dsp:cNvSpPr/>
      </dsp:nvSpPr>
      <dsp:spPr>
        <a:xfrm>
          <a:off x="-5370563" y="-822487"/>
          <a:ext cx="6395480" cy="6395480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B1454-E665-4552-BA9E-B8AA209DD0E2}">
      <dsp:nvSpPr>
        <dsp:cNvPr id="0" name=""/>
        <dsp:cNvSpPr/>
      </dsp:nvSpPr>
      <dsp:spPr>
        <a:xfrm>
          <a:off x="659370" y="324806"/>
          <a:ext cx="9284184" cy="12505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414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</a:rPr>
            <a:t>Чтобы произвести соединение таблицы со своей копией</a:t>
          </a:r>
          <a:r>
            <a:rPr lang="ru-RU" sz="2000" kern="1200" dirty="0" smtClean="0">
              <a:latin typeface="Arial" panose="020B0604020202020204" pitchFamily="34" charset="0"/>
            </a:rPr>
            <a:t>, необходимо указать во фразе </a:t>
          </a:r>
          <a:r>
            <a:rPr lang="en-US" sz="2000" b="1" kern="1200" dirty="0" smtClean="0">
              <a:latin typeface="Arial" panose="020B0604020202020204" pitchFamily="34" charset="0"/>
            </a:rPr>
            <a:t>FROM</a:t>
          </a:r>
          <a:r>
            <a:rPr lang="ru-RU" sz="2000" b="1" kern="1200" dirty="0" smtClean="0">
              <a:latin typeface="Arial" panose="020B0604020202020204" pitchFamily="34" charset="0"/>
            </a:rPr>
            <a:t> </a:t>
          </a:r>
          <a:r>
            <a:rPr lang="ru-RU" sz="2000" kern="1200" dirty="0" smtClean="0">
              <a:latin typeface="Arial" panose="020B0604020202020204" pitchFamily="34" charset="0"/>
            </a:rPr>
            <a:t>имя одной и той же таблицы два или более количество раз, а во фразе </a:t>
          </a:r>
          <a:r>
            <a:rPr lang="en-US" sz="2000" b="1" kern="1200" dirty="0" smtClean="0">
              <a:latin typeface="Arial" panose="020B0604020202020204" pitchFamily="34" charset="0"/>
            </a:rPr>
            <a:t>WHERE</a:t>
          </a:r>
          <a:r>
            <a:rPr lang="ru-RU" sz="2000" kern="1200" dirty="0" smtClean="0">
              <a:latin typeface="Arial" panose="020B0604020202020204" pitchFamily="34" charset="0"/>
            </a:rPr>
            <a:t> — условие их </a:t>
          </a:r>
          <a:r>
            <a:rPr lang="ru-RU" sz="2000" kern="1200" dirty="0" err="1" smtClean="0">
              <a:latin typeface="Arial" panose="020B0604020202020204" pitchFamily="34" charset="0"/>
            </a:rPr>
            <a:t>самосоединения</a:t>
          </a:r>
          <a:r>
            <a:rPr lang="ru-RU" sz="2000" kern="1200" dirty="0" smtClean="0">
              <a:latin typeface="Arial" panose="020B0604020202020204" pitchFamily="34" charset="0"/>
            </a:rPr>
            <a:t>. </a:t>
          </a:r>
          <a:endParaRPr lang="ru-RU" sz="2000" kern="1200" dirty="0"/>
        </a:p>
      </dsp:txBody>
      <dsp:txXfrm>
        <a:off x="659370" y="324806"/>
        <a:ext cx="9284184" cy="1250589"/>
      </dsp:txXfrm>
    </dsp:sp>
    <dsp:sp modelId="{FB2154B0-1F84-4A38-A108-1FE75AACC9BA}">
      <dsp:nvSpPr>
        <dsp:cNvPr id="0" name=""/>
        <dsp:cNvSpPr/>
      </dsp:nvSpPr>
      <dsp:spPr>
        <a:xfrm>
          <a:off x="65556" y="356287"/>
          <a:ext cx="1187626" cy="11876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A228A5E-3657-4866-89A6-312F67A7097A}">
      <dsp:nvSpPr>
        <dsp:cNvPr id="0" name=""/>
        <dsp:cNvSpPr/>
      </dsp:nvSpPr>
      <dsp:spPr>
        <a:xfrm>
          <a:off x="1004732" y="1900202"/>
          <a:ext cx="8938822" cy="950101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414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</a:rPr>
            <a:t>Однако в этом случае возникает следующая проблема — как ссылаться на столбцы различных копий таблицы? </a:t>
          </a:r>
          <a:endParaRPr lang="ru-RU" sz="2000" kern="1200" dirty="0">
            <a:latin typeface="Arial" panose="020B0604020202020204" pitchFamily="34" charset="0"/>
          </a:endParaRPr>
        </a:p>
      </dsp:txBody>
      <dsp:txXfrm>
        <a:off x="1004732" y="1900202"/>
        <a:ext cx="8938822" cy="950101"/>
      </dsp:txXfrm>
    </dsp:sp>
    <dsp:sp modelId="{7DF7D594-374E-4D8E-A27D-1009E994FA77}">
      <dsp:nvSpPr>
        <dsp:cNvPr id="0" name=""/>
        <dsp:cNvSpPr/>
      </dsp:nvSpPr>
      <dsp:spPr>
        <a:xfrm>
          <a:off x="410918" y="1781439"/>
          <a:ext cx="1187626" cy="11876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C7442B3-7A98-4857-ADAA-45092E2FFB47}">
      <dsp:nvSpPr>
        <dsp:cNvPr id="0" name=""/>
        <dsp:cNvSpPr/>
      </dsp:nvSpPr>
      <dsp:spPr>
        <a:xfrm>
          <a:off x="659370" y="3325354"/>
          <a:ext cx="9284184" cy="950101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414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Arial" panose="020B0604020202020204" pitchFamily="34" charset="0"/>
            </a:rPr>
            <a:t>Для разрешения этой проблемы необходимо присвоить </a:t>
          </a:r>
          <a:r>
            <a:rPr lang="ru-RU" sz="2000" b="1" kern="1200" smtClean="0">
              <a:latin typeface="Arial" panose="020B0604020202020204" pitchFamily="34" charset="0"/>
            </a:rPr>
            <a:t>разные синонимы для каждой копии таблицы. </a:t>
          </a:r>
          <a:endParaRPr lang="ru-RU" sz="2000" b="1" kern="1200" dirty="0">
            <a:latin typeface="Arial" panose="020B0604020202020204" pitchFamily="34" charset="0"/>
          </a:endParaRPr>
        </a:p>
      </dsp:txBody>
      <dsp:txXfrm>
        <a:off x="659370" y="3325354"/>
        <a:ext cx="9284184" cy="950101"/>
      </dsp:txXfrm>
    </dsp:sp>
    <dsp:sp modelId="{28184B7B-2BE5-4537-9940-981732F33122}">
      <dsp:nvSpPr>
        <dsp:cNvPr id="0" name=""/>
        <dsp:cNvSpPr/>
      </dsp:nvSpPr>
      <dsp:spPr>
        <a:xfrm>
          <a:off x="65556" y="3206591"/>
          <a:ext cx="1187626" cy="11876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51199" y="269"/>
          <a:ext cx="1378775" cy="472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Результат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1199" y="269"/>
        <a:ext cx="1378775" cy="47212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51199" y="269"/>
          <a:ext cx="1378775" cy="472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Результат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1199" y="269"/>
        <a:ext cx="1378775" cy="47212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51199" y="269"/>
          <a:ext cx="1378775" cy="472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Результат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1199" y="269"/>
        <a:ext cx="1378775" cy="47212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51199" y="269"/>
          <a:ext cx="1378775" cy="472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Результат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1199" y="269"/>
        <a:ext cx="1378775" cy="472124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2E0A1-4DD2-4969-B875-1CC23B45DB9B}">
      <dsp:nvSpPr>
        <dsp:cNvPr id="0" name=""/>
        <dsp:cNvSpPr/>
      </dsp:nvSpPr>
      <dsp:spPr>
        <a:xfrm>
          <a:off x="4147660" y="0"/>
          <a:ext cx="6221491" cy="14391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0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можно получить </a:t>
          </a:r>
          <a:r>
            <a:rPr kumimoji="0" lang="ru-RU" sz="2000" b="1" i="1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симметричную</a:t>
          </a:r>
          <a:r>
            <a:rPr kumimoji="0" lang="ru-RU" sz="2000" b="0" i="1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ru-RU" sz="20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результирующую таблицу.</a:t>
          </a:r>
          <a:r>
            <a:rPr kumimoji="0" lang="ru-RU" sz="20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7660" y="179894"/>
        <a:ext cx="5681810" cy="1079361"/>
      </dsp:txXfrm>
    </dsp:sp>
    <dsp:sp modelId="{3B59EC14-04C9-4801-A499-13E813862C09}">
      <dsp:nvSpPr>
        <dsp:cNvPr id="0" name=""/>
        <dsp:cNvSpPr/>
      </dsp:nvSpPr>
      <dsp:spPr>
        <a:xfrm>
          <a:off x="0" y="0"/>
          <a:ext cx="4147660" cy="1439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При </a:t>
          </a:r>
          <a:r>
            <a:rPr kumimoji="0" lang="ru-RU" sz="2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самосоединении</a:t>
          </a:r>
          <a:r>
            <a:rPr kumimoji="0" lang="ru-RU" sz="20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 по равенству 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253" y="70253"/>
        <a:ext cx="4007154" cy="129864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12EAA-20B0-4452-96AC-BD366AA19F39}">
      <dsp:nvSpPr>
        <dsp:cNvPr id="0" name=""/>
        <dsp:cNvSpPr/>
      </dsp:nvSpPr>
      <dsp:spPr>
        <a:xfrm>
          <a:off x="1374" y="0"/>
          <a:ext cx="3500250" cy="115212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 rot="16200000">
        <a:off x="-120973" y="122347"/>
        <a:ext cx="944745" cy="700050"/>
      </dsp:txXfrm>
    </dsp:sp>
    <dsp:sp modelId="{D544F208-9393-473D-8770-1984C5A2C356}">
      <dsp:nvSpPr>
        <dsp:cNvPr id="0" name=""/>
        <dsp:cNvSpPr/>
      </dsp:nvSpPr>
      <dsp:spPr>
        <a:xfrm>
          <a:off x="701424" y="0"/>
          <a:ext cx="2607686" cy="115212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rPr>
            <a:t>- с одинаковыми значениями всех столбцов;</a:t>
          </a:r>
          <a:endParaRPr lang="ru-RU" sz="2000" kern="1200" dirty="0"/>
        </a:p>
      </dsp:txBody>
      <dsp:txXfrm>
        <a:off x="701424" y="0"/>
        <a:ext cx="2607686" cy="1152129"/>
      </dsp:txXfrm>
    </dsp:sp>
    <dsp:sp modelId="{C233B1E2-1940-4D6E-A896-507D7C2A5EA9}">
      <dsp:nvSpPr>
        <dsp:cNvPr id="0" name=""/>
        <dsp:cNvSpPr/>
      </dsp:nvSpPr>
      <dsp:spPr>
        <a:xfrm>
          <a:off x="3624133" y="0"/>
          <a:ext cx="3500250" cy="115212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44018" rIns="186690" bIns="0" numCol="1" spcCol="1270" anchor="t" anchorCtr="0">
          <a:noAutofit/>
        </a:bodyPr>
        <a:lstStyle/>
        <a:p>
          <a:pPr lvl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sz="42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 panose="020B0604020202020204" pitchFamily="34" charset="0"/>
          </a:endParaRPr>
        </a:p>
      </dsp:txBody>
      <dsp:txXfrm rot="16200000">
        <a:off x="3501786" y="122347"/>
        <a:ext cx="944745" cy="700050"/>
      </dsp:txXfrm>
    </dsp:sp>
    <dsp:sp modelId="{243D1BD1-EE0D-46F9-929D-EB699B9EC283}">
      <dsp:nvSpPr>
        <dsp:cNvPr id="0" name=""/>
        <dsp:cNvSpPr/>
      </dsp:nvSpPr>
      <dsp:spPr>
        <a:xfrm rot="5400000">
          <a:off x="3556955" y="725406"/>
          <a:ext cx="169358" cy="525037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7461588-78F8-46EE-A4DF-06585B8869E6}">
      <dsp:nvSpPr>
        <dsp:cNvPr id="0" name=""/>
        <dsp:cNvSpPr/>
      </dsp:nvSpPr>
      <dsp:spPr>
        <a:xfrm>
          <a:off x="4324184" y="0"/>
          <a:ext cx="2607686" cy="115212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rPr>
            <a:t>- со всеми возможными перестановками значений столбцов.</a:t>
          </a:r>
        </a:p>
      </dsp:txBody>
      <dsp:txXfrm>
        <a:off x="4324184" y="0"/>
        <a:ext cx="2607686" cy="11521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7DE8A-BC0E-466B-BFD6-F0F432E0A072}">
      <dsp:nvSpPr>
        <dsp:cNvPr id="0" name=""/>
        <dsp:cNvSpPr/>
      </dsp:nvSpPr>
      <dsp:spPr>
        <a:xfrm>
          <a:off x="-4314232" y="-661824"/>
          <a:ext cx="5140073" cy="5140073"/>
        </a:xfrm>
        <a:prstGeom prst="blockArc">
          <a:avLst>
            <a:gd name="adj1" fmla="val 18900000"/>
            <a:gd name="adj2" fmla="val 2700000"/>
            <a:gd name="adj3" fmla="val 42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985C0-BBF9-4FC2-863E-D06BD6F8CDB5}">
      <dsp:nvSpPr>
        <dsp:cNvPr id="0" name=""/>
        <dsp:cNvSpPr/>
      </dsp:nvSpPr>
      <dsp:spPr>
        <a:xfrm>
          <a:off x="531109" y="381642"/>
          <a:ext cx="9642749" cy="7632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8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Arial" pitchFamily="34" charset="0"/>
            </a:rPr>
            <a:t>Условие соединения – это </a:t>
          </a:r>
          <a:r>
            <a:rPr lang="ru-RU" sz="2000" b="1" kern="1200" dirty="0" smtClean="0">
              <a:latin typeface="Arial" pitchFamily="34" charset="0"/>
            </a:rPr>
            <a:t>условия, которые попарно сравнивают столбцы из различных таблиц</a:t>
          </a:r>
          <a:r>
            <a:rPr lang="ru-RU" sz="2000" kern="1200" dirty="0" smtClean="0">
              <a:latin typeface="Arial" pitchFamily="34" charset="0"/>
            </a:rPr>
            <a:t>. </a:t>
          </a:r>
          <a:endParaRPr lang="ru-RU" sz="2000" kern="1200" dirty="0">
            <a:latin typeface="Arial" pitchFamily="34" charset="0"/>
          </a:endParaRPr>
        </a:p>
      </dsp:txBody>
      <dsp:txXfrm>
        <a:off x="531109" y="381642"/>
        <a:ext cx="9642749" cy="763284"/>
      </dsp:txXfrm>
    </dsp:sp>
    <dsp:sp modelId="{0C666DCD-1777-4206-BBB2-BB96AC55CCC2}">
      <dsp:nvSpPr>
        <dsp:cNvPr id="0" name=""/>
        <dsp:cNvSpPr/>
      </dsp:nvSpPr>
      <dsp:spPr>
        <a:xfrm>
          <a:off x="54056" y="286231"/>
          <a:ext cx="954106" cy="9541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EBDC781-E895-4309-BEC9-78A6A8D4A96C}">
      <dsp:nvSpPr>
        <dsp:cNvPr id="0" name=""/>
        <dsp:cNvSpPr/>
      </dsp:nvSpPr>
      <dsp:spPr>
        <a:xfrm>
          <a:off x="808563" y="1526569"/>
          <a:ext cx="9365295" cy="763284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8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Arial" pitchFamily="34" charset="0"/>
            </a:rPr>
            <a:t>В этом случае </a:t>
          </a:r>
          <a:r>
            <a:rPr lang="en-US" sz="2000" b="1" kern="1200" smtClean="0">
              <a:latin typeface="Arial" pitchFamily="34" charset="0"/>
            </a:rPr>
            <a:t>SQL</a:t>
          </a:r>
          <a:r>
            <a:rPr lang="ru-RU" sz="2000" b="1" kern="1200" smtClean="0">
              <a:latin typeface="Arial" pitchFamily="34" charset="0"/>
            </a:rPr>
            <a:t> предполагает сцепление только тех пар строк из разных таблиц, для которых условие соединения принимает истинное значение.</a:t>
          </a:r>
          <a:endParaRPr lang="ru-RU" sz="2000" b="1" kern="1200" dirty="0">
            <a:latin typeface="Arial" pitchFamily="34" charset="0"/>
          </a:endParaRPr>
        </a:p>
      </dsp:txBody>
      <dsp:txXfrm>
        <a:off x="808563" y="1526569"/>
        <a:ext cx="9365295" cy="763284"/>
      </dsp:txXfrm>
    </dsp:sp>
    <dsp:sp modelId="{9F678B1D-72D8-4B9C-AC96-6095D7C2F504}">
      <dsp:nvSpPr>
        <dsp:cNvPr id="0" name=""/>
        <dsp:cNvSpPr/>
      </dsp:nvSpPr>
      <dsp:spPr>
        <a:xfrm>
          <a:off x="331510" y="1431159"/>
          <a:ext cx="954106" cy="9541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C917634-FFFC-4D26-A413-3A1687612AE9}">
      <dsp:nvSpPr>
        <dsp:cNvPr id="0" name=""/>
        <dsp:cNvSpPr/>
      </dsp:nvSpPr>
      <dsp:spPr>
        <a:xfrm>
          <a:off x="531109" y="2448274"/>
          <a:ext cx="9642749" cy="120973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8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</a:rPr>
            <a:t>В случае использования первого варианта, фраза </a:t>
          </a:r>
          <a:r>
            <a:rPr lang="en-US" sz="2000" b="1" kern="1200" dirty="0" smtClean="0">
              <a:latin typeface="Arial" pitchFamily="34" charset="0"/>
            </a:rPr>
            <a:t>WHERE</a:t>
          </a:r>
          <a:r>
            <a:rPr lang="ru-RU" sz="2000" kern="1200" dirty="0" smtClean="0">
              <a:latin typeface="Arial" pitchFamily="34" charset="0"/>
            </a:rPr>
            <a:t> помимо условия соединения может также содержать  </a:t>
          </a:r>
          <a:r>
            <a:rPr lang="ru-RU" sz="2000" b="1" kern="1200" dirty="0" smtClean="0">
              <a:latin typeface="Arial" pitchFamily="34" charset="0"/>
            </a:rPr>
            <a:t>другие условия</a:t>
          </a:r>
          <a:r>
            <a:rPr lang="ru-RU" sz="2000" kern="1200" dirty="0" smtClean="0">
              <a:latin typeface="Arial" pitchFamily="34" charset="0"/>
            </a:rPr>
            <a:t>,  каждое из которых ссылается на столбцы соединённой таблицы.   Эти условия производят отбор строк соединённой таблицы. </a:t>
          </a:r>
          <a:endParaRPr lang="ru-RU" sz="2000" kern="1200" dirty="0">
            <a:latin typeface="Arial" pitchFamily="34" charset="0"/>
          </a:endParaRPr>
        </a:p>
      </dsp:txBody>
      <dsp:txXfrm>
        <a:off x="531109" y="2448274"/>
        <a:ext cx="9642749" cy="1209730"/>
      </dsp:txXfrm>
    </dsp:sp>
    <dsp:sp modelId="{8B8B3C8C-02D8-4205-94BF-81CD2DD6535A}">
      <dsp:nvSpPr>
        <dsp:cNvPr id="0" name=""/>
        <dsp:cNvSpPr/>
      </dsp:nvSpPr>
      <dsp:spPr>
        <a:xfrm>
          <a:off x="54056" y="2576086"/>
          <a:ext cx="954106" cy="9541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AE5F9-DF37-4BB5-84B5-2DCB3F506DBA}">
      <dsp:nvSpPr>
        <dsp:cNvPr id="0" name=""/>
        <dsp:cNvSpPr/>
      </dsp:nvSpPr>
      <dsp:spPr>
        <a:xfrm>
          <a:off x="300729" y="-39406"/>
          <a:ext cx="9612258" cy="44897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4625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00729" y="72839"/>
        <a:ext cx="9500013" cy="224489"/>
      </dsp:txXfrm>
    </dsp:sp>
    <dsp:sp modelId="{7DA5D244-5E18-47D6-AB7E-779D84C594AC}">
      <dsp:nvSpPr>
        <dsp:cNvPr id="0" name=""/>
        <dsp:cNvSpPr/>
      </dsp:nvSpPr>
      <dsp:spPr>
        <a:xfrm>
          <a:off x="298772" y="264996"/>
          <a:ext cx="9464334" cy="7815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</a:rPr>
            <a:t>Если результирующая таблица оказалась симметричной</a:t>
          </a:r>
          <a:r>
            <a:rPr lang="ru-RU" sz="2000" kern="1200" dirty="0" smtClean="0">
              <a:latin typeface="Arial" panose="020B0604020202020204" pitchFamily="34" charset="0"/>
            </a:rPr>
            <a:t>, то она содержит </a:t>
          </a:r>
          <a:r>
            <a:rPr lang="ru-RU" sz="2000" b="1" kern="1200" dirty="0" smtClean="0">
              <a:latin typeface="Arial" panose="020B0604020202020204" pitchFamily="34" charset="0"/>
            </a:rPr>
            <a:t>избыточные строки</a:t>
          </a:r>
          <a:r>
            <a:rPr lang="ru-RU" sz="2000" kern="1200" dirty="0" smtClean="0">
              <a:latin typeface="Arial" panose="020B0604020202020204" pitchFamily="34" charset="0"/>
            </a:rPr>
            <a:t>.</a:t>
          </a:r>
          <a:endParaRPr lang="ru-RU" sz="2000" kern="1200" dirty="0"/>
        </a:p>
      </dsp:txBody>
      <dsp:txXfrm>
        <a:off x="298772" y="264996"/>
        <a:ext cx="9464334" cy="78150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DD11E-260E-4655-B206-5FED3DA634E3}">
      <dsp:nvSpPr>
        <dsp:cNvPr id="0" name=""/>
        <dsp:cNvSpPr/>
      </dsp:nvSpPr>
      <dsp:spPr>
        <a:xfrm>
          <a:off x="0" y="144015"/>
          <a:ext cx="10428778" cy="1620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anose="020B0604020202020204" pitchFamily="34" charset="0"/>
            </a:rPr>
            <a:t>Простой способ устранения избыточности состоит в том, чтобы </a:t>
          </a:r>
          <a:r>
            <a:rPr lang="ru-RU" sz="1900" b="1" kern="1200" dirty="0" smtClean="0">
              <a:latin typeface="Arial" panose="020B0604020202020204" pitchFamily="34" charset="0"/>
            </a:rPr>
            <a:t>наложить ограничение</a:t>
          </a:r>
          <a:r>
            <a:rPr lang="ru-RU" sz="1900" kern="1200" dirty="0" smtClean="0">
              <a:latin typeface="Arial" panose="020B0604020202020204" pitchFamily="34" charset="0"/>
            </a:rPr>
            <a:t> на выбираемые пары значений таким образом, чтобы </a:t>
          </a:r>
          <a:r>
            <a:rPr lang="ru-RU" sz="1900" b="1" kern="1200" dirty="0" smtClean="0">
              <a:latin typeface="Arial" panose="020B0604020202020204" pitchFamily="34" charset="0"/>
            </a:rPr>
            <a:t>первое выдаваемое значение было меньше другого</a:t>
          </a:r>
          <a:r>
            <a:rPr lang="ru-RU" sz="1900" kern="1200" dirty="0" smtClean="0">
              <a:latin typeface="Arial" panose="020B0604020202020204" pitchFamily="34" charset="0"/>
            </a:rPr>
            <a:t> (или предшествовало ему в алфавитном порядке). Это делает результат </a:t>
          </a:r>
          <a:r>
            <a:rPr lang="ru-RU" sz="1900" b="1" i="1" kern="1200" dirty="0" smtClean="0">
              <a:latin typeface="Arial" panose="020B0604020202020204" pitchFamily="34" charset="0"/>
            </a:rPr>
            <a:t>асимметричным</a:t>
          </a:r>
          <a:r>
            <a:rPr lang="ru-RU" sz="1900" i="1" kern="1200" dirty="0" smtClean="0">
              <a:latin typeface="Arial" panose="020B0604020202020204" pitchFamily="34" charset="0"/>
            </a:rPr>
            <a:t>, </a:t>
          </a:r>
          <a:r>
            <a:rPr lang="ru-RU" sz="1900" kern="1200" dirty="0" smtClean="0">
              <a:latin typeface="Arial" panose="020B0604020202020204" pitchFamily="34" charset="0"/>
            </a:rPr>
            <a:t>поэтому пары с одинаковыми значениями, а также пары, заданные в обратном порядке, </a:t>
          </a:r>
          <a:r>
            <a:rPr lang="ru-RU" sz="1900" b="1" kern="1200" dirty="0" smtClean="0">
              <a:latin typeface="Arial" panose="020B0604020202020204" pitchFamily="34" charset="0"/>
            </a:rPr>
            <a:t>не будут появляться</a:t>
          </a:r>
          <a:r>
            <a:rPr lang="ru-RU" sz="1900" kern="1200" dirty="0" smtClean="0">
              <a:latin typeface="Arial" panose="020B0604020202020204" pitchFamily="34" charset="0"/>
            </a:rPr>
            <a:t>. </a:t>
          </a:r>
          <a:endParaRPr lang="ru-RU" sz="1900" kern="1200" dirty="0"/>
        </a:p>
      </dsp:txBody>
      <dsp:txXfrm>
        <a:off x="47455" y="191470"/>
        <a:ext cx="10333868" cy="152531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51199" y="269"/>
          <a:ext cx="1378775" cy="472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Результат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1199" y="269"/>
        <a:ext cx="1378775" cy="47212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51199" y="269"/>
          <a:ext cx="1378775" cy="472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Результат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1199" y="269"/>
        <a:ext cx="1378775" cy="472124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51199" y="269"/>
          <a:ext cx="1378775" cy="472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Результат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1199" y="269"/>
        <a:ext cx="1378775" cy="47212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F929F-1E5F-45AA-BBB4-1CC6064EAC40}">
      <dsp:nvSpPr>
        <dsp:cNvPr id="0" name=""/>
        <dsp:cNvSpPr/>
      </dsp:nvSpPr>
      <dsp:spPr>
        <a:xfrm>
          <a:off x="0" y="0"/>
          <a:ext cx="5093440" cy="1744276"/>
        </a:xfrm>
        <a:prstGeom prst="roundRect">
          <a:avLst>
            <a:gd name="adj" fmla="val 5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-205809" y="205809"/>
        <a:ext cx="1430306" cy="1018688"/>
      </dsp:txXfrm>
    </dsp:sp>
    <dsp:sp modelId="{34792108-BFB3-49E2-A1E6-31F6DCCA15DB}">
      <dsp:nvSpPr>
        <dsp:cNvPr id="0" name=""/>
        <dsp:cNvSpPr/>
      </dsp:nvSpPr>
      <dsp:spPr>
        <a:xfrm>
          <a:off x="1018688" y="0"/>
          <a:ext cx="3794613" cy="174427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SQL с помощью </a:t>
          </a:r>
          <a:r>
            <a:rPr lang="ru-RU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самосоединения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таблицы позволяет выражать некоторые виды запросов к иерархической структуре.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8688" y="0"/>
        <a:ext cx="3794613" cy="1744276"/>
      </dsp:txXfrm>
    </dsp:sp>
    <dsp:sp modelId="{AD3EF65A-BC47-476A-8BC4-9395F0FE6951}">
      <dsp:nvSpPr>
        <dsp:cNvPr id="0" name=""/>
        <dsp:cNvSpPr/>
      </dsp:nvSpPr>
      <dsp:spPr>
        <a:xfrm>
          <a:off x="5273711" y="0"/>
          <a:ext cx="5093440" cy="1744276"/>
        </a:xfrm>
        <a:prstGeom prst="roundRect">
          <a:avLst>
            <a:gd name="adj" fmla="val 5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5067902" y="205809"/>
        <a:ext cx="1430306" cy="1018688"/>
      </dsp:txXfrm>
    </dsp:sp>
    <dsp:sp modelId="{F30B3F4A-2C7C-4126-80C6-99F846DB07D9}">
      <dsp:nvSpPr>
        <dsp:cNvPr id="0" name=""/>
        <dsp:cNvSpPr/>
      </dsp:nvSpPr>
      <dsp:spPr>
        <a:xfrm rot="5400000">
          <a:off x="5171019" y="1113177"/>
          <a:ext cx="256317" cy="764016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04A31A1-D0E7-494E-92A9-CDCD479F4778}">
      <dsp:nvSpPr>
        <dsp:cNvPr id="0" name=""/>
        <dsp:cNvSpPr/>
      </dsp:nvSpPr>
      <dsp:spPr>
        <a:xfrm>
          <a:off x="6292399" y="0"/>
          <a:ext cx="3794613" cy="174427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Так, в одной таблице можно задавать многоуровневую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иерархическую структуру данных</a:t>
          </a:r>
          <a:r>
            <a:rPr lang="ru-RU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Например, можно отобразить связи в иерархии подчинения, иерархии родословной или любой другой.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92399" y="0"/>
        <a:ext cx="3794613" cy="1744276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4822D-B717-435F-A7A7-3D2EFEB50A6F}">
      <dsp:nvSpPr>
        <dsp:cNvPr id="0" name=""/>
        <dsp:cNvSpPr/>
      </dsp:nvSpPr>
      <dsp:spPr>
        <a:xfrm rot="5400000">
          <a:off x="6062436" y="-2279086"/>
          <a:ext cx="1879242" cy="65901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позволяет в отличие от внутреннего извлечь не только строки с одинаковыми значениями соединяемых столбцов, но и строки без совпадений из одной или обеих таблиц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706972" y="168115"/>
        <a:ext cx="6498435" cy="1695768"/>
      </dsp:txXfrm>
    </dsp:sp>
    <dsp:sp modelId="{1775F494-2C4D-4311-A123-E3D98AB86919}">
      <dsp:nvSpPr>
        <dsp:cNvPr id="0" name=""/>
        <dsp:cNvSpPr/>
      </dsp:nvSpPr>
      <dsp:spPr>
        <a:xfrm>
          <a:off x="0" y="992"/>
          <a:ext cx="3706971" cy="20300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Внешние соединение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097" y="100089"/>
        <a:ext cx="3508777" cy="183182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1F7B4-331D-4F6C-AB87-C9D8DE2CB3C4}">
      <dsp:nvSpPr>
        <dsp:cNvPr id="0" name=""/>
        <dsp:cNvSpPr/>
      </dsp:nvSpPr>
      <dsp:spPr>
        <a:xfrm flipV="1">
          <a:off x="1941935" y="883"/>
          <a:ext cx="1404523" cy="6025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8D803-0C83-420D-9EA9-EC16CA9E3823}">
      <dsp:nvSpPr>
        <dsp:cNvPr id="0" name=""/>
        <dsp:cNvSpPr/>
      </dsp:nvSpPr>
      <dsp:spPr>
        <a:xfrm>
          <a:off x="1597279" y="826367"/>
          <a:ext cx="2093836" cy="45083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левое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7279" y="826367"/>
        <a:ext cx="1474532" cy="450832"/>
      </dsp:txXfrm>
    </dsp:sp>
    <dsp:sp modelId="{B9E484D9-1CDA-45E5-B3CD-2B6D9E67504D}">
      <dsp:nvSpPr>
        <dsp:cNvPr id="0" name=""/>
        <dsp:cNvSpPr/>
      </dsp:nvSpPr>
      <dsp:spPr>
        <a:xfrm>
          <a:off x="2970768" y="897978"/>
          <a:ext cx="491583" cy="491583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7FBE9-F528-4CA6-8B28-6A5F661B9D9E}">
      <dsp:nvSpPr>
        <dsp:cNvPr id="0" name=""/>
        <dsp:cNvSpPr/>
      </dsp:nvSpPr>
      <dsp:spPr>
        <a:xfrm>
          <a:off x="4326719" y="0"/>
          <a:ext cx="1404523" cy="5578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DE1DE-48BF-442E-B7D7-00439F60A9E6}">
      <dsp:nvSpPr>
        <dsp:cNvPr id="0" name=""/>
        <dsp:cNvSpPr/>
      </dsp:nvSpPr>
      <dsp:spPr>
        <a:xfrm>
          <a:off x="3812902" y="815191"/>
          <a:ext cx="2405050" cy="450832"/>
        </a:xfrm>
        <a:prstGeom prst="rect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правое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2902" y="815191"/>
        <a:ext cx="1693697" cy="450832"/>
      </dsp:txXfrm>
    </dsp:sp>
    <dsp:sp modelId="{7578AC8A-8DD6-43E0-8FD9-D7F46CB16DB7}">
      <dsp:nvSpPr>
        <dsp:cNvPr id="0" name=""/>
        <dsp:cNvSpPr/>
      </dsp:nvSpPr>
      <dsp:spPr>
        <a:xfrm>
          <a:off x="5341998" y="886801"/>
          <a:ext cx="491583" cy="491583"/>
        </a:xfrm>
        <a:prstGeom prst="ellipse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B01A8-42CF-492E-8105-BC47649C3480}">
      <dsp:nvSpPr>
        <dsp:cNvPr id="0" name=""/>
        <dsp:cNvSpPr/>
      </dsp:nvSpPr>
      <dsp:spPr>
        <a:xfrm>
          <a:off x="6771651" y="11005"/>
          <a:ext cx="1404523" cy="5620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AAFDA-1C5E-4036-9650-71166A28524D}">
      <dsp:nvSpPr>
        <dsp:cNvPr id="0" name=""/>
        <dsp:cNvSpPr/>
      </dsp:nvSpPr>
      <dsp:spPr>
        <a:xfrm>
          <a:off x="6339739" y="816245"/>
          <a:ext cx="2268348" cy="450832"/>
        </a:xfrm>
        <a:prstGeom prst="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полное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39739" y="816245"/>
        <a:ext cx="1597428" cy="450832"/>
      </dsp:txXfrm>
    </dsp:sp>
    <dsp:sp modelId="{7AC0B9B8-D46C-4198-9687-112E2E00CB70}">
      <dsp:nvSpPr>
        <dsp:cNvPr id="0" name=""/>
        <dsp:cNvSpPr/>
      </dsp:nvSpPr>
      <dsp:spPr>
        <a:xfrm>
          <a:off x="7800484" y="887855"/>
          <a:ext cx="491583" cy="491583"/>
        </a:xfrm>
        <a:prstGeom prst="ellipse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A249E-0816-4DC6-AFD6-4A822968E932}">
      <dsp:nvSpPr>
        <dsp:cNvPr id="0" name=""/>
        <dsp:cNvSpPr/>
      </dsp:nvSpPr>
      <dsp:spPr>
        <a:xfrm rot="5400000">
          <a:off x="6360619" y="-2414120"/>
          <a:ext cx="1483791" cy="668472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это соединение, при котором возвращаются все строки левой таблицы. Для правой таблицы возвращаются значения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NULL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каждый раз, когда строка левой таблицы не имеет совпадающей строки в правой таблице.</a:t>
          </a:r>
          <a:endParaRPr lang="ru-RU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760155" y="258777"/>
        <a:ext cx="6612287" cy="1338925"/>
      </dsp:txXfrm>
    </dsp:sp>
    <dsp:sp modelId="{ECB168A9-4E03-433F-9EAE-E5732FD1D12E}">
      <dsp:nvSpPr>
        <dsp:cNvPr id="0" name=""/>
        <dsp:cNvSpPr/>
      </dsp:nvSpPr>
      <dsp:spPr>
        <a:xfrm>
          <a:off x="0" y="869"/>
          <a:ext cx="3760155" cy="18547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Левое внешнее соединение </a:t>
          </a:r>
          <a:r>
            <a:rPr lang="en-US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LEFT JOIN </a:t>
          </a:r>
          <a:r>
            <a:rPr lang="ru-RU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или </a:t>
          </a:r>
          <a:r>
            <a:rPr lang="en-US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LEFT OUTER JOIN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541" y="91410"/>
        <a:ext cx="3579073" cy="1673657"/>
      </dsp:txXfrm>
    </dsp:sp>
    <dsp:sp modelId="{E2B238D4-553D-4D3B-B3D6-58359F1E7B66}">
      <dsp:nvSpPr>
        <dsp:cNvPr id="0" name=""/>
        <dsp:cNvSpPr/>
      </dsp:nvSpPr>
      <dsp:spPr>
        <a:xfrm rot="5400000">
          <a:off x="6360619" y="-466644"/>
          <a:ext cx="1483791" cy="6684720"/>
        </a:xfrm>
        <a:prstGeom prst="round2Same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является обратным для левого внешнего соединения. Возвращаются все строки правой таблицы. Для левой таблицы возвращаются значения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NULL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каждый раз, когда строка правой таблицы не имеет совпадающей строки в левой таблице.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760155" y="2206253"/>
        <a:ext cx="6612287" cy="1338925"/>
      </dsp:txXfrm>
    </dsp:sp>
    <dsp:sp modelId="{65533974-9A50-470C-B52D-CD8797A5B4E2}">
      <dsp:nvSpPr>
        <dsp:cNvPr id="0" name=""/>
        <dsp:cNvSpPr/>
      </dsp:nvSpPr>
      <dsp:spPr>
        <a:xfrm>
          <a:off x="0" y="1948345"/>
          <a:ext cx="3760155" cy="1854739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Правое внешнее соединение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RIGHT JOIN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или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RIGHT OUTER JOIN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541" y="2038886"/>
        <a:ext cx="3579073" cy="1673657"/>
      </dsp:txXfrm>
    </dsp:sp>
    <dsp:sp modelId="{8AFEC805-8894-45E2-8F14-28C09AEC2C5C}">
      <dsp:nvSpPr>
        <dsp:cNvPr id="0" name=""/>
        <dsp:cNvSpPr/>
      </dsp:nvSpPr>
      <dsp:spPr>
        <a:xfrm rot="5400000">
          <a:off x="6029237" y="1623067"/>
          <a:ext cx="2132682" cy="6678191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возвращает все строки из правой и левой таблицы.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Каждый раз, когда строка не имеет соответствия в другой таблице, столбцы списка выбора другой таблицы содержат значения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NULL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 Если между таблицами имеется соответствие, вся строка результирующего набора содержит значения данных из базовых таблиц.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756483" y="3999931"/>
        <a:ext cx="6574082" cy="1924464"/>
      </dsp:txXfrm>
    </dsp:sp>
    <dsp:sp modelId="{385E4C7B-1BFC-4C28-AE9F-4208BAA2B53E}">
      <dsp:nvSpPr>
        <dsp:cNvPr id="0" name=""/>
        <dsp:cNvSpPr/>
      </dsp:nvSpPr>
      <dsp:spPr>
        <a:xfrm>
          <a:off x="0" y="4034793"/>
          <a:ext cx="3756482" cy="1854739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Полное внешнее соединение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FULL JOIN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или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FULL OUTER JOIN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541" y="4125334"/>
        <a:ext cx="3575400" cy="167365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3243A-3374-461B-9E13-12D8109B1D87}">
      <dsp:nvSpPr>
        <dsp:cNvPr id="0" name=""/>
        <dsp:cNvSpPr/>
      </dsp:nvSpPr>
      <dsp:spPr>
        <a:xfrm>
          <a:off x="0" y="40269"/>
          <a:ext cx="2470253" cy="1235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Внешнее соединение</a:t>
          </a:r>
          <a:endParaRPr lang="ru-RU" sz="3000" b="1" kern="1200" dirty="0">
            <a:latin typeface="Arial" pitchFamily="34" charset="0"/>
            <a:cs typeface="Arial" pitchFamily="34" charset="0"/>
          </a:endParaRPr>
        </a:p>
      </dsp:txBody>
      <dsp:txXfrm>
        <a:off x="36176" y="76445"/>
        <a:ext cx="2397901" cy="1162774"/>
      </dsp:txXfrm>
    </dsp:sp>
    <dsp:sp modelId="{15378772-FD20-4E6A-A6B2-7E64CE60889B}">
      <dsp:nvSpPr>
        <dsp:cNvPr id="0" name=""/>
        <dsp:cNvSpPr/>
      </dsp:nvSpPr>
      <dsp:spPr>
        <a:xfrm>
          <a:off x="247025" y="1275396"/>
          <a:ext cx="177949" cy="1065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432"/>
              </a:lnTo>
              <a:lnTo>
                <a:pt x="177949" y="10654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4F966-F5A7-4DEB-92E3-6194DBFFADE8}">
      <dsp:nvSpPr>
        <dsp:cNvPr id="0" name=""/>
        <dsp:cNvSpPr/>
      </dsp:nvSpPr>
      <dsp:spPr>
        <a:xfrm>
          <a:off x="424975" y="1584177"/>
          <a:ext cx="4820630" cy="1513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Внешнее соединение </a:t>
          </a:r>
          <a:r>
            <a:rPr lang="ru-RU" sz="1800" b="0" kern="1200" dirty="0" smtClean="0">
              <a:latin typeface="Arial" pitchFamily="34" charset="0"/>
              <a:cs typeface="Arial" pitchFamily="34" charset="0"/>
            </a:rPr>
            <a:t>возвращает строки, которые удовлетворяют условию соединения, а также те строки одной из таблиц, для которых в другой не нашлось удовлетворяющих условию соединения строк. </a:t>
          </a:r>
          <a:endParaRPr lang="ru-RU" sz="1800" b="0" kern="1200" dirty="0">
            <a:latin typeface="Arial" pitchFamily="34" charset="0"/>
            <a:cs typeface="Arial" pitchFamily="34" charset="0"/>
          </a:endParaRPr>
        </a:p>
      </dsp:txBody>
      <dsp:txXfrm>
        <a:off x="469298" y="1628500"/>
        <a:ext cx="4731984" cy="1424655"/>
      </dsp:txXfrm>
    </dsp:sp>
    <dsp:sp modelId="{C817348F-D3CD-4201-94CB-104EFCB574AD}">
      <dsp:nvSpPr>
        <dsp:cNvPr id="0" name=""/>
        <dsp:cNvSpPr/>
      </dsp:nvSpPr>
      <dsp:spPr>
        <a:xfrm>
          <a:off x="247025" y="1275396"/>
          <a:ext cx="177949" cy="2748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8428"/>
              </a:lnTo>
              <a:lnTo>
                <a:pt x="177949" y="274842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D28E0-4A69-4234-BD51-67450F21FCE3}">
      <dsp:nvSpPr>
        <dsp:cNvPr id="0" name=""/>
        <dsp:cNvSpPr/>
      </dsp:nvSpPr>
      <dsp:spPr>
        <a:xfrm>
          <a:off x="424975" y="3406261"/>
          <a:ext cx="4820630" cy="1235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Внешние соединения </a:t>
          </a:r>
          <a:r>
            <a:rPr lang="ru-RU" sz="1800" b="0" kern="1200" dirty="0" smtClean="0">
              <a:latin typeface="Arial" pitchFamily="34" charset="0"/>
              <a:cs typeface="Arial" pitchFamily="34" charset="0"/>
            </a:rPr>
            <a:t>возвращают все строки хотя бы из одной таблицы или представления, если они удовлетворяют условиям поиска.</a:t>
          </a:r>
          <a:endParaRPr lang="ru-RU" sz="1800" b="0" kern="1200" dirty="0">
            <a:latin typeface="Arial" pitchFamily="34" charset="0"/>
            <a:cs typeface="Arial" pitchFamily="34" charset="0"/>
          </a:endParaRPr>
        </a:p>
      </dsp:txBody>
      <dsp:txXfrm>
        <a:off x="461151" y="3442437"/>
        <a:ext cx="4748278" cy="1162774"/>
      </dsp:txXfrm>
    </dsp:sp>
    <dsp:sp modelId="{5381A5F2-509A-4A0E-BADA-CBEB67002136}">
      <dsp:nvSpPr>
        <dsp:cNvPr id="0" name=""/>
        <dsp:cNvSpPr/>
      </dsp:nvSpPr>
      <dsp:spPr>
        <a:xfrm>
          <a:off x="247025" y="1275396"/>
          <a:ext cx="177949" cy="4294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4881"/>
              </a:lnTo>
              <a:lnTo>
                <a:pt x="177949" y="429488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742AC-978C-42E9-9103-E28D0DB50DD2}">
      <dsp:nvSpPr>
        <dsp:cNvPr id="0" name=""/>
        <dsp:cNvSpPr/>
      </dsp:nvSpPr>
      <dsp:spPr>
        <a:xfrm>
          <a:off x="424975" y="4952713"/>
          <a:ext cx="4820630" cy="1235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itchFamily="34" charset="0"/>
            </a:rPr>
            <a:t>Важен порядок таблиц или представлений, заданных при использовании </a:t>
          </a:r>
          <a:r>
            <a:rPr lang="ru-RU" sz="1800" b="1" kern="1200" dirty="0" smtClean="0">
              <a:latin typeface="Arial" panose="020B0604020202020204" pitchFamily="34" charset="0"/>
              <a:cs typeface="Arial" pitchFamily="34" charset="0"/>
            </a:rPr>
            <a:t>левого или правого внешнего соединения.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461151" y="4988889"/>
        <a:ext cx="4748278" cy="1162774"/>
      </dsp:txXfrm>
    </dsp:sp>
    <dsp:sp modelId="{3EFC60DB-E91F-4452-8E25-7B6AF19714F5}">
      <dsp:nvSpPr>
        <dsp:cNvPr id="0" name=""/>
        <dsp:cNvSpPr/>
      </dsp:nvSpPr>
      <dsp:spPr>
        <a:xfrm>
          <a:off x="5367620" y="41541"/>
          <a:ext cx="2470253" cy="1235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Внутренние соединение</a:t>
          </a:r>
          <a:endParaRPr lang="ru-RU" sz="3000" b="1" kern="1200" dirty="0">
            <a:latin typeface="Arial" pitchFamily="34" charset="0"/>
            <a:cs typeface="Arial" pitchFamily="34" charset="0"/>
          </a:endParaRPr>
        </a:p>
      </dsp:txBody>
      <dsp:txXfrm>
        <a:off x="5403796" y="77717"/>
        <a:ext cx="2397901" cy="1162774"/>
      </dsp:txXfrm>
    </dsp:sp>
    <dsp:sp modelId="{78C40267-EC0A-4616-BD63-847808F67880}">
      <dsp:nvSpPr>
        <dsp:cNvPr id="0" name=""/>
        <dsp:cNvSpPr/>
      </dsp:nvSpPr>
      <dsp:spPr>
        <a:xfrm>
          <a:off x="5614646" y="1276668"/>
          <a:ext cx="249925" cy="926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344"/>
              </a:lnTo>
              <a:lnTo>
                <a:pt x="249925" y="92634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190AB-AC5C-4754-BC8F-36024C687588}">
      <dsp:nvSpPr>
        <dsp:cNvPr id="0" name=""/>
        <dsp:cNvSpPr/>
      </dsp:nvSpPr>
      <dsp:spPr>
        <a:xfrm>
          <a:off x="5864571" y="1585449"/>
          <a:ext cx="4728578" cy="1235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Внутренние соединения </a:t>
          </a:r>
          <a:r>
            <a:rPr lang="ru-RU" sz="1800" b="0" kern="1200" dirty="0" smtClean="0">
              <a:latin typeface="Arial" pitchFamily="34" charset="0"/>
              <a:cs typeface="Arial" pitchFamily="34" charset="0"/>
            </a:rPr>
            <a:t>возвращают результат, когда в обеих таблицах есть хотя бы одна строка, соответствующая условиям соединения. </a:t>
          </a:r>
          <a:endParaRPr lang="ru-RU" sz="1800" b="0" kern="1200" dirty="0">
            <a:latin typeface="Arial" pitchFamily="34" charset="0"/>
            <a:cs typeface="Arial" pitchFamily="34" charset="0"/>
          </a:endParaRPr>
        </a:p>
      </dsp:txBody>
      <dsp:txXfrm>
        <a:off x="5900747" y="1621625"/>
        <a:ext cx="4656226" cy="1162774"/>
      </dsp:txXfrm>
    </dsp:sp>
    <dsp:sp modelId="{C8E1D143-858E-4318-826D-361031B59A17}">
      <dsp:nvSpPr>
        <dsp:cNvPr id="0" name=""/>
        <dsp:cNvSpPr/>
      </dsp:nvSpPr>
      <dsp:spPr>
        <a:xfrm>
          <a:off x="5614646" y="1276668"/>
          <a:ext cx="249925" cy="2470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0253"/>
              </a:lnTo>
              <a:lnTo>
                <a:pt x="249925" y="247025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CB160-2154-44D4-B3F0-85757F8CDDB3}">
      <dsp:nvSpPr>
        <dsp:cNvPr id="0" name=""/>
        <dsp:cNvSpPr/>
      </dsp:nvSpPr>
      <dsp:spPr>
        <a:xfrm>
          <a:off x="5864571" y="3129358"/>
          <a:ext cx="4728578" cy="1235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Внутренние соединения 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исключают строки, не соответствующие ни одной строке в другой таблице.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5900747" y="3165534"/>
        <a:ext cx="4656226" cy="1162774"/>
      </dsp:txXfrm>
    </dsp:sp>
    <dsp:sp modelId="{FD31ADA0-7ECE-47DC-B62B-D245CF44D0C2}">
      <dsp:nvSpPr>
        <dsp:cNvPr id="0" name=""/>
        <dsp:cNvSpPr/>
      </dsp:nvSpPr>
      <dsp:spPr>
        <a:xfrm>
          <a:off x="5614646" y="1276668"/>
          <a:ext cx="230953" cy="4015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5433"/>
              </a:lnTo>
              <a:lnTo>
                <a:pt x="230953" y="401543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E1CB9-CCFA-4FA2-B93C-CF503861D51C}">
      <dsp:nvSpPr>
        <dsp:cNvPr id="0" name=""/>
        <dsp:cNvSpPr/>
      </dsp:nvSpPr>
      <dsp:spPr>
        <a:xfrm>
          <a:off x="5845600" y="4674538"/>
          <a:ext cx="4728578" cy="1235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itchFamily="34" charset="0"/>
            </a:rPr>
            <a:t>Таблицы или представления в предложении </a:t>
          </a:r>
          <a:r>
            <a:rPr lang="ru-RU" sz="1800" b="1" kern="1200" dirty="0" err="1" smtClean="0">
              <a:latin typeface="Arial" panose="020B0604020202020204" pitchFamily="34" charset="0"/>
              <a:cs typeface="Arial" pitchFamily="34" charset="0"/>
            </a:rPr>
            <a:t>FROM</a:t>
          </a:r>
          <a:r>
            <a:rPr lang="ru-RU" sz="1800" kern="1200" dirty="0" smtClean="0">
              <a:latin typeface="Arial" panose="020B0604020202020204" pitchFamily="34" charset="0"/>
              <a:cs typeface="Arial" pitchFamily="34" charset="0"/>
            </a:rPr>
            <a:t> могут указываться </a:t>
          </a:r>
          <a:r>
            <a:rPr lang="ru-RU" sz="1800" b="1" kern="1200" dirty="0" smtClean="0">
              <a:latin typeface="Arial" panose="020B0604020202020204" pitchFamily="34" charset="0"/>
              <a:cs typeface="Arial" pitchFamily="34" charset="0"/>
            </a:rPr>
            <a:t>в любом порядке с внутренним соединением или полным внешним соединением.</a:t>
          </a:r>
          <a:r>
            <a:rPr lang="ru-RU" sz="1800" kern="1200" dirty="0" smtClean="0">
              <a:latin typeface="Arial" panose="020B0604020202020204" pitchFamily="34" charset="0"/>
              <a:cs typeface="Arial" pitchFamily="34" charset="0"/>
            </a:rPr>
            <a:t> </a:t>
          </a:r>
          <a:endParaRPr lang="en-US" sz="1800" kern="1200" dirty="0">
            <a:latin typeface="Arial" panose="020B0604020202020204" pitchFamily="34" charset="0"/>
            <a:cs typeface="Arial" pitchFamily="34" charset="0"/>
          </a:endParaRPr>
        </a:p>
      </dsp:txBody>
      <dsp:txXfrm>
        <a:off x="5881776" y="4710714"/>
        <a:ext cx="4656226" cy="11627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4C24E-727D-4F68-910C-13326F6F631C}">
      <dsp:nvSpPr>
        <dsp:cNvPr id="0" name=""/>
        <dsp:cNvSpPr/>
      </dsp:nvSpPr>
      <dsp:spPr>
        <a:xfrm rot="5400000">
          <a:off x="-321087" y="323234"/>
          <a:ext cx="2140586" cy="149841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751351"/>
        <a:ext cx="1498410" cy="642176"/>
      </dsp:txXfrm>
    </dsp:sp>
    <dsp:sp modelId="{09490BDE-663D-43F9-9D05-111960F0F6A8}">
      <dsp:nvSpPr>
        <dsp:cNvPr id="0" name=""/>
        <dsp:cNvSpPr/>
      </dsp:nvSpPr>
      <dsp:spPr>
        <a:xfrm rot="5400000">
          <a:off x="5351002" y="-3850444"/>
          <a:ext cx="1391381" cy="90965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Операция декартовое произведение таблиц (</a:t>
          </a: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перекресное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соединение)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 - это частный случай операции </a:t>
          </a:r>
          <a:r>
            <a:rPr lang="ru-RU" sz="2400" b="1" i="1" kern="1200" dirty="0" smtClean="0">
              <a:latin typeface="Arial" pitchFamily="34" charset="0"/>
              <a:cs typeface="Arial" pitchFamily="34" charset="0"/>
            </a:rPr>
            <a:t>соединения.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498411" y="70069"/>
        <a:ext cx="9028642" cy="1255537"/>
      </dsp:txXfrm>
    </dsp:sp>
    <dsp:sp modelId="{C0715F28-82FD-4ECE-8590-EB1B2CD68E00}">
      <dsp:nvSpPr>
        <dsp:cNvPr id="0" name=""/>
        <dsp:cNvSpPr/>
      </dsp:nvSpPr>
      <dsp:spPr>
        <a:xfrm rot="5400000">
          <a:off x="-321087" y="2274188"/>
          <a:ext cx="2140586" cy="1498410"/>
        </a:xfrm>
        <a:prstGeom prst="chevron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702305"/>
        <a:ext cx="1498410" cy="642176"/>
      </dsp:txXfrm>
    </dsp:sp>
    <dsp:sp modelId="{4697680E-C724-4547-9AEE-B53CB0552FA5}">
      <dsp:nvSpPr>
        <dsp:cNvPr id="0" name=""/>
        <dsp:cNvSpPr/>
      </dsp:nvSpPr>
      <dsp:spPr>
        <a:xfrm rot="5400000">
          <a:off x="5351002" y="-1899491"/>
          <a:ext cx="1391381" cy="90965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Декартово произведение двух таблиц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 — это таблица, состоящая из всех возможных пар строк обеих таблиц. </a:t>
          </a:r>
          <a:endParaRPr lang="ru-RU" sz="2400" b="1" i="1" kern="1200" dirty="0">
            <a:latin typeface="Arial" pitchFamily="34" charset="0"/>
            <a:cs typeface="Arial" pitchFamily="34" charset="0"/>
          </a:endParaRPr>
        </a:p>
      </dsp:txBody>
      <dsp:txXfrm rot="-5400000">
        <a:off x="1498411" y="2021022"/>
        <a:ext cx="9028642" cy="1255537"/>
      </dsp:txXfrm>
    </dsp:sp>
    <dsp:sp modelId="{55BC4E86-D360-4A5C-8DC9-B86AA31F8699}">
      <dsp:nvSpPr>
        <dsp:cNvPr id="0" name=""/>
        <dsp:cNvSpPr/>
      </dsp:nvSpPr>
      <dsp:spPr>
        <a:xfrm rot="5400000">
          <a:off x="-321087" y="4225141"/>
          <a:ext cx="2140586" cy="1498410"/>
        </a:xfrm>
        <a:prstGeom prst="chevron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653258"/>
        <a:ext cx="1498410" cy="642176"/>
      </dsp:txXfrm>
    </dsp:sp>
    <dsp:sp modelId="{2D52A507-85ED-4BC1-A6AC-33067F27D085}">
      <dsp:nvSpPr>
        <dsp:cNvPr id="0" name=""/>
        <dsp:cNvSpPr/>
      </dsp:nvSpPr>
      <dsp:spPr>
        <a:xfrm rot="5400000">
          <a:off x="5351002" y="51461"/>
          <a:ext cx="1391381" cy="90965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Это определение можно естественным образом расширить на любое количество таблиц. 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498411" y="3971974"/>
        <a:ext cx="9028642" cy="1255537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3C35B-F615-4B90-8D8D-0E56248299D3}">
      <dsp:nvSpPr>
        <dsp:cNvPr id="0" name=""/>
        <dsp:cNvSpPr/>
      </dsp:nvSpPr>
      <dsp:spPr>
        <a:xfrm>
          <a:off x="5184632" y="916516"/>
          <a:ext cx="3713413" cy="417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739"/>
              </a:lnTo>
              <a:lnTo>
                <a:pt x="3713413" y="284739"/>
              </a:lnTo>
              <a:lnTo>
                <a:pt x="3713413" y="4178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902FE-3B60-409C-A57A-08DA6E2BADF5}">
      <dsp:nvSpPr>
        <dsp:cNvPr id="0" name=""/>
        <dsp:cNvSpPr/>
      </dsp:nvSpPr>
      <dsp:spPr>
        <a:xfrm>
          <a:off x="5184632" y="916516"/>
          <a:ext cx="170496" cy="417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739"/>
              </a:lnTo>
              <a:lnTo>
                <a:pt x="170496" y="284739"/>
              </a:lnTo>
              <a:lnTo>
                <a:pt x="170496" y="4178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7CF1D-C5DA-4490-B784-46E52DA2B26C}">
      <dsp:nvSpPr>
        <dsp:cNvPr id="0" name=""/>
        <dsp:cNvSpPr/>
      </dsp:nvSpPr>
      <dsp:spPr>
        <a:xfrm>
          <a:off x="1641715" y="916516"/>
          <a:ext cx="3542916" cy="417831"/>
        </a:xfrm>
        <a:custGeom>
          <a:avLst/>
          <a:gdLst/>
          <a:ahLst/>
          <a:cxnLst/>
          <a:rect l="0" t="0" r="0" b="0"/>
          <a:pathLst>
            <a:path>
              <a:moveTo>
                <a:pt x="3542916" y="0"/>
              </a:moveTo>
              <a:lnTo>
                <a:pt x="3542916" y="284739"/>
              </a:lnTo>
              <a:lnTo>
                <a:pt x="0" y="284739"/>
              </a:lnTo>
              <a:lnTo>
                <a:pt x="0" y="4178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7D155-EB97-42D5-A8F9-F31C9F10E882}">
      <dsp:nvSpPr>
        <dsp:cNvPr id="0" name=""/>
        <dsp:cNvSpPr/>
      </dsp:nvSpPr>
      <dsp:spPr>
        <a:xfrm>
          <a:off x="3819637" y="4231"/>
          <a:ext cx="2729988" cy="912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C86D0-D4D1-417B-9771-D8492C788CB5}">
      <dsp:nvSpPr>
        <dsp:cNvPr id="0" name=""/>
        <dsp:cNvSpPr/>
      </dsp:nvSpPr>
      <dsp:spPr>
        <a:xfrm>
          <a:off x="3979267" y="155880"/>
          <a:ext cx="2729988" cy="912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Внешние соединения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4005987" y="182600"/>
        <a:ext cx="2676548" cy="858845"/>
      </dsp:txXfrm>
    </dsp:sp>
    <dsp:sp modelId="{8C1F66EC-D087-4193-8322-5F5A69BE0497}">
      <dsp:nvSpPr>
        <dsp:cNvPr id="0" name=""/>
        <dsp:cNvSpPr/>
      </dsp:nvSpPr>
      <dsp:spPr>
        <a:xfrm>
          <a:off x="5111" y="1334348"/>
          <a:ext cx="3273207" cy="1461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093FD-51FE-4458-ACDF-5C6BF86C3B3C}">
      <dsp:nvSpPr>
        <dsp:cNvPr id="0" name=""/>
        <dsp:cNvSpPr/>
      </dsp:nvSpPr>
      <dsp:spPr>
        <a:xfrm>
          <a:off x="164741" y="1485996"/>
          <a:ext cx="3273207" cy="1461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Все строки, получаемые из левой таблицы, образуют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левое внешнее соединение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07535" y="1528790"/>
        <a:ext cx="3187619" cy="1375500"/>
      </dsp:txXfrm>
    </dsp:sp>
    <dsp:sp modelId="{C8640228-F197-4544-94B3-6B1146C8DEF9}">
      <dsp:nvSpPr>
        <dsp:cNvPr id="0" name=""/>
        <dsp:cNvSpPr/>
      </dsp:nvSpPr>
      <dsp:spPr>
        <a:xfrm>
          <a:off x="3597578" y="1334348"/>
          <a:ext cx="3515099" cy="1383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27B12-5A8A-4D0E-9954-F124B50877E4}">
      <dsp:nvSpPr>
        <dsp:cNvPr id="0" name=""/>
        <dsp:cNvSpPr/>
      </dsp:nvSpPr>
      <dsp:spPr>
        <a:xfrm>
          <a:off x="3757208" y="1485996"/>
          <a:ext cx="3515099" cy="13834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Все строки, получаемые из правой таблицы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образуют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правое внешнее соединение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3797728" y="1526516"/>
        <a:ext cx="3434059" cy="1302413"/>
      </dsp:txXfrm>
    </dsp:sp>
    <dsp:sp modelId="{421CE690-0C93-48FB-B07E-E87A90C3119F}">
      <dsp:nvSpPr>
        <dsp:cNvPr id="0" name=""/>
        <dsp:cNvSpPr/>
      </dsp:nvSpPr>
      <dsp:spPr>
        <a:xfrm>
          <a:off x="7431938" y="1334348"/>
          <a:ext cx="2932214" cy="1308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A22D5-0E07-4872-B462-F001DA465FB4}">
      <dsp:nvSpPr>
        <dsp:cNvPr id="0" name=""/>
        <dsp:cNvSpPr/>
      </dsp:nvSpPr>
      <dsp:spPr>
        <a:xfrm>
          <a:off x="7591568" y="1485996"/>
          <a:ext cx="2932214" cy="1308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Все строки их обеих таблиц возвращаются в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полном внешнем соединении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7629886" y="1524314"/>
        <a:ext cx="2855578" cy="1231644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911CB-CB0F-47DC-801E-0073043E6F7B}">
      <dsp:nvSpPr>
        <dsp:cNvPr id="0" name=""/>
        <dsp:cNvSpPr/>
      </dsp:nvSpPr>
      <dsp:spPr>
        <a:xfrm>
          <a:off x="0" y="0"/>
          <a:ext cx="7165347" cy="647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LEFT OUTER JOIN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или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LEFT JOIN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18972" y="18972"/>
        <a:ext cx="6466356" cy="609824"/>
      </dsp:txXfrm>
    </dsp:sp>
    <dsp:sp modelId="{8F7111EA-F3D4-4369-A4D1-02BCDC8B70BE}">
      <dsp:nvSpPr>
        <dsp:cNvPr id="0" name=""/>
        <dsp:cNvSpPr/>
      </dsp:nvSpPr>
      <dsp:spPr>
        <a:xfrm>
          <a:off x="632236" y="755729"/>
          <a:ext cx="7165347" cy="647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RIGHT OUTER JOIN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или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RIGHT JOIN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651208" y="774701"/>
        <a:ext cx="6074117" cy="609824"/>
      </dsp:txXfrm>
    </dsp:sp>
    <dsp:sp modelId="{CC0F77D8-79DF-4698-9413-92FBD110752F}">
      <dsp:nvSpPr>
        <dsp:cNvPr id="0" name=""/>
        <dsp:cNvSpPr/>
      </dsp:nvSpPr>
      <dsp:spPr>
        <a:xfrm>
          <a:off x="1264473" y="1511459"/>
          <a:ext cx="7165347" cy="647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FULL OUTER JOIN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или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FULL JOIN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1283445" y="1530431"/>
        <a:ext cx="6074117" cy="609824"/>
      </dsp:txXfrm>
    </dsp:sp>
    <dsp:sp modelId="{A6323ED2-D091-4AFE-A193-4D01C0EF66E0}">
      <dsp:nvSpPr>
        <dsp:cNvPr id="0" name=""/>
        <dsp:cNvSpPr/>
      </dsp:nvSpPr>
      <dsp:spPr>
        <a:xfrm>
          <a:off x="6744298" y="491224"/>
          <a:ext cx="421049" cy="42104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Arial" pitchFamily="34" charset="0"/>
            <a:cs typeface="Arial" pitchFamily="34" charset="0"/>
          </a:endParaRPr>
        </a:p>
      </dsp:txBody>
      <dsp:txXfrm>
        <a:off x="6839034" y="491224"/>
        <a:ext cx="231577" cy="316839"/>
      </dsp:txXfrm>
    </dsp:sp>
    <dsp:sp modelId="{D392E557-9828-47E9-B290-7181242CA762}">
      <dsp:nvSpPr>
        <dsp:cNvPr id="0" name=""/>
        <dsp:cNvSpPr/>
      </dsp:nvSpPr>
      <dsp:spPr>
        <a:xfrm>
          <a:off x="7376534" y="1242635"/>
          <a:ext cx="421049" cy="42104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Arial" pitchFamily="34" charset="0"/>
            <a:cs typeface="Arial" pitchFamily="34" charset="0"/>
          </a:endParaRPr>
        </a:p>
      </dsp:txBody>
      <dsp:txXfrm>
        <a:off x="7471270" y="1242635"/>
        <a:ext cx="231577" cy="31683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A249E-0816-4DC6-AFD6-4A822968E932}">
      <dsp:nvSpPr>
        <dsp:cNvPr id="0" name=""/>
        <dsp:cNvSpPr/>
      </dsp:nvSpPr>
      <dsp:spPr>
        <a:xfrm rot="5400000">
          <a:off x="6448400" y="-2523917"/>
          <a:ext cx="1308229" cy="668472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это соединение, при котором возвращаются все строки левой таблицы. Для правой таблицы возвращаются значения 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NULL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каждый раз, когда строка левой таблицы не имеет совпадающей строки в правой таблице.</a:t>
          </a:r>
          <a:endParaRPr lang="ru-RU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760155" y="228190"/>
        <a:ext cx="6620858" cy="1180505"/>
      </dsp:txXfrm>
    </dsp:sp>
    <dsp:sp modelId="{ECB168A9-4E03-433F-9EAE-E5732FD1D12E}">
      <dsp:nvSpPr>
        <dsp:cNvPr id="0" name=""/>
        <dsp:cNvSpPr/>
      </dsp:nvSpPr>
      <dsp:spPr>
        <a:xfrm>
          <a:off x="0" y="799"/>
          <a:ext cx="3760155" cy="16352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Arial" panose="020B0604020202020204" pitchFamily="34" charset="0"/>
              <a:cs typeface="Arial" panose="020B0604020202020204" pitchFamily="34" charset="0"/>
            </a:rPr>
            <a:t>Левое внешнее соединение </a:t>
          </a:r>
          <a:r>
            <a:rPr lang="en-US" sz="2000" b="1" kern="1200" smtClean="0">
              <a:latin typeface="Arial" panose="020B0604020202020204" pitchFamily="34" charset="0"/>
              <a:cs typeface="Arial" panose="020B0604020202020204" pitchFamily="34" charset="0"/>
            </a:rPr>
            <a:t>LEFT JOIN </a:t>
          </a:r>
          <a:r>
            <a:rPr lang="ru-RU" sz="2000" b="1" kern="1200" smtClean="0">
              <a:latin typeface="Arial" panose="020B0604020202020204" pitchFamily="34" charset="0"/>
              <a:cs typeface="Arial" panose="020B0604020202020204" pitchFamily="34" charset="0"/>
            </a:rPr>
            <a:t>или </a:t>
          </a:r>
          <a:r>
            <a:rPr lang="en-US" sz="2000" b="1" kern="1200" smtClean="0">
              <a:latin typeface="Arial" panose="020B0604020202020204" pitchFamily="34" charset="0"/>
              <a:cs typeface="Arial" panose="020B0604020202020204" pitchFamily="34" charset="0"/>
            </a:rPr>
            <a:t>LEFT OUTER JOIN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828" y="80627"/>
        <a:ext cx="3600499" cy="1475631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238D4-553D-4D3B-B3D6-58359F1E7B66}">
      <dsp:nvSpPr>
        <dsp:cNvPr id="0" name=""/>
        <dsp:cNvSpPr/>
      </dsp:nvSpPr>
      <dsp:spPr>
        <a:xfrm rot="5400000">
          <a:off x="6307181" y="-2347221"/>
          <a:ext cx="1590666" cy="668472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является обратным для левого внешнего соединения. Возвращаются все строки правой таблицы. Для левой таблицы возвращаются значения 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NULL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каждый раз, когда строка правой таблицы не имеет совпадающей строки в левой таблице. 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760154" y="277456"/>
        <a:ext cx="6607070" cy="1435366"/>
      </dsp:txXfrm>
    </dsp:sp>
    <dsp:sp modelId="{65533974-9A50-470C-B52D-CD8797A5B4E2}">
      <dsp:nvSpPr>
        <dsp:cNvPr id="0" name=""/>
        <dsp:cNvSpPr/>
      </dsp:nvSpPr>
      <dsp:spPr>
        <a:xfrm>
          <a:off x="0" y="971"/>
          <a:ext cx="3760155" cy="198833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Правое внешнее соединение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RIGHT JOIN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или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RIGHT OUTER JOIN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062" y="98033"/>
        <a:ext cx="3566031" cy="179420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EC805-8894-45E2-8F14-28C09AEC2C5C}">
      <dsp:nvSpPr>
        <dsp:cNvPr id="0" name=""/>
        <dsp:cNvSpPr/>
      </dsp:nvSpPr>
      <dsp:spPr>
        <a:xfrm rot="5400000">
          <a:off x="6021221" y="-2258975"/>
          <a:ext cx="2158914" cy="667819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возвращает все строки из правой и левой таблицы. 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Каждый раз, когда строка не имеет соответствия в другой таблице, столбцы списка выбора другой таблицы содержат значения 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NULL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. Если между таблицами имеется соответствие, вся строка результирующего набора содержит значения данных из базовых таблиц. 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761583" y="106052"/>
        <a:ext cx="6572802" cy="1948136"/>
      </dsp:txXfrm>
    </dsp:sp>
    <dsp:sp modelId="{385E4C7B-1BFC-4C28-AE9F-4208BAA2B53E}">
      <dsp:nvSpPr>
        <dsp:cNvPr id="0" name=""/>
        <dsp:cNvSpPr/>
      </dsp:nvSpPr>
      <dsp:spPr>
        <a:xfrm>
          <a:off x="5100" y="141343"/>
          <a:ext cx="3756482" cy="18775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Полное внешнее соединение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FULL JOIN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или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FULL OUTER JOIN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755" y="232998"/>
        <a:ext cx="3573172" cy="1694242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8FA79-450A-45D2-A99E-9DACA82905D7}">
      <dsp:nvSpPr>
        <dsp:cNvPr id="0" name=""/>
        <dsp:cNvSpPr/>
      </dsp:nvSpPr>
      <dsp:spPr>
        <a:xfrm>
          <a:off x="1145050" y="0"/>
          <a:ext cx="8166786" cy="118949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254000" bIns="188832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1145050" y="297373"/>
        <a:ext cx="7869413" cy="594746"/>
      </dsp:txXfrm>
    </dsp:sp>
    <dsp:sp modelId="{BE79DECD-2B85-44DD-8F95-3D10214F7994}">
      <dsp:nvSpPr>
        <dsp:cNvPr id="0" name=""/>
        <dsp:cNvSpPr/>
      </dsp:nvSpPr>
      <dsp:spPr>
        <a:xfrm>
          <a:off x="1145050" y="920218"/>
          <a:ext cx="3773055" cy="2655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itchFamily="34" charset="0"/>
            </a:rPr>
            <a:t>Чтобы сохранить в выводе не соответствующие друг другу строки из обеих таблиц, включив их в результаты соединения, используйте </a:t>
          </a:r>
          <a:r>
            <a:rPr lang="ru-RU" sz="2200" b="1" kern="1200" dirty="0" smtClean="0">
              <a:latin typeface="Arial" pitchFamily="34" charset="0"/>
            </a:rPr>
            <a:t>полное внешнее соединение.</a:t>
          </a:r>
          <a:r>
            <a:rPr lang="ru-RU" sz="2200" kern="1200" dirty="0" smtClean="0">
              <a:latin typeface="Arial" pitchFamily="34" charset="0"/>
            </a:rPr>
            <a:t> </a:t>
          </a:r>
          <a:endParaRPr lang="ru-RU" sz="2200" kern="1200" dirty="0"/>
        </a:p>
      </dsp:txBody>
      <dsp:txXfrm>
        <a:off x="1145050" y="920218"/>
        <a:ext cx="3773055" cy="2655009"/>
      </dsp:txXfrm>
    </dsp:sp>
    <dsp:sp modelId="{DAC40FCC-C26D-4BF3-BB3C-6176CDD81F79}">
      <dsp:nvSpPr>
        <dsp:cNvPr id="0" name=""/>
        <dsp:cNvSpPr/>
      </dsp:nvSpPr>
      <dsp:spPr>
        <a:xfrm>
          <a:off x="4918105" y="396364"/>
          <a:ext cx="4393731" cy="118949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254000" bIns="188832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>
            <a:latin typeface="Arial" pitchFamily="34" charset="0"/>
          </a:endParaRPr>
        </a:p>
      </dsp:txBody>
      <dsp:txXfrm>
        <a:off x="4918105" y="693737"/>
        <a:ext cx="4096358" cy="594746"/>
      </dsp:txXfrm>
    </dsp:sp>
    <dsp:sp modelId="{25975967-A866-4DD0-A13A-060E684609B6}">
      <dsp:nvSpPr>
        <dsp:cNvPr id="0" name=""/>
        <dsp:cNvSpPr/>
      </dsp:nvSpPr>
      <dsp:spPr>
        <a:xfrm>
          <a:off x="4918105" y="1316583"/>
          <a:ext cx="3773055" cy="2655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latin typeface="Arial" pitchFamily="34" charset="0"/>
            </a:rPr>
            <a:t>SQL</a:t>
          </a:r>
          <a:r>
            <a:rPr lang="ru-RU" sz="2200" kern="1200" dirty="0" smtClean="0">
              <a:latin typeface="Arial" pitchFamily="34" charset="0"/>
            </a:rPr>
            <a:t> </a:t>
          </a:r>
          <a:r>
            <a:rPr lang="ru-RU" sz="2200" kern="1200" dirty="0" err="1" smtClean="0">
              <a:latin typeface="Arial" pitchFamily="34" charset="0"/>
            </a:rPr>
            <a:t>Server</a:t>
          </a:r>
          <a:r>
            <a:rPr lang="ru-RU" sz="2200" kern="1200" dirty="0" smtClean="0">
              <a:latin typeface="Arial" pitchFamily="34" charset="0"/>
            </a:rPr>
            <a:t> предоставляет оператор полного внешнего соединения </a:t>
          </a:r>
          <a:r>
            <a:rPr lang="ru-RU" sz="2200" b="1" kern="1200" dirty="0" err="1" smtClean="0">
              <a:latin typeface="Arial" pitchFamily="34" charset="0"/>
            </a:rPr>
            <a:t>FULL</a:t>
          </a:r>
          <a:r>
            <a:rPr lang="ru-RU" sz="2200" b="1" kern="1200" dirty="0" smtClean="0">
              <a:latin typeface="Arial" pitchFamily="34" charset="0"/>
            </a:rPr>
            <a:t> </a:t>
          </a:r>
          <a:r>
            <a:rPr lang="ru-RU" sz="2200" b="1" kern="1200" dirty="0" err="1" smtClean="0">
              <a:latin typeface="Arial" pitchFamily="34" charset="0"/>
            </a:rPr>
            <a:t>JOIN</a:t>
          </a:r>
          <a:r>
            <a:rPr lang="ru-RU" sz="2200" kern="1200" dirty="0" smtClean="0">
              <a:latin typeface="Arial" pitchFamily="34" charset="0"/>
            </a:rPr>
            <a:t>, </a:t>
          </a:r>
          <a:r>
            <a:rPr lang="ru-RU" sz="2200" b="1" kern="1200" dirty="0" smtClean="0">
              <a:latin typeface="Arial" pitchFamily="34" charset="0"/>
            </a:rPr>
            <a:t>включающий все строки из обеих таблиц вне зависимости от того, есть ли в них совпадающие значения</a:t>
          </a:r>
          <a:r>
            <a:rPr lang="ru-RU" sz="2200" kern="1200" dirty="0" smtClean="0">
              <a:latin typeface="Arial" pitchFamily="34" charset="0"/>
            </a:rPr>
            <a:t>.</a:t>
          </a:r>
          <a:endParaRPr lang="ru-RU" sz="2200" kern="1200" dirty="0">
            <a:latin typeface="Arial" pitchFamily="34" charset="0"/>
          </a:endParaRPr>
        </a:p>
      </dsp:txBody>
      <dsp:txXfrm>
        <a:off x="4918105" y="1316583"/>
        <a:ext cx="3773055" cy="265500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12213-8DB8-4C59-9F05-3708E1D27A0A}">
      <dsp:nvSpPr>
        <dsp:cNvPr id="0" name=""/>
        <dsp:cNvSpPr/>
      </dsp:nvSpPr>
      <dsp:spPr>
        <a:xfrm rot="5400000">
          <a:off x="5993663" y="-2094248"/>
          <a:ext cx="2421839" cy="67807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выражается указанием имен перемножаемых таблиц во фразе 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FROM</a:t>
          </a:r>
          <a:endParaRPr lang="ru-RU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или</a:t>
          </a:r>
          <a:endParaRPr lang="ru-RU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задаются командой </a:t>
          </a: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CROSS JOIN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3814191" y="203448"/>
        <a:ext cx="6662560" cy="2185391"/>
      </dsp:txXfrm>
    </dsp:sp>
    <dsp:sp modelId="{489D4A61-C310-4323-B835-FBE372161D4D}">
      <dsp:nvSpPr>
        <dsp:cNvPr id="0" name=""/>
        <dsp:cNvSpPr/>
      </dsp:nvSpPr>
      <dsp:spPr>
        <a:xfrm>
          <a:off x="0" y="0"/>
          <a:ext cx="3814191" cy="25922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Синтаксис: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В 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SQL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 декартово произведение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126545" y="126545"/>
        <a:ext cx="3561101" cy="233919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61474" y="108"/>
          <a:ext cx="1358224" cy="8149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Результат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61474" y="108"/>
        <a:ext cx="1358224" cy="814934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61474" y="108"/>
          <a:ext cx="1358224" cy="8149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Результат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61474" y="108"/>
        <a:ext cx="1358224" cy="814934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4DE2-9915-4269-92EA-D86023C4FDF5}">
      <dsp:nvSpPr>
        <dsp:cNvPr id="0" name=""/>
        <dsp:cNvSpPr/>
      </dsp:nvSpPr>
      <dsp:spPr>
        <a:xfrm>
          <a:off x="61474" y="108"/>
          <a:ext cx="1358224" cy="8149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Результат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61474" y="108"/>
        <a:ext cx="1358224" cy="814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1237197"/>
            <a:ext cx="9085342" cy="263188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080" y="3970580"/>
            <a:ext cx="8016479" cy="1825171"/>
          </a:xfrm>
        </p:spPr>
        <p:txBody>
          <a:bodyPr/>
          <a:lstStyle>
            <a:lvl1pPr marL="0" indent="0" algn="ctr">
              <a:buNone/>
              <a:defRPr sz="2700"/>
            </a:lvl1pPr>
            <a:lvl2pPr marL="521345" indent="0" algn="ctr">
              <a:buNone/>
              <a:defRPr sz="2300"/>
            </a:lvl2pPr>
            <a:lvl3pPr marL="1042690" indent="0" algn="ctr">
              <a:buNone/>
              <a:defRPr sz="2100"/>
            </a:lvl3pPr>
            <a:lvl4pPr marL="1564035" indent="0" algn="ctr">
              <a:buNone/>
              <a:defRPr sz="1800"/>
            </a:lvl4pPr>
            <a:lvl5pPr marL="2085381" indent="0" algn="ctr">
              <a:buNone/>
              <a:defRPr sz="1800"/>
            </a:lvl5pPr>
            <a:lvl6pPr marL="2606726" indent="0" algn="ctr">
              <a:buNone/>
              <a:defRPr sz="1800"/>
            </a:lvl6pPr>
            <a:lvl7pPr marL="3128071" indent="0" algn="ctr">
              <a:buNone/>
              <a:defRPr sz="1800"/>
            </a:lvl7pPr>
            <a:lvl8pPr marL="3649416" indent="0" algn="ctr">
              <a:buNone/>
              <a:defRPr sz="1800"/>
            </a:lvl8pPr>
            <a:lvl9pPr marL="4170761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9058" y="402483"/>
            <a:ext cx="2304738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4845" y="402483"/>
            <a:ext cx="6780605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273"/>
            <a:ext cx="10688638" cy="107795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23739"/>
            <a:ext cx="10595111" cy="6047740"/>
          </a:xfrm>
        </p:spPr>
        <p:txBody>
          <a:bodyPr/>
          <a:lstStyle>
            <a:lvl1pPr marL="0" indent="521345">
              <a:lnSpc>
                <a:spcPct val="100000"/>
              </a:lnSpc>
              <a:spcBef>
                <a:spcPts val="0"/>
              </a:spcBef>
              <a:buNone/>
              <a:defRPr sz="2700"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78" y="1884674"/>
            <a:ext cx="9218950" cy="3144614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278" y="5059037"/>
            <a:ext cx="9218950" cy="1653678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213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426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564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853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6067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1280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494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707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844" y="2012414"/>
            <a:ext cx="454267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1123" y="2012414"/>
            <a:ext cx="454267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6" y="402486"/>
            <a:ext cx="9218950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237" y="1853171"/>
            <a:ext cx="4521794" cy="90821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5" indent="0">
              <a:buNone/>
              <a:defRPr sz="2300" b="1"/>
            </a:lvl2pPr>
            <a:lvl3pPr marL="1042690" indent="0">
              <a:buNone/>
              <a:defRPr sz="2100" b="1"/>
            </a:lvl3pPr>
            <a:lvl4pPr marL="1564035" indent="0">
              <a:buNone/>
              <a:defRPr sz="1800" b="1"/>
            </a:lvl4pPr>
            <a:lvl5pPr marL="2085381" indent="0">
              <a:buNone/>
              <a:defRPr sz="1800" b="1"/>
            </a:lvl5pPr>
            <a:lvl6pPr marL="2606726" indent="0">
              <a:buNone/>
              <a:defRPr sz="1800" b="1"/>
            </a:lvl6pPr>
            <a:lvl7pPr marL="3128071" indent="0">
              <a:buNone/>
              <a:defRPr sz="1800" b="1"/>
            </a:lvl7pPr>
            <a:lvl8pPr marL="3649416" indent="0">
              <a:buNone/>
              <a:defRPr sz="1800" b="1"/>
            </a:lvl8pPr>
            <a:lvl9pPr marL="417076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237" y="2761381"/>
            <a:ext cx="4521794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1125" y="1853171"/>
            <a:ext cx="4544063" cy="90821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5" indent="0">
              <a:buNone/>
              <a:defRPr sz="2300" b="1"/>
            </a:lvl2pPr>
            <a:lvl3pPr marL="1042690" indent="0">
              <a:buNone/>
              <a:defRPr sz="2100" b="1"/>
            </a:lvl3pPr>
            <a:lvl4pPr marL="1564035" indent="0">
              <a:buNone/>
              <a:defRPr sz="1800" b="1"/>
            </a:lvl4pPr>
            <a:lvl5pPr marL="2085381" indent="0">
              <a:buNone/>
              <a:defRPr sz="1800" b="1"/>
            </a:lvl5pPr>
            <a:lvl6pPr marL="2606726" indent="0">
              <a:buNone/>
              <a:defRPr sz="1800" b="1"/>
            </a:lvl6pPr>
            <a:lvl7pPr marL="3128071" indent="0">
              <a:buNone/>
              <a:defRPr sz="1800" b="1"/>
            </a:lvl7pPr>
            <a:lvl8pPr marL="3649416" indent="0">
              <a:buNone/>
              <a:defRPr sz="1800" b="1"/>
            </a:lvl8pPr>
            <a:lvl9pPr marL="417076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1125" y="2761381"/>
            <a:ext cx="454406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6" y="503978"/>
            <a:ext cx="3447364" cy="1763924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063" y="1088457"/>
            <a:ext cx="5411123" cy="5372269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236" y="2267902"/>
            <a:ext cx="3447364" cy="4201570"/>
          </a:xfrm>
        </p:spPr>
        <p:txBody>
          <a:bodyPr/>
          <a:lstStyle>
            <a:lvl1pPr marL="0" indent="0">
              <a:buNone/>
              <a:defRPr sz="1800"/>
            </a:lvl1pPr>
            <a:lvl2pPr marL="521345" indent="0">
              <a:buNone/>
              <a:defRPr sz="1600"/>
            </a:lvl2pPr>
            <a:lvl3pPr marL="1042690" indent="0">
              <a:buNone/>
              <a:defRPr sz="1400"/>
            </a:lvl3pPr>
            <a:lvl4pPr marL="1564035" indent="0">
              <a:buNone/>
              <a:defRPr sz="1100"/>
            </a:lvl4pPr>
            <a:lvl5pPr marL="2085381" indent="0">
              <a:buNone/>
              <a:defRPr sz="1100"/>
            </a:lvl5pPr>
            <a:lvl6pPr marL="2606726" indent="0">
              <a:buNone/>
              <a:defRPr sz="1100"/>
            </a:lvl6pPr>
            <a:lvl7pPr marL="3128071" indent="0">
              <a:buNone/>
              <a:defRPr sz="1100"/>
            </a:lvl7pPr>
            <a:lvl8pPr marL="3649416" indent="0">
              <a:buNone/>
              <a:defRPr sz="1100"/>
            </a:lvl8pPr>
            <a:lvl9pPr marL="417076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6" y="503978"/>
            <a:ext cx="3447364" cy="1763924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4063" y="1088457"/>
            <a:ext cx="5411123" cy="5372269"/>
          </a:xfrm>
        </p:spPr>
        <p:txBody>
          <a:bodyPr anchor="t"/>
          <a:lstStyle>
            <a:lvl1pPr marL="0" indent="0">
              <a:buNone/>
              <a:defRPr sz="3600"/>
            </a:lvl1pPr>
            <a:lvl2pPr marL="521345" indent="0">
              <a:buNone/>
              <a:defRPr sz="3200"/>
            </a:lvl2pPr>
            <a:lvl3pPr marL="1042690" indent="0">
              <a:buNone/>
              <a:defRPr sz="2700"/>
            </a:lvl3pPr>
            <a:lvl4pPr marL="1564035" indent="0">
              <a:buNone/>
              <a:defRPr sz="2300"/>
            </a:lvl4pPr>
            <a:lvl5pPr marL="2085381" indent="0">
              <a:buNone/>
              <a:defRPr sz="2300"/>
            </a:lvl5pPr>
            <a:lvl6pPr marL="2606726" indent="0">
              <a:buNone/>
              <a:defRPr sz="2300"/>
            </a:lvl6pPr>
            <a:lvl7pPr marL="3128071" indent="0">
              <a:buNone/>
              <a:defRPr sz="2300"/>
            </a:lvl7pPr>
            <a:lvl8pPr marL="3649416" indent="0">
              <a:buNone/>
              <a:defRPr sz="2300"/>
            </a:lvl8pPr>
            <a:lvl9pPr marL="4170761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236" y="2267902"/>
            <a:ext cx="3447364" cy="4201570"/>
          </a:xfrm>
        </p:spPr>
        <p:txBody>
          <a:bodyPr/>
          <a:lstStyle>
            <a:lvl1pPr marL="0" indent="0">
              <a:buNone/>
              <a:defRPr sz="1800"/>
            </a:lvl1pPr>
            <a:lvl2pPr marL="521345" indent="0">
              <a:buNone/>
              <a:defRPr sz="1600"/>
            </a:lvl2pPr>
            <a:lvl3pPr marL="1042690" indent="0">
              <a:buNone/>
              <a:defRPr sz="1400"/>
            </a:lvl3pPr>
            <a:lvl4pPr marL="1564035" indent="0">
              <a:buNone/>
              <a:defRPr sz="1100"/>
            </a:lvl4pPr>
            <a:lvl5pPr marL="2085381" indent="0">
              <a:buNone/>
              <a:defRPr sz="1100"/>
            </a:lvl5pPr>
            <a:lvl6pPr marL="2606726" indent="0">
              <a:buNone/>
              <a:defRPr sz="1100"/>
            </a:lvl6pPr>
            <a:lvl7pPr marL="3128071" indent="0">
              <a:buNone/>
              <a:defRPr sz="1100"/>
            </a:lvl7pPr>
            <a:lvl8pPr marL="3649416" indent="0">
              <a:buNone/>
              <a:defRPr sz="1100"/>
            </a:lvl8pPr>
            <a:lvl9pPr marL="417076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2"/>
          <a:stretch/>
        </p:blipFill>
        <p:spPr>
          <a:xfrm>
            <a:off x="0" y="0"/>
            <a:ext cx="10688638" cy="1343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93" y="1615695"/>
            <a:ext cx="9199302" cy="5193263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4844" y="7006702"/>
            <a:ext cx="2404944" cy="402483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612" y="7006702"/>
            <a:ext cx="3607415" cy="402483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8850" y="7006702"/>
            <a:ext cx="2404944" cy="402483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0211" y="131472"/>
            <a:ext cx="9163935" cy="1077953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13" Type="http://schemas.microsoft.com/office/2007/relationships/diagramDrawing" Target="../diagrams/drawing8.xml"/><Relationship Id="rId18" Type="http://schemas.openxmlformats.org/officeDocument/2006/relationships/diagramColors" Target="../diagrams/colors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Colors" Target="../diagrams/colors8.xml"/><Relationship Id="rId17" Type="http://schemas.openxmlformats.org/officeDocument/2006/relationships/diagramQuickStyle" Target="../diagrams/quickStyle9.xml"/><Relationship Id="rId2" Type="http://schemas.openxmlformats.org/officeDocument/2006/relationships/slide" Target="slide63.xml"/><Relationship Id="rId16" Type="http://schemas.openxmlformats.org/officeDocument/2006/relationships/diagramLayout" Target="../diagrams/layout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7.xml"/><Relationship Id="rId15" Type="http://schemas.openxmlformats.org/officeDocument/2006/relationships/diagramData" Target="../diagrams/data9.xml"/><Relationship Id="rId10" Type="http://schemas.openxmlformats.org/officeDocument/2006/relationships/diagramLayout" Target="../diagrams/layout8.xml"/><Relationship Id="rId19" Type="http://schemas.microsoft.com/office/2007/relationships/diagramDrawing" Target="../diagrams/drawing9.xml"/><Relationship Id="rId4" Type="http://schemas.openxmlformats.org/officeDocument/2006/relationships/diagramLayout" Target="../diagrams/layout7.xml"/><Relationship Id="rId9" Type="http://schemas.openxmlformats.org/officeDocument/2006/relationships/diagramData" Target="../diagrams/data8.xml"/><Relationship Id="rId14" Type="http://schemas.openxmlformats.org/officeDocument/2006/relationships/slide" Target="slide6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13" Type="http://schemas.microsoft.com/office/2007/relationships/diagramDrawing" Target="../diagrams/drawing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openxmlformats.org/officeDocument/2006/relationships/diagramColors" Target="../diagrams/colors16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QuickStyle" Target="../diagrams/quickStyle16.xml"/><Relationship Id="rId5" Type="http://schemas.openxmlformats.org/officeDocument/2006/relationships/diagramQuickStyle" Target="../diagrams/quickStyle15.xml"/><Relationship Id="rId10" Type="http://schemas.openxmlformats.org/officeDocument/2006/relationships/diagramLayout" Target="../diagrams/layout16.xml"/><Relationship Id="rId4" Type="http://schemas.openxmlformats.org/officeDocument/2006/relationships/diagramLayout" Target="../diagrams/layout15.xml"/><Relationship Id="rId9" Type="http://schemas.openxmlformats.org/officeDocument/2006/relationships/diagramData" Target="../diagrams/data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13" Type="http://schemas.microsoft.com/office/2007/relationships/diagramDrawing" Target="../diagrams/drawing18.xml"/><Relationship Id="rId18" Type="http://schemas.openxmlformats.org/officeDocument/2006/relationships/diagramColors" Target="../diagrams/colors19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openxmlformats.org/officeDocument/2006/relationships/diagramColors" Target="../diagrams/colors18.xml"/><Relationship Id="rId17" Type="http://schemas.openxmlformats.org/officeDocument/2006/relationships/diagramQuickStyle" Target="../diagrams/quickStyle19.xml"/><Relationship Id="rId2" Type="http://schemas.openxmlformats.org/officeDocument/2006/relationships/slide" Target="slide68.xml"/><Relationship Id="rId16" Type="http://schemas.openxmlformats.org/officeDocument/2006/relationships/diagramLayout" Target="../diagrams/layout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QuickStyle" Target="../diagrams/quickStyle18.xml"/><Relationship Id="rId5" Type="http://schemas.openxmlformats.org/officeDocument/2006/relationships/diagramQuickStyle" Target="../diagrams/quickStyle17.xml"/><Relationship Id="rId15" Type="http://schemas.openxmlformats.org/officeDocument/2006/relationships/diagramData" Target="../diagrams/data19.xml"/><Relationship Id="rId10" Type="http://schemas.openxmlformats.org/officeDocument/2006/relationships/diagramLayout" Target="../diagrams/layout18.xml"/><Relationship Id="rId19" Type="http://schemas.microsoft.com/office/2007/relationships/diagramDrawing" Target="../diagrams/drawing19.xml"/><Relationship Id="rId4" Type="http://schemas.openxmlformats.org/officeDocument/2006/relationships/diagramLayout" Target="../diagrams/layout17.xml"/><Relationship Id="rId9" Type="http://schemas.openxmlformats.org/officeDocument/2006/relationships/diagramData" Target="../diagrams/data18.xml"/><Relationship Id="rId14" Type="http://schemas.openxmlformats.org/officeDocument/2006/relationships/slide" Target="slide7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72.xml"/><Relationship Id="rId13" Type="http://schemas.microsoft.com/office/2007/relationships/diagramDrawing" Target="../diagrams/drawing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openxmlformats.org/officeDocument/2006/relationships/diagramColors" Target="../diagrams/colors21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diagramQuickStyle" Target="../diagrams/quickStyle21.xml"/><Relationship Id="rId5" Type="http://schemas.openxmlformats.org/officeDocument/2006/relationships/diagramQuickStyle" Target="../diagrams/quickStyle20.xml"/><Relationship Id="rId10" Type="http://schemas.openxmlformats.org/officeDocument/2006/relationships/diagramLayout" Target="../diagrams/layout21.xml"/><Relationship Id="rId4" Type="http://schemas.openxmlformats.org/officeDocument/2006/relationships/diagramLayout" Target="../diagrams/layout20.xml"/><Relationship Id="rId9" Type="http://schemas.openxmlformats.org/officeDocument/2006/relationships/diagramData" Target="../diagrams/data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slide" Target="slide7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slide" Target="slide7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13" Type="http://schemas.microsoft.com/office/2007/relationships/diagramDrawing" Target="../diagrams/drawing29.xml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12" Type="http://schemas.openxmlformats.org/officeDocument/2006/relationships/diagramColors" Target="../diagrams/colors29.xml"/><Relationship Id="rId2" Type="http://schemas.openxmlformats.org/officeDocument/2006/relationships/slide" Target="slide7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11" Type="http://schemas.openxmlformats.org/officeDocument/2006/relationships/diagramQuickStyle" Target="../diagrams/quickStyle29.xml"/><Relationship Id="rId5" Type="http://schemas.openxmlformats.org/officeDocument/2006/relationships/diagramQuickStyle" Target="../diagrams/quickStyle28.xml"/><Relationship Id="rId10" Type="http://schemas.openxmlformats.org/officeDocument/2006/relationships/diagramLayout" Target="../diagrams/layout29.xml"/><Relationship Id="rId4" Type="http://schemas.openxmlformats.org/officeDocument/2006/relationships/diagramLayout" Target="../diagrams/layout28.xml"/><Relationship Id="rId9" Type="http://schemas.openxmlformats.org/officeDocument/2006/relationships/diagramData" Target="../diagrams/data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81.xml"/><Relationship Id="rId13" Type="http://schemas.microsoft.com/office/2007/relationships/diagramDrawing" Target="../diagrams/drawing31.xml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12" Type="http://schemas.openxmlformats.org/officeDocument/2006/relationships/diagramColors" Target="../diagrams/colors31.xml"/><Relationship Id="rId2" Type="http://schemas.openxmlformats.org/officeDocument/2006/relationships/slide" Target="slide8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11" Type="http://schemas.openxmlformats.org/officeDocument/2006/relationships/diagramQuickStyle" Target="../diagrams/quickStyle31.xml"/><Relationship Id="rId5" Type="http://schemas.openxmlformats.org/officeDocument/2006/relationships/diagramQuickStyle" Target="../diagrams/quickStyle30.xml"/><Relationship Id="rId10" Type="http://schemas.openxmlformats.org/officeDocument/2006/relationships/diagramLayout" Target="../diagrams/layout31.xml"/><Relationship Id="rId4" Type="http://schemas.openxmlformats.org/officeDocument/2006/relationships/diagramLayout" Target="../diagrams/layout30.xml"/><Relationship Id="rId9" Type="http://schemas.openxmlformats.org/officeDocument/2006/relationships/diagramData" Target="../diagrams/data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83.xml"/><Relationship Id="rId13" Type="http://schemas.microsoft.com/office/2007/relationships/diagramDrawing" Target="../diagrams/drawing35.xml"/><Relationship Id="rId18" Type="http://schemas.openxmlformats.org/officeDocument/2006/relationships/diagramColors" Target="../diagrams/colors36.xml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12" Type="http://schemas.openxmlformats.org/officeDocument/2006/relationships/diagramColors" Target="../diagrams/colors35.xml"/><Relationship Id="rId17" Type="http://schemas.openxmlformats.org/officeDocument/2006/relationships/diagramQuickStyle" Target="../diagrams/quickStyle36.xml"/><Relationship Id="rId2" Type="http://schemas.openxmlformats.org/officeDocument/2006/relationships/slide" Target="slide82.xml"/><Relationship Id="rId16" Type="http://schemas.openxmlformats.org/officeDocument/2006/relationships/diagramLayout" Target="../diagrams/layout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11" Type="http://schemas.openxmlformats.org/officeDocument/2006/relationships/diagramQuickStyle" Target="../diagrams/quickStyle35.xml"/><Relationship Id="rId5" Type="http://schemas.openxmlformats.org/officeDocument/2006/relationships/diagramQuickStyle" Target="../diagrams/quickStyle34.xml"/><Relationship Id="rId15" Type="http://schemas.openxmlformats.org/officeDocument/2006/relationships/diagramData" Target="../diagrams/data36.xml"/><Relationship Id="rId10" Type="http://schemas.openxmlformats.org/officeDocument/2006/relationships/diagramLayout" Target="../diagrams/layout35.xml"/><Relationship Id="rId19" Type="http://schemas.microsoft.com/office/2007/relationships/diagramDrawing" Target="../diagrams/drawing36.xml"/><Relationship Id="rId4" Type="http://schemas.openxmlformats.org/officeDocument/2006/relationships/diagramLayout" Target="../diagrams/layout34.xml"/><Relationship Id="rId9" Type="http://schemas.openxmlformats.org/officeDocument/2006/relationships/diagramData" Target="../diagrams/data35.xml"/><Relationship Id="rId14" Type="http://schemas.openxmlformats.org/officeDocument/2006/relationships/slide" Target="slide8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slide" Target="slide8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9.xml"/><Relationship Id="rId13" Type="http://schemas.openxmlformats.org/officeDocument/2006/relationships/diagramLayout" Target="../diagrams/layout40.xml"/><Relationship Id="rId18" Type="http://schemas.openxmlformats.org/officeDocument/2006/relationships/diagramLayout" Target="../diagrams/layout41.xml"/><Relationship Id="rId3" Type="http://schemas.openxmlformats.org/officeDocument/2006/relationships/diagramLayout" Target="../diagrams/layout38.xml"/><Relationship Id="rId21" Type="http://schemas.microsoft.com/office/2007/relationships/diagramDrawing" Target="../diagrams/drawing41.xml"/><Relationship Id="rId7" Type="http://schemas.openxmlformats.org/officeDocument/2006/relationships/diagramData" Target="../diagrams/data39.xml"/><Relationship Id="rId12" Type="http://schemas.openxmlformats.org/officeDocument/2006/relationships/diagramData" Target="../diagrams/data40.xml"/><Relationship Id="rId17" Type="http://schemas.openxmlformats.org/officeDocument/2006/relationships/diagramData" Target="../diagrams/data41.xml"/><Relationship Id="rId2" Type="http://schemas.openxmlformats.org/officeDocument/2006/relationships/diagramData" Target="../diagrams/data38.xml"/><Relationship Id="rId16" Type="http://schemas.microsoft.com/office/2007/relationships/diagramDrawing" Target="../diagrams/drawing40.xml"/><Relationship Id="rId20" Type="http://schemas.openxmlformats.org/officeDocument/2006/relationships/diagramColors" Target="../diagrams/colors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11" Type="http://schemas.microsoft.com/office/2007/relationships/diagramDrawing" Target="../diagrams/drawing39.xml"/><Relationship Id="rId5" Type="http://schemas.openxmlformats.org/officeDocument/2006/relationships/diagramColors" Target="../diagrams/colors38.xml"/><Relationship Id="rId15" Type="http://schemas.openxmlformats.org/officeDocument/2006/relationships/diagramColors" Target="../diagrams/colors40.xml"/><Relationship Id="rId10" Type="http://schemas.openxmlformats.org/officeDocument/2006/relationships/diagramColors" Target="../diagrams/colors39.xml"/><Relationship Id="rId19" Type="http://schemas.openxmlformats.org/officeDocument/2006/relationships/diagramQuickStyle" Target="../diagrams/quickStyle41.xml"/><Relationship Id="rId4" Type="http://schemas.openxmlformats.org/officeDocument/2006/relationships/diagramQuickStyle" Target="../diagrams/quickStyle38.xml"/><Relationship Id="rId9" Type="http://schemas.openxmlformats.org/officeDocument/2006/relationships/diagramQuickStyle" Target="../diagrams/quickStyle39.xml"/><Relationship Id="rId14" Type="http://schemas.openxmlformats.org/officeDocument/2006/relationships/diagramQuickStyle" Target="../diagrams/quickStyle4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3.xml"/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12" Type="http://schemas.microsoft.com/office/2007/relationships/diagramDrawing" Target="../diagrams/drawing43.xml"/><Relationship Id="rId2" Type="http://schemas.openxmlformats.org/officeDocument/2006/relationships/slide" Target="slide8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2.xml"/><Relationship Id="rId11" Type="http://schemas.openxmlformats.org/officeDocument/2006/relationships/diagramColors" Target="../diagrams/colors43.xml"/><Relationship Id="rId5" Type="http://schemas.openxmlformats.org/officeDocument/2006/relationships/diagramQuickStyle" Target="../diagrams/quickStyle42.xml"/><Relationship Id="rId10" Type="http://schemas.openxmlformats.org/officeDocument/2006/relationships/diagramQuickStyle" Target="../diagrams/quickStyle43.xml"/><Relationship Id="rId4" Type="http://schemas.openxmlformats.org/officeDocument/2006/relationships/diagramLayout" Target="../diagrams/layout42.xml"/><Relationship Id="rId9" Type="http://schemas.openxmlformats.org/officeDocument/2006/relationships/diagramLayout" Target="../diagrams/layout4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7.xml"/><Relationship Id="rId3" Type="http://schemas.openxmlformats.org/officeDocument/2006/relationships/diagramLayout" Target="../diagrams/layout46.xml"/><Relationship Id="rId7" Type="http://schemas.openxmlformats.org/officeDocument/2006/relationships/diagramData" Target="../diagrams/data47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11" Type="http://schemas.microsoft.com/office/2007/relationships/diagramDrawing" Target="../diagrams/drawing47.xml"/><Relationship Id="rId5" Type="http://schemas.openxmlformats.org/officeDocument/2006/relationships/diagramColors" Target="../diagrams/colors46.xml"/><Relationship Id="rId10" Type="http://schemas.openxmlformats.org/officeDocument/2006/relationships/diagramColors" Target="../diagrams/colors47.xml"/><Relationship Id="rId4" Type="http://schemas.openxmlformats.org/officeDocument/2006/relationships/diagramQuickStyle" Target="../diagrams/quickStyle46.xml"/><Relationship Id="rId9" Type="http://schemas.openxmlformats.org/officeDocument/2006/relationships/diagramQuickStyle" Target="../diagrams/quickStyle4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1.xml"/><Relationship Id="rId3" Type="http://schemas.openxmlformats.org/officeDocument/2006/relationships/diagramLayout" Target="../diagrams/layout50.xml"/><Relationship Id="rId7" Type="http://schemas.openxmlformats.org/officeDocument/2006/relationships/diagramData" Target="../diagrams/data51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11" Type="http://schemas.microsoft.com/office/2007/relationships/diagramDrawing" Target="../diagrams/drawing51.xml"/><Relationship Id="rId5" Type="http://schemas.openxmlformats.org/officeDocument/2006/relationships/diagramColors" Target="../diagrams/colors50.xml"/><Relationship Id="rId10" Type="http://schemas.openxmlformats.org/officeDocument/2006/relationships/diagramColors" Target="../diagrams/colors51.xml"/><Relationship Id="rId4" Type="http://schemas.openxmlformats.org/officeDocument/2006/relationships/diagramQuickStyle" Target="../diagrams/quickStyle50.xml"/><Relationship Id="rId9" Type="http://schemas.openxmlformats.org/officeDocument/2006/relationships/diagramQuickStyle" Target="../diagrams/quickStyle5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5.xml"/><Relationship Id="rId3" Type="http://schemas.openxmlformats.org/officeDocument/2006/relationships/diagramLayout" Target="../diagrams/layout54.xml"/><Relationship Id="rId7" Type="http://schemas.openxmlformats.org/officeDocument/2006/relationships/diagramData" Target="../diagrams/data55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11" Type="http://schemas.microsoft.com/office/2007/relationships/diagramDrawing" Target="../diagrams/drawing55.xml"/><Relationship Id="rId5" Type="http://schemas.openxmlformats.org/officeDocument/2006/relationships/diagramColors" Target="../diagrams/colors54.xml"/><Relationship Id="rId10" Type="http://schemas.openxmlformats.org/officeDocument/2006/relationships/diagramColors" Target="../diagrams/colors55.xml"/><Relationship Id="rId4" Type="http://schemas.openxmlformats.org/officeDocument/2006/relationships/diagramQuickStyle" Target="../diagrams/quickStyle54.xml"/><Relationship Id="rId9" Type="http://schemas.openxmlformats.org/officeDocument/2006/relationships/diagramQuickStyle" Target="../diagrams/quickStyle5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7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5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7.xml"/><Relationship Id="rId5" Type="http://schemas.openxmlformats.org/officeDocument/2006/relationships/slide" Target="slide11.xml"/><Relationship Id="rId10" Type="http://schemas.microsoft.com/office/2007/relationships/diagramDrawing" Target="../diagrams/drawing57.xml"/><Relationship Id="rId4" Type="http://schemas.openxmlformats.org/officeDocument/2006/relationships/image" Target="../media/image20.png"/><Relationship Id="rId9" Type="http://schemas.openxmlformats.org/officeDocument/2006/relationships/diagramColors" Target="../diagrams/colors5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8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5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8.xml"/><Relationship Id="rId5" Type="http://schemas.openxmlformats.org/officeDocument/2006/relationships/diagramData" Target="../diagrams/data58.xml"/><Relationship Id="rId10" Type="http://schemas.openxmlformats.org/officeDocument/2006/relationships/image" Target="../media/image21.png"/><Relationship Id="rId4" Type="http://schemas.openxmlformats.org/officeDocument/2006/relationships/slide" Target="slide11.xml"/><Relationship Id="rId9" Type="http://schemas.microsoft.com/office/2007/relationships/diagramDrawing" Target="../diagrams/drawing58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9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5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9.xml"/><Relationship Id="rId11" Type="http://schemas.openxmlformats.org/officeDocument/2006/relationships/image" Target="../media/image23.png"/><Relationship Id="rId5" Type="http://schemas.openxmlformats.org/officeDocument/2006/relationships/slide" Target="slide11.xml"/><Relationship Id="rId10" Type="http://schemas.microsoft.com/office/2007/relationships/diagramDrawing" Target="../diagrams/drawing59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59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60.xml"/><Relationship Id="rId9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6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1.xml"/><Relationship Id="rId5" Type="http://schemas.openxmlformats.org/officeDocument/2006/relationships/diagramData" Target="../diagrams/data61.xml"/><Relationship Id="rId10" Type="http://schemas.openxmlformats.org/officeDocument/2006/relationships/image" Target="../media/image26.png"/><Relationship Id="rId4" Type="http://schemas.openxmlformats.org/officeDocument/2006/relationships/slide" Target="slide17.xml"/><Relationship Id="rId9" Type="http://schemas.microsoft.com/office/2007/relationships/diagramDrawing" Target="../diagrams/drawing6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6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2.xml"/><Relationship Id="rId5" Type="http://schemas.openxmlformats.org/officeDocument/2006/relationships/diagramData" Target="../diagrams/data62.xml"/><Relationship Id="rId10" Type="http://schemas.openxmlformats.org/officeDocument/2006/relationships/image" Target="../media/image27.png"/><Relationship Id="rId4" Type="http://schemas.openxmlformats.org/officeDocument/2006/relationships/slide" Target="slide18.xml"/><Relationship Id="rId9" Type="http://schemas.microsoft.com/office/2007/relationships/diagramDrawing" Target="../diagrams/drawing6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63.xml"/><Relationship Id="rId7" Type="http://schemas.microsoft.com/office/2007/relationships/diagramDrawing" Target="../diagrams/drawing6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3.xml"/><Relationship Id="rId5" Type="http://schemas.openxmlformats.org/officeDocument/2006/relationships/diagramQuickStyle" Target="../diagrams/quickStyle63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63.xml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64.xml"/><Relationship Id="rId7" Type="http://schemas.microsoft.com/office/2007/relationships/diagramDrawing" Target="../diagrams/drawing64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4.xml"/><Relationship Id="rId5" Type="http://schemas.openxmlformats.org/officeDocument/2006/relationships/diagramQuickStyle" Target="../diagrams/quickStyle64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64.xml"/><Relationship Id="rId9" Type="http://schemas.openxmlformats.org/officeDocument/2006/relationships/image" Target="../media/image3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65.xml"/><Relationship Id="rId7" Type="http://schemas.microsoft.com/office/2007/relationships/diagramDrawing" Target="../diagrams/drawing65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5.xml"/><Relationship Id="rId5" Type="http://schemas.openxmlformats.org/officeDocument/2006/relationships/diagramQuickStyle" Target="../diagrams/quickStyle65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65.xml"/><Relationship Id="rId9" Type="http://schemas.openxmlformats.org/officeDocument/2006/relationships/image" Target="../media/image3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66.xml"/><Relationship Id="rId7" Type="http://schemas.microsoft.com/office/2007/relationships/diagramDrawing" Target="../diagrams/drawing6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6.xml"/><Relationship Id="rId5" Type="http://schemas.openxmlformats.org/officeDocument/2006/relationships/diagramQuickStyle" Target="../diagrams/quickStyle66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66.xml"/><Relationship Id="rId9" Type="http://schemas.openxmlformats.org/officeDocument/2006/relationships/image" Target="../media/image33.png"/></Relationships>
</file>

<file path=ppt/slides/_rels/slide7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7.xml"/><Relationship Id="rId3" Type="http://schemas.openxmlformats.org/officeDocument/2006/relationships/slide" Target="slide20.xml"/><Relationship Id="rId7" Type="http://schemas.openxmlformats.org/officeDocument/2006/relationships/diagramColors" Target="../diagrams/colors6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7.xml"/><Relationship Id="rId5" Type="http://schemas.openxmlformats.org/officeDocument/2006/relationships/diagramLayout" Target="../diagrams/layout67.xml"/><Relationship Id="rId10" Type="http://schemas.openxmlformats.org/officeDocument/2006/relationships/image" Target="../media/image36.png"/><Relationship Id="rId4" Type="http://schemas.openxmlformats.org/officeDocument/2006/relationships/diagramData" Target="../diagrams/data67.xml"/><Relationship Id="rId9" Type="http://schemas.openxmlformats.org/officeDocument/2006/relationships/image" Target="../media/image35.png"/></Relationships>
</file>

<file path=ppt/slides/_rels/slide7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8.xml"/><Relationship Id="rId3" Type="http://schemas.openxmlformats.org/officeDocument/2006/relationships/slide" Target="slide21.xml"/><Relationship Id="rId7" Type="http://schemas.openxmlformats.org/officeDocument/2006/relationships/diagramColors" Target="../diagrams/colors6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8.xml"/><Relationship Id="rId5" Type="http://schemas.openxmlformats.org/officeDocument/2006/relationships/diagramLayout" Target="../diagrams/layout68.xml"/><Relationship Id="rId10" Type="http://schemas.openxmlformats.org/officeDocument/2006/relationships/image" Target="../media/image37.png"/><Relationship Id="rId4" Type="http://schemas.openxmlformats.org/officeDocument/2006/relationships/diagramData" Target="../diagrams/data68.xml"/><Relationship Id="rId9" Type="http://schemas.openxmlformats.org/officeDocument/2006/relationships/image" Target="../media/image36.png"/></Relationships>
</file>

<file path=ppt/slides/_rels/slide7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9.xml"/><Relationship Id="rId3" Type="http://schemas.openxmlformats.org/officeDocument/2006/relationships/slide" Target="slide24.xml"/><Relationship Id="rId7" Type="http://schemas.openxmlformats.org/officeDocument/2006/relationships/diagramColors" Target="../diagrams/colors6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9.xml"/><Relationship Id="rId11" Type="http://schemas.openxmlformats.org/officeDocument/2006/relationships/image" Target="../media/image39.png"/><Relationship Id="rId5" Type="http://schemas.openxmlformats.org/officeDocument/2006/relationships/diagramLayout" Target="../diagrams/layout69.xml"/><Relationship Id="rId10" Type="http://schemas.openxmlformats.org/officeDocument/2006/relationships/image" Target="../media/image38.png"/><Relationship Id="rId4" Type="http://schemas.openxmlformats.org/officeDocument/2006/relationships/diagramData" Target="../diagrams/data69.xml"/><Relationship Id="rId9" Type="http://schemas.openxmlformats.org/officeDocument/2006/relationships/image" Target="../media/image36.png"/></Relationships>
</file>

<file path=ppt/slides/_rels/slide7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0.xml"/><Relationship Id="rId3" Type="http://schemas.openxmlformats.org/officeDocument/2006/relationships/slide" Target="slide25.xml"/><Relationship Id="rId7" Type="http://schemas.openxmlformats.org/officeDocument/2006/relationships/diagramColors" Target="../diagrams/colors7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0.xml"/><Relationship Id="rId11" Type="http://schemas.openxmlformats.org/officeDocument/2006/relationships/image" Target="../media/image40.png"/><Relationship Id="rId5" Type="http://schemas.openxmlformats.org/officeDocument/2006/relationships/diagramLayout" Target="../diagrams/layout70.xml"/><Relationship Id="rId10" Type="http://schemas.openxmlformats.org/officeDocument/2006/relationships/image" Target="../media/image39.png"/><Relationship Id="rId4" Type="http://schemas.openxmlformats.org/officeDocument/2006/relationships/diagramData" Target="../diagrams/data70.xml"/><Relationship Id="rId9" Type="http://schemas.openxmlformats.org/officeDocument/2006/relationships/image" Target="../media/image36.png"/></Relationships>
</file>

<file path=ppt/slides/_rels/slide7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1.xml"/><Relationship Id="rId13" Type="http://schemas.openxmlformats.org/officeDocument/2006/relationships/image" Target="../media/image43.png"/><Relationship Id="rId3" Type="http://schemas.openxmlformats.org/officeDocument/2006/relationships/slide" Target="slide28.xml"/><Relationship Id="rId7" Type="http://schemas.openxmlformats.org/officeDocument/2006/relationships/diagramColors" Target="../diagrams/colors71.xml"/><Relationship Id="rId12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1.xml"/><Relationship Id="rId11" Type="http://schemas.openxmlformats.org/officeDocument/2006/relationships/image" Target="../media/image41.png"/><Relationship Id="rId5" Type="http://schemas.openxmlformats.org/officeDocument/2006/relationships/diagramLayout" Target="../diagrams/layout71.xml"/><Relationship Id="rId10" Type="http://schemas.openxmlformats.org/officeDocument/2006/relationships/image" Target="../media/image39.png"/><Relationship Id="rId4" Type="http://schemas.openxmlformats.org/officeDocument/2006/relationships/diagramData" Target="../diagrams/data71.xml"/><Relationship Id="rId9" Type="http://schemas.openxmlformats.org/officeDocument/2006/relationships/image" Target="../media/image36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72.xml"/><Relationship Id="rId7" Type="http://schemas.microsoft.com/office/2007/relationships/diagramDrawing" Target="../diagrams/drawing7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2.xml"/><Relationship Id="rId5" Type="http://schemas.openxmlformats.org/officeDocument/2006/relationships/diagramQuickStyle" Target="../diagrams/quickStyle72.xml"/><Relationship Id="rId10" Type="http://schemas.openxmlformats.org/officeDocument/2006/relationships/image" Target="../media/image44.png"/><Relationship Id="rId4" Type="http://schemas.openxmlformats.org/officeDocument/2006/relationships/diagramLayout" Target="../diagrams/layout72.xml"/><Relationship Id="rId9" Type="http://schemas.openxmlformats.org/officeDocument/2006/relationships/image" Target="../media/image43.png"/></Relationships>
</file>

<file path=ppt/slides/_rels/slide7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3.xml"/><Relationship Id="rId3" Type="http://schemas.openxmlformats.org/officeDocument/2006/relationships/slide" Target="slide30.xml"/><Relationship Id="rId7" Type="http://schemas.openxmlformats.org/officeDocument/2006/relationships/diagramColors" Target="../diagrams/colors7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3.xml"/><Relationship Id="rId5" Type="http://schemas.openxmlformats.org/officeDocument/2006/relationships/diagramLayout" Target="../diagrams/layout73.xml"/><Relationship Id="rId10" Type="http://schemas.openxmlformats.org/officeDocument/2006/relationships/image" Target="../media/image45.png"/><Relationship Id="rId4" Type="http://schemas.openxmlformats.org/officeDocument/2006/relationships/diagramData" Target="../diagrams/data73.xml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74.xml"/><Relationship Id="rId7" Type="http://schemas.microsoft.com/office/2007/relationships/diagramDrawing" Target="../diagrams/drawing74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4.xml"/><Relationship Id="rId5" Type="http://schemas.openxmlformats.org/officeDocument/2006/relationships/diagramQuickStyle" Target="../diagrams/quickStyle74.xml"/><Relationship Id="rId10" Type="http://schemas.openxmlformats.org/officeDocument/2006/relationships/image" Target="../media/image46.png"/><Relationship Id="rId4" Type="http://schemas.openxmlformats.org/officeDocument/2006/relationships/diagramLayout" Target="../diagrams/layout74.xml"/><Relationship Id="rId9" Type="http://schemas.openxmlformats.org/officeDocument/2006/relationships/image" Target="../media/image39.png"/></Relationships>
</file>

<file path=ppt/slides/_rels/slide8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5.xml"/><Relationship Id="rId3" Type="http://schemas.openxmlformats.org/officeDocument/2006/relationships/slide" Target="slide31.xml"/><Relationship Id="rId7" Type="http://schemas.openxmlformats.org/officeDocument/2006/relationships/diagramColors" Target="../diagrams/colors7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5.xml"/><Relationship Id="rId5" Type="http://schemas.openxmlformats.org/officeDocument/2006/relationships/diagramLayout" Target="../diagrams/layout75.xml"/><Relationship Id="rId10" Type="http://schemas.openxmlformats.org/officeDocument/2006/relationships/image" Target="../media/image47.png"/><Relationship Id="rId4" Type="http://schemas.openxmlformats.org/officeDocument/2006/relationships/diagramData" Target="../diagrams/data75.xml"/><Relationship Id="rId9" Type="http://schemas.openxmlformats.org/officeDocument/2006/relationships/image" Target="../media/image36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76.xml"/><Relationship Id="rId7" Type="http://schemas.microsoft.com/office/2007/relationships/diagramDrawing" Target="../diagrams/drawing76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6.xml"/><Relationship Id="rId5" Type="http://schemas.openxmlformats.org/officeDocument/2006/relationships/diagramQuickStyle" Target="../diagrams/quickStyle76.xml"/><Relationship Id="rId4" Type="http://schemas.openxmlformats.org/officeDocument/2006/relationships/diagramLayout" Target="../diagrams/layout76.xml"/><Relationship Id="rId9" Type="http://schemas.openxmlformats.org/officeDocument/2006/relationships/image" Target="../media/image49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77.xml"/><Relationship Id="rId7" Type="http://schemas.microsoft.com/office/2007/relationships/diagramDrawing" Target="../diagrams/drawing77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7.xml"/><Relationship Id="rId5" Type="http://schemas.openxmlformats.org/officeDocument/2006/relationships/diagramQuickStyle" Target="../diagrams/quickStyle77.xml"/><Relationship Id="rId4" Type="http://schemas.openxmlformats.org/officeDocument/2006/relationships/diagramLayout" Target="../diagrams/layout77.xml"/><Relationship Id="rId9" Type="http://schemas.openxmlformats.org/officeDocument/2006/relationships/image" Target="../media/image5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Data" Target="../diagrams/data78.xml"/><Relationship Id="rId7" Type="http://schemas.microsoft.com/office/2007/relationships/diagramDrawing" Target="../diagrams/drawing78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8.xml"/><Relationship Id="rId5" Type="http://schemas.openxmlformats.org/officeDocument/2006/relationships/diagramQuickStyle" Target="../diagrams/quickStyle78.xml"/><Relationship Id="rId4" Type="http://schemas.openxmlformats.org/officeDocument/2006/relationships/diagramLayout" Target="../diagrams/layout78.xml"/><Relationship Id="rId9" Type="http://schemas.openxmlformats.org/officeDocument/2006/relationships/image" Target="../media/image52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79.xml"/><Relationship Id="rId7" Type="http://schemas.microsoft.com/office/2007/relationships/diagramDrawing" Target="../diagrams/drawing79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9.xml"/><Relationship Id="rId5" Type="http://schemas.openxmlformats.org/officeDocument/2006/relationships/diagramQuickStyle" Target="../diagrams/quickStyle79.xml"/><Relationship Id="rId4" Type="http://schemas.openxmlformats.org/officeDocument/2006/relationships/diagramLayout" Target="../diagrams/layout79.xml"/><Relationship Id="rId9" Type="http://schemas.openxmlformats.org/officeDocument/2006/relationships/image" Target="../media/image53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diagramQuickStyle" Target="../diagrams/quickStyle81.xml"/><Relationship Id="rId3" Type="http://schemas.openxmlformats.org/officeDocument/2006/relationships/diagramData" Target="../diagrams/data80.xml"/><Relationship Id="rId7" Type="http://schemas.microsoft.com/office/2007/relationships/diagramDrawing" Target="../diagrams/drawing80.xml"/><Relationship Id="rId12" Type="http://schemas.openxmlformats.org/officeDocument/2006/relationships/diagramLayout" Target="../diagrams/layout81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0.xml"/><Relationship Id="rId11" Type="http://schemas.openxmlformats.org/officeDocument/2006/relationships/diagramData" Target="../diagrams/data81.xml"/><Relationship Id="rId5" Type="http://schemas.openxmlformats.org/officeDocument/2006/relationships/diagramQuickStyle" Target="../diagrams/quickStyle80.xml"/><Relationship Id="rId15" Type="http://schemas.microsoft.com/office/2007/relationships/diagramDrawing" Target="../diagrams/drawing81.xml"/><Relationship Id="rId10" Type="http://schemas.openxmlformats.org/officeDocument/2006/relationships/image" Target="../media/image55.png"/><Relationship Id="rId4" Type="http://schemas.openxmlformats.org/officeDocument/2006/relationships/diagramLayout" Target="../diagrams/layout80.xml"/><Relationship Id="rId9" Type="http://schemas.openxmlformats.org/officeDocument/2006/relationships/image" Target="../media/image54.png"/><Relationship Id="rId14" Type="http://schemas.openxmlformats.org/officeDocument/2006/relationships/diagramColors" Target="../diagrams/colors81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Data" Target="../diagrams/data82.xml"/><Relationship Id="rId7" Type="http://schemas.microsoft.com/office/2007/relationships/diagramDrawing" Target="../diagrams/drawing82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2.xml"/><Relationship Id="rId5" Type="http://schemas.openxmlformats.org/officeDocument/2006/relationships/diagramQuickStyle" Target="../diagrams/quickStyle82.xml"/><Relationship Id="rId10" Type="http://schemas.openxmlformats.org/officeDocument/2006/relationships/image" Target="../media/image57.png"/><Relationship Id="rId4" Type="http://schemas.openxmlformats.org/officeDocument/2006/relationships/diagramLayout" Target="../diagrams/layout82.xml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412" y="395461"/>
            <a:ext cx="10287814" cy="56769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ЛЕКЦИЯ НА ТЕМУ:</a:t>
            </a:r>
            <a:b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ЯЗЫК ВЫБОРКИ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ДАННЫХ.</a:t>
            </a:r>
            <a:b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МНОГОТАБЛИЧНЫЕ ЗАПРОСЫ. ОПЕРАЦИЯ СОЕДИНЕНИЯ </a:t>
            </a:r>
            <a:endParaRPr lang="en-US" sz="60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3184" y="6231591"/>
            <a:ext cx="352545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dirty="0" err="1" smtClean="0">
                <a:solidFill>
                  <a:prstClr val="black"/>
                </a:solidFill>
                <a:latin typeface="Calibri"/>
                <a:cs typeface="Arial" charset="0"/>
              </a:rPr>
              <a:t>ФГБОУ</a:t>
            </a:r>
            <a:r>
              <a:rPr lang="ru-RU" sz="2600" b="1" dirty="0" smtClean="0">
                <a:solidFill>
                  <a:prstClr val="black"/>
                </a:solidFill>
                <a:latin typeface="Calibri"/>
                <a:cs typeface="Arial" charset="0"/>
              </a:rPr>
              <a:t> ВО </a:t>
            </a:r>
            <a:r>
              <a:rPr lang="ru-RU" sz="2600" b="1" dirty="0" err="1" smtClean="0">
                <a:solidFill>
                  <a:prstClr val="black"/>
                </a:solidFill>
                <a:latin typeface="Calibri"/>
                <a:cs typeface="Arial" charset="0"/>
              </a:rPr>
              <a:t>РГУПС</a:t>
            </a:r>
            <a:endParaRPr lang="ru-RU" sz="2600" b="1" dirty="0" smtClean="0">
              <a:solidFill>
                <a:prstClr val="black"/>
              </a:solidFill>
              <a:latin typeface="Calibri"/>
              <a:cs typeface="Arial" charset="0"/>
            </a:endParaRPr>
          </a:p>
          <a:p>
            <a:pPr>
              <a:defRPr/>
            </a:pPr>
            <a:r>
              <a:rPr lang="ru-RU" sz="2600" b="1" dirty="0" smtClean="0">
                <a:solidFill>
                  <a:prstClr val="black"/>
                </a:solidFill>
                <a:latin typeface="Calibri"/>
                <a:cs typeface="Arial" charset="0"/>
              </a:rPr>
              <a:t>каф. </a:t>
            </a:r>
            <a:r>
              <a:rPr lang="ru-RU" sz="2600" b="1" dirty="0" err="1" smtClean="0">
                <a:solidFill>
                  <a:prstClr val="black"/>
                </a:solidFill>
                <a:latin typeface="Calibri"/>
                <a:cs typeface="Arial" charset="0"/>
              </a:rPr>
              <a:t>ВТиАСУ</a:t>
            </a:r>
            <a:endParaRPr lang="ru-RU" sz="2600" b="1" dirty="0" smtClean="0">
              <a:solidFill>
                <a:prstClr val="black"/>
              </a:solidFill>
              <a:latin typeface="Calibri"/>
              <a:cs typeface="Arial" charset="0"/>
            </a:endParaRPr>
          </a:p>
          <a:p>
            <a:pPr>
              <a:defRPr/>
            </a:pPr>
            <a:r>
              <a:rPr lang="ru-RU" sz="2600" b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доцент Игнатьева </a:t>
            </a:r>
            <a:r>
              <a:rPr lang="ru-RU" sz="2600" b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2600" b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405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9437"/>
            <a:ext cx="10595111" cy="555898"/>
          </a:xfrm>
        </p:spPr>
        <p:txBody>
          <a:bodyPr/>
          <a:lstStyle/>
          <a:p>
            <a:r>
              <a:rPr lang="ru-RU" dirty="0" smtClean="0"/>
              <a:t>Рассмотрим ранее созданную базу данных </a:t>
            </a:r>
            <a:r>
              <a:rPr lang="en-US" dirty="0" smtClean="0"/>
              <a:t>UNIVERSITY</a:t>
            </a:r>
            <a:r>
              <a:rPr lang="ru-RU" dirty="0" smtClean="0"/>
              <a:t>.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2" t="19666" r="3428" b="15033"/>
          <a:stretch/>
        </p:blipFill>
        <p:spPr bwMode="auto">
          <a:xfrm>
            <a:off x="19902" y="755501"/>
            <a:ext cx="10668735" cy="680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5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ДЕКАРТОВОЕ ПРОИЗВЕДЕНИЕ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03759" y="1895251"/>
            <a:ext cx="10225136" cy="707886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</a:rPr>
              <a:t>Запрос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 1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</a:rPr>
              <a:t>. Выполнить операцию декартового произведения таблиц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Faculty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</a:rPr>
              <a:t>и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Department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</a:rPr>
              <a:t>.</a:t>
            </a: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63799" y="2657070"/>
            <a:ext cx="57245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prstClr val="black"/>
                </a:solidFill>
                <a:latin typeface="Arial" pitchFamily="34" charset="0"/>
              </a:rPr>
              <a:t>SELECT FACULTY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</a:rPr>
              <a:t>.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</a:rPr>
              <a:t>Name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</a:rPr>
              <a:t>FACULTY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</a:rPr>
              <a:t>.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</a:rPr>
              <a:t>FacPK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</a:rPr>
              <a:t>DEPARTMENT.FacFK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</a:rPr>
              <a:t>DEPARTMENT.Name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21631" y="3364956"/>
            <a:ext cx="57628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prstClr val="black"/>
                </a:solidFill>
                <a:latin typeface="Arial" pitchFamily="34" charset="0"/>
              </a:rPr>
              <a:t>FROM    FACULTY, DEPARTMENT;</a:t>
            </a: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7302" y="6744359"/>
            <a:ext cx="6516688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prstClr val="black"/>
                </a:solidFill>
                <a:latin typeface="Arial" pitchFamily="34" charset="0"/>
              </a:rPr>
              <a:t>SELECT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</a:rPr>
              <a:t> *</a:t>
            </a: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eaLnBrk="1" hangingPunct="1"/>
            <a:r>
              <a:rPr lang="en-US" sz="2000" b="1" dirty="0">
                <a:solidFill>
                  <a:prstClr val="black"/>
                </a:solidFill>
                <a:latin typeface="Arial" pitchFamily="34" charset="0"/>
              </a:rPr>
              <a:t>FROM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</a:rPr>
              <a:t>  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</a:rPr>
              <a:t>FACULTY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</a:rPr>
              <a:t>DEPARTMENT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TEACHER;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3759" y="5625454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В произведении может участвовать много таблиц.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20257" y="6025564"/>
            <a:ext cx="10136630" cy="707886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</a:rPr>
              <a:t>Запрос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 3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</a:rPr>
              <a:t>. Выполнить операцию декартового произведения таблиц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Faculty, Department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</a:rPr>
              <a:t>и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Teacher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</a:rPr>
              <a:t>.</a:t>
            </a: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98987" y="1464009"/>
            <a:ext cx="157579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</a:rPr>
              <a:t>Примеры.</a:t>
            </a: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57996" y="3787319"/>
            <a:ext cx="10153128" cy="707886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</a:rPr>
              <a:t>Запрос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</a:rPr>
              <a:t>2. Выполнить операцию декартового произведения таблиц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Faculty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</a:rPr>
              <a:t>и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Department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</a:rPr>
              <a:t>, используя оператор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CROSS JOIN.</a:t>
            </a: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63799" y="4489447"/>
            <a:ext cx="57245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prstClr val="black"/>
                </a:solidFill>
                <a:latin typeface="Arial" pitchFamily="34" charset="0"/>
              </a:rPr>
              <a:t>SELECT FACULTY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</a:rPr>
              <a:t>.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</a:rPr>
              <a:t>Name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</a:rPr>
              <a:t>FACULTY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</a:rPr>
              <a:t>.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</a:rPr>
              <a:t>FacPK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</a:rPr>
              <a:t>DEPARTMENT.FacFK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</a:rPr>
              <a:t>DEPARTMENT.Name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21631" y="5197333"/>
            <a:ext cx="71869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prstClr val="black"/>
                </a:solidFill>
                <a:latin typeface="Arial" pitchFamily="34" charset="0"/>
              </a:rPr>
              <a:t>FROM   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FACULTY CROSS JOIN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</a:rPr>
              <a:t>DEPARTMENT;</a:t>
            </a: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" name="Схема 1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2827040786"/>
              </p:ext>
            </p:extLst>
          </p:nvPr>
        </p:nvGraphicFramePr>
        <p:xfrm>
          <a:off x="8929950" y="2657070"/>
          <a:ext cx="1481174" cy="81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>
            <a:hlinkClick r:id="rId8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447326762"/>
              </p:ext>
            </p:extLst>
          </p:nvPr>
        </p:nvGraphicFramePr>
        <p:xfrm>
          <a:off x="8975713" y="4582236"/>
          <a:ext cx="1481174" cy="81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9" name="Схема 18">
            <a:hlinkClick r:id="rId14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3120439394"/>
              </p:ext>
            </p:extLst>
          </p:nvPr>
        </p:nvGraphicFramePr>
        <p:xfrm>
          <a:off x="8975713" y="6767032"/>
          <a:ext cx="1481174" cy="81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426685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build="p" animBg="1"/>
      <p:bldP spid="9" grpId="0"/>
      <p:bldP spid="10" grpId="0" animBg="1"/>
      <p:bldP spid="11" grpId="0" animBg="1"/>
      <p:bldP spid="12" grpId="0" animBg="1"/>
      <p:bldP spid="13" grpId="0"/>
      <p:bldP spid="14" grpId="0"/>
      <p:bldGraphic spid="2" grpId="0">
        <p:bldAsOne/>
      </p:bldGraphic>
      <p:bldGraphic spid="18" grpId="0">
        <p:bldAsOne/>
      </p:bldGraphic>
      <p:bldGraphic spid="1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ВНУТРЕННИЕ СОЕДИНЕНИЯ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00036995"/>
              </p:ext>
            </p:extLst>
          </p:nvPr>
        </p:nvGraphicFramePr>
        <p:xfrm>
          <a:off x="133287" y="1397000"/>
          <a:ext cx="10555351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32357875"/>
              </p:ext>
            </p:extLst>
          </p:nvPr>
        </p:nvGraphicFramePr>
        <p:xfrm>
          <a:off x="120891" y="3789039"/>
          <a:ext cx="10335996" cy="2655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1750" y="6444133"/>
            <a:ext cx="104568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085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i="1" dirty="0" smtClean="0">
                <a:latin typeface="Arial" pitchFamily="34" charset="0"/>
              </a:rPr>
              <a:t>Например, получить все строки, </a:t>
            </a:r>
            <a:r>
              <a:rPr lang="ru-RU" sz="2000" i="1" dirty="0">
                <a:latin typeface="Arial" pitchFamily="34" charset="0"/>
              </a:rPr>
              <a:t>в которых </a:t>
            </a:r>
            <a:r>
              <a:rPr lang="ru-RU" sz="2000" i="1" dirty="0" smtClean="0">
                <a:latin typeface="Arial" pitchFamily="34" charset="0"/>
              </a:rPr>
              <a:t>номер </a:t>
            </a:r>
            <a:r>
              <a:rPr lang="ru-RU" sz="2000" i="1" dirty="0">
                <a:latin typeface="Arial" pitchFamily="34" charset="0"/>
              </a:rPr>
              <a:t>студента </a:t>
            </a:r>
            <a:r>
              <a:rPr lang="ru-RU" sz="2000" i="1" dirty="0" smtClean="0">
                <a:latin typeface="Arial" pitchFamily="34" charset="0"/>
              </a:rPr>
              <a:t>из таблицы </a:t>
            </a:r>
            <a:r>
              <a:rPr lang="ru-RU" sz="2000" b="1" i="1" dirty="0" err="1" smtClean="0">
                <a:latin typeface="Arial" pitchFamily="34" charset="0"/>
              </a:rPr>
              <a:t>students</a:t>
            </a:r>
            <a:r>
              <a:rPr lang="ru-RU" sz="2000" b="1" i="1" dirty="0" smtClean="0">
                <a:latin typeface="Arial" pitchFamily="34" charset="0"/>
              </a:rPr>
              <a:t> </a:t>
            </a:r>
            <a:r>
              <a:rPr lang="ru-RU" sz="2000" i="1" dirty="0" smtClean="0">
                <a:latin typeface="Arial" pitchFamily="34" charset="0"/>
              </a:rPr>
              <a:t>совпадает с номером студента в </a:t>
            </a:r>
            <a:r>
              <a:rPr lang="ru-RU" sz="2000" i="1" dirty="0">
                <a:latin typeface="Arial" pitchFamily="34" charset="0"/>
              </a:rPr>
              <a:t>таблице </a:t>
            </a:r>
            <a:r>
              <a:rPr lang="ru-RU" sz="2000" b="1" i="1" dirty="0" err="1">
                <a:latin typeface="Arial" pitchFamily="34" charset="0"/>
              </a:rPr>
              <a:t>courses</a:t>
            </a:r>
            <a:r>
              <a:rPr lang="ru-RU" sz="2000" i="1" dirty="0">
                <a:latin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718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ВНУТРЕННИЕ СОЕДИНЕНИЯ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9783" y="5136991"/>
            <a:ext cx="94330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 smtClean="0"/>
              <a:t>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5767" y="1503206"/>
            <a:ext cx="1008112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синтаксиса операции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внутреннего соединения во фазе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FROM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28370536"/>
              </p:ext>
            </p:extLst>
          </p:nvPr>
        </p:nvGraphicFramePr>
        <p:xfrm>
          <a:off x="375767" y="2369083"/>
          <a:ext cx="10081120" cy="5083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13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5AC5787-948B-4EA4-A188-869227200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D018145-9FAF-4A20-B337-79768F4CD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5E001C3-B3C8-4A60-BCBF-D62A653E9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935C762-7F44-4954-9C50-44955F19E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97A9CF9-9C86-43B3-9A80-1CDC0AED6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092D201-F472-4DB7-A19A-B68556D51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4D35359-3C31-44FB-9577-B27D7F855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98AEAAE-4298-49E1-B366-AA2F336F4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9C74FDE-0072-42D8-A35A-072D3BF07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B3B3961-9618-423E-A706-4E28C22FF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4A3A103-883D-45F4-8AD2-D8B1976B1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1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ЕСТЕСТВЕННОЕ СОЕДИНЕНИЕ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62282961"/>
              </p:ext>
            </p:extLst>
          </p:nvPr>
        </p:nvGraphicFramePr>
        <p:xfrm>
          <a:off x="133287" y="1397000"/>
          <a:ext cx="10555351" cy="144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31751" y="2915741"/>
            <a:ext cx="1036915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Синтаксис: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использования соединения во фразе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указывается условие соединения столбцов.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использования соединения во фразе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указывается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тип соединения —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INNER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а в предложении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указывается условие соединяемых столбцов.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31751" y="4960248"/>
            <a:ext cx="684406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prstClr val="black"/>
                </a:solidFill>
                <a:latin typeface="Arial" pitchFamily="34" charset="0"/>
              </a:rPr>
              <a:t>SELECT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</a:rPr>
              <a:t>Name1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</a:rPr>
              <a:t>Name2  [,…]</a:t>
            </a:r>
            <a:endParaRPr lang="en-US" sz="2400" b="1" dirty="0">
              <a:solidFill>
                <a:prstClr val="black"/>
              </a:solidFill>
              <a:latin typeface="Arial" pitchFamily="34" charset="0"/>
            </a:endParaRPr>
          </a:p>
          <a:p>
            <a:pPr eaLnBrk="1" hangingPunct="1"/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</a:rPr>
              <a:t>FROM TABLE1, TABLE2 [,…]</a:t>
            </a:r>
          </a:p>
          <a:p>
            <a:pPr eaLnBrk="1" hangingPunct="1"/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</a:rPr>
              <a:t>WHERE TABLE1.Name1=TABLE2.Name2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ru-RU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688135" y="6259306"/>
            <a:ext cx="698477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prstClr val="black"/>
                </a:solidFill>
                <a:latin typeface="Arial" pitchFamily="34" charset="0"/>
              </a:rPr>
              <a:t>SELECT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</a:rPr>
              <a:t>Name1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</a:rPr>
              <a:t>Name2  [,…]</a:t>
            </a:r>
            <a:endParaRPr lang="en-US" sz="2400" b="1" dirty="0">
              <a:solidFill>
                <a:prstClr val="black"/>
              </a:solidFill>
              <a:latin typeface="Arial" pitchFamily="34" charset="0"/>
            </a:endParaRPr>
          </a:p>
          <a:p>
            <a:pPr eaLnBrk="1" hangingPunct="1"/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</a:rPr>
              <a:t>FROM TABLE1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</a:rPr>
              <a:t>[INNER] JOIN TABLE2 [,…]</a:t>
            </a:r>
          </a:p>
          <a:p>
            <a:pPr eaLnBrk="1" hangingPunct="1"/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</a:rPr>
              <a:t>ON 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</a:rPr>
              <a:t>TABLE1.Name1=TABLE2.Name2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ru-RU" sz="24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0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ЕСТЕСТВЕННОЕ СОЕДИНЕНИЕ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57747677"/>
              </p:ext>
            </p:extLst>
          </p:nvPr>
        </p:nvGraphicFramePr>
        <p:xfrm>
          <a:off x="447775" y="1331565"/>
          <a:ext cx="1000911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8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3630FA-60EB-4556-AD0D-35C695C6C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9FA09-D993-483F-B3C6-2A123940E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F63B44-677A-41A4-AB45-6EA72BC82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C34B13-0E74-4BDC-9B47-45188B1ED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500B4E-9050-4BE6-9D5F-F16F2923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311BE-DD14-43B9-A0FE-1C94DCA55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CCF659-1C6D-4A5C-A755-5BFF38523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B07082-90D6-4999-B615-F8130ED63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DCB327-2358-4B0E-8CA6-F95541B4B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02712" y="5034010"/>
            <a:ext cx="104411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000" dirty="0" smtClean="0">
                <a:latin typeface="Arial" panose="020B0604020202020204" pitchFamily="34" charset="0"/>
              </a:rPr>
              <a:t>Так</a:t>
            </a:r>
            <a:r>
              <a:rPr lang="ru-RU" sz="2000" dirty="0">
                <a:latin typeface="Arial" panose="020B0604020202020204" pitchFamily="34" charset="0"/>
              </a:rPr>
              <a:t>, например, мы можем соединить таблицы факультетов и кафедр по </a:t>
            </a:r>
            <a:r>
              <a:rPr lang="ru-RU" sz="2000" dirty="0" smtClean="0">
                <a:latin typeface="Arial" panose="020B0604020202020204" pitchFamily="34" charset="0"/>
              </a:rPr>
              <a:t>условию</a:t>
            </a:r>
            <a:r>
              <a:rPr lang="en-US" sz="2000" dirty="0">
                <a:latin typeface="Arial" panose="020B0604020202020204" pitchFamily="34" charset="0"/>
              </a:rPr>
              <a:t>:</a:t>
            </a:r>
            <a:endParaRPr lang="ru-RU" sz="2000" dirty="0"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ЕСТЕСТВЕННОЕ СОЕДИНЕНИЕ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44" y="1570065"/>
            <a:ext cx="515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определить условие соединения? 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2" y="2128550"/>
            <a:ext cx="5362575" cy="267652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416327" y="2339677"/>
            <a:ext cx="5272311" cy="1938992"/>
            <a:chOff x="5416327" y="2339677"/>
            <a:chExt cx="5272311" cy="1938992"/>
          </a:xfrm>
        </p:grpSpPr>
        <p:sp>
          <p:nvSpPr>
            <p:cNvPr id="3" name="TextBox 2"/>
            <p:cNvSpPr txBox="1"/>
            <p:nvPr/>
          </p:nvSpPr>
          <p:spPr>
            <a:xfrm>
              <a:off x="5830257" y="2339677"/>
              <a:ext cx="4858381" cy="19389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Такие таблицы уже связаны. </a:t>
              </a:r>
            </a:p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Связь была установлена по равенству </a:t>
              </a:r>
            </a:p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ключей, а именно первичного ключа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FacPK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родительской таблицы 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Faculty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внешнего ключа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FacFK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подчиненной </a:t>
              </a:r>
            </a:p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аблицы 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Department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Стрелка влево 11"/>
            <p:cNvSpPr/>
            <p:nvPr/>
          </p:nvSpPr>
          <p:spPr>
            <a:xfrm>
              <a:off x="5416327" y="2987749"/>
              <a:ext cx="413930" cy="47906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95747" y="6422191"/>
            <a:ext cx="104411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000" dirty="0" smtClean="0">
                <a:latin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</a:rPr>
              <a:t>таком варианте мы соединяем таблицы осмысленно, так как каждая строка таблицы </a:t>
            </a:r>
            <a:r>
              <a:rPr lang="ru-RU" sz="2000" b="1" dirty="0" smtClean="0">
                <a:latin typeface="Arial" panose="020B0604020202020204" pitchFamily="34" charset="0"/>
              </a:rPr>
              <a:t>факультет</a:t>
            </a:r>
            <a:r>
              <a:rPr lang="ru-RU" sz="2000" dirty="0" smtClean="0">
                <a:latin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</a:rPr>
              <a:t>соединяется только со строками соответствующих</a:t>
            </a:r>
            <a:r>
              <a:rPr lang="ru-RU" sz="2000" b="1" dirty="0">
                <a:latin typeface="Arial" panose="020B0604020202020204" pitchFamily="34" charset="0"/>
              </a:rPr>
              <a:t> кафедр</a:t>
            </a:r>
            <a:r>
              <a:rPr lang="ru-RU" sz="2000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46047" y="5694436"/>
            <a:ext cx="604742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</a:rPr>
              <a:t>FACULTY</a:t>
            </a:r>
            <a:r>
              <a:rPr lang="ru-RU" sz="2400" b="1" dirty="0">
                <a:latin typeface="Arial" panose="020B0604020202020204" pitchFamily="34" charset="0"/>
              </a:rPr>
              <a:t>.</a:t>
            </a:r>
            <a:r>
              <a:rPr lang="en-US" sz="2400" b="1" dirty="0" err="1">
                <a:latin typeface="Arial" panose="020B0604020202020204" pitchFamily="34" charset="0"/>
              </a:rPr>
              <a:t>FacPK</a:t>
            </a:r>
            <a:r>
              <a:rPr lang="ru-RU" sz="2400" b="1" dirty="0">
                <a:latin typeface="Arial" panose="020B0604020202020204" pitchFamily="34" charset="0"/>
              </a:rPr>
              <a:t> = </a:t>
            </a:r>
            <a:r>
              <a:rPr lang="en-US" sz="2400" b="1" dirty="0">
                <a:latin typeface="Arial" panose="020B0604020202020204" pitchFamily="34" charset="0"/>
              </a:rPr>
              <a:t>DEPARTMENT</a:t>
            </a:r>
            <a:r>
              <a:rPr lang="ru-RU" sz="2400" b="1" dirty="0">
                <a:latin typeface="Arial" panose="020B0604020202020204" pitchFamily="34" charset="0"/>
              </a:rPr>
              <a:t>.</a:t>
            </a:r>
            <a:r>
              <a:rPr lang="en-US" sz="2400" b="1" dirty="0" err="1">
                <a:latin typeface="Arial" panose="020B0604020202020204" pitchFamily="34" charset="0"/>
              </a:rPr>
              <a:t>FacFK</a:t>
            </a:r>
            <a:endParaRPr lang="ru-RU" sz="2400" dirty="0">
              <a:latin typeface="Arial" panose="020B060402020202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3976167" y="4571925"/>
            <a:ext cx="1008112" cy="46208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8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4" grpId="0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ОПЕРАЦИЙ ЕСТЕСТВЕННОГО СОЕДИНЕНИЯ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3759" y="1650055"/>
            <a:ext cx="7393562" cy="400110"/>
          </a:xfrm>
          <a:prstGeom prst="rect">
            <a:avLst/>
          </a:prstGeom>
          <a:solidFill>
            <a:srgbClr val="BADF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dirty="0">
                <a:latin typeface="Arial" panose="020B0604020202020204" pitchFamily="34" charset="0"/>
              </a:rPr>
              <a:t>Запрос </a:t>
            </a:r>
            <a:r>
              <a:rPr lang="ru-RU" sz="2000" b="1" dirty="0" smtClean="0">
                <a:latin typeface="Arial" panose="020B0604020202020204" pitchFamily="34" charset="0"/>
              </a:rPr>
              <a:t>4. </a:t>
            </a:r>
            <a:r>
              <a:rPr lang="ru-RU" sz="2000" b="1" dirty="0">
                <a:latin typeface="Arial" panose="020B0604020202020204" pitchFamily="34" charset="0"/>
              </a:rPr>
              <a:t>Вывести названия кафедр и номера их групп.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62541" y="3109778"/>
            <a:ext cx="8010170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Arial" panose="020B0604020202020204" pitchFamily="34" charset="0"/>
              </a:rPr>
              <a:t>WHERE  DEPARTMENT.DepPK = </a:t>
            </a:r>
            <a:r>
              <a:rPr lang="en-US" sz="2000" b="1" dirty="0" err="1">
                <a:latin typeface="Arial" panose="020B0604020202020204" pitchFamily="34" charset="0"/>
              </a:rPr>
              <a:t>SGROUP.DepFK</a:t>
            </a:r>
            <a:r>
              <a:rPr lang="en-US" sz="2000" b="1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03759" y="2211403"/>
            <a:ext cx="56393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Arial" panose="020B0604020202020204" pitchFamily="34" charset="0"/>
              </a:rPr>
              <a:t>SELECT DEPARTMENT</a:t>
            </a:r>
            <a:r>
              <a:rPr lang="ru-RU" sz="2000" b="1" dirty="0">
                <a:latin typeface="Arial" panose="020B0604020202020204" pitchFamily="34" charset="0"/>
              </a:rPr>
              <a:t>.</a:t>
            </a:r>
            <a:r>
              <a:rPr lang="en-US" sz="2000" b="1" dirty="0">
                <a:latin typeface="Arial" panose="020B0604020202020204" pitchFamily="34" charset="0"/>
              </a:rPr>
              <a:t>Name, </a:t>
            </a:r>
            <a:r>
              <a:rPr lang="en-US" sz="2000" b="1" dirty="0" err="1">
                <a:latin typeface="Arial" panose="020B0604020202020204" pitchFamily="34" charset="0"/>
              </a:rPr>
              <a:t>SGROUP</a:t>
            </a:r>
            <a:r>
              <a:rPr lang="ru-RU" sz="2000" b="1" dirty="0">
                <a:latin typeface="Arial" panose="020B0604020202020204" pitchFamily="34" charset="0"/>
              </a:rPr>
              <a:t>.</a:t>
            </a:r>
            <a:r>
              <a:rPr lang="en-US" sz="2000" b="1" dirty="0" err="1" smtClean="0">
                <a:latin typeface="Arial" panose="020B0604020202020204" pitchFamily="34" charset="0"/>
              </a:rPr>
              <a:t>Nu</a:t>
            </a:r>
            <a:r>
              <a:rPr lang="en-US" sz="2000" b="1" dirty="0" err="1">
                <a:latin typeface="Arial" panose="020B0604020202020204" pitchFamily="34" charset="0"/>
              </a:rPr>
              <a:t>m</a:t>
            </a:r>
            <a:endParaRPr lang="ru-RU" sz="2000" b="1" dirty="0">
              <a:latin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03759" y="2643203"/>
            <a:ext cx="4213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Arial" panose="020B0604020202020204" pitchFamily="34" charset="0"/>
              </a:rPr>
              <a:t>FROM    DEPARTMENT, </a:t>
            </a:r>
            <a:r>
              <a:rPr lang="en-US" sz="2000" b="1" dirty="0" err="1">
                <a:latin typeface="Arial" panose="020B0604020202020204" pitchFamily="34" charset="0"/>
              </a:rPr>
              <a:t>SGROUP</a:t>
            </a:r>
            <a:endParaRPr lang="ru-RU" sz="2000" b="1" dirty="0"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00433" y="3861459"/>
            <a:ext cx="3580852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dirty="0">
                <a:latin typeface="Arial" panose="020B0604020202020204" pitchFamily="34" charset="0"/>
              </a:rPr>
              <a:t>Уточнение имен столбцов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83215" y="4361720"/>
            <a:ext cx="102456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dirty="0">
                <a:latin typeface="Arial" panose="020B0604020202020204" pitchFamily="34" charset="0"/>
              </a:rPr>
              <a:t>Если запрос соединяет несколько таблиц, то может возникнуть неоднозначность </a:t>
            </a:r>
          </a:p>
          <a:p>
            <a:pPr eaLnBrk="1" hangingPunct="1"/>
            <a:r>
              <a:rPr lang="ru-RU" sz="2000" dirty="0">
                <a:latin typeface="Arial" panose="020B0604020202020204" pitchFamily="34" charset="0"/>
              </a:rPr>
              <a:t>при ссылках на столбцы с одинаковыми именами из разных </a:t>
            </a:r>
            <a:r>
              <a:rPr lang="ru-RU" sz="2000" dirty="0" smtClean="0">
                <a:latin typeface="Arial" panose="020B0604020202020204" pitchFamily="34" charset="0"/>
              </a:rPr>
              <a:t>таблиц. </a:t>
            </a:r>
            <a:endParaRPr lang="ru-RU" sz="2000" dirty="0">
              <a:latin typeface="Arial" panose="020B060402020202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138909" y="6908119"/>
            <a:ext cx="7813922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Arial" panose="020B0604020202020204" pitchFamily="34" charset="0"/>
              </a:rPr>
              <a:t>WHERE  </a:t>
            </a:r>
            <a:r>
              <a:rPr lang="en-US" sz="2000" b="1" dirty="0" err="1">
                <a:latin typeface="Arial" panose="020B0604020202020204" pitchFamily="34" charset="0"/>
              </a:rPr>
              <a:t>FACULTY.FacPK</a:t>
            </a:r>
            <a:r>
              <a:rPr lang="en-US" sz="2000" b="1" dirty="0">
                <a:latin typeface="Arial" panose="020B0604020202020204" pitchFamily="34" charset="0"/>
              </a:rPr>
              <a:t> = </a:t>
            </a:r>
            <a:r>
              <a:rPr lang="en-US" sz="2000" b="1" dirty="0" err="1">
                <a:latin typeface="Arial" panose="020B0604020202020204" pitchFamily="34" charset="0"/>
              </a:rPr>
              <a:t>DEPARTMENT.FacFK</a:t>
            </a:r>
            <a:r>
              <a:rPr lang="en-US" sz="2000" b="1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03759" y="5336952"/>
            <a:ext cx="7229736" cy="400110"/>
          </a:xfrm>
          <a:prstGeom prst="rect">
            <a:avLst/>
          </a:prstGeom>
          <a:solidFill>
            <a:srgbClr val="BADF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dirty="0">
                <a:latin typeface="Arial" panose="020B0604020202020204" pitchFamily="34" charset="0"/>
              </a:rPr>
              <a:t>Запрос </a:t>
            </a:r>
            <a:r>
              <a:rPr lang="ru-RU" sz="2000" b="1" dirty="0" smtClean="0">
                <a:latin typeface="Arial" panose="020B0604020202020204" pitchFamily="34" charset="0"/>
              </a:rPr>
              <a:t>5. </a:t>
            </a:r>
            <a:r>
              <a:rPr lang="ru-RU" sz="2000" b="1" dirty="0">
                <a:latin typeface="Arial" panose="020B0604020202020204" pitchFamily="34" charset="0"/>
              </a:rPr>
              <a:t>Вывести названия факультетов и их кафедр</a:t>
            </a:r>
            <a:r>
              <a:rPr lang="ru-RU" sz="2000" b="1" i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03759" y="6416452"/>
            <a:ext cx="42686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Arial" panose="020B0604020202020204" pitchFamily="34" charset="0"/>
              </a:rPr>
              <a:t>FROM    FACULTY, DEPARTMENT</a:t>
            </a:r>
            <a:endParaRPr lang="ru-RU" sz="2000" b="1" dirty="0">
              <a:latin typeface="Arial" panose="020B060402020202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00433" y="5943521"/>
            <a:ext cx="28087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Arial" panose="020B0604020202020204" pitchFamily="34" charset="0"/>
              </a:rPr>
              <a:t>SELECT </a:t>
            </a:r>
            <a:r>
              <a:rPr lang="en-US" sz="2000" b="1" dirty="0" smtClean="0">
                <a:latin typeface="Arial" panose="020B0604020202020204" pitchFamily="34" charset="0"/>
              </a:rPr>
              <a:t>Name</a:t>
            </a:r>
            <a:r>
              <a:rPr lang="en-US" sz="2000" b="1" dirty="0">
                <a:latin typeface="Arial" panose="020B0604020202020204" pitchFamily="34" charset="0"/>
              </a:rPr>
              <a:t>, </a:t>
            </a:r>
            <a:r>
              <a:rPr lang="en-US" sz="2000" b="1" dirty="0" smtClean="0">
                <a:latin typeface="Arial" panose="020B0604020202020204" pitchFamily="34" charset="0"/>
              </a:rPr>
              <a:t>Name</a:t>
            </a:r>
            <a:endParaRPr lang="ru-RU" sz="2000" b="1" dirty="0">
              <a:latin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088143" y="5956617"/>
            <a:ext cx="1536096" cy="415508"/>
            <a:chOff x="3088143" y="5956617"/>
            <a:chExt cx="1536096" cy="415508"/>
          </a:xfrm>
        </p:grpSpPr>
        <p:sp>
          <p:nvSpPr>
            <p:cNvPr id="16" name="Стрелка влево 15"/>
            <p:cNvSpPr/>
            <p:nvPr/>
          </p:nvSpPr>
          <p:spPr>
            <a:xfrm>
              <a:off x="3088143" y="5956617"/>
              <a:ext cx="455976" cy="387014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38685" y="6002793"/>
              <a:ext cx="1085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Ошибка</a:t>
              </a:r>
              <a:endPara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83537" y="5921438"/>
            <a:ext cx="5827173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Arial" panose="020B0604020202020204" pitchFamily="34" charset="0"/>
              </a:rPr>
              <a:t>SELECT FACULTY.Name, </a:t>
            </a:r>
            <a:r>
              <a:rPr lang="en-US" sz="2000" b="1" dirty="0" err="1">
                <a:latin typeface="Arial" panose="020B0604020202020204" pitchFamily="34" charset="0"/>
              </a:rPr>
              <a:t>DEPARTMENT.Name</a:t>
            </a:r>
            <a:endParaRPr lang="ru-RU" sz="2000" b="1" dirty="0">
              <a:latin typeface="Arial" panose="020B0604020202020204" pitchFamily="34" charset="0"/>
            </a:endParaRPr>
          </a:p>
        </p:txBody>
      </p:sp>
      <p:graphicFrame>
        <p:nvGraphicFramePr>
          <p:cNvPr id="19" name="Схема 18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829814626"/>
              </p:ext>
            </p:extLst>
          </p:nvPr>
        </p:nvGraphicFramePr>
        <p:xfrm>
          <a:off x="9047721" y="1660258"/>
          <a:ext cx="1481174" cy="81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Схема 19">
            <a:hlinkClick r:id="rId8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3016224306"/>
              </p:ext>
            </p:extLst>
          </p:nvPr>
        </p:nvGraphicFramePr>
        <p:xfrm>
          <a:off x="9047721" y="5570213"/>
          <a:ext cx="1481174" cy="81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04811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 animBg="1"/>
      <p:bldP spid="14" grpId="0"/>
      <p:bldP spid="15" grpId="0"/>
      <p:bldP spid="13" grpId="0" animBg="1"/>
      <p:bldGraphic spid="19" grpId="0">
        <p:bldAsOne/>
      </p:bldGraphic>
      <p:bldGraphic spid="2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0524" y="1411030"/>
            <a:ext cx="9144000" cy="366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>
                <a:latin typeface="Arial" pitchFamily="34" charset="0"/>
              </a:rPr>
              <a:t>Вывод столбцов с условием отбора</a:t>
            </a:r>
            <a:r>
              <a:rPr lang="ru-RU" dirty="0">
                <a:latin typeface="Arial" pitchFamily="34" charset="0"/>
              </a:rPr>
              <a:t>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54493" y="2980215"/>
            <a:ext cx="77951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>
                <a:latin typeface="Arial" pitchFamily="34" charset="0"/>
              </a:rPr>
              <a:t>WHERE  </a:t>
            </a:r>
            <a:r>
              <a:rPr lang="en-US" b="1" dirty="0" err="1">
                <a:latin typeface="Arial" pitchFamily="34" charset="0"/>
              </a:rPr>
              <a:t>FACULTY.FacPK</a:t>
            </a:r>
            <a:r>
              <a:rPr lang="en-US" b="1" dirty="0">
                <a:latin typeface="Arial" pitchFamily="34" charset="0"/>
              </a:rPr>
              <a:t> = </a:t>
            </a:r>
            <a:r>
              <a:rPr lang="en-US" b="1" dirty="0" err="1">
                <a:latin typeface="Arial" pitchFamily="34" charset="0"/>
              </a:rPr>
              <a:t>DEPARTMENT.FacFK</a:t>
            </a:r>
            <a:r>
              <a:rPr lang="en-US" b="1" dirty="0">
                <a:latin typeface="Arial" pitchFamily="34" charset="0"/>
              </a:rPr>
              <a:t> AND</a:t>
            </a:r>
            <a:endParaRPr lang="ru-RU" dirty="0">
              <a:latin typeface="Arial" pitchFamily="34" charset="0"/>
            </a:endParaRPr>
          </a:p>
          <a:p>
            <a:pPr algn="ctr" eaLnBrk="1" hangingPunct="1"/>
            <a:r>
              <a:rPr lang="en-US" b="1" dirty="0" smtClean="0">
                <a:latin typeface="Arial" pitchFamily="34" charset="0"/>
              </a:rPr>
              <a:t>FACULTY</a:t>
            </a:r>
            <a:r>
              <a:rPr lang="ru-RU" b="1" dirty="0">
                <a:latin typeface="Arial" pitchFamily="34" charset="0"/>
              </a:rPr>
              <a:t>.</a:t>
            </a:r>
            <a:r>
              <a:rPr lang="en-US" b="1" dirty="0" smtClean="0">
                <a:latin typeface="Arial" pitchFamily="34" charset="0"/>
              </a:rPr>
              <a:t>Name</a:t>
            </a:r>
            <a:r>
              <a:rPr lang="ru-RU" b="1" dirty="0" smtClean="0">
                <a:latin typeface="Arial" pitchFamily="34" charset="0"/>
              </a:rPr>
              <a:t> </a:t>
            </a:r>
            <a:r>
              <a:rPr lang="ru-RU" b="1" dirty="0">
                <a:latin typeface="Arial" pitchFamily="34" charset="0"/>
              </a:rPr>
              <a:t>= ‘Информационные технологии управления ';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116" y="1822798"/>
            <a:ext cx="10819308" cy="369332"/>
          </a:xfrm>
          <a:prstGeom prst="rect">
            <a:avLst/>
          </a:prstGeom>
          <a:solidFill>
            <a:srgbClr val="91CD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>
                <a:latin typeface="Arial" pitchFamily="34" charset="0"/>
              </a:rPr>
              <a:t>Запрос </a:t>
            </a:r>
            <a:r>
              <a:rPr lang="en-US" b="1" dirty="0" smtClean="0">
                <a:latin typeface="Arial" pitchFamily="34" charset="0"/>
              </a:rPr>
              <a:t>6</a:t>
            </a:r>
            <a:r>
              <a:rPr lang="ru-RU" b="1" dirty="0" smtClean="0">
                <a:latin typeface="Arial" pitchFamily="34" charset="0"/>
              </a:rPr>
              <a:t>. </a:t>
            </a:r>
            <a:r>
              <a:rPr lang="ru-RU" b="1" dirty="0">
                <a:latin typeface="Arial" pitchFamily="34" charset="0"/>
              </a:rPr>
              <a:t>Вывести названия кафедр факультета Информационные технологии управления.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9743" y="2192130"/>
            <a:ext cx="856881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itchFamily="34" charset="0"/>
              </a:rPr>
              <a:t>SELECT </a:t>
            </a:r>
            <a:r>
              <a:rPr lang="ru-RU" b="1" dirty="0" smtClean="0">
                <a:latin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</a:rPr>
              <a:t>DEPARTMENT</a:t>
            </a:r>
            <a:r>
              <a:rPr lang="ru-RU" b="1" dirty="0">
                <a:latin typeface="Arial" pitchFamily="34" charset="0"/>
              </a:rPr>
              <a:t>.</a:t>
            </a:r>
            <a:r>
              <a:rPr lang="en-US" b="1" dirty="0">
                <a:latin typeface="Arial" pitchFamily="34" charset="0"/>
              </a:rPr>
              <a:t>Name </a:t>
            </a:r>
            <a:r>
              <a:rPr lang="ru-RU" b="1" dirty="0" smtClean="0">
                <a:latin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</a:rPr>
              <a:t>AS</a:t>
            </a:r>
            <a:r>
              <a:rPr lang="ru-RU" b="1" dirty="0" smtClean="0">
                <a:latin typeface="Arial" pitchFamily="34" charset="0"/>
              </a:rPr>
              <a:t>  </a:t>
            </a:r>
            <a:r>
              <a:rPr lang="ru-RU" b="1" dirty="0">
                <a:latin typeface="Arial" pitchFamily="34" charset="0"/>
              </a:rPr>
              <a:t>"Кафедры факультета </a:t>
            </a:r>
            <a:r>
              <a:rPr lang="ru-RU" b="1" dirty="0" err="1" smtClean="0">
                <a:latin typeface="Arial" pitchFamily="34" charset="0"/>
              </a:rPr>
              <a:t>ИТУ</a:t>
            </a:r>
            <a:r>
              <a:rPr lang="ru-RU" b="1" dirty="0" smtClean="0">
                <a:latin typeface="Arial" pitchFamily="34" charset="0"/>
              </a:rPr>
              <a:t>"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2902" y="2623930"/>
            <a:ext cx="3856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itchFamily="34" charset="0"/>
              </a:rPr>
              <a:t>FROM    FACULTY, DEPARTMENT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92902" y="3656668"/>
            <a:ext cx="10495736" cy="369332"/>
          </a:xfrm>
          <a:prstGeom prst="rect">
            <a:avLst/>
          </a:prstGeom>
          <a:solidFill>
            <a:srgbClr val="91CD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>
                <a:latin typeface="Arial" pitchFamily="34" charset="0"/>
              </a:rPr>
              <a:t>Запрос </a:t>
            </a:r>
            <a:r>
              <a:rPr lang="en-US" b="1" dirty="0" smtClean="0">
                <a:latin typeface="Arial" pitchFamily="34" charset="0"/>
              </a:rPr>
              <a:t>7</a:t>
            </a:r>
            <a:r>
              <a:rPr lang="ru-RU" b="1" dirty="0" smtClean="0">
                <a:latin typeface="Arial" pitchFamily="34" charset="0"/>
              </a:rPr>
              <a:t>. </a:t>
            </a:r>
            <a:r>
              <a:rPr lang="ru-RU" b="1" dirty="0">
                <a:latin typeface="Arial" pitchFamily="34" charset="0"/>
              </a:rPr>
              <a:t>Вывести фамилии преподавателей, являющихся кураторами </a:t>
            </a:r>
            <a:r>
              <a:rPr lang="ru-RU" b="1" dirty="0" smtClean="0">
                <a:latin typeface="Arial" pitchFamily="34" charset="0"/>
              </a:rPr>
              <a:t>групп </a:t>
            </a:r>
            <a:r>
              <a:rPr lang="ru-RU" b="1" dirty="0">
                <a:latin typeface="Arial" pitchFamily="34" charset="0"/>
              </a:rPr>
              <a:t>5 курса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93900" y="4055562"/>
            <a:ext cx="2944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itchFamily="34" charset="0"/>
              </a:rPr>
              <a:t>SELECT </a:t>
            </a:r>
            <a:r>
              <a:rPr lang="en-US" b="1" dirty="0" err="1">
                <a:latin typeface="Arial" pitchFamily="34" charset="0"/>
              </a:rPr>
              <a:t>TEACHER.Name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79739" y="4419453"/>
            <a:ext cx="3519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itchFamily="34" charset="0"/>
              </a:rPr>
              <a:t>FROM    TEACHER</a:t>
            </a:r>
            <a:r>
              <a:rPr lang="ru-RU" b="1" dirty="0">
                <a:latin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</a:rPr>
              <a:t>SGROUP</a:t>
            </a:r>
            <a:r>
              <a:rPr lang="en-US" dirty="0">
                <a:latin typeface="Arial" pitchFamily="34" charset="0"/>
              </a:rPr>
              <a:t> 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016170" y="6439544"/>
            <a:ext cx="7632707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>
                <a:latin typeface="Arial" pitchFamily="34" charset="0"/>
              </a:rPr>
              <a:t>WHERE  DEPARTMENT.DepPK = </a:t>
            </a:r>
            <a:r>
              <a:rPr lang="en-US" b="1" dirty="0" err="1">
                <a:latin typeface="Arial" pitchFamily="34" charset="0"/>
              </a:rPr>
              <a:t>TEACHER.DepFK</a:t>
            </a:r>
            <a:r>
              <a:rPr lang="en-US" b="1" dirty="0">
                <a:latin typeface="Arial" pitchFamily="34" charset="0"/>
              </a:rPr>
              <a:t> AND</a:t>
            </a:r>
            <a:endParaRPr lang="ru-RU" dirty="0">
              <a:latin typeface="Arial" pitchFamily="34" charset="0"/>
            </a:endParaRPr>
          </a:p>
          <a:p>
            <a:pPr algn="ctr" eaLnBrk="1" hangingPunct="1"/>
            <a:r>
              <a:rPr lang="en-US" b="1" dirty="0" err="1" smtClean="0">
                <a:latin typeface="Arial" pitchFamily="34" charset="0"/>
              </a:rPr>
              <a:t>DEPARTMENT.Name</a:t>
            </a:r>
            <a:r>
              <a:rPr lang="en-US" b="1" dirty="0" smtClean="0">
                <a:latin typeface="Arial" pitchFamily="34" charset="0"/>
              </a:rPr>
              <a:t>= '</a:t>
            </a:r>
            <a:r>
              <a:rPr lang="ru-RU" b="1" dirty="0">
                <a:latin typeface="Arial" pitchFamily="34" charset="0"/>
              </a:rPr>
              <a:t>Вычислительная техника и АСУ</a:t>
            </a:r>
            <a:r>
              <a:rPr lang="en-US" b="1" dirty="0" smtClean="0">
                <a:latin typeface="Arial" pitchFamily="34" charset="0"/>
              </a:rPr>
              <a:t>' </a:t>
            </a:r>
            <a:r>
              <a:rPr lang="en-US" b="1" dirty="0">
                <a:latin typeface="Arial" pitchFamily="34" charset="0"/>
              </a:rPr>
              <a:t>AND</a:t>
            </a:r>
            <a:endParaRPr lang="ru-RU" dirty="0">
              <a:latin typeface="Arial" pitchFamily="34" charset="0"/>
            </a:endParaRPr>
          </a:p>
          <a:p>
            <a:pPr algn="ctr" eaLnBrk="1" hangingPunct="1"/>
            <a:r>
              <a:rPr lang="en-US" b="1" dirty="0" err="1" smtClean="0">
                <a:latin typeface="Arial" pitchFamily="34" charset="0"/>
              </a:rPr>
              <a:t>TEACHER.Post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en-US" b="1" dirty="0">
                <a:latin typeface="Arial" pitchFamily="34" charset="0"/>
              </a:rPr>
              <a:t>= '</a:t>
            </a:r>
            <a:r>
              <a:rPr lang="ru-RU" b="1" dirty="0">
                <a:latin typeface="Arial" pitchFamily="34" charset="0"/>
              </a:rPr>
              <a:t>доцент</a:t>
            </a:r>
            <a:r>
              <a:rPr lang="en-US" b="1" dirty="0">
                <a:latin typeface="Arial" pitchFamily="34" charset="0"/>
              </a:rPr>
              <a:t>';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52165" y="5141171"/>
            <a:ext cx="9504910" cy="369332"/>
          </a:xfrm>
          <a:prstGeom prst="rect">
            <a:avLst/>
          </a:prstGeom>
          <a:solidFill>
            <a:srgbClr val="91CD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>
                <a:latin typeface="Arial" pitchFamily="34" charset="0"/>
              </a:rPr>
              <a:t>Запрос </a:t>
            </a:r>
            <a:r>
              <a:rPr lang="en-US" b="1" dirty="0" smtClean="0">
                <a:latin typeface="Arial" pitchFamily="34" charset="0"/>
              </a:rPr>
              <a:t>8</a:t>
            </a:r>
            <a:r>
              <a:rPr lang="ru-RU" b="1" dirty="0" smtClean="0">
                <a:latin typeface="Arial" pitchFamily="34" charset="0"/>
              </a:rPr>
              <a:t>. </a:t>
            </a:r>
            <a:r>
              <a:rPr lang="ru-RU" b="1" dirty="0">
                <a:latin typeface="Arial" pitchFamily="34" charset="0"/>
              </a:rPr>
              <a:t>Вывести фамилии доцентов кафедры Вычислительная техника и АСУ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85107" y="5665463"/>
            <a:ext cx="69422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itchFamily="34" charset="0"/>
              </a:rPr>
              <a:t>SELECT </a:t>
            </a:r>
            <a:r>
              <a:rPr lang="en-US" b="1" dirty="0" err="1">
                <a:latin typeface="Arial" pitchFamily="34" charset="0"/>
              </a:rPr>
              <a:t>TEACHER.Name</a:t>
            </a:r>
            <a:r>
              <a:rPr lang="en-US" b="1" dirty="0">
                <a:latin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</a:rPr>
              <a:t>AS </a:t>
            </a:r>
            <a:r>
              <a:rPr lang="en-US" b="1" dirty="0">
                <a:latin typeface="Arial" pitchFamily="34" charset="0"/>
              </a:rPr>
              <a:t>"</a:t>
            </a:r>
            <a:r>
              <a:rPr lang="ru-RU" b="1" dirty="0">
                <a:latin typeface="Arial" pitchFamily="34" charset="0"/>
              </a:rPr>
              <a:t>Доценты</a:t>
            </a:r>
            <a:r>
              <a:rPr lang="en-US" b="1" dirty="0">
                <a:latin typeface="Arial" pitchFamily="34" charset="0"/>
              </a:rPr>
              <a:t> </a:t>
            </a:r>
            <a:r>
              <a:rPr lang="ru-RU" b="1" dirty="0">
                <a:latin typeface="Arial" pitchFamily="34" charset="0"/>
              </a:rPr>
              <a:t>кафедры</a:t>
            </a:r>
            <a:r>
              <a:rPr lang="en-US" b="1" dirty="0">
                <a:latin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</a:rPr>
              <a:t>ВТ и АСУ</a:t>
            </a:r>
            <a:r>
              <a:rPr lang="en-US" b="1" dirty="0" smtClean="0">
                <a:latin typeface="Arial" pitchFamily="34" charset="0"/>
              </a:rPr>
              <a:t>”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87292" y="6046940"/>
            <a:ext cx="39250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itchFamily="34" charset="0"/>
              </a:rPr>
              <a:t>FROM    DEPARTMENT</a:t>
            </a:r>
            <a:r>
              <a:rPr lang="ru-RU" b="1" dirty="0">
                <a:latin typeface="Arial" pitchFamily="34" charset="0"/>
              </a:rPr>
              <a:t>,</a:t>
            </a:r>
            <a:r>
              <a:rPr lang="en-US" b="1" dirty="0">
                <a:latin typeface="Arial" pitchFamily="34" charset="0"/>
              </a:rPr>
              <a:t> TEACHER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8453" y="7308229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51406" y="106863"/>
            <a:ext cx="10688638" cy="10779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ОПЕРАЦИЙ ЕСТЕСТВЕННОГО СОЕДИНЕНИЯ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65036" y="4764515"/>
            <a:ext cx="8374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7200" algn="ctr"/>
            <a:r>
              <a:rPr lang="en-US" b="1" dirty="0">
                <a:latin typeface="Arial" pitchFamily="34" charset="0"/>
                <a:cs typeface="Arial" pitchFamily="34" charset="0"/>
              </a:rPr>
              <a:t>WHERE 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TEACHER.TchPK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=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SGROUP.CurFK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SGROUP.Year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=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5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Схема 18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1901191432"/>
              </p:ext>
            </p:extLst>
          </p:nvPr>
        </p:nvGraphicFramePr>
        <p:xfrm>
          <a:off x="9037536" y="2151266"/>
          <a:ext cx="1481174" cy="47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Схема 19">
            <a:hlinkClick r:id="rId8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3416566869"/>
              </p:ext>
            </p:extLst>
          </p:nvPr>
        </p:nvGraphicFramePr>
        <p:xfrm>
          <a:off x="9037536" y="4528183"/>
          <a:ext cx="1481174" cy="47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1" name="Схема 20">
            <a:hlinkClick r:id="rId14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2475381690"/>
              </p:ext>
            </p:extLst>
          </p:nvPr>
        </p:nvGraphicFramePr>
        <p:xfrm>
          <a:off x="9037536" y="6231606"/>
          <a:ext cx="1481174" cy="47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1171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 animBg="1"/>
      <p:bldP spid="7" grpId="0"/>
      <p:bldP spid="8" grpId="0"/>
      <p:bldP spid="9" grpId="0" animBg="1"/>
      <p:bldP spid="10" grpId="0"/>
      <p:bldP spid="11" grpId="0"/>
      <p:bldP spid="12" grpId="0" uiExpand="1" build="p" animBg="1"/>
      <p:bldP spid="13" grpId="0" animBg="1"/>
      <p:bldP spid="14" grpId="0"/>
      <p:bldP spid="15" grpId="0"/>
      <p:bldP spid="18" grpId="0"/>
      <p:bldGraphic spid="19" grpId="0">
        <p:bldAsOne/>
      </p:bldGraphic>
      <p:bldGraphic spid="20" grpId="0">
        <p:bldAsOne/>
      </p:bldGraphic>
      <p:bldGraphic spid="21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8760" y="1468908"/>
            <a:ext cx="10258127" cy="3667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>
                <a:latin typeface="Arial" pitchFamily="34" charset="0"/>
              </a:rPr>
              <a:t>Синонимы таблиц</a:t>
            </a:r>
            <a:r>
              <a:rPr lang="ru-RU" dirty="0">
                <a:latin typeface="Arial" pitchFamily="34" charset="0"/>
              </a:rPr>
              <a:t>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8760" y="1983877"/>
            <a:ext cx="102581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>
                <a:latin typeface="Arial" pitchFamily="34" charset="0"/>
              </a:rPr>
              <a:t>Синонимы таблиц часто используются для задания более лаконичного </a:t>
            </a:r>
          </a:p>
          <a:p>
            <a:pPr eaLnBrk="1" hangingPunct="1"/>
            <a:r>
              <a:rPr lang="ru-RU" dirty="0">
                <a:latin typeface="Arial" pitchFamily="34" charset="0"/>
              </a:rPr>
              <a:t>имени таблицы, по которому можно </a:t>
            </a:r>
            <a:r>
              <a:rPr lang="ru-RU" dirty="0" smtClean="0">
                <a:latin typeface="Arial" pitchFamily="34" charset="0"/>
              </a:rPr>
              <a:t>ссылаться </a:t>
            </a:r>
            <a:r>
              <a:rPr lang="ru-RU" dirty="0">
                <a:latin typeface="Arial" pitchFamily="34" charset="0"/>
              </a:rPr>
              <a:t>на </a:t>
            </a:r>
            <a:r>
              <a:rPr lang="ru-RU" dirty="0" err="1">
                <a:latin typeface="Arial" pitchFamily="34" charset="0"/>
              </a:rPr>
              <a:t>нее</a:t>
            </a:r>
            <a:r>
              <a:rPr lang="ru-RU" dirty="0">
                <a:latin typeface="Arial" pitchFamily="34" charset="0"/>
              </a:rPr>
              <a:t> в любых других </a:t>
            </a:r>
            <a:r>
              <a:rPr lang="ru-RU" dirty="0" smtClean="0">
                <a:latin typeface="Arial" pitchFamily="34" charset="0"/>
              </a:rPr>
              <a:t>местах </a:t>
            </a:r>
            <a:r>
              <a:rPr lang="ru-RU" dirty="0">
                <a:latin typeface="Arial" pitchFamily="34" charset="0"/>
              </a:rPr>
              <a:t>запроса.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36985" y="4354096"/>
            <a:ext cx="5882765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>
                <a:latin typeface="Arial" pitchFamily="34" charset="0"/>
              </a:rPr>
              <a:t>WHERE </a:t>
            </a:r>
            <a:r>
              <a:rPr lang="en-US" b="1" dirty="0" err="1">
                <a:latin typeface="Arial" pitchFamily="34" charset="0"/>
              </a:rPr>
              <a:t>d.DepPK</a:t>
            </a:r>
            <a:r>
              <a:rPr lang="en-US" b="1" dirty="0">
                <a:latin typeface="Arial" pitchFamily="34" charset="0"/>
              </a:rPr>
              <a:t> = </a:t>
            </a:r>
            <a:r>
              <a:rPr lang="en-US" b="1" dirty="0" err="1">
                <a:latin typeface="Arial" pitchFamily="34" charset="0"/>
              </a:rPr>
              <a:t>g.DepFK</a:t>
            </a:r>
            <a:r>
              <a:rPr lang="en-US" b="1" dirty="0">
                <a:latin typeface="Arial" pitchFamily="34" charset="0"/>
              </a:rPr>
              <a:t> AND </a:t>
            </a:r>
            <a:r>
              <a:rPr lang="en-US" b="1" dirty="0" err="1">
                <a:latin typeface="Arial" pitchFamily="34" charset="0"/>
              </a:rPr>
              <a:t>g</a:t>
            </a:r>
            <a:r>
              <a:rPr lang="en-US" dirty="0" err="1">
                <a:latin typeface="Arial" pitchFamily="34" charset="0"/>
              </a:rPr>
              <a:t>.</a:t>
            </a:r>
            <a:r>
              <a:rPr lang="en-US" b="1" dirty="0" err="1">
                <a:latin typeface="Arial" pitchFamily="34" charset="0"/>
              </a:rPr>
              <a:t>Rating</a:t>
            </a:r>
            <a:r>
              <a:rPr lang="en-US" b="1" dirty="0">
                <a:latin typeface="Arial" pitchFamily="34" charset="0"/>
              </a:rPr>
              <a:t> &gt; 50;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" y="2856384"/>
            <a:ext cx="10688638" cy="369332"/>
          </a:xfrm>
          <a:prstGeom prst="rect">
            <a:avLst/>
          </a:prstGeom>
          <a:solidFill>
            <a:srgbClr val="91CD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>
                <a:latin typeface="Arial" pitchFamily="34" charset="0"/>
              </a:rPr>
              <a:t>Запрос </a:t>
            </a:r>
            <a:r>
              <a:rPr lang="en-US" b="1" dirty="0" smtClean="0">
                <a:latin typeface="Arial" pitchFamily="34" charset="0"/>
              </a:rPr>
              <a:t>9</a:t>
            </a:r>
            <a:r>
              <a:rPr lang="ru-RU" b="1" dirty="0" smtClean="0">
                <a:latin typeface="Arial" pitchFamily="34" charset="0"/>
              </a:rPr>
              <a:t>. </a:t>
            </a:r>
            <a:r>
              <a:rPr lang="ru-RU" b="1" dirty="0">
                <a:latin typeface="Arial" pitchFamily="34" charset="0"/>
              </a:rPr>
              <a:t>Вывести названия кафедр, на которых имеются группы </a:t>
            </a:r>
            <a:r>
              <a:rPr lang="ru-RU" b="1" dirty="0" smtClean="0">
                <a:latin typeface="Arial" pitchFamily="34" charset="0"/>
              </a:rPr>
              <a:t>с рейтингом более 50</a:t>
            </a:r>
            <a:r>
              <a:rPr lang="ru-RU" b="1" dirty="0">
                <a:latin typeface="Arial" pitchFamily="34" charset="0"/>
              </a:rPr>
              <a:t>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4123" y="3491805"/>
            <a:ext cx="31213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itchFamily="34" charset="0"/>
              </a:rPr>
              <a:t>SELECT DISTINCT </a:t>
            </a:r>
            <a:r>
              <a:rPr lang="en-US" b="1" dirty="0" err="1">
                <a:latin typeface="Arial" pitchFamily="34" charset="0"/>
              </a:rPr>
              <a:t>d.Name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83511" y="3923605"/>
            <a:ext cx="432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itchFamily="34" charset="0"/>
              </a:rPr>
              <a:t>FROM   DEPARTMENT d</a:t>
            </a:r>
            <a:r>
              <a:rPr lang="ru-RU" b="1" dirty="0">
                <a:latin typeface="Arial" pitchFamily="34" charset="0"/>
              </a:rPr>
              <a:t>,</a:t>
            </a:r>
            <a:r>
              <a:rPr lang="en-US" b="1" dirty="0">
                <a:latin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</a:rPr>
              <a:t>SGROUP</a:t>
            </a:r>
            <a:r>
              <a:rPr lang="en-US" b="1" dirty="0">
                <a:latin typeface="Arial" pitchFamily="34" charset="0"/>
              </a:rPr>
              <a:t> g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462321" y="6758951"/>
            <a:ext cx="5428538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>
                <a:latin typeface="Arial" pitchFamily="34" charset="0"/>
              </a:rPr>
              <a:t>WHERE </a:t>
            </a:r>
            <a:r>
              <a:rPr lang="en-US" b="1" dirty="0" err="1">
                <a:latin typeface="Arial" pitchFamily="34" charset="0"/>
              </a:rPr>
              <a:t>t.TchPK</a:t>
            </a:r>
            <a:r>
              <a:rPr lang="en-US" b="1" dirty="0">
                <a:latin typeface="Arial" pitchFamily="34" charset="0"/>
              </a:rPr>
              <a:t> = </a:t>
            </a:r>
            <a:r>
              <a:rPr lang="en-US" b="1" dirty="0" err="1">
                <a:latin typeface="Arial" pitchFamily="34" charset="0"/>
              </a:rPr>
              <a:t>l.TchFK</a:t>
            </a:r>
            <a:r>
              <a:rPr lang="en-US" b="1" dirty="0">
                <a:latin typeface="Arial" pitchFamily="34" charset="0"/>
              </a:rPr>
              <a:t> AND </a:t>
            </a:r>
            <a:r>
              <a:rPr lang="en-US" b="1" dirty="0" smtClean="0">
                <a:latin typeface="Arial" pitchFamily="34" charset="0"/>
              </a:rPr>
              <a:t>Day </a:t>
            </a:r>
            <a:r>
              <a:rPr lang="en-US" b="1" dirty="0">
                <a:latin typeface="Arial" pitchFamily="34" charset="0"/>
              </a:rPr>
              <a:t>= '</a:t>
            </a:r>
            <a:r>
              <a:rPr lang="ru-RU" b="1" dirty="0" err="1" smtClean="0">
                <a:latin typeface="Arial" pitchFamily="34" charset="0"/>
              </a:rPr>
              <a:t>пон</a:t>
            </a:r>
            <a:r>
              <a:rPr lang="en-US" b="1" dirty="0" smtClean="0">
                <a:latin typeface="Arial" pitchFamily="34" charset="0"/>
              </a:rPr>
              <a:t>';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04123" y="5075981"/>
            <a:ext cx="10272364" cy="369332"/>
          </a:xfrm>
          <a:prstGeom prst="rect">
            <a:avLst/>
          </a:prstGeom>
          <a:solidFill>
            <a:srgbClr val="91CD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>
                <a:latin typeface="Arial" pitchFamily="34" charset="0"/>
              </a:rPr>
              <a:t>Запрос </a:t>
            </a:r>
            <a:r>
              <a:rPr lang="en-US" b="1" dirty="0" smtClean="0">
                <a:latin typeface="Arial" pitchFamily="34" charset="0"/>
              </a:rPr>
              <a:t>10</a:t>
            </a:r>
            <a:r>
              <a:rPr lang="ru-RU" b="1" dirty="0" smtClean="0">
                <a:latin typeface="Arial" pitchFamily="34" charset="0"/>
              </a:rPr>
              <a:t>. </a:t>
            </a:r>
            <a:r>
              <a:rPr lang="ru-RU" b="1" dirty="0">
                <a:latin typeface="Arial" pitchFamily="34" charset="0"/>
              </a:rPr>
              <a:t>Вывести фамилии преподавателей, у которых есть занятия в </a:t>
            </a:r>
            <a:r>
              <a:rPr lang="ru-RU" b="1" dirty="0" smtClean="0">
                <a:latin typeface="Arial" pitchFamily="34" charset="0"/>
              </a:rPr>
              <a:t>понедельник</a:t>
            </a:r>
            <a:r>
              <a:rPr lang="ru-RU" b="1" dirty="0">
                <a:latin typeface="Arial" pitchFamily="34" charset="0"/>
              </a:rPr>
              <a:t>.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19783" y="5968098"/>
            <a:ext cx="30572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itchFamily="34" charset="0"/>
              </a:rPr>
              <a:t>SELECT DISTINCT </a:t>
            </a:r>
            <a:r>
              <a:rPr lang="en-US" b="1" dirty="0" err="1">
                <a:latin typeface="Arial" pitchFamily="34" charset="0"/>
              </a:rPr>
              <a:t>t.Name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770608" y="6326873"/>
            <a:ext cx="37240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itchFamily="34" charset="0"/>
              </a:rPr>
              <a:t>FROM    TEACHER t</a:t>
            </a:r>
            <a:r>
              <a:rPr lang="ru-RU" b="1" dirty="0">
                <a:latin typeface="Arial" pitchFamily="34" charset="0"/>
              </a:rPr>
              <a:t>,</a:t>
            </a:r>
            <a:r>
              <a:rPr lang="en-US" b="1" dirty="0">
                <a:latin typeface="Arial" pitchFamily="34" charset="0"/>
              </a:rPr>
              <a:t> LECTURE l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ОПЕРАЦИЙ ЕСТЕСТВЕННОГО СОЕДИНЕНИЯ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Схема 14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4091489997"/>
              </p:ext>
            </p:extLst>
          </p:nvPr>
        </p:nvGraphicFramePr>
        <p:xfrm>
          <a:off x="8975713" y="3773463"/>
          <a:ext cx="1481174" cy="47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Схема 15">
            <a:hlinkClick r:id="rId8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494750941"/>
              </p:ext>
            </p:extLst>
          </p:nvPr>
        </p:nvGraphicFramePr>
        <p:xfrm>
          <a:off x="8975713" y="6101098"/>
          <a:ext cx="1481174" cy="47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941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/>
      <p:bldGraphic spid="15" grpId="0">
        <p:bldAsOne/>
      </p:bldGraphic>
      <p:bldGraphic spid="1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167855" y="2555701"/>
            <a:ext cx="8964488" cy="2590800"/>
          </a:xfrm>
        </p:spPr>
        <p:txBody>
          <a:bodyPr rtlCol="0">
            <a:noAutofit/>
          </a:bodyPr>
          <a:lstStyle/>
          <a:p>
            <a:pPr indent="0" algn="ctr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Запросы на соединение таблиц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endParaRPr lang="ru-RU" sz="5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8695" y="6765264"/>
            <a:ext cx="203934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err="1" smtClean="0">
                <a:solidFill>
                  <a:prstClr val="black"/>
                </a:solidFill>
                <a:latin typeface="Calibri"/>
                <a:cs typeface="Arial" charset="0"/>
              </a:rPr>
              <a:t>ФГБОУ</a:t>
            </a: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 ВО </a:t>
            </a:r>
            <a:r>
              <a:rPr lang="ru-RU" sz="1600" b="1" i="1" dirty="0" err="1" smtClean="0">
                <a:solidFill>
                  <a:prstClr val="black"/>
                </a:solidFill>
                <a:latin typeface="Calibri"/>
                <a:cs typeface="Arial" charset="0"/>
              </a:rPr>
              <a:t>РГУПС</a:t>
            </a:r>
            <a:endParaRPr lang="ru-RU" sz="1600" b="1" i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>
              <a:defRPr/>
            </a:pP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к</a:t>
            </a: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аф. </a:t>
            </a:r>
            <a:r>
              <a:rPr lang="ru-RU" sz="1600" b="1" i="1" dirty="0" err="1" smtClean="0">
                <a:solidFill>
                  <a:prstClr val="black"/>
                </a:solidFill>
                <a:latin typeface="Calibri"/>
                <a:cs typeface="Arial" charset="0"/>
              </a:rPr>
              <a:t>ВТиАСУ</a:t>
            </a:r>
            <a:endParaRPr lang="ru-RU" sz="1600" b="1" i="1" dirty="0" smtClean="0">
              <a:solidFill>
                <a:prstClr val="black"/>
              </a:solidFill>
              <a:latin typeface="Calibri"/>
              <a:cs typeface="Arial" charset="0"/>
            </a:endParaRPr>
          </a:p>
          <a:p>
            <a:pPr>
              <a:defRPr/>
            </a:pP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д</a:t>
            </a: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745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15742" y="6738887"/>
            <a:ext cx="5873750" cy="641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/>
              <a:t>ON </a:t>
            </a:r>
            <a:r>
              <a:rPr lang="en-US" b="1" dirty="0" err="1"/>
              <a:t>FACULTY.FacPK</a:t>
            </a:r>
            <a:r>
              <a:rPr lang="en-US" b="1" dirty="0"/>
              <a:t> = </a:t>
            </a:r>
            <a:r>
              <a:rPr lang="en-US" b="1" dirty="0" err="1"/>
              <a:t>DEPARTMENT.FacFK</a:t>
            </a:r>
            <a:r>
              <a:rPr lang="en-US" b="1" dirty="0"/>
              <a:t> </a:t>
            </a:r>
            <a:endParaRPr lang="ru-RU" dirty="0"/>
          </a:p>
          <a:p>
            <a:pPr algn="ctr" eaLnBrk="1" hangingPunct="1"/>
            <a:r>
              <a:rPr lang="en-US" b="1" dirty="0"/>
              <a:t>WHERE </a:t>
            </a:r>
            <a:r>
              <a:rPr lang="en-US" b="1" dirty="0" err="1"/>
              <a:t>FACULTY.Fund</a:t>
            </a:r>
            <a:r>
              <a:rPr lang="en-US" b="1" dirty="0"/>
              <a:t> = </a:t>
            </a:r>
            <a:r>
              <a:rPr lang="en-US" b="1" dirty="0" err="1"/>
              <a:t>DEPARTMENT.Fund</a:t>
            </a:r>
            <a:r>
              <a:rPr lang="en-US" b="1" dirty="0"/>
              <a:t>;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1751" y="1475581"/>
            <a:ext cx="10225136" cy="641350"/>
          </a:xfrm>
          <a:prstGeom prst="rect">
            <a:avLst/>
          </a:prstGeom>
          <a:solidFill>
            <a:srgbClr val="BADF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/>
              <a:t>Запрос </a:t>
            </a:r>
            <a:r>
              <a:rPr lang="ru-RU" b="1" dirty="0" smtClean="0"/>
              <a:t>11. </a:t>
            </a:r>
            <a:r>
              <a:rPr lang="ru-RU" b="1" dirty="0"/>
              <a:t>Вывести названия факультетов и их кафедр, если </a:t>
            </a:r>
            <a:r>
              <a:rPr lang="ru-RU" b="1" dirty="0" smtClean="0"/>
              <a:t>они </a:t>
            </a:r>
            <a:r>
              <a:rPr lang="ru-RU" b="1" dirty="0"/>
              <a:t>имеют одинаковый фонд финансирования.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75767" y="2240756"/>
            <a:ext cx="5418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SELECT FACULTY.Name, </a:t>
            </a:r>
            <a:r>
              <a:rPr lang="en-US" b="1" dirty="0" err="1"/>
              <a:t>DEPARTMENT.Name</a:t>
            </a:r>
            <a:endParaRPr lang="ru-RU" b="1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55155" y="2672556"/>
            <a:ext cx="4076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FROM    FACULTY, DEPARTMENT</a:t>
            </a:r>
            <a:endParaRPr lang="ru-RU" b="1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26592" y="3032919"/>
            <a:ext cx="8137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WHERE   </a:t>
            </a:r>
            <a:r>
              <a:rPr lang="en-US" b="1" dirty="0" err="1"/>
              <a:t>FACULTY.FacPK</a:t>
            </a:r>
            <a:r>
              <a:rPr lang="en-US" b="1" dirty="0"/>
              <a:t> = </a:t>
            </a:r>
            <a:r>
              <a:rPr lang="en-US" b="1" dirty="0" err="1"/>
              <a:t>DEPARTMENT.FacFK</a:t>
            </a:r>
            <a:r>
              <a:rPr lang="en-US" b="1" dirty="0"/>
              <a:t> AND </a:t>
            </a:r>
            <a:endParaRPr lang="ru-RU" dirty="0"/>
          </a:p>
          <a:p>
            <a:pPr eaLnBrk="1" hangingPunct="1"/>
            <a:r>
              <a:rPr lang="en-US" b="1" dirty="0"/>
              <a:t>     </a:t>
            </a:r>
            <a:r>
              <a:rPr lang="en-US" b="1" dirty="0" err="1"/>
              <a:t>FACULTY.Fund</a:t>
            </a:r>
            <a:r>
              <a:rPr lang="en-US" b="1" dirty="0"/>
              <a:t> =</a:t>
            </a:r>
            <a:r>
              <a:rPr lang="en-US" b="1" dirty="0" err="1"/>
              <a:t>DEPARTMENT.Fund</a:t>
            </a:r>
            <a:r>
              <a:rPr lang="en-US" b="1" dirty="0"/>
              <a:t>;</a:t>
            </a:r>
            <a:endParaRPr lang="ru-RU" b="1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34517" y="3632994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/>
              <a:t>или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26592" y="4040981"/>
            <a:ext cx="5418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SELECT FACULTY.Name, </a:t>
            </a:r>
            <a:r>
              <a:rPr lang="en-US" b="1" dirty="0" err="1"/>
              <a:t>DEPARTMENT.Name</a:t>
            </a:r>
            <a:endParaRPr lang="ru-RU" b="1" dirty="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771055" y="4472781"/>
            <a:ext cx="4624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/>
              <a:t>FROM   FACULTY JOIN DEPARTMENT</a:t>
            </a:r>
            <a:endParaRPr lang="ru-RU" b="1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986955" y="4904581"/>
            <a:ext cx="7164387" cy="641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ON </a:t>
            </a:r>
            <a:r>
              <a:rPr lang="en-US" b="1" dirty="0" err="1"/>
              <a:t>FACULTY.FacPK</a:t>
            </a:r>
            <a:r>
              <a:rPr lang="en-US" b="1" dirty="0"/>
              <a:t> = </a:t>
            </a:r>
            <a:r>
              <a:rPr lang="en-US" b="1" dirty="0" err="1"/>
              <a:t>DEPARTMENT.FacFK</a:t>
            </a:r>
            <a:r>
              <a:rPr lang="en-US" b="1" dirty="0"/>
              <a:t> AND </a:t>
            </a:r>
            <a:endParaRPr lang="ru-RU" dirty="0"/>
          </a:p>
          <a:p>
            <a:pPr eaLnBrk="1" hangingPunct="1"/>
            <a:r>
              <a:rPr lang="en-US" b="1" dirty="0"/>
              <a:t>      </a:t>
            </a:r>
            <a:r>
              <a:rPr lang="en-US" b="1" dirty="0" err="1"/>
              <a:t>FACULTY.Fund</a:t>
            </a:r>
            <a:r>
              <a:rPr lang="en-US" b="1" dirty="0"/>
              <a:t> = </a:t>
            </a:r>
            <a:r>
              <a:rPr lang="en-US" b="1" dirty="0" err="1"/>
              <a:t>DEPARTMENT.Fund</a:t>
            </a:r>
            <a:r>
              <a:rPr lang="en-US" b="1" dirty="0"/>
              <a:t>;</a:t>
            </a:r>
            <a:endParaRPr lang="ru-RU" b="1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55155" y="5625306"/>
            <a:ext cx="57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/>
              <a:t>или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347317" y="5912644"/>
            <a:ext cx="548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SELECT FACULTY</a:t>
            </a:r>
            <a:r>
              <a:rPr lang="ru-RU" b="1" dirty="0"/>
              <a:t>.</a:t>
            </a:r>
            <a:r>
              <a:rPr lang="en-US" b="1" dirty="0"/>
              <a:t>Name</a:t>
            </a:r>
            <a:r>
              <a:rPr lang="ru-RU" b="1" dirty="0"/>
              <a:t>, </a:t>
            </a:r>
            <a:r>
              <a:rPr lang="en-US" b="1" dirty="0"/>
              <a:t>DEPARTMENT</a:t>
            </a:r>
            <a:r>
              <a:rPr lang="ru-RU" b="1" dirty="0"/>
              <a:t>.</a:t>
            </a:r>
            <a:r>
              <a:rPr lang="en-US" b="1" dirty="0"/>
              <a:t>Name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634655" y="6273006"/>
            <a:ext cx="4722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/>
              <a:t>FROM    FACULTY JOIN DEPARTMENT</a:t>
            </a:r>
            <a:endParaRPr lang="ru-RU" b="1"/>
          </a:p>
        </p:txBody>
      </p:sp>
      <p:sp>
        <p:nvSpPr>
          <p:cNvPr id="17" name="TextBox 16"/>
          <p:cNvSpPr txBox="1"/>
          <p:nvPr/>
        </p:nvSpPr>
        <p:spPr>
          <a:xfrm>
            <a:off x="8669984" y="7191280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ОПЕРАЦИИ ЕСТЕСТВЕННОГО СОЕДИНЕНИЯ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972405" y="5624056"/>
            <a:ext cx="3713900" cy="1015663"/>
            <a:chOff x="7000503" y="2451993"/>
            <a:chExt cx="3713900" cy="1015663"/>
          </a:xfrm>
        </p:grpSpPr>
        <p:sp>
          <p:nvSpPr>
            <p:cNvPr id="3" name="TextBox 2"/>
            <p:cNvSpPr txBox="1"/>
            <p:nvPr/>
          </p:nvSpPr>
          <p:spPr>
            <a:xfrm>
              <a:off x="7467937" y="2451993"/>
              <a:ext cx="3246466" cy="1015663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dirty="0" smtClean="0"/>
                <a:t>Запрос с использованием</a:t>
              </a:r>
            </a:p>
            <a:p>
              <a:pPr>
                <a:lnSpc>
                  <a:spcPts val="1800"/>
                </a:lnSpc>
              </a:pPr>
              <a:r>
                <a:rPr lang="ru-RU" dirty="0"/>
                <a:t>у</a:t>
              </a:r>
              <a:r>
                <a:rPr lang="ru-RU" dirty="0" smtClean="0"/>
                <a:t>словия соединения во фразе </a:t>
              </a:r>
            </a:p>
            <a:p>
              <a:pPr>
                <a:lnSpc>
                  <a:spcPts val="1800"/>
                </a:lnSpc>
              </a:pPr>
              <a:r>
                <a:rPr lang="en-US" b="1" dirty="0" smtClean="0"/>
                <a:t>FROM</a:t>
              </a:r>
              <a:r>
                <a:rPr lang="en-US" dirty="0" smtClean="0"/>
                <a:t> </a:t>
              </a:r>
              <a:r>
                <a:rPr lang="ru-RU" dirty="0" smtClean="0"/>
                <a:t>и уточнения соединения</a:t>
              </a:r>
            </a:p>
            <a:p>
              <a:pPr>
                <a:lnSpc>
                  <a:spcPts val="1800"/>
                </a:lnSpc>
              </a:pPr>
              <a:r>
                <a:rPr lang="ru-RU" dirty="0" smtClean="0"/>
                <a:t>в </a:t>
              </a:r>
              <a:r>
                <a:rPr lang="en-US" b="1" dirty="0" smtClean="0"/>
                <a:t>ON</a:t>
              </a:r>
              <a:r>
                <a:rPr lang="ru-RU" b="1" dirty="0" smtClean="0"/>
                <a:t> </a:t>
              </a:r>
              <a:r>
                <a:rPr lang="ru-RU" dirty="0" smtClean="0"/>
                <a:t>с условием </a:t>
              </a:r>
              <a:r>
                <a:rPr lang="en-US" b="1" dirty="0" smtClean="0"/>
                <a:t>WHERE </a:t>
              </a:r>
              <a:endParaRPr lang="ru-RU" b="1" dirty="0"/>
            </a:p>
          </p:txBody>
        </p:sp>
        <p:sp>
          <p:nvSpPr>
            <p:cNvPr id="19" name="Стрелка влево 18"/>
            <p:cNvSpPr/>
            <p:nvPr/>
          </p:nvSpPr>
          <p:spPr>
            <a:xfrm>
              <a:off x="7000503" y="2618056"/>
              <a:ext cx="467434" cy="360363"/>
            </a:xfrm>
            <a:prstGeom prst="lef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051659" y="2607469"/>
            <a:ext cx="3657666" cy="784830"/>
            <a:chOff x="7000503" y="2451993"/>
            <a:chExt cx="3657666" cy="784830"/>
          </a:xfrm>
        </p:grpSpPr>
        <p:sp>
          <p:nvSpPr>
            <p:cNvPr id="22" name="TextBox 21"/>
            <p:cNvSpPr txBox="1"/>
            <p:nvPr/>
          </p:nvSpPr>
          <p:spPr>
            <a:xfrm>
              <a:off x="7467937" y="2451993"/>
              <a:ext cx="3190232" cy="784830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dirty="0" smtClean="0"/>
                <a:t>Запрос с использованием</a:t>
              </a:r>
            </a:p>
            <a:p>
              <a:pPr>
                <a:lnSpc>
                  <a:spcPts val="1800"/>
                </a:lnSpc>
              </a:pPr>
              <a:r>
                <a:rPr lang="ru-RU" dirty="0" smtClean="0"/>
                <a:t>условия соединения во фразе </a:t>
              </a:r>
            </a:p>
            <a:p>
              <a:pPr>
                <a:lnSpc>
                  <a:spcPts val="1800"/>
                </a:lnSpc>
              </a:pPr>
              <a:r>
                <a:rPr lang="en-US" dirty="0" smtClean="0"/>
                <a:t>WHERE</a:t>
              </a:r>
              <a:endParaRPr lang="ru-RU" dirty="0"/>
            </a:p>
          </p:txBody>
        </p:sp>
        <p:sp>
          <p:nvSpPr>
            <p:cNvPr id="23" name="Стрелка влево 22"/>
            <p:cNvSpPr/>
            <p:nvPr/>
          </p:nvSpPr>
          <p:spPr>
            <a:xfrm>
              <a:off x="7000503" y="2618056"/>
              <a:ext cx="467434" cy="360363"/>
            </a:xfrm>
            <a:prstGeom prst="lef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959011" y="3851845"/>
            <a:ext cx="3713900" cy="1015663"/>
            <a:chOff x="7000503" y="2451993"/>
            <a:chExt cx="3713900" cy="1015663"/>
          </a:xfrm>
        </p:grpSpPr>
        <p:sp>
          <p:nvSpPr>
            <p:cNvPr id="25" name="TextBox 24"/>
            <p:cNvSpPr txBox="1"/>
            <p:nvPr/>
          </p:nvSpPr>
          <p:spPr>
            <a:xfrm>
              <a:off x="7467937" y="2451993"/>
              <a:ext cx="3246466" cy="1015663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dirty="0" smtClean="0"/>
                <a:t>Запрос с использованием</a:t>
              </a:r>
            </a:p>
            <a:p>
              <a:pPr>
                <a:lnSpc>
                  <a:spcPts val="1800"/>
                </a:lnSpc>
              </a:pPr>
              <a:r>
                <a:rPr lang="ru-RU" dirty="0"/>
                <a:t>у</a:t>
              </a:r>
              <a:r>
                <a:rPr lang="ru-RU" dirty="0" smtClean="0"/>
                <a:t>словия соединения во фразе </a:t>
              </a:r>
            </a:p>
            <a:p>
              <a:pPr>
                <a:lnSpc>
                  <a:spcPts val="1800"/>
                </a:lnSpc>
              </a:pPr>
              <a:r>
                <a:rPr lang="en-US" b="1" dirty="0" smtClean="0"/>
                <a:t>FROM</a:t>
              </a:r>
              <a:r>
                <a:rPr lang="en-US" dirty="0" smtClean="0"/>
                <a:t> </a:t>
              </a:r>
              <a:r>
                <a:rPr lang="ru-RU" dirty="0" smtClean="0"/>
                <a:t>и уточнения соединения</a:t>
              </a:r>
            </a:p>
            <a:p>
              <a:pPr>
                <a:lnSpc>
                  <a:spcPts val="1800"/>
                </a:lnSpc>
              </a:pPr>
              <a:r>
                <a:rPr lang="ru-RU" dirty="0" smtClean="0"/>
                <a:t>в </a:t>
              </a:r>
              <a:r>
                <a:rPr lang="en-US" b="1" dirty="0" smtClean="0"/>
                <a:t>ON</a:t>
              </a:r>
              <a:endParaRPr lang="ru-RU" b="1" dirty="0"/>
            </a:p>
          </p:txBody>
        </p:sp>
        <p:sp>
          <p:nvSpPr>
            <p:cNvPr id="26" name="Стрелка влево 25"/>
            <p:cNvSpPr/>
            <p:nvPr/>
          </p:nvSpPr>
          <p:spPr>
            <a:xfrm>
              <a:off x="7000503" y="2618056"/>
              <a:ext cx="467434" cy="360363"/>
            </a:xfrm>
            <a:prstGeom prst="lef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>
            <a:off x="0" y="3707829"/>
            <a:ext cx="107093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-1" y="5629737"/>
            <a:ext cx="107093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Схема 26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2018568103"/>
              </p:ext>
            </p:extLst>
          </p:nvPr>
        </p:nvGraphicFramePr>
        <p:xfrm>
          <a:off x="100318" y="6954948"/>
          <a:ext cx="1481174" cy="47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4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 build="p" animBg="1"/>
      <p:bldP spid="14" grpId="0"/>
      <p:bldP spid="15" grpId="0"/>
      <p:bldP spid="16" grpId="0"/>
      <p:bldGraphic spid="2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74739" y="6361873"/>
            <a:ext cx="644496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indent="457200" eaLnBrk="0" hangingPunct="0">
              <a:tabLst>
                <a:tab pos="65881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65881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65881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65881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65881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ON </a:t>
            </a:r>
            <a:r>
              <a:rPr lang="en-US" b="1" dirty="0" err="1">
                <a:latin typeface="Arial" panose="020B0604020202020204" pitchFamily="34" charset="0"/>
              </a:rPr>
              <a:t>FACULTY.FacPK</a:t>
            </a:r>
            <a:r>
              <a:rPr lang="en-US" b="1" dirty="0">
                <a:latin typeface="Arial" panose="020B0604020202020204" pitchFamily="34" charset="0"/>
              </a:rPr>
              <a:t> = </a:t>
            </a:r>
            <a:r>
              <a:rPr lang="en-US" b="1" dirty="0" err="1">
                <a:latin typeface="Arial" panose="020B0604020202020204" pitchFamily="34" charset="0"/>
              </a:rPr>
              <a:t>DEPARTMENT.FacFK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</a:endParaRPr>
          </a:p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WHERE   </a:t>
            </a:r>
            <a:r>
              <a:rPr lang="en-US" b="1" dirty="0" err="1">
                <a:latin typeface="Arial" panose="020B0604020202020204" pitchFamily="34" charset="0"/>
              </a:rPr>
              <a:t>FACULTY.Fund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</a:rPr>
              <a:t>= </a:t>
            </a:r>
            <a:r>
              <a:rPr lang="en-US" b="1" dirty="0">
                <a:latin typeface="Arial" panose="020B0604020202020204" pitchFamily="34" charset="0"/>
              </a:rPr>
              <a:t>DEPARTMENT Fund 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</a:rPr>
              <a:t>AND</a:t>
            </a:r>
            <a:endParaRPr lang="ru-RU" dirty="0">
              <a:latin typeface="Arial" panose="020B0604020202020204" pitchFamily="34" charset="0"/>
            </a:endParaRPr>
          </a:p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     FACULTY</a:t>
            </a:r>
            <a:r>
              <a:rPr lang="ru-RU" b="1" dirty="0">
                <a:latin typeface="Arial" panose="020B0604020202020204" pitchFamily="34" charset="0"/>
              </a:rPr>
              <a:t>.</a:t>
            </a:r>
            <a:r>
              <a:rPr lang="en-US" b="1" dirty="0" err="1" smtClean="0">
                <a:latin typeface="Arial" panose="020B0604020202020204" pitchFamily="34" charset="0"/>
              </a:rPr>
              <a:t>Decan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</a:rPr>
              <a:t>!=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</a:rPr>
              <a:t>DEPARTMENT</a:t>
            </a:r>
            <a:r>
              <a:rPr lang="ru-RU" b="1" dirty="0">
                <a:latin typeface="Arial" panose="020B0604020202020204" pitchFamily="34" charset="0"/>
              </a:rPr>
              <a:t>.</a:t>
            </a:r>
            <a:r>
              <a:rPr lang="en-US" b="1" dirty="0">
                <a:latin typeface="Arial" panose="020B0604020202020204" pitchFamily="34" charset="0"/>
              </a:rPr>
              <a:t>Head</a:t>
            </a:r>
            <a:r>
              <a:rPr lang="ru-RU" b="1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1751" y="1568119"/>
            <a:ext cx="10297144" cy="923330"/>
          </a:xfrm>
          <a:prstGeom prst="rect">
            <a:avLst/>
          </a:prstGeom>
          <a:solidFill>
            <a:srgbClr val="BADF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>
                <a:latin typeface="Arial" panose="020B0604020202020204" pitchFamily="34" charset="0"/>
              </a:rPr>
              <a:t>Запрос </a:t>
            </a:r>
            <a:r>
              <a:rPr lang="ru-RU" b="1" dirty="0" smtClean="0">
                <a:latin typeface="Arial" panose="020B0604020202020204" pitchFamily="34" charset="0"/>
              </a:rPr>
              <a:t>12. </a:t>
            </a:r>
            <a:r>
              <a:rPr lang="ru-RU" b="1" dirty="0">
                <a:latin typeface="Arial" panose="020B0604020202020204" pitchFamily="34" charset="0"/>
              </a:rPr>
              <a:t>Вывести названия факультетов и кафедр, если фонд </a:t>
            </a:r>
            <a:r>
              <a:rPr lang="ru-RU" b="1" dirty="0" smtClean="0">
                <a:latin typeface="Arial" panose="020B0604020202020204" pitchFamily="34" charset="0"/>
              </a:rPr>
              <a:t>финансирования </a:t>
            </a:r>
            <a:r>
              <a:rPr lang="ru-RU" b="1" dirty="0">
                <a:latin typeface="Arial" panose="020B0604020202020204" pitchFamily="34" charset="0"/>
              </a:rPr>
              <a:t>кафедры </a:t>
            </a:r>
            <a:r>
              <a:rPr lang="ru-RU" b="1" dirty="0" smtClean="0">
                <a:latin typeface="Arial" panose="020B0604020202020204" pitchFamily="34" charset="0"/>
              </a:rPr>
              <a:t>равен фонду </a:t>
            </a:r>
            <a:r>
              <a:rPr lang="ru-RU" b="1" dirty="0">
                <a:latin typeface="Arial" panose="020B0604020202020204" pitchFamily="34" charset="0"/>
              </a:rPr>
              <a:t>финансирования </a:t>
            </a:r>
            <a:r>
              <a:rPr lang="ru-RU" b="1" dirty="0" smtClean="0">
                <a:latin typeface="Arial" panose="020B0604020202020204" pitchFamily="34" charset="0"/>
              </a:rPr>
              <a:t>факультета</a:t>
            </a:r>
            <a:r>
              <a:rPr lang="ru-RU" b="1" dirty="0">
                <a:latin typeface="Arial" panose="020B0604020202020204" pitchFamily="34" charset="0"/>
              </a:rPr>
              <a:t>, а декан факультета и заведующий кафедрой </a:t>
            </a:r>
            <a:r>
              <a:rPr lang="ru-RU" b="1" dirty="0" smtClean="0">
                <a:latin typeface="Arial" panose="020B0604020202020204" pitchFamily="34" charset="0"/>
              </a:rPr>
              <a:t>являются </a:t>
            </a:r>
            <a:r>
              <a:rPr lang="ru-RU" b="1" dirty="0">
                <a:latin typeface="Arial" panose="020B0604020202020204" pitchFamily="34" charset="0"/>
              </a:rPr>
              <a:t>разными лицами.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1751" y="2765094"/>
            <a:ext cx="94781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smtClean="0">
                <a:latin typeface="Arial" pitchFamily="34" charset="0"/>
              </a:rPr>
              <a:t>SELECT </a:t>
            </a:r>
            <a:r>
              <a:rPr lang="en-US" b="1" dirty="0">
                <a:latin typeface="Arial" pitchFamily="34" charset="0"/>
              </a:rPr>
              <a:t>FACULTY.Name, </a:t>
            </a:r>
            <a:r>
              <a:rPr lang="en-US" b="1" dirty="0" err="1">
                <a:latin typeface="Arial" pitchFamily="34" charset="0"/>
              </a:rPr>
              <a:t>FACULTY.Decan</a:t>
            </a:r>
            <a:r>
              <a:rPr lang="en-US" b="1" dirty="0">
                <a:latin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</a:rPr>
              <a:t>DEPARTMENT.Name</a:t>
            </a:r>
            <a:r>
              <a:rPr lang="en-US" b="1" dirty="0">
                <a:latin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</a:rPr>
              <a:t>DEPARTMENT.Head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55601" y="3196894"/>
            <a:ext cx="44167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FROM    FACULTY JOIN DEPARTMENT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71501" y="3557257"/>
            <a:ext cx="7632700" cy="915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ON </a:t>
            </a:r>
            <a:r>
              <a:rPr lang="en-US" b="1" dirty="0" err="1">
                <a:latin typeface="Arial" panose="020B0604020202020204" pitchFamily="34" charset="0"/>
              </a:rPr>
              <a:t>FACULTY.FacPK</a:t>
            </a:r>
            <a:r>
              <a:rPr lang="en-US" b="1" dirty="0">
                <a:latin typeface="Arial" panose="020B0604020202020204" pitchFamily="34" charset="0"/>
              </a:rPr>
              <a:t> = </a:t>
            </a:r>
            <a:r>
              <a:rPr lang="en-US" b="1" dirty="0" err="1">
                <a:latin typeface="Arial" panose="020B0604020202020204" pitchFamily="34" charset="0"/>
              </a:rPr>
              <a:t>DEPARTMENT.FacFK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</a:rPr>
              <a:t>AND </a:t>
            </a:r>
            <a:endParaRPr lang="ru-RU" dirty="0">
              <a:latin typeface="Arial" panose="020B0604020202020204" pitchFamily="34" charset="0"/>
            </a:endParaRPr>
          </a:p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      </a:t>
            </a:r>
            <a:r>
              <a:rPr lang="en-US" b="1" dirty="0" err="1">
                <a:latin typeface="Arial" panose="020B0604020202020204" pitchFamily="34" charset="0"/>
              </a:rPr>
              <a:t>FACULTY.Fund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</a:rPr>
              <a:t>= </a:t>
            </a:r>
            <a:r>
              <a:rPr lang="en-US" b="1" dirty="0" err="1">
                <a:latin typeface="Arial" panose="020B0604020202020204" pitchFamily="34" charset="0"/>
              </a:rPr>
              <a:t>DEPARTMENT.Fund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</a:rPr>
              <a:t>AND</a:t>
            </a:r>
            <a:endParaRPr lang="ru-RU" dirty="0">
              <a:latin typeface="Arial" panose="020B0604020202020204" pitchFamily="34" charset="0"/>
            </a:endParaRPr>
          </a:p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		      </a:t>
            </a:r>
            <a:r>
              <a:rPr lang="en-US" b="1" dirty="0" err="1" smtClean="0">
                <a:latin typeface="Arial" panose="020B0604020202020204" pitchFamily="34" charset="0"/>
              </a:rPr>
              <a:t>FACULTY.Decan</a:t>
            </a:r>
            <a:r>
              <a:rPr lang="en-US" b="1" dirty="0" smtClean="0">
                <a:latin typeface="Arial" panose="020B0604020202020204" pitchFamily="34" charset="0"/>
              </a:rPr>
              <a:t>!= </a:t>
            </a:r>
            <a:r>
              <a:rPr lang="en-US" b="1" dirty="0" err="1">
                <a:latin typeface="Arial" panose="020B0604020202020204" pitchFamily="34" charset="0"/>
              </a:rPr>
              <a:t>DEPARTMENT.Head</a:t>
            </a:r>
            <a:r>
              <a:rPr lang="en-US" b="1" dirty="0">
                <a:latin typeface="Arial" panose="020B0604020202020204" pitchFamily="34" charset="0"/>
              </a:rPr>
              <a:t>;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31751" y="4781219"/>
            <a:ext cx="8172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>
                <a:latin typeface="Arial" panose="020B0604020202020204" pitchFamily="34" charset="0"/>
              </a:rPr>
              <a:t>Сравните вышеприведенный запрос с такой </a:t>
            </a:r>
            <a:r>
              <a:rPr lang="ru-RU" dirty="0" smtClean="0">
                <a:latin typeface="Arial" panose="020B0604020202020204" pitchFamily="34" charset="0"/>
              </a:rPr>
              <a:t>формой </a:t>
            </a:r>
            <a:r>
              <a:rPr lang="ru-RU" dirty="0">
                <a:latin typeface="Arial" panose="020B0604020202020204" pitchFamily="34" charset="0"/>
              </a:rPr>
              <a:t>его записи: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99632" y="5475400"/>
            <a:ext cx="94781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itchFamily="34" charset="0"/>
              </a:rPr>
              <a:t>SELECT FACULTY.Name, </a:t>
            </a:r>
            <a:r>
              <a:rPr lang="en-US" b="1" dirty="0" err="1">
                <a:latin typeface="Arial" pitchFamily="34" charset="0"/>
              </a:rPr>
              <a:t>FACULTY.Decan</a:t>
            </a:r>
            <a:r>
              <a:rPr lang="en-US" b="1" dirty="0">
                <a:latin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</a:rPr>
              <a:t>DEPARTMENT.Name</a:t>
            </a:r>
            <a:r>
              <a:rPr lang="en-US" b="1" dirty="0">
                <a:latin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</a:rPr>
              <a:t>DEPARTMENT.Head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771501" y="5860719"/>
            <a:ext cx="44167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latin typeface="Arial" panose="020B0604020202020204" pitchFamily="34" charset="0"/>
              </a:rPr>
              <a:t>FROM    FACULTY JOIN DEPARTMENT</a:t>
            </a:r>
            <a:endParaRPr lang="ru-RU" b="1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00703" y="7257791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ОПЕРАЦИИ ЕСТЕСТВЕННОГО СОЕДИНЕНИЯ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Схема 14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404838198"/>
              </p:ext>
            </p:extLst>
          </p:nvPr>
        </p:nvGraphicFramePr>
        <p:xfrm>
          <a:off x="9079786" y="6365544"/>
          <a:ext cx="1481174" cy="47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397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/>
      <p:bldP spid="7" grpId="0"/>
      <p:bldP spid="8" grpId="0" build="p" animBg="1"/>
      <p:bldP spid="10" grpId="0"/>
      <p:bldP spid="11" grpId="0"/>
      <p:bldP spid="12" grpId="0"/>
      <p:bldGraphic spid="1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19783" y="5905382"/>
            <a:ext cx="9144000" cy="155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82633" y="1475581"/>
            <a:ext cx="84949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200" b="1" dirty="0" smtClean="0">
                <a:latin typeface="Arial" pitchFamily="34" charset="0"/>
              </a:rPr>
              <a:t>Общая процедура </a:t>
            </a:r>
            <a:r>
              <a:rPr lang="ru-RU" sz="2200" b="1" dirty="0">
                <a:latin typeface="Arial" pitchFamily="34" charset="0"/>
              </a:rPr>
              <a:t>составления многотабличного </a:t>
            </a:r>
            <a:r>
              <a:rPr lang="ru-RU" sz="2200" b="1" dirty="0" smtClean="0">
                <a:latin typeface="Arial" pitchFamily="34" charset="0"/>
              </a:rPr>
              <a:t>запроса</a:t>
            </a:r>
            <a:r>
              <a:rPr lang="ru-RU" sz="2200" dirty="0" smtClean="0">
                <a:latin typeface="Arial" pitchFamily="34" charset="0"/>
              </a:rPr>
              <a:t>:</a:t>
            </a:r>
            <a:endParaRPr lang="ru-RU" sz="2200" dirty="0"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7586" y="7257707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0" y="106273"/>
            <a:ext cx="10688638" cy="10779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ОПЕРАЦИЙ ЕСТЕСТВЕННОГО СОЕДИНЕНИЯ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93443054"/>
              </p:ext>
            </p:extLst>
          </p:nvPr>
        </p:nvGraphicFramePr>
        <p:xfrm>
          <a:off x="159743" y="1899417"/>
          <a:ext cx="10441160" cy="5358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21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1B8A10-1033-4156-B0DD-EAA5018FE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17E285-8023-411F-A000-007163186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F24D05-7700-46CE-BF8B-618C0788F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D9A6BA-F0EC-4088-94CE-82265ECBE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C8CA38-26C1-4E15-B52F-1C7354C09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426C38-10BA-4037-BBD4-9B6C75ECC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3AC892-8846-4EAA-87AB-2B81F7CA5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E3CC48-6047-4DE4-9564-E2995D45A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A2589C-DFBE-452B-9DC8-AEA1F6D1B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BB7200-F35D-4DA4-BECE-98815593F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4828DC-E391-4A03-9F41-007BF1711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167855" y="2555701"/>
            <a:ext cx="8964488" cy="2590800"/>
          </a:xfrm>
        </p:spPr>
        <p:txBody>
          <a:bodyPr rtlCol="0">
            <a:no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2. </a:t>
            </a: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Запросы </a:t>
            </a: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на соединение таблиц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(продолжение)</a:t>
            </a:r>
            <a:endParaRPr lang="ru-RU" sz="5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8695" y="6765264"/>
            <a:ext cx="203934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err="1" smtClean="0">
                <a:solidFill>
                  <a:prstClr val="black"/>
                </a:solidFill>
                <a:cs typeface="Arial" charset="0"/>
              </a:rPr>
              <a:t>ФГБОУ</a:t>
            </a:r>
            <a:r>
              <a:rPr lang="ru-RU" sz="1600" b="1" i="1" dirty="0" smtClean="0">
                <a:solidFill>
                  <a:prstClr val="black"/>
                </a:solidFill>
                <a:cs typeface="Arial" charset="0"/>
              </a:rPr>
              <a:t> ВО </a:t>
            </a:r>
            <a:r>
              <a:rPr lang="ru-RU" sz="1600" b="1" i="1" dirty="0" err="1" smtClean="0">
                <a:solidFill>
                  <a:prstClr val="black"/>
                </a:solidFill>
                <a:cs typeface="Arial" charset="0"/>
              </a:rPr>
              <a:t>РГУПС</a:t>
            </a:r>
            <a:endParaRPr lang="ru-RU" sz="1600" b="1" i="1" dirty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r>
              <a:rPr lang="ru-RU" sz="1600" b="1" i="1" dirty="0">
                <a:solidFill>
                  <a:prstClr val="black"/>
                </a:solidFill>
                <a:cs typeface="Arial" charset="0"/>
              </a:rPr>
              <a:t>к</a:t>
            </a:r>
            <a:r>
              <a:rPr lang="ru-RU" sz="1600" b="1" i="1" dirty="0" smtClean="0">
                <a:solidFill>
                  <a:prstClr val="black"/>
                </a:solidFill>
                <a:cs typeface="Arial" charset="0"/>
              </a:rPr>
              <a:t>аф. </a:t>
            </a:r>
            <a:r>
              <a:rPr lang="ru-RU" sz="1600" b="1" i="1" dirty="0" err="1" smtClean="0">
                <a:solidFill>
                  <a:prstClr val="black"/>
                </a:solidFill>
                <a:cs typeface="Arial" charset="0"/>
              </a:rPr>
              <a:t>ВТиАСУ</a:t>
            </a:r>
            <a:endParaRPr lang="ru-RU" sz="1600" b="1" i="1" dirty="0" smtClean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r>
              <a:rPr lang="ru-RU" sz="1600" b="1" i="1" dirty="0">
                <a:solidFill>
                  <a:prstClr val="black"/>
                </a:solidFill>
                <a:cs typeface="Arial" charset="0"/>
              </a:rPr>
              <a:t>д</a:t>
            </a:r>
            <a:r>
              <a:rPr lang="ru-RU" sz="1600" b="1" i="1" dirty="0" smtClean="0">
                <a:solidFill>
                  <a:prstClr val="black"/>
                </a:solidFill>
                <a:cs typeface="Arial" charset="0"/>
              </a:rPr>
              <a:t>оц. Игнатьева </a:t>
            </a:r>
            <a:r>
              <a:rPr lang="ru-RU" sz="1600" b="1" i="1" dirty="0" err="1">
                <a:solidFill>
                  <a:prstClr val="black"/>
                </a:solidFill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86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1209" y="1475581"/>
            <a:ext cx="10208744" cy="3667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 smtClean="0">
                <a:latin typeface="Arial" pitchFamily="34" charset="0"/>
              </a:rPr>
              <a:t>Многотабличные запросы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311871" y="6665967"/>
            <a:ext cx="6588125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latin typeface="Arial" pitchFamily="34" charset="0"/>
              </a:rPr>
              <a:t>FACULTY.Name ='</a:t>
            </a:r>
            <a:r>
              <a:rPr lang="ru-RU" b="1" dirty="0">
                <a:latin typeface="Arial" pitchFamily="34" charset="0"/>
              </a:rPr>
              <a:t>Гуманитарный</a:t>
            </a:r>
            <a:r>
              <a:rPr lang="en-US" b="1" dirty="0" smtClean="0">
                <a:latin typeface="Arial" pitchFamily="34" charset="0"/>
              </a:rPr>
              <a:t>' </a:t>
            </a:r>
            <a:r>
              <a:rPr lang="ru-RU" b="1" dirty="0" smtClean="0">
                <a:latin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</a:rPr>
              <a:t>AND</a:t>
            </a:r>
            <a:r>
              <a:rPr lang="ru-RU" b="1" dirty="0" smtClean="0">
                <a:latin typeface="Arial" pitchFamily="34" charset="0"/>
              </a:rPr>
              <a:t> </a:t>
            </a:r>
            <a:endParaRPr lang="ru-RU" dirty="0">
              <a:latin typeface="Arial" pitchFamily="34" charset="0"/>
            </a:endParaRPr>
          </a:p>
          <a:p>
            <a:pPr algn="ctr" eaLnBrk="1" hangingPunct="1"/>
            <a:r>
              <a:rPr lang="en-US" b="1" dirty="0" err="1" smtClean="0">
                <a:latin typeface="Arial" pitchFamily="34" charset="0"/>
              </a:rPr>
              <a:t>TEACHER.Post</a:t>
            </a:r>
            <a:r>
              <a:rPr lang="ru-RU" b="1" dirty="0">
                <a:latin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</a:rPr>
              <a:t>= </a:t>
            </a:r>
            <a:r>
              <a:rPr lang="en-US" b="1" dirty="0">
                <a:latin typeface="Arial" pitchFamily="34" charset="0"/>
              </a:rPr>
              <a:t>'</a:t>
            </a:r>
            <a:r>
              <a:rPr lang="ru-RU" b="1" dirty="0">
                <a:latin typeface="Arial" pitchFamily="34" charset="0"/>
              </a:rPr>
              <a:t>профессор</a:t>
            </a:r>
            <a:r>
              <a:rPr lang="en-US" b="1" dirty="0">
                <a:latin typeface="Arial" pitchFamily="34" charset="0"/>
              </a:rPr>
              <a:t>';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31209" y="2093647"/>
            <a:ext cx="8229240" cy="646331"/>
          </a:xfrm>
          <a:prstGeom prst="rect">
            <a:avLst/>
          </a:prstGeom>
          <a:solidFill>
            <a:srgbClr val="BADF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>
                <a:latin typeface="Arial" pitchFamily="34" charset="0"/>
              </a:rPr>
              <a:t>Запрос </a:t>
            </a:r>
            <a:r>
              <a:rPr lang="en-US" b="1" dirty="0" smtClean="0">
                <a:latin typeface="Arial" pitchFamily="34" charset="0"/>
              </a:rPr>
              <a:t>1</a:t>
            </a:r>
            <a:r>
              <a:rPr lang="ru-RU" b="1" dirty="0" smtClean="0">
                <a:latin typeface="Arial" pitchFamily="34" charset="0"/>
              </a:rPr>
              <a:t>3. </a:t>
            </a:r>
            <a:r>
              <a:rPr lang="ru-RU" b="1" dirty="0">
                <a:latin typeface="Arial" pitchFamily="34" charset="0"/>
              </a:rPr>
              <a:t>Вывести названия тех кафедр </a:t>
            </a:r>
            <a:r>
              <a:rPr lang="ru-RU" b="1" dirty="0" smtClean="0">
                <a:latin typeface="Arial" pitchFamily="34" charset="0"/>
              </a:rPr>
              <a:t>гуманитарного факультета, </a:t>
            </a:r>
            <a:endParaRPr lang="ru-RU" b="1" dirty="0">
              <a:latin typeface="Arial" pitchFamily="34" charset="0"/>
            </a:endParaRPr>
          </a:p>
          <a:p>
            <a:pPr eaLnBrk="1" hangingPunct="1"/>
            <a:r>
              <a:rPr lang="ru-RU" b="1" dirty="0">
                <a:latin typeface="Arial" pitchFamily="34" charset="0"/>
              </a:rPr>
              <a:t>на которых работают профессора.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05644" y="4571925"/>
            <a:ext cx="45406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itchFamily="34" charset="0"/>
              </a:rPr>
              <a:t>SELECT DISTINCT </a:t>
            </a:r>
            <a:r>
              <a:rPr lang="en-US" b="1" dirty="0" err="1">
                <a:latin typeface="Arial" pitchFamily="34" charset="0"/>
              </a:rPr>
              <a:t>DEPARTMENT.Name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73957" y="4973187"/>
            <a:ext cx="50750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itchFamily="34" charset="0"/>
              </a:rPr>
              <a:t>FROM    FACULTY, DEPARTMENT, TEACHER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05644" y="5431210"/>
            <a:ext cx="6216650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itchFamily="34" charset="0"/>
              </a:rPr>
              <a:t>WHERE </a:t>
            </a:r>
            <a:r>
              <a:rPr lang="en-US" b="1" dirty="0" err="1">
                <a:latin typeface="Arial" pitchFamily="34" charset="0"/>
              </a:rPr>
              <a:t>FACULTY.FacPK</a:t>
            </a:r>
            <a:r>
              <a:rPr lang="en-US" b="1" dirty="0">
                <a:latin typeface="Arial" pitchFamily="34" charset="0"/>
              </a:rPr>
              <a:t> = </a:t>
            </a:r>
            <a:r>
              <a:rPr lang="en-US" b="1" dirty="0" err="1">
                <a:latin typeface="Arial" pitchFamily="34" charset="0"/>
              </a:rPr>
              <a:t>DEPARTMENT.FacFK</a:t>
            </a:r>
            <a:r>
              <a:rPr lang="en-US" b="1" dirty="0">
                <a:latin typeface="Arial" pitchFamily="34" charset="0"/>
              </a:rPr>
              <a:t> AND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292122" y="6051984"/>
            <a:ext cx="5370512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itchFamily="34" charset="0"/>
              </a:rPr>
              <a:t>DEPARTMENT.DepPK = </a:t>
            </a:r>
            <a:r>
              <a:rPr lang="en-US" b="1" dirty="0" err="1">
                <a:latin typeface="Arial" pitchFamily="34" charset="0"/>
              </a:rPr>
              <a:t>TEACHER.DepFK</a:t>
            </a:r>
            <a:r>
              <a:rPr lang="en-US" b="1" dirty="0">
                <a:latin typeface="Arial" pitchFamily="34" charset="0"/>
              </a:rPr>
              <a:t> AND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34123" y="2885735"/>
            <a:ext cx="1037260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>
                <a:latin typeface="Arial" pitchFamily="34" charset="0"/>
              </a:rPr>
              <a:t>Для ответа на запрос необходимы три таблицы: </a:t>
            </a:r>
            <a:r>
              <a:rPr lang="ru-RU" dirty="0" smtClean="0">
                <a:latin typeface="Arial" pitchFamily="34" charset="0"/>
              </a:rPr>
              <a:t>по таблицам </a:t>
            </a:r>
            <a:r>
              <a:rPr lang="ru-RU" dirty="0">
                <a:latin typeface="Arial" pitchFamily="34" charset="0"/>
              </a:rPr>
              <a:t>факультетов и </a:t>
            </a:r>
          </a:p>
          <a:p>
            <a:pPr eaLnBrk="1" hangingPunct="1"/>
            <a:r>
              <a:rPr lang="ru-RU" dirty="0">
                <a:latin typeface="Arial" pitchFamily="34" charset="0"/>
              </a:rPr>
              <a:t>преподавателей заданы условия отбора, а из таблицы кафедр следует вывести </a:t>
            </a:r>
          </a:p>
          <a:p>
            <a:pPr eaLnBrk="1" hangingPunct="1"/>
            <a:r>
              <a:rPr lang="ru-RU" dirty="0" smtClean="0">
                <a:latin typeface="Arial" pitchFamily="34" charset="0"/>
              </a:rPr>
              <a:t>названия. Поэтому </a:t>
            </a:r>
            <a:r>
              <a:rPr lang="ru-RU" dirty="0">
                <a:latin typeface="Arial" pitchFamily="34" charset="0"/>
              </a:rPr>
              <a:t>необходимые таблицы указываются во фразе </a:t>
            </a:r>
            <a:r>
              <a:rPr lang="ru-RU" dirty="0" smtClean="0">
                <a:latin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</a:rPr>
              <a:t>FROM</a:t>
            </a:r>
            <a:r>
              <a:rPr lang="ru-RU" dirty="0">
                <a:latin typeface="Arial" pitchFamily="34" charset="0"/>
              </a:rPr>
              <a:t>, а во фразе </a:t>
            </a:r>
            <a:r>
              <a:rPr lang="en-US" b="1" dirty="0">
                <a:latin typeface="Arial" pitchFamily="34" charset="0"/>
              </a:rPr>
              <a:t>WHERE</a:t>
            </a:r>
            <a:r>
              <a:rPr lang="ru-RU" dirty="0">
                <a:latin typeface="Arial" pitchFamily="34" charset="0"/>
              </a:rPr>
              <a:t> производится их соединение по условию равенства </a:t>
            </a:r>
          </a:p>
          <a:p>
            <a:pPr eaLnBrk="1" hangingPunct="1"/>
            <a:r>
              <a:rPr lang="ru-RU" dirty="0">
                <a:latin typeface="Arial" pitchFamily="34" charset="0"/>
              </a:rPr>
              <a:t>первичного и внешнего </a:t>
            </a:r>
            <a:r>
              <a:rPr lang="ru-RU" dirty="0" smtClean="0">
                <a:latin typeface="Arial" pitchFamily="34" charset="0"/>
              </a:rPr>
              <a:t>ключей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и выбираются по условию отбора. 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77586" y="7308229"/>
            <a:ext cx="231236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4551" y="107429"/>
            <a:ext cx="10688638" cy="10779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ОПЕРАЦИЙ ЕСТЕСТВЕННОГО СОЕДИНЕНИЯ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40463" y="5265843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соединение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таблиц факультетов и кафедр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98881" y="5912174"/>
            <a:ext cx="3094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соединение таблиц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кафедр и преподавателей</a:t>
            </a:r>
          </a:p>
        </p:txBody>
      </p:sp>
      <p:graphicFrame>
        <p:nvGraphicFramePr>
          <p:cNvPr id="17" name="Схема 16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1324486863"/>
              </p:ext>
            </p:extLst>
          </p:nvPr>
        </p:nvGraphicFramePr>
        <p:xfrm>
          <a:off x="9025022" y="6665967"/>
          <a:ext cx="1481174" cy="47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071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/>
      <p:bldP spid="3" grpId="0"/>
      <p:bldP spid="16" grpId="0"/>
      <p:bldGraphic spid="1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11871" y="6670981"/>
            <a:ext cx="624205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latin typeface="Arial" pitchFamily="34" charset="0"/>
              </a:rPr>
              <a:t>FACULTY.Name </a:t>
            </a:r>
            <a:r>
              <a:rPr lang="en-US" b="1" dirty="0">
                <a:latin typeface="Arial" pitchFamily="34" charset="0"/>
              </a:rPr>
              <a:t>= </a:t>
            </a:r>
            <a:r>
              <a:rPr lang="en-US" b="1" dirty="0" smtClean="0">
                <a:latin typeface="Arial" pitchFamily="34" charset="0"/>
              </a:rPr>
              <a:t>'</a:t>
            </a:r>
            <a:r>
              <a:rPr lang="ru-RU" b="1" dirty="0" smtClean="0">
                <a:latin typeface="Arial" pitchFamily="34" charset="0"/>
              </a:rPr>
              <a:t>Электромеханический</a:t>
            </a:r>
            <a:r>
              <a:rPr lang="en-US" b="1" dirty="0" smtClean="0">
                <a:latin typeface="Arial" pitchFamily="34" charset="0"/>
              </a:rPr>
              <a:t>'   AND</a:t>
            </a:r>
            <a:endParaRPr lang="ru-RU" dirty="0">
              <a:latin typeface="Arial" pitchFamily="34" charset="0"/>
            </a:endParaRPr>
          </a:p>
          <a:p>
            <a:pPr algn="ctr" eaLnBrk="1" hangingPunct="1"/>
            <a:r>
              <a:rPr lang="en-US" b="1" dirty="0" smtClean="0">
                <a:latin typeface="Arial" pitchFamily="34" charset="0"/>
              </a:rPr>
              <a:t>TEACHER</a:t>
            </a:r>
            <a:r>
              <a:rPr lang="ru-RU" b="1" dirty="0">
                <a:latin typeface="Arial" pitchFamily="34" charset="0"/>
              </a:rPr>
              <a:t>.</a:t>
            </a:r>
            <a:r>
              <a:rPr lang="en-US" b="1" dirty="0" smtClean="0">
                <a:latin typeface="Arial" pitchFamily="34" charset="0"/>
              </a:rPr>
              <a:t>POST</a:t>
            </a:r>
            <a:r>
              <a:rPr lang="ru-RU" b="1" dirty="0" smtClean="0">
                <a:latin typeface="Arial" pitchFamily="34" charset="0"/>
              </a:rPr>
              <a:t> </a:t>
            </a:r>
            <a:r>
              <a:rPr lang="ru-RU" b="1" dirty="0">
                <a:latin typeface="Arial" pitchFamily="34" charset="0"/>
              </a:rPr>
              <a:t>= </a:t>
            </a:r>
            <a:r>
              <a:rPr lang="ru-RU" b="1" dirty="0" smtClean="0">
                <a:latin typeface="Arial" pitchFamily="34" charset="0"/>
              </a:rPr>
              <a:t>‘доцент';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3759" y="1580951"/>
            <a:ext cx="8887689" cy="369332"/>
          </a:xfrm>
          <a:prstGeom prst="rect">
            <a:avLst/>
          </a:prstGeom>
          <a:solidFill>
            <a:srgbClr val="BADF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>
                <a:latin typeface="Arial" pitchFamily="34" charset="0"/>
              </a:rPr>
              <a:t>Запрос </a:t>
            </a:r>
            <a:r>
              <a:rPr lang="en-US" b="1" dirty="0" smtClean="0">
                <a:latin typeface="Arial" pitchFamily="34" charset="0"/>
              </a:rPr>
              <a:t>1</a:t>
            </a:r>
            <a:r>
              <a:rPr lang="ru-RU" b="1" dirty="0" smtClean="0">
                <a:latin typeface="Arial" pitchFamily="34" charset="0"/>
              </a:rPr>
              <a:t>4. </a:t>
            </a:r>
            <a:r>
              <a:rPr lang="ru-RU" b="1" dirty="0">
                <a:latin typeface="Arial" pitchFamily="34" charset="0"/>
              </a:rPr>
              <a:t>Вывести фамилии </a:t>
            </a:r>
            <a:r>
              <a:rPr lang="ru-RU" b="1" dirty="0" smtClean="0">
                <a:latin typeface="Arial" pitchFamily="34" charset="0"/>
              </a:rPr>
              <a:t>доцентов электромеханического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</a:rPr>
              <a:t>факультета.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67855" y="2123653"/>
            <a:ext cx="80783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itchFamily="34" charset="0"/>
              </a:rPr>
              <a:t>SELECT </a:t>
            </a:r>
            <a:r>
              <a:rPr lang="ru-RU" b="1" dirty="0" smtClean="0">
                <a:latin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</a:rPr>
              <a:t>TEACHER.Name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</a:rPr>
              <a:t>AS</a:t>
            </a:r>
            <a:r>
              <a:rPr lang="ru-RU" b="1" dirty="0" smtClean="0">
                <a:latin typeface="Arial" pitchFamily="34" charset="0"/>
              </a:rPr>
              <a:t> </a:t>
            </a:r>
            <a:r>
              <a:rPr lang="en-US" b="1" dirty="0">
                <a:latin typeface="Arial" pitchFamily="34" charset="0"/>
              </a:rPr>
              <a:t>" </a:t>
            </a:r>
            <a:r>
              <a:rPr lang="ru-RU" b="1" dirty="0" smtClean="0">
                <a:latin typeface="Arial" pitchFamily="34" charset="0"/>
              </a:rPr>
              <a:t>Доценты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ru-RU" b="1" dirty="0">
                <a:latin typeface="Arial" pitchFamily="34" charset="0"/>
              </a:rPr>
              <a:t>ф</a:t>
            </a:r>
            <a:r>
              <a:rPr lang="en-US" b="1" dirty="0">
                <a:latin typeface="Arial" pitchFamily="34" charset="0"/>
              </a:rPr>
              <a:t>-</a:t>
            </a:r>
            <a:r>
              <a:rPr lang="ru-RU" b="1" dirty="0">
                <a:latin typeface="Arial" pitchFamily="34" charset="0"/>
              </a:rPr>
              <a:t>та</a:t>
            </a:r>
            <a:r>
              <a:rPr lang="en-US" b="1" dirty="0">
                <a:latin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</a:rPr>
              <a:t>Электромеханический</a:t>
            </a:r>
            <a:r>
              <a:rPr lang="en-US" b="1" dirty="0" smtClean="0">
                <a:latin typeface="Arial" pitchFamily="34" charset="0"/>
              </a:rPr>
              <a:t>"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39863" y="3409967"/>
            <a:ext cx="63643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itchFamily="34" charset="0"/>
              </a:rPr>
              <a:t>FROM    FACULTY, </a:t>
            </a:r>
            <a:r>
              <a:rPr lang="ru-RU" b="1" dirty="0" smtClean="0">
                <a:latin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</a:rPr>
              <a:t>DEPARTMENT</a:t>
            </a:r>
            <a:r>
              <a:rPr lang="en-US" b="1" dirty="0">
                <a:latin typeface="Arial" pitchFamily="34" charset="0"/>
              </a:rPr>
              <a:t>, </a:t>
            </a:r>
            <a:r>
              <a:rPr lang="ru-RU" b="1" dirty="0" smtClean="0">
                <a:latin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</a:rPr>
              <a:t>TEACHER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99121" y="4427909"/>
            <a:ext cx="6315075" cy="366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itchFamily="34" charset="0"/>
              </a:rPr>
              <a:t>WHERE  </a:t>
            </a:r>
            <a:r>
              <a:rPr lang="en-US" b="1" dirty="0" err="1">
                <a:latin typeface="Arial" pitchFamily="34" charset="0"/>
              </a:rPr>
              <a:t>FACULTY.FacPK</a:t>
            </a:r>
            <a:r>
              <a:rPr lang="en-US" b="1" dirty="0">
                <a:latin typeface="Arial" pitchFamily="34" charset="0"/>
              </a:rPr>
              <a:t> = </a:t>
            </a:r>
            <a:r>
              <a:rPr lang="en-US" b="1" dirty="0" err="1">
                <a:latin typeface="Arial" pitchFamily="34" charset="0"/>
              </a:rPr>
              <a:t>DEPARTMENT.FacFK</a:t>
            </a:r>
            <a:r>
              <a:rPr lang="en-US" b="1" dirty="0">
                <a:latin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</a:rPr>
              <a:t>  AND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99121" y="5570745"/>
            <a:ext cx="630506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itchFamily="34" charset="0"/>
              </a:rPr>
              <a:t>DEPARTMENT.DepPK = </a:t>
            </a:r>
            <a:r>
              <a:rPr lang="en-US" b="1" dirty="0" err="1">
                <a:latin typeface="Arial" pitchFamily="34" charset="0"/>
              </a:rPr>
              <a:t>TEACHER.DepFK</a:t>
            </a:r>
            <a:r>
              <a:rPr lang="en-US" b="1" dirty="0">
                <a:latin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</a:rPr>
              <a:t>   AND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77586" y="7308229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4551" y="107429"/>
            <a:ext cx="10688638" cy="10779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ОПЕРАЦИЙ ЕСТЕСТВЕННОГО СОЕДИНЕНИЯ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22974" y="2629450"/>
            <a:ext cx="9587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>
                <a:latin typeface="Arial" pitchFamily="34" charset="0"/>
              </a:rPr>
              <a:t>Базовыми </a:t>
            </a:r>
            <a:r>
              <a:rPr lang="ru-RU" dirty="0">
                <a:latin typeface="Arial" pitchFamily="34" charset="0"/>
              </a:rPr>
              <a:t>для этого запроса являются таблицы </a:t>
            </a:r>
            <a:r>
              <a:rPr lang="ru-RU" b="1" dirty="0" err="1">
                <a:latin typeface="Arial" pitchFamily="34" charset="0"/>
              </a:rPr>
              <a:t>FACULTY</a:t>
            </a:r>
            <a:r>
              <a:rPr lang="ru-RU" b="1" dirty="0">
                <a:latin typeface="Arial" pitchFamily="34" charset="0"/>
              </a:rPr>
              <a:t>, </a:t>
            </a:r>
            <a:r>
              <a:rPr lang="en-US" b="1" dirty="0" smtClean="0">
                <a:latin typeface="Arial" pitchFamily="34" charset="0"/>
              </a:rPr>
              <a:t>DEPARTMENT, </a:t>
            </a:r>
            <a:r>
              <a:rPr lang="ru-RU" b="1" dirty="0" err="1" smtClean="0">
                <a:latin typeface="Arial" pitchFamily="34" charset="0"/>
              </a:rPr>
              <a:t>TEACHER</a:t>
            </a:r>
            <a:r>
              <a:rPr lang="ru-RU" b="1" dirty="0" smtClean="0">
                <a:latin typeface="Arial" pitchFamily="34" charset="0"/>
              </a:rPr>
              <a:t>. </a:t>
            </a:r>
            <a:endParaRPr lang="ru-RU" b="1" dirty="0">
              <a:latin typeface="Arial" pitchFamily="34" charset="0"/>
            </a:endParaRPr>
          </a:p>
          <a:p>
            <a:pPr eaLnBrk="1" hangingPunct="1"/>
            <a:r>
              <a:rPr lang="ru-RU" dirty="0" smtClean="0">
                <a:latin typeface="Arial" pitchFamily="34" charset="0"/>
              </a:rPr>
              <a:t>Поэтому </a:t>
            </a:r>
            <a:r>
              <a:rPr lang="ru-RU" dirty="0">
                <a:latin typeface="Arial" pitchFamily="34" charset="0"/>
              </a:rPr>
              <a:t>фраза </a:t>
            </a:r>
            <a:r>
              <a:rPr lang="ru-RU" b="1" dirty="0" err="1">
                <a:latin typeface="Arial" pitchFamily="34" charset="0"/>
              </a:rPr>
              <a:t>FROM</a:t>
            </a:r>
            <a:r>
              <a:rPr lang="ru-RU" dirty="0">
                <a:latin typeface="Arial" pitchFamily="34" charset="0"/>
              </a:rPr>
              <a:t> должна выглядеть следующим образом: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9230" y="3904643"/>
            <a:ext cx="7661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оединение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таблиц </a:t>
            </a:r>
            <a:r>
              <a:rPr lang="ru-RU" dirty="0">
                <a:latin typeface="Arial" pitchFamily="34" charset="0"/>
                <a:cs typeface="Arial" pitchFamily="34" charset="0"/>
              </a:rPr>
              <a:t>факультетов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кафедр: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5409" y="5003973"/>
            <a:ext cx="814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оединение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таблиц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кафедр </a:t>
            </a:r>
            <a:r>
              <a:rPr lang="ru-RU" dirty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преподавателей: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591791" y="6074801"/>
            <a:ext cx="50356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>
                <a:latin typeface="Arial" pitchFamily="34" charset="0"/>
              </a:rPr>
              <a:t>Условие отбора строк </a:t>
            </a:r>
            <a:r>
              <a:rPr lang="ru-RU" dirty="0" err="1">
                <a:latin typeface="Arial" pitchFamily="34" charset="0"/>
              </a:rPr>
              <a:t>соединенной</a:t>
            </a:r>
            <a:r>
              <a:rPr lang="ru-RU" dirty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таблицы:</a:t>
            </a:r>
            <a:endParaRPr lang="ru-RU" dirty="0">
              <a:latin typeface="Arial" pitchFamily="34" charset="0"/>
            </a:endParaRPr>
          </a:p>
        </p:txBody>
      </p:sp>
      <p:graphicFrame>
        <p:nvGraphicFramePr>
          <p:cNvPr id="20" name="Схема 19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1925657754"/>
              </p:ext>
            </p:extLst>
          </p:nvPr>
        </p:nvGraphicFramePr>
        <p:xfrm>
          <a:off x="9025022" y="6665967"/>
          <a:ext cx="1481174" cy="47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862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/>
      <p:bldP spid="17" grpId="0"/>
      <p:bldP spid="18" grpId="0"/>
      <p:bldP spid="19" grpId="0"/>
      <p:bldGraphic spid="20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ОПЕРАЦИЙ ЕСТЕСТВЕННОГО СОЕДИНЕНИЯ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6117" y="1409562"/>
            <a:ext cx="10528894" cy="646331"/>
          </a:xfrm>
          <a:prstGeom prst="rect">
            <a:avLst/>
          </a:prstGeom>
          <a:solidFill>
            <a:srgbClr val="BADF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/>
              <a:t>Запрос </a:t>
            </a:r>
            <a:r>
              <a:rPr lang="ru-RU" b="1" dirty="0" smtClean="0"/>
              <a:t>15. </a:t>
            </a:r>
            <a:r>
              <a:rPr lang="ru-RU" b="1" dirty="0"/>
              <a:t>Вывести названия дисциплин, которые читаются </a:t>
            </a:r>
            <a:r>
              <a:rPr lang="ru-RU" b="1" dirty="0" smtClean="0"/>
              <a:t>доцентами </a:t>
            </a:r>
            <a:r>
              <a:rPr lang="ru-RU" b="1" dirty="0"/>
              <a:t>на факультете </a:t>
            </a:r>
            <a:r>
              <a:rPr lang="ru-RU" b="1" dirty="0" err="1" smtClean="0"/>
              <a:t>ИТУ</a:t>
            </a:r>
            <a:r>
              <a:rPr lang="ru-RU" b="1" dirty="0" smtClean="0"/>
              <a:t>, </a:t>
            </a:r>
            <a:r>
              <a:rPr lang="ru-RU" b="1" dirty="0"/>
              <a:t>с указанием фамилий </a:t>
            </a:r>
            <a:r>
              <a:rPr lang="ru-RU" b="1" dirty="0" smtClean="0"/>
              <a:t>доцентов</a:t>
            </a:r>
            <a:r>
              <a:rPr lang="ru-RU" b="1" dirty="0"/>
              <a:t>.</a:t>
            </a:r>
            <a:r>
              <a:rPr lang="ru-RU" dirty="0"/>
              <a:t> 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1990052" y="2520649"/>
            <a:ext cx="3883316" cy="4868095"/>
            <a:chOff x="383755" y="2520649"/>
            <a:chExt cx="3883316" cy="486809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455887" y="2520649"/>
              <a:ext cx="1656184" cy="5760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FACULTY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311871" y="3600769"/>
              <a:ext cx="1940099" cy="5760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DEPARTMENT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610887" y="4680889"/>
              <a:ext cx="1656184" cy="5760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</a:rPr>
                <a:t>SGROUP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83755" y="4680889"/>
              <a:ext cx="1656184" cy="5760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TEACHER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498880" y="5761009"/>
              <a:ext cx="1656184" cy="5760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LECTURE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610887" y="6812680"/>
              <a:ext cx="1656184" cy="5760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SUBJECT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83755" y="6793687"/>
              <a:ext cx="1656184" cy="5760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ROOM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Прямая со стрелкой 14"/>
            <p:cNvCxnSpPr>
              <a:stCxn id="3" idx="2"/>
              <a:endCxn id="8" idx="0"/>
            </p:cNvCxnSpPr>
            <p:nvPr/>
          </p:nvCxnSpPr>
          <p:spPr>
            <a:xfrm flipH="1">
              <a:off x="2281921" y="3096713"/>
              <a:ext cx="2058" cy="504056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endCxn id="11" idx="0"/>
            </p:cNvCxnSpPr>
            <p:nvPr/>
          </p:nvCxnSpPr>
          <p:spPr>
            <a:xfrm flipH="1">
              <a:off x="1211847" y="4176833"/>
              <a:ext cx="1070073" cy="504056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stCxn id="8" idx="2"/>
              <a:endCxn id="10" idx="0"/>
            </p:cNvCxnSpPr>
            <p:nvPr/>
          </p:nvCxnSpPr>
          <p:spPr>
            <a:xfrm>
              <a:off x="2281921" y="4176833"/>
              <a:ext cx="1157058" cy="504056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>
              <a:endCxn id="12" idx="0"/>
            </p:cNvCxnSpPr>
            <p:nvPr/>
          </p:nvCxnSpPr>
          <p:spPr>
            <a:xfrm>
              <a:off x="1211848" y="5271788"/>
              <a:ext cx="1115124" cy="489221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>
              <a:stCxn id="10" idx="2"/>
              <a:endCxn id="12" idx="0"/>
            </p:cNvCxnSpPr>
            <p:nvPr/>
          </p:nvCxnSpPr>
          <p:spPr>
            <a:xfrm flipH="1">
              <a:off x="2326972" y="5256953"/>
              <a:ext cx="1112007" cy="504056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>
              <a:stCxn id="12" idx="2"/>
              <a:endCxn id="14" idx="0"/>
            </p:cNvCxnSpPr>
            <p:nvPr/>
          </p:nvCxnSpPr>
          <p:spPr>
            <a:xfrm flipH="1">
              <a:off x="1211847" y="6337073"/>
              <a:ext cx="1115125" cy="456614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>
              <a:stCxn id="12" idx="2"/>
              <a:endCxn id="13" idx="0"/>
            </p:cNvCxnSpPr>
            <p:nvPr/>
          </p:nvCxnSpPr>
          <p:spPr>
            <a:xfrm>
              <a:off x="2326972" y="6337073"/>
              <a:ext cx="1112007" cy="475607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4718368" y="2639404"/>
            <a:ext cx="3467437" cy="338554"/>
            <a:chOff x="4718368" y="2639404"/>
            <a:chExt cx="3467437" cy="338554"/>
          </a:xfrm>
        </p:grpSpPr>
        <p:sp>
          <p:nvSpPr>
            <p:cNvPr id="44" name="TextBox 43"/>
            <p:cNvSpPr txBox="1"/>
            <p:nvPr/>
          </p:nvSpPr>
          <p:spPr>
            <a:xfrm>
              <a:off x="5582464" y="2639404"/>
              <a:ext cx="2603341" cy="338554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Name=</a:t>
              </a:r>
              <a:r>
                <a:rPr lang="ru-RU" sz="1600" dirty="0" err="1" smtClean="0"/>
                <a:t>ИТУ</a:t>
              </a:r>
              <a:r>
                <a:rPr lang="ru-RU" sz="1600" dirty="0" smtClean="0"/>
                <a:t> – условие обора</a:t>
              </a:r>
              <a:endParaRPr lang="ru-RU" sz="1600" dirty="0"/>
            </a:p>
          </p:txBody>
        </p:sp>
        <p:cxnSp>
          <p:nvCxnSpPr>
            <p:cNvPr id="47" name="Прямая со стрелкой 46"/>
            <p:cNvCxnSpPr>
              <a:stCxn id="3" idx="3"/>
              <a:endCxn id="44" idx="1"/>
            </p:cNvCxnSpPr>
            <p:nvPr/>
          </p:nvCxnSpPr>
          <p:spPr>
            <a:xfrm>
              <a:off x="4718368" y="2808681"/>
              <a:ext cx="864096" cy="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5873368" y="4643933"/>
            <a:ext cx="3575407" cy="584775"/>
            <a:chOff x="5873368" y="4643933"/>
            <a:chExt cx="3575407" cy="584775"/>
          </a:xfrm>
        </p:grpSpPr>
        <p:sp>
          <p:nvSpPr>
            <p:cNvPr id="52" name="TextBox 51"/>
            <p:cNvSpPr txBox="1"/>
            <p:nvPr/>
          </p:nvSpPr>
          <p:spPr>
            <a:xfrm>
              <a:off x="6752139" y="4643933"/>
              <a:ext cx="2696636" cy="584775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Post=</a:t>
              </a:r>
              <a:r>
                <a:rPr lang="ru-RU" sz="1600" dirty="0" smtClean="0"/>
                <a:t>доцент– условие обора</a:t>
              </a:r>
            </a:p>
            <a:p>
              <a:r>
                <a:rPr lang="en-US" sz="1600" dirty="0" smtClean="0"/>
                <a:t>Name – </a:t>
              </a:r>
              <a:r>
                <a:rPr lang="ru-RU" sz="1600" dirty="0" smtClean="0"/>
                <a:t>столбец для вывода</a:t>
              </a:r>
              <a:endParaRPr lang="ru-RU" sz="1600" dirty="0"/>
            </a:p>
          </p:txBody>
        </p:sp>
        <p:cxnSp>
          <p:nvCxnSpPr>
            <p:cNvPr id="53" name="Прямая со стрелкой 52"/>
            <p:cNvCxnSpPr>
              <a:stCxn id="10" idx="3"/>
              <a:endCxn id="52" idx="1"/>
            </p:cNvCxnSpPr>
            <p:nvPr/>
          </p:nvCxnSpPr>
          <p:spPr>
            <a:xfrm flipV="1">
              <a:off x="5873368" y="4936321"/>
              <a:ext cx="878771" cy="3260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5870496" y="6931435"/>
            <a:ext cx="3499176" cy="338554"/>
            <a:chOff x="5870496" y="6931435"/>
            <a:chExt cx="3499176" cy="338554"/>
          </a:xfrm>
        </p:grpSpPr>
        <p:sp>
          <p:nvSpPr>
            <p:cNvPr id="55" name="TextBox 54"/>
            <p:cNvSpPr txBox="1"/>
            <p:nvPr/>
          </p:nvSpPr>
          <p:spPr>
            <a:xfrm>
              <a:off x="6734592" y="6931435"/>
              <a:ext cx="2635080" cy="338554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Name</a:t>
              </a:r>
              <a:r>
                <a:rPr lang="ru-RU" sz="1600" dirty="0" smtClean="0"/>
                <a:t> -  столбец для вывода</a:t>
              </a:r>
              <a:endParaRPr lang="ru-RU" sz="1600" dirty="0"/>
            </a:p>
          </p:txBody>
        </p:sp>
        <p:cxnSp>
          <p:nvCxnSpPr>
            <p:cNvPr id="56" name="Прямая со стрелкой 55"/>
            <p:cNvCxnSpPr>
              <a:endCxn id="55" idx="1"/>
            </p:cNvCxnSpPr>
            <p:nvPr/>
          </p:nvCxnSpPr>
          <p:spPr>
            <a:xfrm>
              <a:off x="5870496" y="7100712"/>
              <a:ext cx="864096" cy="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2897703" y="2051645"/>
            <a:ext cx="345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Схема многотабличного запроса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718368" y="3096713"/>
            <a:ext cx="2975373" cy="504056"/>
            <a:chOff x="4718368" y="3096713"/>
            <a:chExt cx="2975373" cy="504056"/>
          </a:xfrm>
        </p:grpSpPr>
        <p:sp>
          <p:nvSpPr>
            <p:cNvPr id="48" name="TextBox 47"/>
            <p:cNvSpPr txBox="1"/>
            <p:nvPr/>
          </p:nvSpPr>
          <p:spPr>
            <a:xfrm>
              <a:off x="5319950" y="3262215"/>
              <a:ext cx="23737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Базовая таблица запроса</a:t>
              </a:r>
              <a:endParaRPr lang="ru-RU" sz="1600" dirty="0"/>
            </a:p>
          </p:txBody>
        </p:sp>
        <p:cxnSp>
          <p:nvCxnSpPr>
            <p:cNvPr id="58" name="Прямая со стрелкой 57"/>
            <p:cNvCxnSpPr>
              <a:stCxn id="48" idx="1"/>
            </p:cNvCxnSpPr>
            <p:nvPr/>
          </p:nvCxnSpPr>
          <p:spPr>
            <a:xfrm flipH="1" flipV="1">
              <a:off x="4718368" y="3096713"/>
              <a:ext cx="601582" cy="334779"/>
            </a:xfrm>
            <a:prstGeom prst="straightConnector1">
              <a:avLst/>
            </a:prstGeom>
            <a:ln w="5715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5045276" y="6161536"/>
            <a:ext cx="2625420" cy="651144"/>
            <a:chOff x="5045276" y="6161536"/>
            <a:chExt cx="2625420" cy="651144"/>
          </a:xfrm>
        </p:grpSpPr>
        <p:sp>
          <p:nvSpPr>
            <p:cNvPr id="51" name="TextBox 50"/>
            <p:cNvSpPr txBox="1"/>
            <p:nvPr/>
          </p:nvSpPr>
          <p:spPr>
            <a:xfrm>
              <a:off x="5296905" y="6161536"/>
              <a:ext cx="23737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Базовая таблица запроса</a:t>
              </a:r>
              <a:endParaRPr lang="ru-RU" sz="1600" dirty="0"/>
            </a:p>
          </p:txBody>
        </p:sp>
        <p:cxnSp>
          <p:nvCxnSpPr>
            <p:cNvPr id="61" name="Прямая со стрелкой 60"/>
            <p:cNvCxnSpPr>
              <a:endCxn id="13" idx="0"/>
            </p:cNvCxnSpPr>
            <p:nvPr/>
          </p:nvCxnSpPr>
          <p:spPr>
            <a:xfrm flipH="1">
              <a:off x="5045276" y="6500090"/>
              <a:ext cx="825220" cy="312590"/>
            </a:xfrm>
            <a:prstGeom prst="straightConnector1">
              <a:avLst/>
            </a:prstGeom>
            <a:ln w="5715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803157" y="5271788"/>
            <a:ext cx="1675559" cy="1057492"/>
            <a:chOff x="803157" y="5271788"/>
            <a:chExt cx="1675559" cy="1057492"/>
          </a:xfrm>
        </p:grpSpPr>
        <p:sp>
          <p:nvSpPr>
            <p:cNvPr id="50" name="TextBox 49"/>
            <p:cNvSpPr txBox="1"/>
            <p:nvPr/>
          </p:nvSpPr>
          <p:spPr>
            <a:xfrm>
              <a:off x="803157" y="5498283"/>
              <a:ext cx="11868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Базовая таблица запроса</a:t>
              </a:r>
              <a:endParaRPr lang="ru-RU" sz="1600" dirty="0"/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 flipV="1">
              <a:off x="1743919" y="5271788"/>
              <a:ext cx="734797" cy="632680"/>
            </a:xfrm>
            <a:prstGeom prst="straightConnector1">
              <a:avLst/>
            </a:prstGeom>
            <a:ln w="5715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олилиния 17"/>
          <p:cNvSpPr/>
          <p:nvPr/>
        </p:nvSpPr>
        <p:spPr>
          <a:xfrm>
            <a:off x="2647151" y="2758966"/>
            <a:ext cx="3191975" cy="4556234"/>
          </a:xfrm>
          <a:custGeom>
            <a:avLst/>
            <a:gdLst>
              <a:gd name="connsiteX0" fmla="*/ 1798725 w 3191975"/>
              <a:gd name="connsiteY0" fmla="*/ 0 h 4556234"/>
              <a:gd name="connsiteX1" fmla="*/ 2035208 w 3191975"/>
              <a:gd name="connsiteY1" fmla="*/ 646386 h 4556234"/>
              <a:gd name="connsiteX2" fmla="*/ 647842 w 3191975"/>
              <a:gd name="connsiteY2" fmla="*/ 993227 h 4556234"/>
              <a:gd name="connsiteX3" fmla="*/ 1456 w 3191975"/>
              <a:gd name="connsiteY3" fmla="*/ 1986455 h 4556234"/>
              <a:gd name="connsiteX4" fmla="*/ 805497 w 3191975"/>
              <a:gd name="connsiteY4" fmla="*/ 3090041 h 4556234"/>
              <a:gd name="connsiteX5" fmla="*/ 3012670 w 3191975"/>
              <a:gd name="connsiteY5" fmla="*/ 4256689 h 4556234"/>
              <a:gd name="connsiteX6" fmla="*/ 2902311 w 3191975"/>
              <a:gd name="connsiteY6" fmla="*/ 4556234 h 455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975" h="4556234">
                <a:moveTo>
                  <a:pt x="1798725" y="0"/>
                </a:moveTo>
                <a:cubicBezTo>
                  <a:pt x="2012873" y="240424"/>
                  <a:pt x="2227022" y="480848"/>
                  <a:pt x="2035208" y="646386"/>
                </a:cubicBezTo>
                <a:cubicBezTo>
                  <a:pt x="1843394" y="811924"/>
                  <a:pt x="986801" y="769882"/>
                  <a:pt x="647842" y="993227"/>
                </a:cubicBezTo>
                <a:cubicBezTo>
                  <a:pt x="308883" y="1216572"/>
                  <a:pt x="-24820" y="1636986"/>
                  <a:pt x="1456" y="1986455"/>
                </a:cubicBezTo>
                <a:cubicBezTo>
                  <a:pt x="27732" y="2335924"/>
                  <a:pt x="303628" y="2711669"/>
                  <a:pt x="805497" y="3090041"/>
                </a:cubicBezTo>
                <a:cubicBezTo>
                  <a:pt x="1307366" y="3468413"/>
                  <a:pt x="2663201" y="4012324"/>
                  <a:pt x="3012670" y="4256689"/>
                </a:cubicBezTo>
                <a:cubicBezTo>
                  <a:pt x="3362139" y="4501055"/>
                  <a:pt x="3132225" y="4528644"/>
                  <a:pt x="2902311" y="455623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586197" y="3139104"/>
            <a:ext cx="2060954" cy="1289757"/>
            <a:chOff x="586197" y="3139104"/>
            <a:chExt cx="2060954" cy="1289757"/>
          </a:xfrm>
        </p:grpSpPr>
        <p:sp>
          <p:nvSpPr>
            <p:cNvPr id="43" name="TextBox 42"/>
            <p:cNvSpPr txBox="1"/>
            <p:nvPr/>
          </p:nvSpPr>
          <p:spPr>
            <a:xfrm>
              <a:off x="586197" y="3139104"/>
              <a:ext cx="19191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Путь вычисления</a:t>
              </a:r>
            </a:p>
            <a:p>
              <a:r>
                <a:rPr lang="ru-RU" b="1" dirty="0" smtClean="0">
                  <a:solidFill>
                    <a:srgbClr val="FF0000"/>
                  </a:solidFill>
                </a:rPr>
                <a:t>запроса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1545754" y="3600769"/>
              <a:ext cx="1101397" cy="8280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218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4" grpId="0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640" y="1475581"/>
            <a:ext cx="1062399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/>
              <a:t>Базовыми </a:t>
            </a:r>
            <a:r>
              <a:rPr lang="ru-RU" dirty="0"/>
              <a:t>для этого запроса являются таблицы </a:t>
            </a:r>
            <a:r>
              <a:rPr lang="ru-RU" b="1" dirty="0" err="1"/>
              <a:t>FACULTY</a:t>
            </a:r>
            <a:r>
              <a:rPr lang="ru-RU" b="1" dirty="0"/>
              <a:t>, </a:t>
            </a:r>
            <a:r>
              <a:rPr lang="ru-RU" b="1" dirty="0" err="1"/>
              <a:t>TEACHER</a:t>
            </a:r>
            <a:r>
              <a:rPr lang="ru-RU" b="1" dirty="0"/>
              <a:t> и </a:t>
            </a:r>
            <a:r>
              <a:rPr lang="ru-RU" b="1" dirty="0" err="1" smtClean="0"/>
              <a:t>SUBJECT</a:t>
            </a:r>
            <a:r>
              <a:rPr lang="ru-RU" b="1" dirty="0"/>
              <a:t>. </a:t>
            </a:r>
          </a:p>
          <a:p>
            <a:pPr eaLnBrk="1" hangingPunct="1"/>
            <a:r>
              <a:rPr lang="ru-RU" b="1" dirty="0"/>
              <a:t>Путь вычисления запроса</a:t>
            </a:r>
            <a:r>
              <a:rPr lang="ru-RU" dirty="0"/>
              <a:t> помимо базовых включает также таблицы </a:t>
            </a:r>
            <a:r>
              <a:rPr lang="ru-RU" dirty="0" smtClean="0"/>
              <a:t> </a:t>
            </a:r>
            <a:r>
              <a:rPr lang="ru-RU" b="1" dirty="0" err="1" smtClean="0"/>
              <a:t>DEPARTMENT</a:t>
            </a:r>
            <a:r>
              <a:rPr lang="ru-RU" b="1" dirty="0" smtClean="0"/>
              <a:t> </a:t>
            </a:r>
            <a:r>
              <a:rPr lang="ru-RU" b="1" dirty="0"/>
              <a:t>и </a:t>
            </a:r>
            <a:r>
              <a:rPr lang="ru-RU" b="1" dirty="0" err="1"/>
              <a:t>LECTURE</a:t>
            </a:r>
            <a:r>
              <a:rPr lang="ru-RU" dirty="0"/>
              <a:t>. </a:t>
            </a:r>
          </a:p>
          <a:p>
            <a:pPr eaLnBrk="1" hangingPunct="1"/>
            <a:r>
              <a:rPr lang="ru-RU" dirty="0"/>
              <a:t>Поэтому фраза </a:t>
            </a:r>
            <a:r>
              <a:rPr lang="ru-RU" b="1" dirty="0" err="1"/>
              <a:t>FROM</a:t>
            </a:r>
            <a:r>
              <a:rPr lang="ru-RU" dirty="0"/>
              <a:t> должна выглядеть следующим образом: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9571" y="2909069"/>
            <a:ext cx="7607300" cy="366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FROM FACULTY</a:t>
            </a:r>
            <a:r>
              <a:rPr lang="ru-RU" b="1" dirty="0"/>
              <a:t>, </a:t>
            </a:r>
            <a:r>
              <a:rPr lang="en-US" b="1" dirty="0"/>
              <a:t>DEPARTMENT</a:t>
            </a:r>
            <a:r>
              <a:rPr lang="ru-RU" b="1" dirty="0"/>
              <a:t>, </a:t>
            </a:r>
            <a:r>
              <a:rPr lang="en-US" b="1" dirty="0"/>
              <a:t>TEACHER</a:t>
            </a:r>
            <a:r>
              <a:rPr lang="ru-RU" b="1" dirty="0"/>
              <a:t>, </a:t>
            </a:r>
            <a:r>
              <a:rPr lang="en-US" b="1" dirty="0"/>
              <a:t>LECTURE</a:t>
            </a:r>
            <a:r>
              <a:rPr lang="ru-RU" b="1" dirty="0"/>
              <a:t>, </a:t>
            </a:r>
            <a:r>
              <a:rPr lang="en-US" b="1" dirty="0"/>
              <a:t>SUBJECT</a:t>
            </a:r>
            <a:r>
              <a:rPr lang="ru-RU" dirty="0"/>
              <a:t>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5966" y="3458873"/>
            <a:ext cx="53639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/>
              <a:t>Необходимо </a:t>
            </a:r>
            <a:r>
              <a:rPr lang="ru-RU" dirty="0" smtClean="0"/>
              <a:t>следующее </a:t>
            </a:r>
            <a:r>
              <a:rPr lang="ru-RU" dirty="0"/>
              <a:t>соединение таблиц: 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91791" y="3849052"/>
            <a:ext cx="59046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indent="0" algn="ctr" eaLnBrk="1" hangingPunct="1"/>
            <a:r>
              <a:rPr lang="en-US" b="1" dirty="0" err="1"/>
              <a:t>FACULTY.FacPK</a:t>
            </a:r>
            <a:r>
              <a:rPr lang="en-US" b="1" dirty="0"/>
              <a:t> = </a:t>
            </a:r>
            <a:r>
              <a:rPr lang="en-US" b="1" dirty="0" err="1" smtClean="0"/>
              <a:t>DEPARTMENT.FacFK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AND </a:t>
            </a:r>
            <a:endParaRPr lang="ru-RU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79823" y="5546607"/>
            <a:ext cx="6575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/>
              <a:t>Условие отбора строк </a:t>
            </a:r>
            <a:r>
              <a:rPr lang="ru-RU" dirty="0" err="1"/>
              <a:t>соединенной</a:t>
            </a:r>
            <a:r>
              <a:rPr lang="ru-RU" dirty="0"/>
              <a:t> таблицы выглядит так: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91790" y="4283893"/>
            <a:ext cx="5370513" cy="366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DEPARTMENT.DepPK = </a:t>
            </a:r>
            <a:r>
              <a:rPr lang="en-US" b="1" dirty="0" err="1"/>
              <a:t>TEACHER.DepFK</a:t>
            </a:r>
            <a:r>
              <a:rPr lang="en-US" b="1" dirty="0"/>
              <a:t> AND</a:t>
            </a:r>
            <a:endParaRPr lang="ru-RU" b="1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95420" y="4715941"/>
            <a:ext cx="4789488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err="1"/>
              <a:t>TEACHER.TchPK</a:t>
            </a:r>
            <a:r>
              <a:rPr lang="en-US" b="1" dirty="0"/>
              <a:t> = </a:t>
            </a:r>
            <a:r>
              <a:rPr lang="en-US" b="1" dirty="0" err="1"/>
              <a:t>LECTURE.TchFK</a:t>
            </a:r>
            <a:r>
              <a:rPr lang="en-US" b="1" dirty="0"/>
              <a:t> AND</a:t>
            </a:r>
            <a:endParaRPr lang="ru-RU" b="1" dirty="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11902" y="5179894"/>
            <a:ext cx="4121150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err="1"/>
              <a:t>LECTURE.SbjFK</a:t>
            </a:r>
            <a:r>
              <a:rPr lang="en-US" b="1" dirty="0"/>
              <a:t> </a:t>
            </a:r>
            <a:r>
              <a:rPr lang="ru-RU" b="1" dirty="0" smtClean="0"/>
              <a:t>=</a:t>
            </a:r>
            <a:r>
              <a:rPr lang="en-US" b="1" dirty="0" smtClean="0"/>
              <a:t> </a:t>
            </a:r>
            <a:r>
              <a:rPr lang="en-US" b="1" dirty="0" err="1"/>
              <a:t>SUBJECT.SbjPK</a:t>
            </a:r>
            <a:endParaRPr lang="en-US" b="1" dirty="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599903" y="5830660"/>
            <a:ext cx="77406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/>
              <a:t>FACULTY.Name = </a:t>
            </a:r>
            <a:r>
              <a:rPr lang="en-US" b="1" dirty="0" smtClean="0"/>
              <a:t>'</a:t>
            </a:r>
            <a:r>
              <a:rPr lang="ru-RU" b="1" dirty="0" smtClean="0"/>
              <a:t>Информационные </a:t>
            </a:r>
            <a:r>
              <a:rPr lang="ru-RU" b="1" dirty="0"/>
              <a:t>технологии </a:t>
            </a:r>
            <a:r>
              <a:rPr lang="ru-RU" b="1" dirty="0" smtClean="0"/>
              <a:t>управления</a:t>
            </a:r>
            <a:r>
              <a:rPr lang="en-US" b="1" dirty="0" smtClean="0"/>
              <a:t>' </a:t>
            </a:r>
            <a:r>
              <a:rPr lang="en-US" b="1" dirty="0"/>
              <a:t>AND</a:t>
            </a:r>
            <a:r>
              <a:rPr lang="ru-RU" b="1" dirty="0"/>
              <a:t> </a:t>
            </a:r>
            <a:r>
              <a:rPr lang="en-US" b="1" dirty="0" err="1"/>
              <a:t>TEACHER.Post</a:t>
            </a:r>
            <a:r>
              <a:rPr lang="en-US" b="1" dirty="0"/>
              <a:t> = '</a:t>
            </a:r>
            <a:r>
              <a:rPr lang="ru-RU" b="1" dirty="0"/>
              <a:t>доцент</a:t>
            </a:r>
            <a:r>
              <a:rPr lang="en-US" b="1" dirty="0"/>
              <a:t>'</a:t>
            </a:r>
            <a:r>
              <a:rPr lang="ru-RU" dirty="0"/>
              <a:t> 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338090" y="6410207"/>
            <a:ext cx="6264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/>
              <a:t>Наконец, необходимо вывести значения двух столбцов: 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599903" y="6805505"/>
            <a:ext cx="868738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dirty="0" err="1"/>
              <a:t>SELECT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DISTINCT </a:t>
            </a:r>
            <a:r>
              <a:rPr lang="en-US" b="1" dirty="0" err="1"/>
              <a:t>SUBJECT.Name</a:t>
            </a:r>
            <a:r>
              <a:rPr lang="en-US" b="1" dirty="0"/>
              <a:t> AS "</a:t>
            </a:r>
            <a:r>
              <a:rPr lang="ru-RU" b="1" dirty="0"/>
              <a:t>Название</a:t>
            </a:r>
            <a:r>
              <a:rPr lang="en-US" b="1" dirty="0"/>
              <a:t> </a:t>
            </a:r>
            <a:r>
              <a:rPr lang="ru-RU" b="1" dirty="0"/>
              <a:t>дисциплины</a:t>
            </a:r>
            <a:r>
              <a:rPr lang="en-US" b="1" dirty="0"/>
              <a:t>",</a:t>
            </a:r>
            <a:endParaRPr lang="ru-RU" dirty="0"/>
          </a:p>
          <a:p>
            <a:pPr algn="ctr" eaLnBrk="1" hangingPunct="1"/>
            <a:r>
              <a:rPr lang="en-US" b="1" dirty="0"/>
              <a:t>TEACHER</a:t>
            </a:r>
            <a:r>
              <a:rPr lang="ru-RU" b="1" dirty="0"/>
              <a:t>.</a:t>
            </a:r>
            <a:r>
              <a:rPr lang="en-US" b="1" dirty="0"/>
              <a:t>Name AS</a:t>
            </a:r>
            <a:r>
              <a:rPr lang="ru-RU" b="1" dirty="0"/>
              <a:t> "Фамилия преподавателя"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777586" y="7308229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4551" y="107429"/>
            <a:ext cx="10688638" cy="10779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ОПЕРАЦИЙ ЕСТЕСТВЕННОГО СОЕДИНЕНИЯ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00156" y="3799377"/>
            <a:ext cx="4188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соединение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факультетов и их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кафедр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208415" y="4290331"/>
            <a:ext cx="4188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соединение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кафедр и их преподавателей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70227" y="4717279"/>
            <a:ext cx="5218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соединение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преподавателей с занятиями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88335" y="5193973"/>
            <a:ext cx="4188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соединение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занятий с предметами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2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9" grpId="0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5986" y="1475581"/>
            <a:ext cx="606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>
                <a:latin typeface="Arial" pitchFamily="34" charset="0"/>
              </a:rPr>
              <a:t>Полный текст запроса выглядит следующим образом: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8426" y="1979637"/>
            <a:ext cx="9983859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Arial" pitchFamily="34" charset="0"/>
              </a:rPr>
              <a:t>SELECT DISTINCT </a:t>
            </a:r>
            <a:r>
              <a:rPr lang="en-US" sz="2000" b="1" dirty="0" err="1">
                <a:latin typeface="Arial" pitchFamily="34" charset="0"/>
              </a:rPr>
              <a:t>SUBJECT.Name</a:t>
            </a:r>
            <a:r>
              <a:rPr lang="en-US" sz="2000" b="1" dirty="0">
                <a:latin typeface="Arial" pitchFamily="34" charset="0"/>
              </a:rPr>
              <a:t> AS "</a:t>
            </a:r>
            <a:r>
              <a:rPr lang="ru-RU" sz="2000" b="1" dirty="0">
                <a:latin typeface="Arial" pitchFamily="34" charset="0"/>
              </a:rPr>
              <a:t>Название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</a:rPr>
              <a:t>дисциплины</a:t>
            </a:r>
            <a:r>
              <a:rPr lang="en-US" sz="2000" b="1" dirty="0">
                <a:latin typeface="Arial" pitchFamily="34" charset="0"/>
              </a:rPr>
              <a:t>",</a:t>
            </a:r>
            <a:endParaRPr lang="ru-RU" sz="2000" dirty="0">
              <a:latin typeface="Arial" pitchFamily="34" charset="0"/>
            </a:endParaRPr>
          </a:p>
          <a:p>
            <a:pPr algn="ctr" eaLnBrk="1" hangingPunct="1"/>
            <a:r>
              <a:rPr lang="en-US" sz="2000" b="1" dirty="0">
                <a:latin typeface="Arial" pitchFamily="34" charset="0"/>
              </a:rPr>
              <a:t>TEACHER</a:t>
            </a:r>
            <a:r>
              <a:rPr lang="ru-RU" sz="2000" b="1" dirty="0">
                <a:latin typeface="Arial" pitchFamily="34" charset="0"/>
              </a:rPr>
              <a:t>.</a:t>
            </a:r>
            <a:r>
              <a:rPr lang="en-US" sz="2000" b="1" dirty="0">
                <a:latin typeface="Arial" pitchFamily="34" charset="0"/>
              </a:rPr>
              <a:t>Name AS</a:t>
            </a:r>
            <a:r>
              <a:rPr lang="ru-RU" sz="2000" b="1" dirty="0">
                <a:latin typeface="Arial" pitchFamily="34" charset="0"/>
              </a:rPr>
              <a:t> "Фамилия преподавателя" </a:t>
            </a:r>
            <a:endParaRPr lang="ru-RU" sz="2000" dirty="0">
              <a:latin typeface="Arial" pitchFamily="34" charset="0"/>
            </a:endParaRPr>
          </a:p>
          <a:p>
            <a:pPr algn="ctr" eaLnBrk="1" hangingPunct="1"/>
            <a:endParaRPr lang="ru-RU" sz="2000" b="1" dirty="0" smtClean="0">
              <a:latin typeface="Arial" pitchFamily="34" charset="0"/>
            </a:endParaRPr>
          </a:p>
          <a:p>
            <a:pPr algn="ctr" eaLnBrk="1" hangingPunct="1"/>
            <a:r>
              <a:rPr lang="en-US" sz="2000" b="1" dirty="0" smtClean="0">
                <a:latin typeface="Arial" pitchFamily="34" charset="0"/>
              </a:rPr>
              <a:t>FROM   </a:t>
            </a:r>
            <a:r>
              <a:rPr lang="en-US" sz="2000" b="1" dirty="0">
                <a:latin typeface="Arial" pitchFamily="34" charset="0"/>
              </a:rPr>
              <a:t>FACULTY, DEPARTMENT, TEACHER, LECTURE, SUBJECT </a:t>
            </a:r>
            <a:endParaRPr lang="ru-RU" sz="2000" dirty="0">
              <a:latin typeface="Arial" pitchFamily="34" charset="0"/>
            </a:endParaRPr>
          </a:p>
          <a:p>
            <a:pPr algn="ctr" eaLnBrk="1" hangingPunct="1"/>
            <a:endParaRPr lang="ru-RU" sz="2000" b="1" dirty="0" smtClean="0">
              <a:latin typeface="Arial" pitchFamily="34" charset="0"/>
            </a:endParaRPr>
          </a:p>
          <a:p>
            <a:pPr algn="ctr" eaLnBrk="1" hangingPunct="1"/>
            <a:r>
              <a:rPr lang="en-US" sz="2000" b="1" dirty="0" smtClean="0">
                <a:latin typeface="Arial" pitchFamily="34" charset="0"/>
              </a:rPr>
              <a:t>WHERE </a:t>
            </a:r>
            <a:r>
              <a:rPr lang="en-US" sz="2000" b="1" dirty="0" err="1">
                <a:latin typeface="Arial" pitchFamily="34" charset="0"/>
              </a:rPr>
              <a:t>FACULTY.FacPK</a:t>
            </a:r>
            <a:r>
              <a:rPr lang="en-US" sz="2000" b="1" dirty="0">
                <a:latin typeface="Arial" pitchFamily="34" charset="0"/>
              </a:rPr>
              <a:t> = </a:t>
            </a:r>
            <a:r>
              <a:rPr lang="en-US" sz="2000" b="1" dirty="0" err="1">
                <a:latin typeface="Arial" pitchFamily="34" charset="0"/>
              </a:rPr>
              <a:t>DEPARTMENT.FacFK</a:t>
            </a:r>
            <a:r>
              <a:rPr lang="en-US" sz="2000" b="1" dirty="0">
                <a:latin typeface="Arial" pitchFamily="34" charset="0"/>
              </a:rPr>
              <a:t> AND</a:t>
            </a:r>
            <a:endParaRPr lang="ru-RU" sz="2000" dirty="0">
              <a:latin typeface="Arial" pitchFamily="34" charset="0"/>
            </a:endParaRPr>
          </a:p>
          <a:p>
            <a:pPr algn="ctr" eaLnBrk="1" hangingPunct="1"/>
            <a:r>
              <a:rPr lang="en-US" sz="2000" b="1" dirty="0">
                <a:latin typeface="Arial" pitchFamily="34" charset="0"/>
              </a:rPr>
              <a:t>DEPARTMENT.DepPK = </a:t>
            </a:r>
            <a:r>
              <a:rPr lang="en-US" sz="2000" b="1" dirty="0" err="1">
                <a:latin typeface="Arial" pitchFamily="34" charset="0"/>
              </a:rPr>
              <a:t>TEACHER.DepFK</a:t>
            </a:r>
            <a:r>
              <a:rPr lang="en-US" sz="2000" b="1" dirty="0">
                <a:latin typeface="Arial" pitchFamily="34" charset="0"/>
              </a:rPr>
              <a:t> AND</a:t>
            </a:r>
            <a:endParaRPr lang="ru-RU" sz="2000" dirty="0">
              <a:latin typeface="Arial" pitchFamily="34" charset="0"/>
            </a:endParaRPr>
          </a:p>
          <a:p>
            <a:pPr algn="ctr" eaLnBrk="1" hangingPunct="1"/>
            <a:r>
              <a:rPr lang="en-US" sz="2000" b="1" dirty="0" err="1">
                <a:latin typeface="Arial" pitchFamily="34" charset="0"/>
              </a:rPr>
              <a:t>TEACHER.TchPk</a:t>
            </a:r>
            <a:r>
              <a:rPr lang="en-US" sz="2000" b="1" dirty="0">
                <a:latin typeface="Arial" pitchFamily="34" charset="0"/>
              </a:rPr>
              <a:t>= </a:t>
            </a:r>
            <a:r>
              <a:rPr lang="en-US" sz="2000" b="1" dirty="0" err="1">
                <a:latin typeface="Arial" pitchFamily="34" charset="0"/>
              </a:rPr>
              <a:t>LECTURE.TchFK</a:t>
            </a:r>
            <a:r>
              <a:rPr lang="en-US" sz="2000" b="1" dirty="0">
                <a:latin typeface="Arial" pitchFamily="34" charset="0"/>
              </a:rPr>
              <a:t> AND</a:t>
            </a:r>
            <a:endParaRPr lang="ru-RU" sz="2000" dirty="0">
              <a:latin typeface="Arial" pitchFamily="34" charset="0"/>
            </a:endParaRPr>
          </a:p>
          <a:p>
            <a:pPr algn="ctr" eaLnBrk="1" hangingPunct="1"/>
            <a:r>
              <a:rPr lang="en-US" sz="2000" b="1" dirty="0" err="1">
                <a:latin typeface="Arial" pitchFamily="34" charset="0"/>
              </a:rPr>
              <a:t>LECTURE.SbJFK</a:t>
            </a:r>
            <a:r>
              <a:rPr lang="en-US" sz="2000" b="1" dirty="0">
                <a:latin typeface="Arial" pitchFamily="34" charset="0"/>
              </a:rPr>
              <a:t> = </a:t>
            </a:r>
            <a:r>
              <a:rPr lang="en-US" sz="2000" b="1" dirty="0" err="1">
                <a:latin typeface="Arial" pitchFamily="34" charset="0"/>
              </a:rPr>
              <a:t>SUBJECT.SbJPK</a:t>
            </a:r>
            <a:r>
              <a:rPr lang="en-US" sz="2000" b="1" dirty="0">
                <a:latin typeface="Arial" pitchFamily="34" charset="0"/>
              </a:rPr>
              <a:t> AND</a:t>
            </a:r>
            <a:endParaRPr lang="ru-RU" sz="2000" dirty="0">
              <a:latin typeface="Arial" pitchFamily="34" charset="0"/>
            </a:endParaRPr>
          </a:p>
          <a:p>
            <a:pPr algn="ctr" eaLnBrk="1" hangingPunct="1"/>
            <a:r>
              <a:rPr lang="en-US" sz="2000" b="1" dirty="0" smtClean="0">
                <a:latin typeface="Arial" pitchFamily="34" charset="0"/>
              </a:rPr>
              <a:t>FACULTY.Name </a:t>
            </a:r>
            <a:r>
              <a:rPr lang="en-US" sz="2000" b="1" dirty="0">
                <a:latin typeface="Arial" pitchFamily="34" charset="0"/>
              </a:rPr>
              <a:t>= </a:t>
            </a:r>
            <a:r>
              <a:rPr lang="en-US" sz="2000" b="1" dirty="0" smtClean="0">
                <a:latin typeface="Arial" pitchFamily="34" charset="0"/>
              </a:rPr>
              <a:t>'</a:t>
            </a:r>
            <a:r>
              <a:rPr lang="ru-RU" sz="2000" b="1" dirty="0" smtClean="0">
                <a:latin typeface="Arial" pitchFamily="34" charset="0"/>
              </a:rPr>
              <a:t>Информационные </a:t>
            </a:r>
            <a:r>
              <a:rPr lang="ru-RU" sz="2000" b="1" dirty="0">
                <a:latin typeface="Arial" pitchFamily="34" charset="0"/>
              </a:rPr>
              <a:t>технологии </a:t>
            </a:r>
            <a:r>
              <a:rPr lang="ru-RU" sz="2000" b="1" dirty="0" smtClean="0">
                <a:latin typeface="Arial" pitchFamily="34" charset="0"/>
              </a:rPr>
              <a:t>управления</a:t>
            </a:r>
            <a:r>
              <a:rPr lang="en-US" sz="2000" b="1" dirty="0" smtClean="0">
                <a:latin typeface="Arial" pitchFamily="34" charset="0"/>
              </a:rPr>
              <a:t>' </a:t>
            </a:r>
            <a:r>
              <a:rPr lang="en-US" sz="2000" b="1" dirty="0">
                <a:latin typeface="Arial" pitchFamily="34" charset="0"/>
              </a:rPr>
              <a:t>AND</a:t>
            </a:r>
            <a:endParaRPr lang="ru-RU" sz="2000" dirty="0">
              <a:latin typeface="Arial" pitchFamily="34" charset="0"/>
            </a:endParaRPr>
          </a:p>
          <a:p>
            <a:pPr algn="ctr" eaLnBrk="1" hangingPunct="1"/>
            <a:r>
              <a:rPr lang="en-US" sz="2000" b="1" dirty="0" smtClean="0">
                <a:latin typeface="Arial" pitchFamily="34" charset="0"/>
              </a:rPr>
              <a:t>TEACHER</a:t>
            </a:r>
            <a:r>
              <a:rPr lang="ru-RU" sz="2000" b="1" dirty="0">
                <a:latin typeface="Arial" pitchFamily="34" charset="0"/>
              </a:rPr>
              <a:t>.</a:t>
            </a:r>
            <a:r>
              <a:rPr lang="en-US" sz="2000" b="1" dirty="0" smtClean="0">
                <a:latin typeface="Arial" pitchFamily="34" charset="0"/>
              </a:rPr>
              <a:t>Post</a:t>
            </a:r>
            <a:r>
              <a:rPr lang="ru-RU" sz="2000" b="1" dirty="0" smtClean="0">
                <a:latin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</a:rPr>
              <a:t>= 'доцент';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49297" y="7217946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551" y="107429"/>
            <a:ext cx="10688638" cy="10779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ОПЕРАЦИЙ ЕСТЕСТВЕННОГО СОЕДИНЕНИЯ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2594888818"/>
              </p:ext>
            </p:extLst>
          </p:nvPr>
        </p:nvGraphicFramePr>
        <p:xfrm>
          <a:off x="4408215" y="6444133"/>
          <a:ext cx="1481174" cy="47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029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Graphic spid="6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8345" y="4715941"/>
            <a:ext cx="1048556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/>
              <a:t>При наличии в запросе многих таблиц конструкция </a:t>
            </a:r>
            <a:r>
              <a:rPr lang="en-US" b="1" dirty="0"/>
              <a:t>SELECT</a:t>
            </a:r>
            <a:r>
              <a:rPr lang="ru-RU" b="1" dirty="0"/>
              <a:t> *</a:t>
            </a:r>
            <a:r>
              <a:rPr lang="ru-RU" dirty="0"/>
              <a:t> становится не </a:t>
            </a:r>
            <a:r>
              <a:rPr lang="ru-RU" dirty="0" smtClean="0"/>
              <a:t>очень </a:t>
            </a:r>
            <a:endParaRPr lang="en-US" dirty="0" smtClean="0"/>
          </a:p>
          <a:p>
            <a:pPr eaLnBrk="1" hangingPunct="1"/>
            <a:r>
              <a:rPr lang="ru-RU" dirty="0" smtClean="0"/>
              <a:t>практичной</a:t>
            </a:r>
            <a:r>
              <a:rPr lang="ru-RU" dirty="0"/>
              <a:t>. В связи с этим в различных СУБД предоставляется возможность </a:t>
            </a:r>
          </a:p>
          <a:p>
            <a:pPr eaLnBrk="1" hangingPunct="1"/>
            <a:r>
              <a:rPr lang="ru-RU" dirty="0"/>
              <a:t>использовать во фразе </a:t>
            </a:r>
            <a:r>
              <a:rPr lang="en-US" b="1" dirty="0"/>
              <a:t>SELECT</a:t>
            </a:r>
            <a:r>
              <a:rPr lang="ru-RU" dirty="0"/>
              <a:t> многотабличных запросов выражение </a:t>
            </a:r>
            <a:r>
              <a:rPr lang="ru-RU" dirty="0" smtClean="0"/>
              <a:t> </a:t>
            </a:r>
            <a:r>
              <a:rPr lang="ru-RU" b="1" dirty="0" smtClean="0"/>
              <a:t>имя_таблицы</a:t>
            </a:r>
            <a:r>
              <a:rPr lang="ru-RU" b="1" dirty="0"/>
              <a:t>.*</a:t>
            </a:r>
            <a:r>
              <a:rPr lang="ru-RU" dirty="0"/>
              <a:t> для </a:t>
            </a:r>
            <a:endParaRPr lang="ru-RU" dirty="0" smtClean="0"/>
          </a:p>
          <a:p>
            <a:pPr eaLnBrk="1" hangingPunct="1"/>
            <a:r>
              <a:rPr lang="ru-RU" dirty="0" smtClean="0"/>
              <a:t>указания </a:t>
            </a:r>
            <a:r>
              <a:rPr lang="ru-RU" dirty="0"/>
              <a:t>вывода всех столбцов конкретной таблицы. </a:t>
            </a:r>
          </a:p>
          <a:p>
            <a:pPr eaLnBrk="1" hangingPunct="1"/>
            <a:r>
              <a:rPr lang="ru-RU" b="1" dirty="0"/>
              <a:t>Например</a:t>
            </a:r>
            <a:r>
              <a:rPr lang="en-US" b="1" dirty="0"/>
              <a:t>:</a:t>
            </a:r>
            <a:r>
              <a:rPr lang="ru-RU" dirty="0"/>
              <a:t>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3759" y="1475581"/>
            <a:ext cx="10081120" cy="3667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b="1" dirty="0"/>
              <a:t>Вывод всех столбцов соединяемой таблицы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3759" y="1907381"/>
            <a:ext cx="1008112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/>
              <a:t>В многотабличном запросе конструкция </a:t>
            </a:r>
            <a:r>
              <a:rPr lang="en-US" b="1" dirty="0"/>
              <a:t>SELECT</a:t>
            </a:r>
            <a:r>
              <a:rPr lang="ru-RU" b="1" dirty="0"/>
              <a:t> *</a:t>
            </a:r>
            <a:r>
              <a:rPr lang="ru-RU" dirty="0"/>
              <a:t> означает выбор всех </a:t>
            </a:r>
            <a:r>
              <a:rPr lang="ru-RU" dirty="0" smtClean="0"/>
              <a:t>столбцов </a:t>
            </a:r>
            <a:r>
              <a:rPr lang="ru-RU" dirty="0" err="1"/>
              <a:t>соединенной</a:t>
            </a:r>
            <a:r>
              <a:rPr lang="ru-RU" dirty="0"/>
              <a:t> таблицы. </a:t>
            </a:r>
          </a:p>
          <a:p>
            <a:pPr eaLnBrk="1" hangingPunct="1"/>
            <a:r>
              <a:rPr lang="ru-RU" dirty="0"/>
              <a:t>Например, результирующая таблица следующего запроса состоит из 21 столбца: </a:t>
            </a:r>
          </a:p>
          <a:p>
            <a:pPr eaLnBrk="1" hangingPunct="1"/>
            <a:r>
              <a:rPr lang="ru-RU" dirty="0"/>
              <a:t>5 столбцов таблицы факультетов, 6 столбцов таблицы кафедр и 10 столбцов </a:t>
            </a:r>
          </a:p>
          <a:p>
            <a:pPr eaLnBrk="1" hangingPunct="1"/>
            <a:r>
              <a:rPr lang="ru-RU" dirty="0"/>
              <a:t>таблицы преподавателей.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492796" y="3458483"/>
            <a:ext cx="8099995" cy="10156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indent="0" algn="ctr" eaLnBrk="1" hangingPunct="1"/>
            <a:r>
              <a:rPr lang="en-US" sz="2000" b="1" dirty="0"/>
              <a:t>SELECT *</a:t>
            </a:r>
            <a:endParaRPr lang="ru-RU" sz="2000" dirty="0"/>
          </a:p>
          <a:p>
            <a:pPr indent="0" algn="ctr" eaLnBrk="1" hangingPunct="1"/>
            <a:r>
              <a:rPr lang="en-US" sz="2000" b="1" dirty="0"/>
              <a:t>FROM    FACULTY f</a:t>
            </a:r>
            <a:r>
              <a:rPr lang="ru-RU" sz="2000" b="1" dirty="0"/>
              <a:t>,</a:t>
            </a:r>
            <a:r>
              <a:rPr lang="en-US" sz="2000" b="1" dirty="0"/>
              <a:t> DEPARTMENT d</a:t>
            </a:r>
            <a:r>
              <a:rPr lang="ru-RU" sz="2000" b="1" dirty="0"/>
              <a:t>,</a:t>
            </a:r>
            <a:r>
              <a:rPr lang="en-US" sz="2000" b="1" dirty="0"/>
              <a:t> TEACHER t </a:t>
            </a:r>
            <a:endParaRPr lang="ru-RU" sz="2000" dirty="0"/>
          </a:p>
          <a:p>
            <a:pPr indent="0" algn="ctr" eaLnBrk="1" hangingPunct="1"/>
            <a:r>
              <a:rPr lang="en-US" sz="2000" b="1" dirty="0"/>
              <a:t>WHERE   </a:t>
            </a:r>
            <a:r>
              <a:rPr lang="en-US" sz="2000" b="1" dirty="0" err="1"/>
              <a:t>f.FacPK</a:t>
            </a:r>
            <a:r>
              <a:rPr lang="en-US" sz="2000" b="1" dirty="0"/>
              <a:t> = </a:t>
            </a:r>
            <a:r>
              <a:rPr lang="en-US" sz="2000" b="1" dirty="0" err="1"/>
              <a:t>d.FacFK</a:t>
            </a:r>
            <a:r>
              <a:rPr lang="en-US" sz="2000" b="1" dirty="0"/>
              <a:t> </a:t>
            </a:r>
            <a:r>
              <a:rPr lang="en-US" sz="2000" b="1" dirty="0" smtClean="0"/>
              <a:t>AND </a:t>
            </a:r>
            <a:r>
              <a:rPr lang="en-US" sz="2000" b="1" dirty="0" err="1"/>
              <a:t>d.DepPK</a:t>
            </a:r>
            <a:r>
              <a:rPr lang="en-US" sz="2000" b="1" dirty="0"/>
              <a:t> = </a:t>
            </a:r>
            <a:r>
              <a:rPr lang="en-US" sz="2000" b="1" dirty="0" err="1"/>
              <a:t>t.DepFK</a:t>
            </a:r>
            <a:r>
              <a:rPr lang="en-US" sz="2000" b="1" dirty="0"/>
              <a:t>;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727499" y="6246855"/>
            <a:ext cx="7204216" cy="10156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indent="0" algn="ctr" eaLnBrk="1" hangingPunct="1"/>
            <a:r>
              <a:rPr lang="en-US" sz="2000" b="1" dirty="0"/>
              <a:t>SELECT f.*</a:t>
            </a:r>
            <a:r>
              <a:rPr lang="ru-RU" sz="2000" b="1" dirty="0"/>
              <a:t>,</a:t>
            </a:r>
            <a:r>
              <a:rPr lang="en-US" sz="2000" b="1" dirty="0"/>
              <a:t>  </a:t>
            </a:r>
            <a:r>
              <a:rPr lang="en-US" sz="2000" b="1" dirty="0" err="1"/>
              <a:t>d.Fund</a:t>
            </a:r>
            <a:r>
              <a:rPr lang="ru-RU" sz="2000" b="1" dirty="0"/>
              <a:t>,</a:t>
            </a:r>
            <a:r>
              <a:rPr lang="en-US" sz="2000" b="1" dirty="0"/>
              <a:t>  t.*</a:t>
            </a:r>
            <a:endParaRPr lang="ru-RU" sz="2000" dirty="0"/>
          </a:p>
          <a:p>
            <a:pPr indent="0" algn="ctr" eaLnBrk="1" hangingPunct="1"/>
            <a:r>
              <a:rPr lang="en-US" sz="2000" b="1" dirty="0" err="1"/>
              <a:t>FRCK</a:t>
            </a:r>
            <a:r>
              <a:rPr lang="en-US" sz="2000" b="1" dirty="0"/>
              <a:t>    FACULTY f</a:t>
            </a:r>
            <a:r>
              <a:rPr lang="ru-RU" sz="2000" b="1" dirty="0"/>
              <a:t>,</a:t>
            </a:r>
            <a:r>
              <a:rPr lang="en-US" sz="2000" b="1" dirty="0"/>
              <a:t> DEPARTMENT d</a:t>
            </a:r>
            <a:r>
              <a:rPr lang="ru-RU" sz="2000" b="1" dirty="0"/>
              <a:t>,</a:t>
            </a:r>
            <a:r>
              <a:rPr lang="en-US" sz="2000" b="1" dirty="0"/>
              <a:t> TEACHER t</a:t>
            </a:r>
          </a:p>
          <a:p>
            <a:pPr indent="0" algn="ctr" eaLnBrk="1" hangingPunct="1"/>
            <a:r>
              <a:rPr lang="en-US" sz="2000" b="1" dirty="0"/>
              <a:t>WHERE   </a:t>
            </a:r>
            <a:r>
              <a:rPr lang="en-US" sz="2000" b="1" dirty="0" err="1"/>
              <a:t>f.FacPK</a:t>
            </a:r>
            <a:r>
              <a:rPr lang="en-US" sz="2000" b="1" dirty="0"/>
              <a:t> = </a:t>
            </a:r>
            <a:r>
              <a:rPr lang="en-US" sz="2000" b="1" dirty="0" err="1"/>
              <a:t>d.FacFK</a:t>
            </a:r>
            <a:r>
              <a:rPr lang="en-US" sz="2000" b="1" dirty="0"/>
              <a:t> AND </a:t>
            </a:r>
            <a:r>
              <a:rPr lang="en-US" sz="2000" b="1" dirty="0" err="1"/>
              <a:t>d.DepPK</a:t>
            </a:r>
            <a:r>
              <a:rPr lang="en-US" sz="2000" b="1" dirty="0"/>
              <a:t> = </a:t>
            </a:r>
            <a:r>
              <a:rPr lang="en-US" sz="2000" b="1" dirty="0" err="1"/>
              <a:t>t.DepFK</a:t>
            </a:r>
            <a:r>
              <a:rPr lang="en-US" sz="2000" b="1" dirty="0"/>
              <a:t>;</a:t>
            </a:r>
            <a:r>
              <a:rPr lang="ru-RU" sz="2000" dirty="0"/>
              <a:t> 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ОПЕРАЦИЙ ЕСТЕСТВЕННОГО СОЕДИНЕНИЯ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build="p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SELECT.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СВЯЗИ МЕЖДУ ТАБЛИЦАМИ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78177629"/>
              </p:ext>
            </p:extLst>
          </p:nvPr>
        </p:nvGraphicFramePr>
        <p:xfrm>
          <a:off x="0" y="1619597"/>
          <a:ext cx="1068863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224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764A4C-04B1-43C2-B339-F99777880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B4879D-F9CC-4B2E-88E4-AF3A555B3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738503-2DB3-45A0-8E4D-4D8F129E6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9D7876-D11D-49DB-A9CC-4883640AF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BDEE8D-CCBE-4C37-967B-9FFD07B26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D04CCC-6AB4-42C5-BBB0-A7BA74A85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60D384-3D41-44DC-B585-F6D65DFE4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18861C-45D5-46E4-90CA-095438AA9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EB0FCD-D419-4383-87A1-6944FC731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58A507-D72D-4F8F-B2E3-407D5A01C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7841" y="1468908"/>
            <a:ext cx="10189046" cy="3667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/>
              <a:t>Другие виды соединений </a:t>
            </a:r>
            <a:r>
              <a:rPr lang="en-US" b="1" dirty="0"/>
              <a:t>no</a:t>
            </a:r>
            <a:r>
              <a:rPr lang="ru-RU" b="1" dirty="0"/>
              <a:t> равенству</a:t>
            </a:r>
            <a:r>
              <a:rPr lang="ru-RU" dirty="0"/>
              <a:t>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8619" y="1955394"/>
            <a:ext cx="102682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smtClean="0"/>
              <a:t>SQL</a:t>
            </a:r>
            <a:r>
              <a:rPr lang="ru-RU" b="1" dirty="0" smtClean="0"/>
              <a:t> </a:t>
            </a:r>
            <a:r>
              <a:rPr lang="ru-RU" b="1" dirty="0"/>
              <a:t>позволяет связывать таблицы по любой паре столбцов</a:t>
            </a:r>
            <a:r>
              <a:rPr lang="ru-RU" dirty="0"/>
              <a:t>, </a:t>
            </a:r>
            <a:r>
              <a:rPr lang="en-US" dirty="0" smtClean="0"/>
              <a:t> </a:t>
            </a:r>
            <a:r>
              <a:rPr lang="ru-RU" dirty="0" smtClean="0"/>
              <a:t>которые </a:t>
            </a:r>
            <a:r>
              <a:rPr lang="ru-RU" dirty="0"/>
              <a:t>имеют </a:t>
            </a:r>
            <a:r>
              <a:rPr lang="ru-RU" b="1" dirty="0"/>
              <a:t>сравнимые типы данных</a:t>
            </a:r>
            <a:r>
              <a:rPr lang="ru-RU" dirty="0"/>
              <a:t>, независимо от того, имеет ли эта </a:t>
            </a:r>
            <a:r>
              <a:rPr lang="en-US" dirty="0" smtClean="0"/>
              <a:t> </a:t>
            </a:r>
            <a:r>
              <a:rPr lang="ru-RU" dirty="0" smtClean="0"/>
              <a:t>связь </a:t>
            </a:r>
            <a:r>
              <a:rPr lang="ru-RU" dirty="0"/>
              <a:t>какой-либо смысл. Рассмотрим ряд примеров.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7841" y="2878724"/>
            <a:ext cx="10197022" cy="646331"/>
          </a:xfrm>
          <a:prstGeom prst="rect">
            <a:avLst/>
          </a:prstGeom>
          <a:solidFill>
            <a:srgbClr val="BADF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/>
              <a:t>Запрос </a:t>
            </a:r>
            <a:r>
              <a:rPr lang="ru-RU" b="1" dirty="0" smtClean="0"/>
              <a:t>16. </a:t>
            </a:r>
            <a:r>
              <a:rPr lang="ru-RU" b="1" dirty="0"/>
              <a:t>Если </a:t>
            </a:r>
            <a:r>
              <a:rPr lang="ru-RU" b="1" dirty="0" smtClean="0"/>
              <a:t>название кафедры </a:t>
            </a:r>
            <a:r>
              <a:rPr lang="ru-RU" b="1" dirty="0"/>
              <a:t>совпадает с </a:t>
            </a:r>
            <a:r>
              <a:rPr lang="ru-RU" b="1" dirty="0" smtClean="0"/>
              <a:t>названием дисциплины, то </a:t>
            </a:r>
            <a:r>
              <a:rPr lang="ru-RU" b="1" dirty="0"/>
              <a:t>вывести </a:t>
            </a:r>
            <a:endParaRPr lang="ru-RU" b="1" dirty="0" smtClean="0"/>
          </a:p>
          <a:p>
            <a:pPr eaLnBrk="1" hangingPunct="1"/>
            <a:r>
              <a:rPr lang="ru-RU" b="1" dirty="0" smtClean="0"/>
              <a:t>название этой </a:t>
            </a:r>
            <a:r>
              <a:rPr lang="ru-RU" b="1" dirty="0"/>
              <a:t>кафедры вместе с названием </a:t>
            </a:r>
            <a:r>
              <a:rPr lang="ru-RU" b="1" dirty="0" smtClean="0"/>
              <a:t>соответствующей дисциплины.</a:t>
            </a:r>
            <a:endParaRPr lang="ru-RU" b="1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93627" y="3959901"/>
            <a:ext cx="96827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SELECT d</a:t>
            </a:r>
            <a:r>
              <a:rPr lang="ru-RU" b="1" dirty="0"/>
              <a:t>.</a:t>
            </a:r>
            <a:r>
              <a:rPr lang="en-US" b="1" dirty="0"/>
              <a:t>Name AS</a:t>
            </a:r>
            <a:r>
              <a:rPr lang="ru-RU" b="1" dirty="0"/>
              <a:t> "Название кафедры", </a:t>
            </a:r>
            <a:r>
              <a:rPr lang="en-US" b="1" dirty="0"/>
              <a:t>s</a:t>
            </a:r>
            <a:r>
              <a:rPr lang="ru-RU" b="1" dirty="0" smtClean="0"/>
              <a:t>.</a:t>
            </a:r>
            <a:r>
              <a:rPr lang="en-US" b="1" dirty="0"/>
              <a:t>Name AS</a:t>
            </a:r>
            <a:r>
              <a:rPr lang="ru-RU" b="1" dirty="0"/>
              <a:t> "Название </a:t>
            </a:r>
            <a:r>
              <a:rPr lang="ru-RU" b="1" dirty="0" smtClean="0"/>
              <a:t>дисциплины"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067495" y="4326613"/>
            <a:ext cx="46554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FROM    </a:t>
            </a:r>
            <a:r>
              <a:rPr lang="en-US" b="1" dirty="0" smtClean="0"/>
              <a:t>DEPARTMENT d, SUBJECT s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492598" y="4693326"/>
            <a:ext cx="3275256" cy="369332"/>
          </a:xfrm>
          <a:prstGeom prst="rect">
            <a:avLst/>
          </a:prstGeom>
          <a:solidFill>
            <a:srgbClr val="6AF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WHERE  </a:t>
            </a:r>
            <a:r>
              <a:rPr lang="en-US" b="1" dirty="0" err="1" smtClean="0"/>
              <a:t>d.Name</a:t>
            </a:r>
            <a:r>
              <a:rPr lang="en-US" b="1" dirty="0" smtClean="0"/>
              <a:t>= </a:t>
            </a:r>
            <a:r>
              <a:rPr lang="en-US" b="1" dirty="0" err="1" smtClean="0"/>
              <a:t>s.Name</a:t>
            </a:r>
            <a:r>
              <a:rPr lang="en-US" b="1" dirty="0" smtClean="0"/>
              <a:t>;</a:t>
            </a:r>
            <a:endParaRPr lang="ru-RU" b="1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83856" y="5425619"/>
            <a:ext cx="8713788" cy="641350"/>
          </a:xfrm>
          <a:prstGeom prst="rect">
            <a:avLst/>
          </a:prstGeom>
          <a:solidFill>
            <a:srgbClr val="BADF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/>
              <a:t>Запрос </a:t>
            </a:r>
            <a:r>
              <a:rPr lang="ru-RU" b="1" dirty="0" smtClean="0"/>
              <a:t>17. </a:t>
            </a:r>
            <a:r>
              <a:rPr lang="ru-RU" b="1" dirty="0"/>
              <a:t>Вывести пары названий факультетов и кафедр, у которых </a:t>
            </a:r>
          </a:p>
          <a:p>
            <a:pPr eaLnBrk="1" hangingPunct="1"/>
            <a:r>
              <a:rPr lang="ru-RU" b="1" dirty="0"/>
              <a:t>совпадают номера корпуса.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856731" y="6087944"/>
            <a:ext cx="7380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SELECT f</a:t>
            </a:r>
            <a:r>
              <a:rPr lang="ru-RU" b="1" dirty="0"/>
              <a:t>.</a:t>
            </a:r>
            <a:r>
              <a:rPr lang="en-US" b="1" dirty="0"/>
              <a:t>Name</a:t>
            </a:r>
            <a:r>
              <a:rPr lang="ru-RU" b="1" dirty="0"/>
              <a:t>, </a:t>
            </a:r>
            <a:r>
              <a:rPr lang="en-US" b="1" dirty="0"/>
              <a:t>d</a:t>
            </a:r>
            <a:r>
              <a:rPr lang="ru-RU" b="1" dirty="0"/>
              <a:t>.</a:t>
            </a:r>
            <a:r>
              <a:rPr lang="en-US" b="1" dirty="0"/>
              <a:t>Name AS</a:t>
            </a:r>
            <a:r>
              <a:rPr lang="ru-RU" b="1" dirty="0"/>
              <a:t> "Название кафедры"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461567" y="6470633"/>
            <a:ext cx="4229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FROM FACULTY f, DEPARTMENT d</a:t>
            </a:r>
            <a:endParaRPr lang="ru-RU" b="1" dirty="0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463999" y="6887189"/>
            <a:ext cx="3665538" cy="366713"/>
          </a:xfrm>
          <a:prstGeom prst="rect">
            <a:avLst/>
          </a:prstGeom>
          <a:solidFill>
            <a:srgbClr val="6AF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WHERE </a:t>
            </a:r>
            <a:r>
              <a:rPr lang="en-US" b="1" dirty="0" err="1"/>
              <a:t>f.Building</a:t>
            </a:r>
            <a:r>
              <a:rPr lang="en-US" b="1" dirty="0"/>
              <a:t> = </a:t>
            </a:r>
            <a:r>
              <a:rPr lang="en-US" b="1" dirty="0" err="1"/>
              <a:t>d.Building</a:t>
            </a:r>
            <a:r>
              <a:rPr lang="en-US" b="1" dirty="0"/>
              <a:t>;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237018" y="7240171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07429"/>
            <a:ext cx="10688638" cy="10779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ОПЕРАЦИЙ ЕСТЕСТВЕННОГО СОЕДИНЕНИЯ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Схема 16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3932901398"/>
              </p:ext>
            </p:extLst>
          </p:nvPr>
        </p:nvGraphicFramePr>
        <p:xfrm>
          <a:off x="8997644" y="4509969"/>
          <a:ext cx="1481174" cy="47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>
            <a:hlinkClick r:id="rId8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3173601125"/>
              </p:ext>
            </p:extLst>
          </p:nvPr>
        </p:nvGraphicFramePr>
        <p:xfrm>
          <a:off x="8997644" y="6470633"/>
          <a:ext cx="1481174" cy="47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8479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/>
      <p:bldP spid="14" grpId="0" animBg="1"/>
      <p:bldGraphic spid="17" grpId="0">
        <p:bldAsOne/>
      </p:bldGraphic>
      <p:bldGraphic spid="18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3759" y="1482303"/>
            <a:ext cx="1019403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SQL</a:t>
            </a:r>
            <a:r>
              <a:rPr lang="ru-RU" dirty="0"/>
              <a:t> </a:t>
            </a:r>
            <a:r>
              <a:rPr lang="ru-RU" b="1" dirty="0"/>
              <a:t>позволяет для соединения таблиц использовать любое </a:t>
            </a:r>
            <a:r>
              <a:rPr lang="ru-RU" b="1" dirty="0" smtClean="0"/>
              <a:t>допустимое </a:t>
            </a:r>
            <a:r>
              <a:rPr lang="ru-RU" b="1" dirty="0"/>
              <a:t>для сравнения столбцов условие</a:t>
            </a:r>
            <a:r>
              <a:rPr lang="ru-RU" dirty="0"/>
              <a:t>.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54662" y="3665585"/>
            <a:ext cx="7764538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/>
              <a:t>WHERE   </a:t>
            </a:r>
            <a:r>
              <a:rPr lang="en-US" b="1" dirty="0" err="1"/>
              <a:t>d.Fund</a:t>
            </a:r>
            <a:r>
              <a:rPr lang="en-US" b="1" dirty="0"/>
              <a:t> &gt; </a:t>
            </a:r>
            <a:r>
              <a:rPr lang="en-US" b="1" dirty="0" err="1"/>
              <a:t>t.Salary</a:t>
            </a:r>
            <a:r>
              <a:rPr lang="en-US" b="1" dirty="0"/>
              <a:t> and </a:t>
            </a:r>
            <a:r>
              <a:rPr lang="en-US" b="1" dirty="0" err="1"/>
              <a:t>t.post</a:t>
            </a:r>
            <a:r>
              <a:rPr lang="en-US" b="1" dirty="0" smtClean="0"/>
              <a:t>=‘</a:t>
            </a:r>
            <a:r>
              <a:rPr lang="ru-RU" b="1" dirty="0" smtClean="0"/>
              <a:t>профессор</a:t>
            </a:r>
            <a:r>
              <a:rPr lang="en-US" b="1" dirty="0" smtClean="0"/>
              <a:t>'</a:t>
            </a:r>
            <a:endParaRPr lang="en-US" b="1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14741" y="5941818"/>
            <a:ext cx="4937570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/>
              <a:t>WHERE  </a:t>
            </a:r>
            <a:r>
              <a:rPr lang="en-US" b="1" dirty="0" err="1"/>
              <a:t>d.Building</a:t>
            </a:r>
            <a:r>
              <a:rPr lang="en-US" b="1" dirty="0"/>
              <a:t> </a:t>
            </a:r>
            <a:r>
              <a:rPr lang="en-US" b="1" dirty="0" smtClean="0"/>
              <a:t>!= </a:t>
            </a:r>
            <a:r>
              <a:rPr lang="en-US" b="1" dirty="0" err="1"/>
              <a:t>f.Building</a:t>
            </a:r>
            <a:r>
              <a:rPr lang="en-US" b="1" dirty="0"/>
              <a:t> AND </a:t>
            </a:r>
            <a:endParaRPr lang="ru-RU" dirty="0"/>
          </a:p>
          <a:p>
            <a:pPr algn="ctr" eaLnBrk="1" hangingPunct="1"/>
            <a:r>
              <a:rPr lang="en-US" b="1" dirty="0" smtClean="0"/>
              <a:t>f</a:t>
            </a:r>
            <a:r>
              <a:rPr lang="ru-RU" b="1" dirty="0"/>
              <a:t>.</a:t>
            </a:r>
            <a:r>
              <a:rPr lang="en-US" b="1" dirty="0" smtClean="0"/>
              <a:t>Name</a:t>
            </a:r>
            <a:r>
              <a:rPr lang="ru-RU" b="1" dirty="0" smtClean="0"/>
              <a:t> </a:t>
            </a:r>
            <a:r>
              <a:rPr lang="ru-RU" b="1" dirty="0"/>
              <a:t>= </a:t>
            </a:r>
            <a:r>
              <a:rPr lang="ru-RU" b="1" dirty="0" smtClean="0"/>
              <a:t>‘Гуманитарный';</a:t>
            </a:r>
            <a:endParaRPr lang="ru-RU" b="1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34863" y="2159209"/>
            <a:ext cx="9941496" cy="646331"/>
          </a:xfrm>
          <a:prstGeom prst="rect">
            <a:avLst/>
          </a:prstGeom>
          <a:solidFill>
            <a:srgbClr val="91CD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/>
              <a:t>Запрос </a:t>
            </a:r>
            <a:r>
              <a:rPr lang="ru-RU" b="1" dirty="0" smtClean="0"/>
              <a:t>18. </a:t>
            </a:r>
            <a:r>
              <a:rPr lang="ru-RU" b="1" dirty="0"/>
              <a:t>Вывести названия </a:t>
            </a:r>
            <a:r>
              <a:rPr lang="ru-RU" b="1" dirty="0" smtClean="0"/>
              <a:t>кафедр, </a:t>
            </a:r>
            <a:r>
              <a:rPr lang="ru-RU" b="1" dirty="0"/>
              <a:t>фонд финансирования </a:t>
            </a:r>
            <a:r>
              <a:rPr lang="ru-RU" b="1" dirty="0" smtClean="0"/>
              <a:t>которых больше зарплаты профессоров.</a:t>
            </a:r>
            <a:endParaRPr lang="ru-RU" b="1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347689" y="2889741"/>
            <a:ext cx="43043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SELECT DISTINCT </a:t>
            </a:r>
            <a:r>
              <a:rPr lang="en-US" b="1" dirty="0" err="1" smtClean="0"/>
              <a:t>d.Name</a:t>
            </a:r>
            <a:r>
              <a:rPr lang="ru-RU" b="1" dirty="0" smtClean="0"/>
              <a:t>, </a:t>
            </a:r>
            <a:r>
              <a:rPr lang="en-US" b="1" dirty="0" err="1"/>
              <a:t>d.Fund</a:t>
            </a:r>
            <a:endParaRPr lang="ru-RU" b="1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419127" y="3250104"/>
            <a:ext cx="45913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FROM    </a:t>
            </a:r>
            <a:r>
              <a:rPr lang="en-US" b="1" dirty="0" smtClean="0"/>
              <a:t>DEPARTMENT d</a:t>
            </a:r>
            <a:r>
              <a:rPr lang="ru-RU" b="1" dirty="0" smtClean="0"/>
              <a:t>, </a:t>
            </a:r>
            <a:r>
              <a:rPr lang="en-US" b="1" dirty="0" smtClean="0"/>
              <a:t>TEACHER t</a:t>
            </a:r>
            <a:endParaRPr lang="ru-RU" b="1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34863" y="4173473"/>
            <a:ext cx="9066213" cy="641350"/>
          </a:xfrm>
          <a:prstGeom prst="rect">
            <a:avLst/>
          </a:prstGeom>
          <a:solidFill>
            <a:srgbClr val="91CD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/>
              <a:t>Запрос </a:t>
            </a:r>
            <a:r>
              <a:rPr lang="ru-RU" b="1" dirty="0" smtClean="0"/>
              <a:t>19. </a:t>
            </a:r>
            <a:r>
              <a:rPr lang="ru-RU" b="1" dirty="0"/>
              <a:t>Вывести названия кафедр, которые не расположены в одном </a:t>
            </a:r>
          </a:p>
          <a:p>
            <a:pPr eaLnBrk="1" hangingPunct="1"/>
            <a:r>
              <a:rPr lang="ru-RU" b="1" dirty="0"/>
              <a:t>корпусе с деканатом </a:t>
            </a:r>
            <a:r>
              <a:rPr lang="ru-RU" b="1" dirty="0" smtClean="0"/>
              <a:t>гуманитарного факультета.</a:t>
            </a:r>
            <a:endParaRPr lang="ru-RU" b="1" dirty="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023839" y="4978891"/>
            <a:ext cx="6083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SELECT DISTINCT </a:t>
            </a:r>
            <a:r>
              <a:rPr lang="en-US" b="1" dirty="0" err="1"/>
              <a:t>d.Name</a:t>
            </a:r>
            <a:r>
              <a:rPr lang="en-US" b="1" dirty="0"/>
              <a:t> AS "</a:t>
            </a:r>
            <a:r>
              <a:rPr lang="ru-RU" b="1" dirty="0"/>
              <a:t>Названия</a:t>
            </a:r>
            <a:r>
              <a:rPr lang="en-US" b="1" dirty="0"/>
              <a:t> </a:t>
            </a:r>
            <a:r>
              <a:rPr lang="ru-RU" b="1" dirty="0"/>
              <a:t>кафедр</a:t>
            </a:r>
            <a:r>
              <a:rPr lang="en-US" b="1" dirty="0"/>
              <a:t>"</a:t>
            </a:r>
            <a:endParaRPr lang="ru-RU" b="1" dirty="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023839" y="5410691"/>
            <a:ext cx="4524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FROM    FACULTY f</a:t>
            </a:r>
            <a:r>
              <a:rPr lang="ru-RU" b="1" dirty="0"/>
              <a:t>,</a:t>
            </a:r>
            <a:r>
              <a:rPr lang="en-US" b="1" dirty="0"/>
              <a:t> DEPARTMENT d</a:t>
            </a:r>
            <a:endParaRPr lang="ru-RU" b="1" dirty="0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34862" y="6733906"/>
            <a:ext cx="101940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dirty="0"/>
              <a:t>Однако, в подавляющем большинстве </a:t>
            </a:r>
            <a:r>
              <a:rPr lang="ru-RU" dirty="0" smtClean="0"/>
              <a:t>случаев </a:t>
            </a:r>
            <a:r>
              <a:rPr lang="ru-RU" dirty="0"/>
              <a:t>таблицы соединяются по равенству, а условия по </a:t>
            </a:r>
            <a:r>
              <a:rPr lang="ru-RU" dirty="0" smtClean="0"/>
              <a:t>неравенству </a:t>
            </a:r>
            <a:r>
              <a:rPr lang="ru-RU" dirty="0"/>
              <a:t>используются для дополнительного отбора строк.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37018" y="7278271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-31629" y="152241"/>
            <a:ext cx="10688638" cy="10779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ОПЕРАЦИЙ СОЕДИНЕНИЙ ПО НЕРАВЕНСТВУ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Схема 16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1590612665"/>
              </p:ext>
            </p:extLst>
          </p:nvPr>
        </p:nvGraphicFramePr>
        <p:xfrm>
          <a:off x="9016616" y="3144152"/>
          <a:ext cx="1481174" cy="47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>
            <a:hlinkClick r:id="rId8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1192831154"/>
              </p:ext>
            </p:extLst>
          </p:nvPr>
        </p:nvGraphicFramePr>
        <p:xfrm>
          <a:off x="8998821" y="5673850"/>
          <a:ext cx="1481174" cy="47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6962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/>
      <p:bldP spid="13" grpId="0"/>
      <p:bldP spid="14" grpId="0"/>
      <p:bldGraphic spid="17" grpId="0">
        <p:bldAsOne/>
      </p:bldGraphic>
      <p:bldGraphic spid="18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77586" y="7290922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ОПЕРАЦИЯ САМОСОЕДИНЕНИЯ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044258295"/>
              </p:ext>
            </p:extLst>
          </p:nvPr>
        </p:nvGraphicFramePr>
        <p:xfrm>
          <a:off x="55999" y="1517601"/>
          <a:ext cx="10555351" cy="1471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51658573"/>
              </p:ext>
            </p:extLst>
          </p:nvPr>
        </p:nvGraphicFramePr>
        <p:xfrm>
          <a:off x="519783" y="2878970"/>
          <a:ext cx="10009112" cy="47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4777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A6440A-B6DD-4F2D-93A5-D36DB4BB2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2154B0-1F84-4A38-A108-1FE75AACC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1B1454-E665-4552-BA9E-B8AA209DD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F7D594-374E-4D8E-A27D-1009E994F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228A5E-3657-4866-89A6-312F67A70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184B7B-2BE5-4537-9940-981732F33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7442B3-7A98-4857-ADAA-45092E2FF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3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6494" y="1332593"/>
            <a:ext cx="1037564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indent="457200" algn="just" eaLnBrk="1" hangingPunct="1"/>
            <a:r>
              <a:rPr lang="ru-RU" sz="2000" dirty="0">
                <a:latin typeface="Arial" panose="020B0604020202020204" pitchFamily="34" charset="0"/>
              </a:rPr>
              <a:t>Несмотря на кажущуюся искусственность идеи </a:t>
            </a:r>
            <a:r>
              <a:rPr lang="ru-RU" sz="2000" dirty="0" err="1">
                <a:latin typeface="Arial" panose="020B0604020202020204" pitchFamily="34" charset="0"/>
              </a:rPr>
              <a:t>самосоединения</a:t>
            </a:r>
            <a:r>
              <a:rPr lang="ru-RU" sz="2000" dirty="0">
                <a:latin typeface="Arial" panose="020B0604020202020204" pitchFamily="34" charset="0"/>
              </a:rPr>
              <a:t> таблиц, существует множество запросов, которые требуют именно такого соединения. </a:t>
            </a:r>
          </a:p>
          <a:p>
            <a:pPr indent="457200" algn="just" eaLnBrk="1" hangingPunct="1"/>
            <a:r>
              <a:rPr lang="ru-RU" sz="2000" dirty="0" smtClean="0">
                <a:latin typeface="Arial" panose="020B0604020202020204" pitchFamily="34" charset="0"/>
              </a:rPr>
              <a:t>Например, в одной таблице могут существовать взаимосвязи. </a:t>
            </a:r>
            <a:endParaRPr lang="ru-RU" sz="2000" dirty="0">
              <a:latin typeface="Arial" panose="020B0604020202020204" pitchFamily="34" charset="0"/>
            </a:endParaRPr>
          </a:p>
          <a:p>
            <a:pPr indent="457200" algn="just" eaLnBrk="1" hangingPunct="1"/>
            <a:r>
              <a:rPr lang="ru-RU" sz="2000" dirty="0">
                <a:latin typeface="Arial" panose="020B0604020202020204" pitchFamily="34" charset="0"/>
              </a:rPr>
              <a:t>В одних случаях эти связи являются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явными</a:t>
            </a:r>
            <a:r>
              <a:rPr lang="ru-RU" sz="2000" dirty="0">
                <a:latin typeface="Arial" panose="020B0604020202020204" pitchFamily="34" charset="0"/>
              </a:rPr>
              <a:t>, например, когда </a:t>
            </a:r>
            <a:r>
              <a:rPr lang="ru-RU" sz="2000" b="1" dirty="0">
                <a:latin typeface="Arial" panose="020B0604020202020204" pitchFamily="34" charset="0"/>
              </a:rPr>
              <a:t>внешний ключ ссылается на первичный ключ той же самой таблицы</a:t>
            </a:r>
            <a:r>
              <a:rPr lang="ru-RU" sz="2000" dirty="0">
                <a:latin typeface="Arial" panose="020B0604020202020204" pitchFamily="34" charset="0"/>
              </a:rPr>
              <a:t> (как в случае столбца </a:t>
            </a:r>
            <a:r>
              <a:rPr lang="en-US" sz="2000" dirty="0">
                <a:latin typeface="Arial" panose="020B0604020202020204" pitchFamily="34" charset="0"/>
              </a:rPr>
              <a:t>CHIEF</a:t>
            </a:r>
            <a:r>
              <a:rPr lang="ru-RU" sz="2000" dirty="0">
                <a:latin typeface="Arial" panose="020B0604020202020204" pitchFamily="34" charset="0"/>
              </a:rPr>
              <a:t> таблицы </a:t>
            </a:r>
            <a:r>
              <a:rPr lang="en-US" sz="2000" dirty="0">
                <a:latin typeface="Arial" panose="020B0604020202020204" pitchFamily="34" charset="0"/>
              </a:rPr>
              <a:t>TEACHER</a:t>
            </a:r>
            <a:r>
              <a:rPr lang="ru-RU" sz="2000" dirty="0">
                <a:latin typeface="Arial" panose="020B0604020202020204" pitchFamily="34" charset="0"/>
              </a:rPr>
              <a:t>). </a:t>
            </a:r>
          </a:p>
          <a:p>
            <a:pPr indent="457200" algn="just" eaLnBrk="1" hangingPunct="1"/>
            <a:r>
              <a:rPr lang="ru-RU" sz="2000" dirty="0">
                <a:latin typeface="Arial" panose="020B0604020202020204" pitchFamily="34" charset="0"/>
              </a:rPr>
              <a:t>В других случаях эта связь присутствует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неявно</a:t>
            </a:r>
            <a:r>
              <a:rPr lang="ru-RU" sz="2000" dirty="0">
                <a:latin typeface="Arial" panose="020B0604020202020204" pitchFamily="34" charset="0"/>
              </a:rPr>
              <a:t>, например, кафедры могут быть связаны между собой на основании того свойства, что располагаются в одном корпусе</a:t>
            </a:r>
            <a:r>
              <a:rPr lang="ru-RU" sz="2000" dirty="0" smtClean="0">
                <a:latin typeface="Arial" panose="020B0604020202020204" pitchFamily="34" charset="0"/>
              </a:rPr>
              <a:t>.</a:t>
            </a:r>
          </a:p>
          <a:p>
            <a:pPr indent="457200" algn="just" eaLnBrk="1" hangingPunct="1"/>
            <a:r>
              <a:rPr lang="ru-RU" sz="2000" dirty="0" smtClean="0">
                <a:latin typeface="Arial" panose="020B0604020202020204" pitchFamily="34" charset="0"/>
              </a:rPr>
              <a:t>Для </a:t>
            </a:r>
            <a:r>
              <a:rPr lang="ru-RU" sz="2000" dirty="0">
                <a:latin typeface="Arial" panose="020B0604020202020204" pitchFamily="34" charset="0"/>
              </a:rPr>
              <a:t>ответа на такие запросы следует осуществлять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соединение таблицы со своей копией</a:t>
            </a:r>
            <a:r>
              <a:rPr lang="ru-RU" sz="2000" i="1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77586" y="7290922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ОПЕРАЦИЯ САМОСОЕДИНЕНИЯ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39" y="4874522"/>
            <a:ext cx="6655203" cy="264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64599" y="4646314"/>
            <a:ext cx="2457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Таблица </a:t>
            </a:r>
            <a:r>
              <a:rPr lang="en-US" sz="2000" b="1" dirty="0" smtClean="0"/>
              <a:t>Department</a:t>
            </a:r>
            <a:endParaRPr lang="ru-RU" sz="2000" b="1" dirty="0"/>
          </a:p>
        </p:txBody>
      </p:sp>
      <p:sp>
        <p:nvSpPr>
          <p:cNvPr id="2" name="Овал 1"/>
          <p:cNvSpPr/>
          <p:nvPr/>
        </p:nvSpPr>
        <p:spPr>
          <a:xfrm>
            <a:off x="6064399" y="5046424"/>
            <a:ext cx="360040" cy="3175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061762" y="6973333"/>
            <a:ext cx="360040" cy="3175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061762" y="7214516"/>
            <a:ext cx="360040" cy="3175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8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9743" y="1403573"/>
            <a:ext cx="10369152" cy="646331"/>
          </a:xfrm>
          <a:prstGeom prst="rect">
            <a:avLst/>
          </a:prstGeom>
          <a:solidFill>
            <a:srgbClr val="91CD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>
                <a:latin typeface="Arial" panose="020B0604020202020204" pitchFamily="34" charset="0"/>
              </a:rPr>
              <a:t>Запрос </a:t>
            </a:r>
            <a:r>
              <a:rPr lang="ru-RU" b="1" dirty="0" smtClean="0">
                <a:latin typeface="Arial" panose="020B0604020202020204" pitchFamily="34" charset="0"/>
              </a:rPr>
              <a:t>20. </a:t>
            </a:r>
            <a:r>
              <a:rPr lang="ru-RU" b="1" dirty="0">
                <a:latin typeface="Arial" panose="020B0604020202020204" pitchFamily="34" charset="0"/>
              </a:rPr>
              <a:t>Вывести номера групп, рейтинг которых превышает </a:t>
            </a:r>
            <a:r>
              <a:rPr lang="ru-RU" b="1" dirty="0" smtClean="0">
                <a:latin typeface="Arial" panose="020B0604020202020204" pitchFamily="34" charset="0"/>
              </a:rPr>
              <a:t>рейтинг </a:t>
            </a:r>
            <a:r>
              <a:rPr lang="ru-RU" b="1" dirty="0">
                <a:latin typeface="Arial" panose="020B0604020202020204" pitchFamily="34" charset="0"/>
              </a:rPr>
              <a:t>группы 456 </a:t>
            </a:r>
            <a:r>
              <a:rPr lang="ru-RU" b="1" dirty="0" smtClean="0">
                <a:latin typeface="Arial" panose="020B0604020202020204" pitchFamily="34" charset="0"/>
              </a:rPr>
              <a:t>третьего </a:t>
            </a:r>
            <a:r>
              <a:rPr lang="ru-RU" b="1" dirty="0">
                <a:latin typeface="Arial" panose="020B0604020202020204" pitchFamily="34" charset="0"/>
              </a:rPr>
              <a:t>курса.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9743" y="2051645"/>
            <a:ext cx="27494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SELECT </a:t>
            </a:r>
            <a:r>
              <a:rPr lang="en-US" b="1" dirty="0" err="1">
                <a:latin typeface="Arial" panose="020B0604020202020204" pitchFamily="34" charset="0"/>
              </a:rPr>
              <a:t>searched.Num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10567" y="2338983"/>
            <a:ext cx="6445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FROM   SGROUP given, SGROUP searched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223911" y="2799355"/>
            <a:ext cx="64966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WHERE </a:t>
            </a:r>
            <a:r>
              <a:rPr lang="en-US" b="1" dirty="0" err="1" smtClean="0">
                <a:latin typeface="Arial" panose="020B0604020202020204" pitchFamily="34" charset="0"/>
              </a:rPr>
              <a:t>given.</a:t>
            </a:r>
            <a:r>
              <a:rPr lang="en-US" b="1" dirty="0" err="1">
                <a:latin typeface="Arial" panose="020B0604020202020204" pitchFamily="34" charset="0"/>
              </a:rPr>
              <a:t>N</a:t>
            </a:r>
            <a:r>
              <a:rPr lang="en-US" b="1" dirty="0" err="1" smtClean="0">
                <a:latin typeface="Arial" panose="020B0604020202020204" pitchFamily="34" charset="0"/>
              </a:rPr>
              <a:t>um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</a:rPr>
              <a:t>= </a:t>
            </a:r>
            <a:r>
              <a:rPr lang="ru-RU" b="1" dirty="0" smtClean="0">
                <a:latin typeface="Arial" panose="020B0604020202020204" pitchFamily="34" charset="0"/>
              </a:rPr>
              <a:t>456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</a:rPr>
              <a:t>AND </a:t>
            </a:r>
            <a:r>
              <a:rPr lang="en-US" b="1" dirty="0" err="1" smtClean="0">
                <a:latin typeface="Arial" panose="020B0604020202020204" pitchFamily="34" charset="0"/>
              </a:rPr>
              <a:t>given.Years</a:t>
            </a:r>
            <a:r>
              <a:rPr lang="en-US" b="1" dirty="0" smtClean="0">
                <a:latin typeface="Arial" panose="020B0604020202020204" pitchFamily="34" charset="0"/>
              </a:rPr>
              <a:t>= </a:t>
            </a:r>
            <a:r>
              <a:rPr lang="ru-RU" b="1" dirty="0" smtClean="0">
                <a:latin typeface="Arial" panose="020B0604020202020204" pitchFamily="34" charset="0"/>
              </a:rPr>
              <a:t>3</a:t>
            </a:r>
            <a:r>
              <a:rPr lang="en-US" b="1" dirty="0" smtClean="0">
                <a:latin typeface="Arial" panose="020B0604020202020204" pitchFamily="34" charset="0"/>
              </a:rPr>
              <a:t> AND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</a:rPr>
              <a:t>searched.Rating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</a:rPr>
              <a:t>&gt; </a:t>
            </a:r>
            <a:r>
              <a:rPr lang="en-US" b="1" dirty="0" err="1">
                <a:latin typeface="Arial" panose="020B0604020202020204" pitchFamily="34" charset="0"/>
              </a:rPr>
              <a:t>given.Rating</a:t>
            </a:r>
            <a:r>
              <a:rPr lang="en-US" b="1" dirty="0">
                <a:latin typeface="Arial" panose="020B0604020202020204" pitchFamily="34" charset="0"/>
              </a:rPr>
              <a:t>;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33935" y="3563813"/>
            <a:ext cx="10394960" cy="646331"/>
          </a:xfrm>
          <a:prstGeom prst="rect">
            <a:avLst/>
          </a:prstGeom>
          <a:solidFill>
            <a:srgbClr val="91CD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>
                <a:latin typeface="Arial" panose="020B0604020202020204" pitchFamily="34" charset="0"/>
              </a:rPr>
              <a:t>Запрос </a:t>
            </a:r>
            <a:r>
              <a:rPr lang="ru-RU" b="1" dirty="0" smtClean="0">
                <a:latin typeface="Arial" panose="020B0604020202020204" pitchFamily="34" charset="0"/>
              </a:rPr>
              <a:t>21. </a:t>
            </a:r>
            <a:r>
              <a:rPr lang="ru-RU" b="1" dirty="0">
                <a:latin typeface="Arial" panose="020B0604020202020204" pitchFamily="34" charset="0"/>
              </a:rPr>
              <a:t>Вывести фамилии преподавателей, зарплата которых больше, </a:t>
            </a:r>
            <a:r>
              <a:rPr lang="ru-RU" b="1" dirty="0" smtClean="0">
                <a:latin typeface="Arial" panose="020B0604020202020204" pitchFamily="34" charset="0"/>
              </a:rPr>
              <a:t>чем </a:t>
            </a:r>
            <a:r>
              <a:rPr lang="ru-RU" b="1" dirty="0">
                <a:latin typeface="Arial" panose="020B0604020202020204" pitchFamily="34" charset="0"/>
              </a:rPr>
              <a:t>у преподавателя </a:t>
            </a:r>
            <a:r>
              <a:rPr lang="ru-RU" b="1" dirty="0" err="1" smtClean="0">
                <a:latin typeface="Arial" panose="020B0604020202020204" pitchFamily="34" charset="0"/>
              </a:rPr>
              <a:t>Храмова</a:t>
            </a:r>
            <a:r>
              <a:rPr lang="ru-RU" b="1" dirty="0" smtClean="0">
                <a:latin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10567" y="4210144"/>
            <a:ext cx="26597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SELECT </a:t>
            </a:r>
            <a:r>
              <a:rPr lang="en-US" b="1" dirty="0" err="1">
                <a:latin typeface="Arial" panose="020B0604020202020204" pitchFamily="34" charset="0"/>
              </a:rPr>
              <a:t>needed.Name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83592" y="4641944"/>
            <a:ext cx="50193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FROM    TEACHER needed</a:t>
            </a:r>
            <a:r>
              <a:rPr lang="ru-RU" b="1" dirty="0">
                <a:latin typeface="Arial" panose="020B0604020202020204" pitchFamily="34" charset="0"/>
              </a:rPr>
              <a:t>,</a:t>
            </a:r>
            <a:r>
              <a:rPr lang="en-US" b="1" dirty="0">
                <a:latin typeface="Arial" panose="020B0604020202020204" pitchFamily="34" charset="0"/>
              </a:rPr>
              <a:t> TEACHER given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874408" y="5070838"/>
            <a:ext cx="8965628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WHERE  </a:t>
            </a:r>
            <a:r>
              <a:rPr lang="en-US" b="1" dirty="0" err="1">
                <a:latin typeface="Arial" panose="020B0604020202020204" pitchFamily="34" charset="0"/>
              </a:rPr>
              <a:t>needed.Salary</a:t>
            </a:r>
            <a:r>
              <a:rPr lang="en-US" b="1" dirty="0">
                <a:latin typeface="Arial" panose="020B0604020202020204" pitchFamily="34" charset="0"/>
              </a:rPr>
              <a:t> + </a:t>
            </a:r>
            <a:r>
              <a:rPr lang="en-US" b="1" dirty="0" err="1">
                <a:latin typeface="Arial" panose="020B0604020202020204" pitchFamily="34" charset="0"/>
              </a:rPr>
              <a:t>needed.Rise</a:t>
            </a:r>
            <a:r>
              <a:rPr lang="en-US" b="1" dirty="0">
                <a:latin typeface="Arial" panose="020B0604020202020204" pitchFamily="34" charset="0"/>
              </a:rPr>
              <a:t> &gt; </a:t>
            </a:r>
            <a:r>
              <a:rPr lang="en-US" b="1" dirty="0" err="1">
                <a:latin typeface="Arial" panose="020B0604020202020204" pitchFamily="34" charset="0"/>
              </a:rPr>
              <a:t>given.Salary</a:t>
            </a:r>
            <a:r>
              <a:rPr lang="en-US" b="1" dirty="0">
                <a:latin typeface="Arial" panose="020B0604020202020204" pitchFamily="34" charset="0"/>
              </a:rPr>
              <a:t> + </a:t>
            </a:r>
            <a:r>
              <a:rPr lang="en-US" b="1" dirty="0" err="1">
                <a:latin typeface="Arial" panose="020B0604020202020204" pitchFamily="34" charset="0"/>
              </a:rPr>
              <a:t>given.Rise</a:t>
            </a:r>
            <a:r>
              <a:rPr lang="en-US" b="1" dirty="0">
                <a:latin typeface="Arial" panose="020B0604020202020204" pitchFamily="34" charset="0"/>
              </a:rPr>
              <a:t> AND</a:t>
            </a:r>
            <a:endParaRPr lang="ru-RU" dirty="0">
              <a:latin typeface="Arial" panose="020B0604020202020204" pitchFamily="34" charset="0"/>
            </a:endParaRPr>
          </a:p>
          <a:p>
            <a:pPr eaLnBrk="1" hangingPunct="1"/>
            <a:r>
              <a:rPr lang="en-US" b="1" dirty="0" err="1" smtClean="0">
                <a:latin typeface="Arial" panose="020B0604020202020204" pitchFamily="34" charset="0"/>
              </a:rPr>
              <a:t>given.Name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</a:rPr>
              <a:t>Like ’</a:t>
            </a:r>
            <a:r>
              <a:rPr lang="ru-RU" b="1" dirty="0" smtClean="0">
                <a:latin typeface="Arial" panose="020B0604020202020204" pitchFamily="34" charset="0"/>
              </a:rPr>
              <a:t>Храмов</a:t>
            </a:r>
            <a:r>
              <a:rPr lang="en-US" b="1" dirty="0" smtClean="0">
                <a:latin typeface="Arial" panose="020B0604020202020204" pitchFamily="34" charset="0"/>
              </a:rPr>
              <a:t>%’;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ОПЕРАЦИИ САМОСОЕДИНЕНИЯ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190655" y="7099090"/>
            <a:ext cx="7395999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>
                <a:latin typeface="Arial" panose="020B0604020202020204" pitchFamily="34" charset="0"/>
              </a:rPr>
              <a:t>WHERE  tch1.Name = tch2.Name AND tch1.Post </a:t>
            </a:r>
            <a:r>
              <a:rPr lang="ru-RU" dirty="0" smtClean="0">
                <a:latin typeface="Arial" panose="020B0604020202020204" pitchFamily="34" charset="0"/>
              </a:rPr>
              <a:t>!</a:t>
            </a:r>
            <a:r>
              <a:rPr lang="ru-RU" i="1" dirty="0" smtClean="0">
                <a:latin typeface="Arial" panose="020B0604020202020204" pitchFamily="34" charset="0"/>
              </a:rPr>
              <a:t>=</a:t>
            </a:r>
            <a:r>
              <a:rPr lang="en-US" i="1" dirty="0" smtClean="0">
                <a:latin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</a:rPr>
              <a:t>tch2.Post;</a:t>
            </a: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11614" y="5776731"/>
            <a:ext cx="10394960" cy="641350"/>
          </a:xfrm>
          <a:prstGeom prst="rect">
            <a:avLst/>
          </a:prstGeom>
          <a:solidFill>
            <a:srgbClr val="91CD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>
                <a:latin typeface="Arial" panose="020B0604020202020204" pitchFamily="34" charset="0"/>
              </a:rPr>
              <a:t>Запрос 22. Указать преподавателей-однофамильцев, которые </a:t>
            </a:r>
            <a:r>
              <a:rPr lang="ru-RU" b="1" dirty="0" smtClean="0">
                <a:latin typeface="Arial" panose="020B0604020202020204" pitchFamily="34" charset="0"/>
              </a:rPr>
              <a:t>занимают </a:t>
            </a:r>
            <a:r>
              <a:rPr lang="ru-RU" b="1" dirty="0">
                <a:latin typeface="Arial" panose="020B0604020202020204" pitchFamily="34" charset="0"/>
              </a:rPr>
              <a:t>различные должности.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11614" y="6397444"/>
            <a:ext cx="96027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SELECT </a:t>
            </a:r>
            <a:r>
              <a:rPr lang="en-US" b="1" dirty="0" err="1">
                <a:latin typeface="Arial" panose="020B0604020202020204" pitchFamily="34" charset="0"/>
              </a:rPr>
              <a:t>tch</a:t>
            </a:r>
            <a:r>
              <a:rPr lang="ru-RU" b="1" dirty="0">
                <a:latin typeface="Arial" panose="020B0604020202020204" pitchFamily="34" charset="0"/>
              </a:rPr>
              <a:t>1.</a:t>
            </a:r>
            <a:r>
              <a:rPr lang="en-US" b="1" dirty="0">
                <a:latin typeface="Arial" panose="020B0604020202020204" pitchFamily="34" charset="0"/>
              </a:rPr>
              <a:t>Name AS</a:t>
            </a:r>
            <a:r>
              <a:rPr lang="ru-RU" b="1" dirty="0">
                <a:latin typeface="Arial" panose="020B0604020202020204" pitchFamily="34" charset="0"/>
              </a:rPr>
              <a:t> "</a:t>
            </a:r>
            <a:r>
              <a:rPr lang="ru-RU" b="1" dirty="0" smtClean="0">
                <a:latin typeface="Arial" panose="020B0604020202020204" pitchFamily="34" charset="0"/>
              </a:rPr>
              <a:t>Преподаватели-однофамильцы </a:t>
            </a:r>
            <a:r>
              <a:rPr lang="ru-RU" b="1" dirty="0">
                <a:latin typeface="Arial" panose="020B0604020202020204" pitchFamily="34" charset="0"/>
              </a:rPr>
              <a:t>с </a:t>
            </a:r>
            <a:r>
              <a:rPr lang="ru-RU" b="1" dirty="0" smtClean="0">
                <a:latin typeface="Arial" panose="020B0604020202020204" pitchFamily="34" charset="0"/>
              </a:rPr>
              <a:t>разными </a:t>
            </a:r>
            <a:r>
              <a:rPr lang="ru-RU" b="1" dirty="0">
                <a:latin typeface="Arial" panose="020B0604020202020204" pitchFamily="34" charset="0"/>
              </a:rPr>
              <a:t>должностями"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97004" y="6731067"/>
            <a:ext cx="45576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FROM    TEACHER tch1</a:t>
            </a:r>
            <a:r>
              <a:rPr lang="ru-RU" b="1" dirty="0">
                <a:latin typeface="Arial" panose="020B0604020202020204" pitchFamily="34" charset="0"/>
              </a:rPr>
              <a:t>,</a:t>
            </a:r>
            <a:r>
              <a:rPr lang="en-US" b="1" dirty="0">
                <a:latin typeface="Arial" panose="020B0604020202020204" pitchFamily="34" charset="0"/>
              </a:rPr>
              <a:t> TEACHER tch2</a:t>
            </a:r>
            <a:endParaRPr lang="ru-RU" b="1" dirty="0">
              <a:latin typeface="Arial" panose="020B0604020202020204" pitchFamily="34" charset="0"/>
            </a:endParaRPr>
          </a:p>
        </p:txBody>
      </p:sp>
      <p:graphicFrame>
        <p:nvGraphicFramePr>
          <p:cNvPr id="19" name="Схема 18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2530038486"/>
              </p:ext>
            </p:extLst>
          </p:nvPr>
        </p:nvGraphicFramePr>
        <p:xfrm>
          <a:off x="8973784" y="2523649"/>
          <a:ext cx="1481174" cy="47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Схема 19">
            <a:hlinkClick r:id="rId8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20714387"/>
              </p:ext>
            </p:extLst>
          </p:nvPr>
        </p:nvGraphicFramePr>
        <p:xfrm>
          <a:off x="8973784" y="4641944"/>
          <a:ext cx="1481174" cy="47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1" name="Схема 20">
            <a:hlinkClick r:id="rId14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1206639949"/>
              </p:ext>
            </p:extLst>
          </p:nvPr>
        </p:nvGraphicFramePr>
        <p:xfrm>
          <a:off x="8973784" y="6977600"/>
          <a:ext cx="1481174" cy="47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28450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build="p" animBg="1"/>
      <p:bldP spid="10" grpId="0" animBg="1"/>
      <p:bldP spid="11" grpId="0"/>
      <p:bldP spid="12" grpId="0"/>
      <p:bldP spid="13" grpId="0" build="p" animBg="1"/>
      <p:bldP spid="15" grpId="0" animBg="1"/>
      <p:bldP spid="16" grpId="0" animBg="1"/>
      <p:bldP spid="17" grpId="0"/>
      <p:bldP spid="18" grpId="0"/>
      <p:bldGraphic spid="19" grpId="0">
        <p:bldAsOne/>
      </p:bldGraphic>
      <p:bldGraphic spid="20" grpId="0">
        <p:bldAsOne/>
      </p:bldGraphic>
      <p:bldGraphic spid="21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5385" y="5595133"/>
            <a:ext cx="1002941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07950" eaLnBrk="0" hangingPunct="0">
              <a:tabLst>
                <a:tab pos="5651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5651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5651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5651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5651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1079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l"/>
              </a:tabLst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При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самосоединении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по равенству можно получить 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симметричную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результирующую таблицу.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</a:p>
          <a:p>
            <a:pPr marL="0" marR="0" lvl="0" indent="1079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l"/>
              </a:tabLst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Суть симметричности заключается в том, что в таблице содержатся строки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:</a:t>
            </a:r>
          </a:p>
          <a:p>
            <a:pPr marL="0" marR="0" lvl="0" indent="1079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l"/>
              </a:tabLst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 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- с одинаковыми значениями всех столбцов;</a:t>
            </a:r>
          </a:p>
          <a:p>
            <a:pPr marL="0" marR="0" lvl="0" indent="1079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l"/>
              </a:tabLst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  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- со всеми возможными перестановками значений столбцов.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75767" y="1475581"/>
            <a:ext cx="10081120" cy="707886"/>
          </a:xfrm>
          <a:prstGeom prst="rect">
            <a:avLst/>
          </a:prstGeom>
          <a:solidFill>
            <a:srgbClr val="91CD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Запрос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23.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Вывести названия кафедр, располагающихся в том же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корпусе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, что и кафедра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массовых коммуникаций.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75767" y="2294266"/>
            <a:ext cx="2938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SELECT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needed.Name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26592" y="2654628"/>
            <a:ext cx="65037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FROM  DEPARTMENT needed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DEPARTMENT given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92569" y="3141201"/>
            <a:ext cx="606958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WHERE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needed.Building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=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given.Building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AND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given.Name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=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‘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Массовых коммуникаций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';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9026" y="7251194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 smtClean="0">
                <a:solidFill>
                  <a:prstClr val="black"/>
                </a:solidFill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cs typeface="Arial" charset="0"/>
              </a:rPr>
              <a:t>.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2703" y="118855"/>
            <a:ext cx="10688638" cy="10779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СИММЕТРИЧНОЕ САМОСОЕДИНЕНИЕ И УДАЛЕНИЕ ИЗБЫТОЧНОСТИ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3680" y="4060318"/>
            <a:ext cx="10081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7950" defTabSz="914400" fontAlgn="base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/>
            </a:pP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</a:rPr>
              <a:t>Обратите внимание, что в результат включена и сама кафедра лингвистики. Для того чтобы избавиться от ненужной результирующей строки, следует добавить условие отбора: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46297" y="4963903"/>
            <a:ext cx="567014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needed</a:t>
            </a:r>
            <a:r>
              <a:rPr lang="ru-RU" sz="2000" b="1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Name</a:t>
            </a:r>
            <a:r>
              <a:rPr lang="ru-RU" sz="2000" b="1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!= 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'</a:t>
            </a:r>
            <a:r>
              <a:rPr lang="ru-RU" sz="2000" b="1" kern="0" dirty="0">
                <a:solidFill>
                  <a:srgbClr val="000000"/>
                </a:solidFill>
                <a:latin typeface="Arial" panose="020B0604020202020204" pitchFamily="34" charset="0"/>
              </a:rPr>
              <a:t>Массовых коммуникаций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'</a:t>
            </a:r>
            <a:endParaRPr lang="ru-RU" sz="2000" dirty="0"/>
          </a:p>
        </p:txBody>
      </p:sp>
      <p:graphicFrame>
        <p:nvGraphicFramePr>
          <p:cNvPr id="11" name="Схема 10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23326702"/>
              </p:ext>
            </p:extLst>
          </p:nvPr>
        </p:nvGraphicFramePr>
        <p:xfrm>
          <a:off x="8973784" y="2523649"/>
          <a:ext cx="1481174" cy="47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911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/>
      <p:bldP spid="9" grpId="0"/>
      <p:bldP spid="10" grpId="0" animBg="1"/>
      <p:bldP spid="3" grpId="0"/>
      <p:bldP spid="14" grpId="0" animBg="1"/>
      <p:bldGraphic spid="11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09026" y="7251194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 smtClean="0">
                <a:solidFill>
                  <a:prstClr val="black"/>
                </a:solidFill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cs typeface="Arial" charset="0"/>
              </a:rPr>
              <a:t>.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2703" y="118855"/>
            <a:ext cx="10688638" cy="10779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СИММЕТРИЧНОЕ САМОСОЕДИНЕНИЕ И УДАЛЕНИЕ ИЗБЫТОЧНОСТИ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63649219"/>
              </p:ext>
            </p:extLst>
          </p:nvPr>
        </p:nvGraphicFramePr>
        <p:xfrm>
          <a:off x="232446" y="1404584"/>
          <a:ext cx="10369152" cy="1439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4304247"/>
              </p:ext>
            </p:extLst>
          </p:nvPr>
        </p:nvGraphicFramePr>
        <p:xfrm>
          <a:off x="1758302" y="3545766"/>
          <a:ext cx="7125759" cy="115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3997" y="2865379"/>
            <a:ext cx="10054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32000" algn="just" defTabSz="914400" fontAlgn="base">
              <a:tabLst>
                <a:tab pos="565150" algn="l"/>
              </a:tabLst>
              <a:defRPr/>
            </a:pPr>
            <a:r>
              <a:rPr lang="ru-RU" sz="2000" b="1" kern="0" dirty="0">
                <a:solidFill>
                  <a:srgbClr val="000000"/>
                </a:solidFill>
                <a:latin typeface="Arial" panose="020B0604020202020204" pitchFamily="34" charset="0"/>
              </a:rPr>
              <a:t>Суть симметричности заключается в том, что в таблице содержатся строки</a:t>
            </a: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118105914"/>
              </p:ext>
            </p:extLst>
          </p:nvPr>
        </p:nvGraphicFramePr>
        <p:xfrm>
          <a:off x="293997" y="4738286"/>
          <a:ext cx="10211761" cy="100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882908199"/>
              </p:ext>
            </p:extLst>
          </p:nvPr>
        </p:nvGraphicFramePr>
        <p:xfrm>
          <a:off x="100117" y="5693355"/>
          <a:ext cx="10428778" cy="190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91311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  <p:bldP spid="5" grpId="0"/>
      <p:bldGraphic spid="16" grpId="0">
        <p:bldAsOne/>
      </p:bldGraphic>
      <p:bldGraphic spid="17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9742" y="3378274"/>
            <a:ext cx="7732707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dirty="0">
                <a:latin typeface="Arial" panose="020B0604020202020204" pitchFamily="34" charset="0"/>
              </a:rPr>
              <a:t>Результирующая</a:t>
            </a:r>
            <a:r>
              <a:rPr lang="ru-RU" b="1" dirty="0">
                <a:latin typeface="Arial" panose="020B0604020202020204" pitchFamily="34" charset="0"/>
              </a:rPr>
              <a:t> таблица оказалась симметричной</a:t>
            </a:r>
            <a:r>
              <a:rPr lang="ru-RU" dirty="0">
                <a:latin typeface="Arial" panose="020B0604020202020204" pitchFamily="34" charset="0"/>
              </a:rPr>
              <a:t>, и в связи с этим содержит </a:t>
            </a:r>
            <a:r>
              <a:rPr lang="ru-RU" b="1" dirty="0">
                <a:latin typeface="Arial" panose="020B0604020202020204" pitchFamily="34" charset="0"/>
              </a:rPr>
              <a:t>избыточные строки</a:t>
            </a:r>
            <a:r>
              <a:rPr lang="ru-RU" dirty="0">
                <a:latin typeface="Arial" panose="020B0604020202020204" pitchFamily="34" charset="0"/>
              </a:rPr>
              <a:t> - пару групп (307,307), </a:t>
            </a:r>
            <a:r>
              <a:rPr lang="ru-RU" dirty="0" smtClean="0">
                <a:latin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</a:rPr>
              <a:t>307,408) и (408,307).</a:t>
            </a:r>
          </a:p>
          <a:p>
            <a:pPr eaLnBrk="1" hangingPunct="1"/>
            <a:r>
              <a:rPr lang="ru-RU" dirty="0" smtClean="0">
                <a:latin typeface="Arial" panose="020B0604020202020204" pitchFamily="34" charset="0"/>
              </a:rPr>
              <a:t>Устраним избыточность – добавим дополнительное ограничение, а именно чтобы </a:t>
            </a:r>
            <a:r>
              <a:rPr lang="ru-RU" b="1" dirty="0">
                <a:latin typeface="Arial" panose="020B0604020202020204" pitchFamily="34" charset="0"/>
              </a:rPr>
              <a:t>первое выдаваемое значение было меньше </a:t>
            </a:r>
            <a:r>
              <a:rPr lang="ru-RU" b="1" dirty="0" smtClean="0">
                <a:latin typeface="Arial" panose="020B0604020202020204" pitchFamily="34" charset="0"/>
              </a:rPr>
              <a:t>другого</a:t>
            </a:r>
            <a:r>
              <a:rPr lang="ru-RU" dirty="0">
                <a:latin typeface="Arial" panose="020B0604020202020204" pitchFamily="34" charset="0"/>
              </a:rPr>
              <a:t>: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9743" y="1499177"/>
            <a:ext cx="10440500" cy="400110"/>
          </a:xfrm>
          <a:prstGeom prst="rect">
            <a:avLst/>
          </a:prstGeom>
          <a:solidFill>
            <a:srgbClr val="91CD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dirty="0">
                <a:latin typeface="Arial" panose="020B0604020202020204" pitchFamily="34" charset="0"/>
              </a:rPr>
              <a:t>Запрос </a:t>
            </a:r>
            <a:r>
              <a:rPr lang="ru-RU" sz="2000" b="1" dirty="0" smtClean="0">
                <a:latin typeface="Arial" panose="020B0604020202020204" pitchFamily="34" charset="0"/>
              </a:rPr>
              <a:t>24. </a:t>
            </a:r>
            <a:r>
              <a:rPr lang="ru-RU" sz="2000" b="1" dirty="0">
                <a:latin typeface="Arial" panose="020B0604020202020204" pitchFamily="34" charset="0"/>
              </a:rPr>
              <a:t>Вывести пары номеров групп, которые принадлежат одной </a:t>
            </a:r>
            <a:r>
              <a:rPr lang="ru-RU" sz="2000" b="1" dirty="0" smtClean="0">
                <a:latin typeface="Arial" panose="020B0604020202020204" pitchFamily="34" charset="0"/>
              </a:rPr>
              <a:t>кафедре</a:t>
            </a:r>
            <a:r>
              <a:rPr lang="ru-RU" sz="20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9743" y="2123653"/>
            <a:ext cx="463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Arial" panose="020B0604020202020204" pitchFamily="34" charset="0"/>
              </a:rPr>
              <a:t>SELECT </a:t>
            </a:r>
            <a:r>
              <a:rPr lang="en-US" sz="2000" b="1" dirty="0" err="1" smtClean="0">
                <a:latin typeface="Arial" panose="020B0604020202020204" pitchFamily="34" charset="0"/>
              </a:rPr>
              <a:t>g1.Nu</a:t>
            </a:r>
            <a:r>
              <a:rPr lang="en-US" sz="2000" b="1" dirty="0" err="1">
                <a:latin typeface="Arial" panose="020B0604020202020204" pitchFamily="34" charset="0"/>
              </a:rPr>
              <a:t>m</a:t>
            </a:r>
            <a:r>
              <a:rPr lang="en-US" sz="2000" b="1" dirty="0" smtClean="0">
                <a:latin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</a:rPr>
              <a:t>g2.Num, g1.DepFK</a:t>
            </a:r>
            <a:endParaRPr lang="ru-RU" sz="2000" b="1" dirty="0"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10568" y="2483693"/>
            <a:ext cx="42486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Arial" panose="020B0604020202020204" pitchFamily="34" charset="0"/>
              </a:rPr>
              <a:t>FROM   SGROUP g1, SGROUP g2</a:t>
            </a:r>
            <a:endParaRPr lang="ru-RU" sz="2000" b="1" dirty="0"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47655" y="2934404"/>
            <a:ext cx="398538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Arial" panose="020B0604020202020204" pitchFamily="34" charset="0"/>
              </a:rPr>
              <a:t>WHERE g1.DepFK = g2.DepFK;</a:t>
            </a:r>
            <a:endParaRPr lang="ru-RU" sz="2000" b="1" dirty="0">
              <a:latin typeface="Arial" panose="020B0604020202020204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81272" y="6175893"/>
            <a:ext cx="6181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dirty="0" smtClean="0">
                <a:latin typeface="Arial" panose="020B0604020202020204" pitchFamily="34" charset="0"/>
              </a:rPr>
              <a:t>Полностью условие </a:t>
            </a:r>
            <a:r>
              <a:rPr lang="ru-RU" sz="2000" dirty="0" err="1" smtClean="0">
                <a:latin typeface="Arial" panose="020B0604020202020204" pitchFamily="34" charset="0"/>
              </a:rPr>
              <a:t>самосоединения</a:t>
            </a:r>
            <a:r>
              <a:rPr lang="ru-RU" sz="2000" dirty="0" smtClean="0">
                <a:latin typeface="Arial" panose="020B0604020202020204" pitchFamily="34" charset="0"/>
              </a:rPr>
              <a:t> будет таким:</a:t>
            </a:r>
            <a:endParaRPr lang="ru-RU" sz="2000" dirty="0">
              <a:latin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023839" y="6719612"/>
            <a:ext cx="663527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Arial" panose="020B0604020202020204" pitchFamily="34" charset="0"/>
              </a:rPr>
              <a:t>WHERE  g1.DepFK=g2.DepFK AND g1.Num&lt;g2.Num;</a:t>
            </a:r>
            <a:endParaRPr lang="ru-RU" sz="2000" b="1" dirty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77586" y="7257707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СИММЕТРИЧНОЕ САМОСОЕДИНЕНИЕ И УДАЛЕНИЕ ИЗБЫТОЧНОСТИ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2878" y="5180476"/>
            <a:ext cx="221567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</a:rPr>
              <a:t>g1.Num&lt;g2.Num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9739" y="5665789"/>
            <a:ext cx="5437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</a:rPr>
              <a:t>Тогда результат получится ассиметричным. </a:t>
            </a:r>
          </a:p>
        </p:txBody>
      </p:sp>
      <p:graphicFrame>
        <p:nvGraphicFramePr>
          <p:cNvPr id="17" name="Схема 16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637178618"/>
              </p:ext>
            </p:extLst>
          </p:nvPr>
        </p:nvGraphicFramePr>
        <p:xfrm>
          <a:off x="8973784" y="2523649"/>
          <a:ext cx="1481174" cy="47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4053206852"/>
              </p:ext>
            </p:extLst>
          </p:nvPr>
        </p:nvGraphicFramePr>
        <p:xfrm>
          <a:off x="9056669" y="6339671"/>
          <a:ext cx="1481174" cy="47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0680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  <p:bldP spid="10" grpId="0" animBg="1"/>
      <p:bldP spid="12" grpId="0"/>
      <p:bldP spid="13" grpId="0" animBg="1"/>
      <p:bldP spid="3" grpId="0" animBg="1"/>
      <p:bldP spid="16" grpId="0"/>
      <p:bldGraphic spid="17" grpId="0">
        <p:bldAsOne/>
      </p:bldGraphic>
      <p:bldGraphic spid="18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31751" y="1460952"/>
            <a:ext cx="1018837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b="1" dirty="0" err="1">
                <a:latin typeface="Arial" panose="020B0604020202020204" pitchFamily="34" charset="0"/>
              </a:rPr>
              <a:t>Самосоединение</a:t>
            </a:r>
            <a:r>
              <a:rPr lang="ru-RU" b="1" dirty="0">
                <a:latin typeface="Arial" panose="020B0604020202020204" pitchFamily="34" charset="0"/>
              </a:rPr>
              <a:t> и другие соединения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31751" y="1971325"/>
            <a:ext cx="1018837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>
                <a:latin typeface="Arial" panose="020B0604020202020204" pitchFamily="34" charset="0"/>
              </a:rPr>
              <a:t>Таблица может соединяться одновременно со своей копией и другими таблицами. 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03759" y="2377724"/>
            <a:ext cx="10116369" cy="641350"/>
          </a:xfrm>
          <a:prstGeom prst="rect">
            <a:avLst/>
          </a:prstGeom>
          <a:solidFill>
            <a:srgbClr val="91CD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>
                <a:latin typeface="Arial" panose="020B0604020202020204" pitchFamily="34" charset="0"/>
              </a:rPr>
              <a:t>Запрос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</a:rPr>
              <a:t>2</a:t>
            </a:r>
            <a:r>
              <a:rPr lang="ru-RU" b="1" dirty="0" smtClean="0">
                <a:latin typeface="Arial" panose="020B0604020202020204" pitchFamily="34" charset="0"/>
              </a:rPr>
              <a:t>5. </a:t>
            </a:r>
            <a:r>
              <a:rPr lang="ru-RU" b="1" dirty="0">
                <a:latin typeface="Arial" panose="020B0604020202020204" pitchFamily="34" charset="0"/>
              </a:rPr>
              <a:t>Вывести пары преподавателей, которые читают одинаковые </a:t>
            </a:r>
            <a:endParaRPr lang="en-US" b="1" dirty="0">
              <a:latin typeface="Arial" panose="020B0604020202020204" pitchFamily="34" charset="0"/>
            </a:endParaRPr>
          </a:p>
          <a:p>
            <a:pPr eaLnBrk="1" hangingPunct="1"/>
            <a:r>
              <a:rPr lang="ru-RU" b="1" dirty="0">
                <a:latin typeface="Arial" panose="020B0604020202020204" pitchFamily="34" charset="0"/>
              </a:rPr>
              <a:t>дисциплины в один и тот же день с указанием дисциплины и дня.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96502" y="3232037"/>
            <a:ext cx="9612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SELECT t1.Name AS </a:t>
            </a:r>
            <a:r>
              <a:rPr lang="ru-RU" b="1" dirty="0">
                <a:latin typeface="Arial" panose="020B0604020202020204" pitchFamily="34" charset="0"/>
              </a:rPr>
              <a:t>ФИ</a:t>
            </a:r>
            <a:r>
              <a:rPr lang="en-US" b="1" dirty="0">
                <a:latin typeface="Arial" panose="020B0604020202020204" pitchFamily="34" charset="0"/>
              </a:rPr>
              <a:t>01, t2.Name AS </a:t>
            </a:r>
            <a:r>
              <a:rPr lang="ru-RU" b="1" dirty="0">
                <a:latin typeface="Arial" panose="020B0604020202020204" pitchFamily="34" charset="0"/>
              </a:rPr>
              <a:t>ФИО</a:t>
            </a:r>
            <a:r>
              <a:rPr lang="en-US" b="1" dirty="0">
                <a:latin typeface="Arial" panose="020B0604020202020204" pitchFamily="34" charset="0"/>
              </a:rPr>
              <a:t>2, </a:t>
            </a:r>
            <a:r>
              <a:rPr lang="en-US" b="1" dirty="0" err="1">
                <a:latin typeface="Arial" panose="020B0604020202020204" pitchFamily="34" charset="0"/>
              </a:rPr>
              <a:t>s.Name</a:t>
            </a:r>
            <a:r>
              <a:rPr lang="en-US" b="1" dirty="0">
                <a:latin typeface="Arial" panose="020B0604020202020204" pitchFamily="34" charset="0"/>
              </a:rPr>
              <a:t> AS </a:t>
            </a:r>
            <a:r>
              <a:rPr lang="ru-RU" b="1" dirty="0">
                <a:latin typeface="Arial" panose="020B0604020202020204" pitchFamily="34" charset="0"/>
              </a:rPr>
              <a:t>Предмет</a:t>
            </a:r>
            <a:r>
              <a:rPr lang="en-US" b="1" dirty="0">
                <a:latin typeface="Arial" panose="020B0604020202020204" pitchFamily="34" charset="0"/>
              </a:rPr>
              <a:t>, l1.Day AS </a:t>
            </a:r>
            <a:r>
              <a:rPr lang="ru-RU" b="1" dirty="0">
                <a:latin typeface="Arial" panose="020B0604020202020204" pitchFamily="34" charset="0"/>
              </a:rPr>
              <a:t>День</a:t>
            </a:r>
            <a:r>
              <a:rPr lang="en-US" dirty="0">
                <a:latin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33626" y="3681587"/>
            <a:ext cx="83279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FROM   LECTURE l1, LECTURE l2, TEACHER t1, TEACHER t2, SUBJECT 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807815" y="4184824"/>
            <a:ext cx="383733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WHERE  </a:t>
            </a:r>
            <a:r>
              <a:rPr lang="en-US" b="1" dirty="0" err="1">
                <a:latin typeface="Arial" panose="020B0604020202020204" pitchFamily="34" charset="0"/>
              </a:rPr>
              <a:t>l1.SbjFK</a:t>
            </a:r>
            <a:r>
              <a:rPr lang="en-US" b="1" dirty="0">
                <a:latin typeface="Arial" panose="020B0604020202020204" pitchFamily="34" charset="0"/>
              </a:rPr>
              <a:t> = </a:t>
            </a:r>
            <a:r>
              <a:rPr lang="en-US" b="1" dirty="0" err="1">
                <a:latin typeface="Arial" panose="020B0604020202020204" pitchFamily="34" charset="0"/>
              </a:rPr>
              <a:t>l2.SbjFK</a:t>
            </a:r>
            <a:r>
              <a:rPr lang="en-US" b="1" dirty="0">
                <a:latin typeface="Arial" panose="020B0604020202020204" pitchFamily="34" charset="0"/>
              </a:rPr>
              <a:t> AND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807815" y="4761086"/>
            <a:ext cx="2388218" cy="369332"/>
          </a:xfrm>
          <a:prstGeom prst="rect">
            <a:avLst/>
          </a:prstGeom>
          <a:solidFill>
            <a:srgbClr val="79FF7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err="1" smtClean="0">
                <a:latin typeface="Arial" panose="020B0604020202020204" pitchFamily="34" charset="0"/>
              </a:rPr>
              <a:t>l1.da</a:t>
            </a:r>
            <a:r>
              <a:rPr lang="en-US" b="1" dirty="0" err="1">
                <a:latin typeface="Arial" panose="020B0604020202020204" pitchFamily="34" charset="0"/>
              </a:rPr>
              <a:t>y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</a:rPr>
              <a:t>= </a:t>
            </a:r>
            <a:r>
              <a:rPr lang="en-US" b="1" dirty="0" err="1" smtClean="0">
                <a:latin typeface="Arial" panose="020B0604020202020204" pitchFamily="34" charset="0"/>
              </a:rPr>
              <a:t>l2.day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</a:rPr>
              <a:t>AND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807815" y="5408786"/>
            <a:ext cx="6066469" cy="369332"/>
          </a:xfrm>
          <a:prstGeom prst="rect">
            <a:avLst/>
          </a:prstGeom>
          <a:solidFill>
            <a:srgbClr val="6AF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L1.TchFK = t1.TChPK </a:t>
            </a:r>
            <a:r>
              <a:rPr lang="en-US" b="1" dirty="0" err="1">
                <a:latin typeface="Arial" panose="020B0604020202020204" pitchFamily="34" charset="0"/>
              </a:rPr>
              <a:t>ANd</a:t>
            </a:r>
            <a:r>
              <a:rPr lang="en-US" b="1" dirty="0">
                <a:latin typeface="Arial" panose="020B0604020202020204" pitchFamily="34" charset="0"/>
              </a:rPr>
              <a:t>    l2.TchFK = t2.TchPK AND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2500090" y="6129511"/>
            <a:ext cx="290977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L1.SbjFK = </a:t>
            </a:r>
            <a:r>
              <a:rPr lang="en-US" b="1" dirty="0" err="1">
                <a:latin typeface="Arial" panose="020B0604020202020204" pitchFamily="34" charset="0"/>
              </a:rPr>
              <a:t>S.SdjPK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</a:rPr>
              <a:t>AND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3003328" y="6886749"/>
            <a:ext cx="2319866" cy="369332"/>
          </a:xfrm>
          <a:prstGeom prst="rect">
            <a:avLst/>
          </a:prstGeom>
          <a:solidFill>
            <a:srgbClr val="BADF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err="1">
                <a:latin typeface="Arial" panose="020B0604020202020204" pitchFamily="34" charset="0"/>
              </a:rPr>
              <a:t>t1.Name</a:t>
            </a:r>
            <a:r>
              <a:rPr lang="en-US" b="1" dirty="0">
                <a:latin typeface="Arial" panose="020B0604020202020204" pitchFamily="34" charset="0"/>
              </a:rPr>
              <a:t> &lt; </a:t>
            </a:r>
            <a:r>
              <a:rPr lang="en-US" b="1" dirty="0" err="1">
                <a:latin typeface="Arial" panose="020B0604020202020204" pitchFamily="34" charset="0"/>
              </a:rPr>
              <a:t>t2.Name</a:t>
            </a:r>
            <a:r>
              <a:rPr lang="en-US" b="1" dirty="0">
                <a:latin typeface="Arial" panose="020B0604020202020204" pitchFamily="34" charset="0"/>
              </a:rPr>
              <a:t>;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308378" y="4035599"/>
            <a:ext cx="4392612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 i="1" dirty="0"/>
              <a:t>соединение таблицы </a:t>
            </a:r>
            <a:r>
              <a:rPr lang="en-US" sz="1600" i="1" dirty="0"/>
              <a:t>LECTURE</a:t>
            </a:r>
            <a:r>
              <a:rPr lang="ru-RU" sz="1600" i="1" dirty="0"/>
              <a:t> со своей </a:t>
            </a:r>
            <a:endParaRPr lang="en-US" sz="1600" i="1" dirty="0"/>
          </a:p>
          <a:p>
            <a:pPr eaLnBrk="1" hangingPunct="1"/>
            <a:r>
              <a:rPr lang="ru-RU" sz="1600" i="1" dirty="0"/>
              <a:t>копией по равенству номера предмета</a:t>
            </a:r>
            <a:r>
              <a:rPr lang="ru-RU" sz="1600" dirty="0"/>
              <a:t> 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5333778" y="4688061"/>
            <a:ext cx="4618037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 i="1" dirty="0"/>
              <a:t>ограничение результата по равенству дней </a:t>
            </a:r>
            <a:endParaRPr lang="en-US" sz="1600" i="1" dirty="0"/>
          </a:p>
          <a:p>
            <a:pPr eaLnBrk="1" hangingPunct="1"/>
            <a:r>
              <a:rPr lang="ru-RU" sz="1600" i="1" dirty="0"/>
              <a:t>в обеих таблицах </a:t>
            </a: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7359428" y="5337349"/>
            <a:ext cx="2665412" cy="835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 i="1" dirty="0"/>
              <a:t>Условие соединения </a:t>
            </a:r>
          </a:p>
          <a:p>
            <a:pPr eaLnBrk="1" hangingPunct="1"/>
            <a:r>
              <a:rPr lang="ru-RU" sz="1600" i="1" dirty="0"/>
              <a:t>копий таблиц TEACHER  </a:t>
            </a:r>
          </a:p>
          <a:p>
            <a:pPr eaLnBrk="1" hangingPunct="1"/>
            <a:r>
              <a:rPr lang="ru-RU" sz="1600" i="1" dirty="0"/>
              <a:t>с таблицей LECTURE </a:t>
            </a: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5630640" y="6200949"/>
            <a:ext cx="432117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 i="1"/>
              <a:t>условие соединения </a:t>
            </a:r>
          </a:p>
          <a:p>
            <a:pPr eaLnBrk="1" hangingPunct="1"/>
            <a:r>
              <a:rPr lang="ru-RU" sz="1600" i="1"/>
              <a:t>таблицы LECTURE с таблицей </a:t>
            </a:r>
            <a:r>
              <a:rPr lang="en-US" sz="1600" i="1"/>
              <a:t>SABJECT</a:t>
            </a:r>
            <a:endParaRPr lang="ru-RU" sz="1600" i="1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5811615" y="6907386"/>
            <a:ext cx="290353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 i="1" dirty="0"/>
              <a:t>условие асимметричности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33707" y="7306682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0" y="106273"/>
            <a:ext cx="10688638" cy="10779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СИММЕТРИЧНОГО САМОСОЕДИНЕНИЯ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Схема 24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157904260"/>
              </p:ext>
            </p:extLst>
          </p:nvPr>
        </p:nvGraphicFramePr>
        <p:xfrm>
          <a:off x="303759" y="6741333"/>
          <a:ext cx="1481174" cy="47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36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Graphic spid="25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471" y="3275781"/>
            <a:ext cx="10225136" cy="369332"/>
          </a:xfrm>
          <a:prstGeom prst="rect">
            <a:avLst/>
          </a:prstGeom>
          <a:solidFill>
            <a:srgbClr val="91CD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>
                <a:latin typeface="Arial" panose="020B0604020202020204" pitchFamily="34" charset="0"/>
              </a:rPr>
              <a:t>Запрос </a:t>
            </a:r>
            <a:r>
              <a:rPr lang="ru-RU" b="1" dirty="0" smtClean="0">
                <a:latin typeface="Arial" panose="020B0604020202020204" pitchFamily="34" charset="0"/>
              </a:rPr>
              <a:t>26. </a:t>
            </a:r>
            <a:r>
              <a:rPr lang="ru-RU" b="1" dirty="0">
                <a:latin typeface="Arial" panose="020B0604020202020204" pitchFamily="34" charset="0"/>
              </a:rPr>
              <a:t>Вывести фамилии всех преподавателей, </a:t>
            </a:r>
            <a:r>
              <a:rPr lang="ru-RU" b="1" dirty="0" smtClean="0">
                <a:latin typeface="Arial" panose="020B0604020202020204" pitchFamily="34" charset="0"/>
              </a:rPr>
              <a:t>подчиненных </a:t>
            </a:r>
            <a:r>
              <a:rPr lang="ru-RU" b="1" dirty="0">
                <a:latin typeface="Arial" panose="020B0604020202020204" pitchFamily="34" charset="0"/>
              </a:rPr>
              <a:t>Сидорову.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31751" y="3707457"/>
            <a:ext cx="5781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latin typeface="Arial" panose="020B0604020202020204" pitchFamily="34" charset="0"/>
              </a:rPr>
              <a:t>SELECT sub.Name AS "</a:t>
            </a:r>
            <a:r>
              <a:rPr lang="ru-RU" b="1">
                <a:latin typeface="Arial" panose="020B0604020202020204" pitchFamily="34" charset="0"/>
              </a:rPr>
              <a:t>Подчиненные</a:t>
            </a:r>
            <a:r>
              <a:rPr lang="en-US" b="1">
                <a:latin typeface="Arial" panose="020B0604020202020204" pitchFamily="34" charset="0"/>
              </a:rPr>
              <a:t> </a:t>
            </a:r>
            <a:r>
              <a:rPr lang="ru-RU" b="1">
                <a:latin typeface="Arial" panose="020B0604020202020204" pitchFamily="34" charset="0"/>
              </a:rPr>
              <a:t>Сидорова</a:t>
            </a:r>
            <a:r>
              <a:rPr lang="en-US" b="1">
                <a:latin typeface="Arial" panose="020B0604020202020204" pitchFamily="34" charset="0"/>
              </a:rPr>
              <a:t>"</a:t>
            </a:r>
            <a:endParaRPr lang="ru-RU" b="1"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31751" y="3996382"/>
            <a:ext cx="4632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latin typeface="Arial" panose="020B0604020202020204" pitchFamily="34" charset="0"/>
              </a:rPr>
              <a:t>FROM    TEACHER boss, TEACHER sub</a:t>
            </a:r>
            <a:endParaRPr lang="ru-RU" b="1">
              <a:latin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17526" y="4421236"/>
            <a:ext cx="699576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WHERE </a:t>
            </a:r>
            <a:r>
              <a:rPr lang="en-US" b="1" dirty="0" err="1" smtClean="0">
                <a:latin typeface="Arial" panose="020B0604020202020204" pitchFamily="34" charset="0"/>
              </a:rPr>
              <a:t>boss.Name</a:t>
            </a:r>
            <a:r>
              <a:rPr lang="en-US" b="1" dirty="0" smtClean="0">
                <a:latin typeface="Arial" panose="020B0604020202020204" pitchFamily="34" charset="0"/>
              </a:rPr>
              <a:t>= '</a:t>
            </a:r>
            <a:r>
              <a:rPr lang="ru-RU" b="1" dirty="0" smtClean="0">
                <a:latin typeface="Arial" panose="020B0604020202020204" pitchFamily="34" charset="0"/>
              </a:rPr>
              <a:t>Сидоров</a:t>
            </a:r>
            <a:r>
              <a:rPr lang="en-US" b="1" dirty="0" smtClean="0">
                <a:latin typeface="Arial" panose="020B0604020202020204" pitchFamily="34" charset="0"/>
              </a:rPr>
              <a:t>' AND </a:t>
            </a:r>
            <a:r>
              <a:rPr lang="en-US" b="1" dirty="0" err="1" smtClean="0">
                <a:latin typeface="Arial" panose="020B0604020202020204" pitchFamily="34" charset="0"/>
              </a:rPr>
              <a:t>boss.TchPK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</a:rPr>
              <a:t>= </a:t>
            </a:r>
            <a:r>
              <a:rPr lang="en-US" b="1" dirty="0" err="1" smtClean="0">
                <a:latin typeface="Arial" panose="020B0604020202020204" pitchFamily="34" charset="0"/>
              </a:rPr>
              <a:t>sub.Chief</a:t>
            </a:r>
            <a:r>
              <a:rPr lang="en-US" b="1" dirty="0" smtClean="0">
                <a:latin typeface="Arial" panose="020B0604020202020204" pitchFamily="34" charset="0"/>
              </a:rPr>
              <a:t>;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11139" y="5717232"/>
            <a:ext cx="7491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latin typeface="Arial" panose="020B0604020202020204" pitchFamily="34" charset="0"/>
              </a:rPr>
              <a:t>SELECT subSub</a:t>
            </a:r>
            <a:r>
              <a:rPr lang="ru-RU" b="1">
                <a:latin typeface="Arial" panose="020B0604020202020204" pitchFamily="34" charset="0"/>
              </a:rPr>
              <a:t>.</a:t>
            </a:r>
            <a:r>
              <a:rPr lang="en-US" b="1">
                <a:latin typeface="Arial" panose="020B0604020202020204" pitchFamily="34" charset="0"/>
              </a:rPr>
              <a:t>Name AS</a:t>
            </a:r>
            <a:r>
              <a:rPr lang="ru-RU" b="1">
                <a:latin typeface="Arial" panose="020B0604020202020204" pitchFamily="34" charset="0"/>
              </a:rPr>
              <a:t> "Подчинен, подчиненных Сидорова"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00064" y="6149428"/>
            <a:ext cx="6681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FROM   TEACHER boss, TEACHER sub, TEACHER </a:t>
            </a:r>
            <a:r>
              <a:rPr lang="en-US" b="1" dirty="0" err="1">
                <a:latin typeface="Arial" panose="020B0604020202020204" pitchFamily="34" charset="0"/>
              </a:rPr>
              <a:t>subSub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211364" y="6588149"/>
            <a:ext cx="6013450" cy="91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Arial" panose="020B0604020202020204" pitchFamily="34" charset="0"/>
              </a:rPr>
              <a:t>WHERE  </a:t>
            </a:r>
            <a:r>
              <a:rPr lang="en-US" b="1" dirty="0" err="1" smtClean="0">
                <a:latin typeface="Arial" panose="020B0604020202020204" pitchFamily="34" charset="0"/>
              </a:rPr>
              <a:t>boss.Name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</a:rPr>
              <a:t>= </a:t>
            </a:r>
            <a:r>
              <a:rPr lang="en-US" b="1" dirty="0" smtClean="0">
                <a:latin typeface="Arial" panose="020B0604020202020204" pitchFamily="34" charset="0"/>
              </a:rPr>
              <a:t>'</a:t>
            </a:r>
            <a:r>
              <a:rPr lang="ru-RU" b="1" dirty="0" smtClean="0">
                <a:latin typeface="Arial" panose="020B0604020202020204" pitchFamily="34" charset="0"/>
              </a:rPr>
              <a:t>Сидоров</a:t>
            </a:r>
            <a:r>
              <a:rPr lang="en-US" b="1" dirty="0" smtClean="0">
                <a:latin typeface="Arial" panose="020B0604020202020204" pitchFamily="34" charset="0"/>
              </a:rPr>
              <a:t>' </a:t>
            </a:r>
            <a:r>
              <a:rPr lang="en-US" b="1" dirty="0">
                <a:latin typeface="Arial" panose="020B0604020202020204" pitchFamily="34" charset="0"/>
              </a:rPr>
              <a:t>AND</a:t>
            </a:r>
            <a:endParaRPr lang="ru-RU" dirty="0">
              <a:latin typeface="Arial" panose="020B0604020202020204" pitchFamily="34" charset="0"/>
            </a:endParaRPr>
          </a:p>
          <a:p>
            <a:pPr eaLnBrk="1" hangingPunct="1"/>
            <a:r>
              <a:rPr lang="ru-RU" b="1" dirty="0">
                <a:latin typeface="Arial" panose="020B0604020202020204" pitchFamily="34" charset="0"/>
              </a:rPr>
              <a:t>             </a:t>
            </a:r>
            <a:r>
              <a:rPr lang="en-US" b="1" dirty="0" err="1">
                <a:latin typeface="Arial" panose="020B0604020202020204" pitchFamily="34" charset="0"/>
              </a:rPr>
              <a:t>boss.TchPK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</a:rPr>
              <a:t>=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</a:rPr>
              <a:t>sub.Chlef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   </a:t>
            </a:r>
            <a:r>
              <a:rPr lang="en-US" b="1" dirty="0" smtClean="0">
                <a:latin typeface="Arial" panose="020B0604020202020204" pitchFamily="34" charset="0"/>
              </a:rPr>
              <a:t>AND </a:t>
            </a:r>
            <a:endParaRPr lang="ru-RU" b="1" dirty="0">
              <a:latin typeface="Arial" panose="020B0604020202020204" pitchFamily="34" charset="0"/>
            </a:endParaRPr>
          </a:p>
          <a:p>
            <a:pPr eaLnBrk="1" hangingPunct="1"/>
            <a:r>
              <a:rPr lang="ru-RU" b="1" dirty="0">
                <a:latin typeface="Arial" panose="020B0604020202020204" pitchFamily="34" charset="0"/>
              </a:rPr>
              <a:t>                   </a:t>
            </a:r>
            <a:r>
              <a:rPr lang="en-US" b="1" dirty="0" err="1">
                <a:latin typeface="Arial" panose="020B0604020202020204" pitchFamily="34" charset="0"/>
              </a:rPr>
              <a:t>sub.TchPK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</a:rPr>
              <a:t>=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</a:rPr>
              <a:t>subSub.Chief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00703" y="7257707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СИММЕТРИЧНОЕ САМОСОЕДИНЕНИЕ И ИЕРАРХИЧЕСКИЕ СТРУКТУРЫ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31751" y="4909988"/>
            <a:ext cx="10225136" cy="646331"/>
          </a:xfrm>
          <a:prstGeom prst="rect">
            <a:avLst/>
          </a:prstGeom>
          <a:solidFill>
            <a:srgbClr val="91CD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>
                <a:latin typeface="Arial" panose="020B0604020202020204" pitchFamily="34" charset="0"/>
              </a:rPr>
              <a:t>Запрос </a:t>
            </a:r>
            <a:r>
              <a:rPr lang="ru-RU" b="1" dirty="0" smtClean="0">
                <a:latin typeface="Arial" panose="020B0604020202020204" pitchFamily="34" charset="0"/>
              </a:rPr>
              <a:t>27. </a:t>
            </a:r>
            <a:r>
              <a:rPr lang="ru-RU" b="1" dirty="0">
                <a:latin typeface="Arial" panose="020B0604020202020204" pitchFamily="34" charset="0"/>
              </a:rPr>
              <a:t>Вывести фамилии всех преподавателей, </a:t>
            </a:r>
            <a:r>
              <a:rPr lang="ru-RU" b="1" dirty="0" smtClean="0">
                <a:latin typeface="Arial" panose="020B0604020202020204" pitchFamily="34" charset="0"/>
              </a:rPr>
              <a:t>подчиненных, подчиненным </a:t>
            </a:r>
          </a:p>
          <a:p>
            <a:pPr eaLnBrk="1" hangingPunct="1"/>
            <a:r>
              <a:rPr lang="ru-RU" b="1" dirty="0" smtClean="0">
                <a:latin typeface="Arial" panose="020B0604020202020204" pitchFamily="34" charset="0"/>
              </a:rPr>
              <a:t>Сидорову</a:t>
            </a:r>
            <a:r>
              <a:rPr lang="ru-RU" b="1" dirty="0"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63964559"/>
              </p:ext>
            </p:extLst>
          </p:nvPr>
        </p:nvGraphicFramePr>
        <p:xfrm>
          <a:off x="231751" y="1424490"/>
          <a:ext cx="10369152" cy="174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262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4F929F-1E5F-45AA-BBB4-1CC6064EA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792108-BFB3-49E2-A1E6-31F6DCCA1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0B3F4A-2C7C-4126-80C6-99F846DB0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3EF65A-BC47-476A-8BC4-9395F0FE6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4A31A1-D0E7-494E-92A9-CDCD479F4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1" grpId="0"/>
      <p:bldP spid="12" grpId="0" build="p" animBg="1"/>
      <p:bldP spid="15" grpId="0" animBg="1"/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SELECT.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СВЯЗИ МЕЖДУ ТАБЛИЦАМИ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37890341"/>
              </p:ext>
            </p:extLst>
          </p:nvPr>
        </p:nvGraphicFramePr>
        <p:xfrm>
          <a:off x="107503" y="1484784"/>
          <a:ext cx="10421391" cy="5967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964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4E3B7C-23CA-4A8A-961C-294025AD6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56131A-7C6A-42FF-923B-5E914DC60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A2D9F0-E0E2-458A-B76A-01D29159B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32BBE1-84D7-48D1-9C78-06F77DB1A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DDF686-84CE-4AC6-AF43-E7F76E306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167855" y="2555701"/>
            <a:ext cx="8964488" cy="2590800"/>
          </a:xfrm>
        </p:spPr>
        <p:txBody>
          <a:bodyPr rtlCol="0">
            <a:no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3</a:t>
            </a:r>
            <a:r>
              <a:rPr lang="ru-RU" sz="5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. </a:t>
            </a: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Запросы внешнего соединения таблиц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endParaRPr lang="ru-RU" sz="5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8695" y="6765264"/>
            <a:ext cx="203934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err="1" smtClean="0">
                <a:solidFill>
                  <a:prstClr val="black"/>
                </a:solidFill>
                <a:cs typeface="Arial" charset="0"/>
              </a:rPr>
              <a:t>ФГБОУ</a:t>
            </a:r>
            <a:r>
              <a:rPr lang="ru-RU" sz="1600" b="1" i="1" dirty="0" smtClean="0">
                <a:solidFill>
                  <a:prstClr val="black"/>
                </a:solidFill>
                <a:cs typeface="Arial" charset="0"/>
              </a:rPr>
              <a:t> ВО </a:t>
            </a:r>
            <a:r>
              <a:rPr lang="ru-RU" sz="1600" b="1" i="1" dirty="0" err="1" smtClean="0">
                <a:solidFill>
                  <a:prstClr val="black"/>
                </a:solidFill>
                <a:cs typeface="Arial" charset="0"/>
              </a:rPr>
              <a:t>РГУПС</a:t>
            </a:r>
            <a:endParaRPr lang="ru-RU" sz="1600" b="1" i="1" dirty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r>
              <a:rPr lang="ru-RU" sz="1600" b="1" i="1" dirty="0">
                <a:solidFill>
                  <a:prstClr val="black"/>
                </a:solidFill>
                <a:cs typeface="Arial" charset="0"/>
              </a:rPr>
              <a:t>к</a:t>
            </a:r>
            <a:r>
              <a:rPr lang="ru-RU" sz="1600" b="1" i="1" dirty="0" smtClean="0">
                <a:solidFill>
                  <a:prstClr val="black"/>
                </a:solidFill>
                <a:cs typeface="Arial" charset="0"/>
              </a:rPr>
              <a:t>аф. </a:t>
            </a:r>
            <a:r>
              <a:rPr lang="ru-RU" sz="1600" b="1" i="1" dirty="0" err="1" smtClean="0">
                <a:solidFill>
                  <a:prstClr val="black"/>
                </a:solidFill>
                <a:cs typeface="Arial" charset="0"/>
              </a:rPr>
              <a:t>ВТиАСУ</a:t>
            </a:r>
            <a:endParaRPr lang="ru-RU" sz="1600" b="1" i="1" dirty="0" smtClean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r>
              <a:rPr lang="ru-RU" sz="1600" b="1" i="1" dirty="0">
                <a:solidFill>
                  <a:prstClr val="black"/>
                </a:solidFill>
                <a:cs typeface="Arial" charset="0"/>
              </a:rPr>
              <a:t>д</a:t>
            </a:r>
            <a:r>
              <a:rPr lang="ru-RU" sz="1600" b="1" i="1" dirty="0" smtClean="0">
                <a:solidFill>
                  <a:prstClr val="black"/>
                </a:solidFill>
                <a:cs typeface="Arial" charset="0"/>
              </a:rPr>
              <a:t>оц. Игнатьева </a:t>
            </a:r>
            <a:r>
              <a:rPr lang="ru-RU" sz="1600" b="1" i="1" dirty="0" err="1">
                <a:solidFill>
                  <a:prstClr val="black"/>
                </a:solidFill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068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ВНЕШНИЕ СОЕДИНЕНИЯ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589588"/>
            <a:ext cx="9144000" cy="1268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825" y="3613180"/>
            <a:ext cx="9269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085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dirty="0" smtClean="0">
                <a:latin typeface="Arial" panose="020B0604020202020204" pitchFamily="34" charset="0"/>
              </a:rPr>
              <a:t>Выделяют три вида внешних соединений: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45294" y="7184229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06618409"/>
              </p:ext>
            </p:extLst>
          </p:nvPr>
        </p:nvGraphicFramePr>
        <p:xfrm>
          <a:off x="231751" y="1403573"/>
          <a:ext cx="10297144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65256" y="6088300"/>
            <a:ext cx="10289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400" dirty="0">
                <a:latin typeface="Arial" panose="020B0604020202020204" pitchFamily="34" charset="0"/>
              </a:rPr>
              <a:t>Внешние соединения задаются в предложении </a:t>
            </a:r>
            <a:r>
              <a:rPr lang="ru-RU" sz="2400" b="1" dirty="0">
                <a:latin typeface="Arial" panose="020B0604020202020204" pitchFamily="34" charset="0"/>
              </a:rPr>
              <a:t>FROM</a:t>
            </a:r>
            <a:r>
              <a:rPr lang="ru-RU" sz="2400" dirty="0">
                <a:latin typeface="Arial" panose="020B0604020202020204" pitchFamily="34" charset="0"/>
              </a:rPr>
              <a:t>  и указываются </a:t>
            </a:r>
            <a:r>
              <a:rPr lang="ru-RU" sz="2400" dirty="0" smtClean="0">
                <a:latin typeface="Arial" panose="020B0604020202020204" pitchFamily="34" charset="0"/>
              </a:rPr>
              <a:t>с </a:t>
            </a:r>
            <a:r>
              <a:rPr lang="ru-RU" sz="2400" dirty="0">
                <a:latin typeface="Arial" panose="020B0604020202020204" pitchFamily="34" charset="0"/>
              </a:rPr>
              <a:t>помощью ключевых слов </a:t>
            </a:r>
            <a:r>
              <a:rPr lang="en-US" sz="2400" b="1" dirty="0">
                <a:latin typeface="Arial" panose="020B0604020202020204" pitchFamily="34" charset="0"/>
              </a:rPr>
              <a:t>LEFT JOIN, RIGHT JOIN, FULL JOIN</a:t>
            </a:r>
            <a:r>
              <a:rPr lang="ru-RU" sz="2400" dirty="0">
                <a:latin typeface="Arial" panose="020B0604020202020204" pitchFamily="34" charset="0"/>
              </a:rPr>
              <a:t>.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606822244"/>
              </p:ext>
            </p:extLst>
          </p:nvPr>
        </p:nvGraphicFramePr>
        <p:xfrm>
          <a:off x="407121" y="4448499"/>
          <a:ext cx="10205367" cy="1390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1018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9E484D9-1CDA-45E5-B3CD-2B6D9E675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08D803-0C83-420D-9EA9-EC16CA9E3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3F1F7B4-331D-4F6C-AB87-C9D8DE2CB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78AC8A-8DD6-43E0-8FD9-D7F46CB16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20DE1DE-48BF-442E-B7D7-00439F60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037FBE9-F528-4CA6-8B28-6A5F661B9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C0B9B8-D46C-4198-9687-112E2E00C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BAAFDA-1C5E-4036-9650-71166A285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7BB01A8-42CF-492E-8105-BC47649C3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  <p:bldP spid="9" grpId="0"/>
      <p:bldGraphic spid="10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ВНЕШНИЕ СОЕДИНЕНИЯ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32667200"/>
              </p:ext>
            </p:extLst>
          </p:nvPr>
        </p:nvGraphicFramePr>
        <p:xfrm>
          <a:off x="84020" y="1494879"/>
          <a:ext cx="10444875" cy="6029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586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68A9-4E03-433F-9EAE-E5732FD1D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DA249E-0816-4DC6-AFD6-4A822968E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533974-9A50-470C-B52D-CD8797A5B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B238D4-553D-4D3B-B3D6-58359F1E7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5E4C7B-1BFC-4C28-AE9F-4208BAA2B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FEC805-8894-45E2-8F14-28C09AEC2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ВНЕШНИЕ СОЕДИНЕНИЯ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74176894"/>
              </p:ext>
            </p:extLst>
          </p:nvPr>
        </p:nvGraphicFramePr>
        <p:xfrm>
          <a:off x="26723" y="1331565"/>
          <a:ext cx="10661915" cy="622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996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53243A-3374-461B-9E13-12D8109B1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FC60DB-E91F-4452-8E25-7B6AF1971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378772-FD20-4E6A-A6B2-7E64CE608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4F966-F5A7-4DEB-92E3-6194DBFFA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17348F-D3CD-4201-94CB-104EFCB57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CD28E0-4A69-4234-BD51-67450F21F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1A5F2-509A-4A0E-BADA-CBEB67002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A742AC-978C-42E9-9103-E28D0DB50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C40267-EC0A-4616-BD63-847808F67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190AB-AC5C-4754-BC8F-36024C687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E1D143-858E-4318-826D-361031B59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BCB160-2154-44D4-B3F0-85757F8CD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31ADA0-7ECE-47DC-B62B-D245CF44D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2E1CB9-CCFA-4FA2-B93C-CF503861D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ВНЕШНИЕ СОЕДИНЕНИЯ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835" y="1331565"/>
            <a:ext cx="10456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Arial" pitchFamily="34" charset="0"/>
                <a:cs typeface="Arial" pitchFamily="34" charset="0"/>
              </a:rPr>
              <a:t>Предположим, необходимо вывести список факультетов и их кафедр. </a:t>
            </a:r>
          </a:p>
          <a:p>
            <a:pPr indent="457200" algn="just"/>
            <a:r>
              <a:rPr lang="ru-RU" dirty="0">
                <a:latin typeface="Arial" pitchFamily="34" charset="0"/>
                <a:cs typeface="Arial" pitchFamily="34" charset="0"/>
              </a:rPr>
              <a:t>Это достигается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соединением таблиц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FACULTET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и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KAFEDRA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 равенству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значений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первичного и внешнего ключей</a:t>
            </a:r>
            <a:r>
              <a:rPr lang="ru-RU" dirty="0">
                <a:latin typeface="Arial" pitchFamily="34" charset="0"/>
                <a:cs typeface="Arial" pitchFamily="34" charset="0"/>
              </a:rPr>
              <a:t> и выбором столбцов с названиями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факультетов </a:t>
            </a:r>
            <a:r>
              <a:rPr lang="ru-RU" dirty="0">
                <a:latin typeface="Arial" pitchFamily="34" charset="0"/>
                <a:cs typeface="Arial" pitchFamily="34" charset="0"/>
              </a:rPr>
              <a:t>и кафедр. </a:t>
            </a:r>
          </a:p>
          <a:p>
            <a:pPr indent="457200" algn="just"/>
            <a:r>
              <a:rPr lang="ru-RU" b="1" dirty="0">
                <a:latin typeface="Arial" pitchFamily="34" charset="0"/>
                <a:cs typeface="Arial" pitchFamily="34" charset="0"/>
              </a:rPr>
              <a:t>Но в таком случае, если на факультете кафедр нет, он не будет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включён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результат.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35" y="2531894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45" y="3096843"/>
            <a:ext cx="50006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23662" y="2753261"/>
            <a:ext cx="22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Department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604" y="2865334"/>
            <a:ext cx="174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Faculty</a:t>
            </a:r>
            <a:endParaRPr lang="ru-RU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/>
          <a:stretch/>
        </p:blipFill>
        <p:spPr bwMode="auto">
          <a:xfrm>
            <a:off x="-5613" y="3192658"/>
            <a:ext cx="5629275" cy="17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128" y="4859957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58" y="3784813"/>
            <a:ext cx="74199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3759" y="4071354"/>
            <a:ext cx="1875092" cy="3399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6" idx="3"/>
          </p:cNvCxnSpPr>
          <p:nvPr/>
        </p:nvCxnSpPr>
        <p:spPr>
          <a:xfrm>
            <a:off x="2178851" y="4241324"/>
            <a:ext cx="1509284" cy="2117505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188057" y="6156101"/>
            <a:ext cx="247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Нет такого факультета!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35" y="5219997"/>
            <a:ext cx="317318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Arial" pitchFamily="34" charset="0"/>
                <a:cs typeface="Arial" pitchFamily="34" charset="0"/>
              </a:rPr>
              <a:t>Для того чтобы в списке присутствовали все факультеты, даже без кафедр,  необходимо использовать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внешнее соединение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которое расширяет возможности обычного соединения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22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3" grpId="0"/>
      <p:bldP spid="6" grpId="0" animBg="1"/>
      <p:bldP spid="17" grpId="0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79398" y="7257707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ВНЕШНИЕ СОЕДИНЕНИЯ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232" y="4571850"/>
            <a:ext cx="10528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Для внешних соединений в предложении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SQL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Server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использует ключевые слова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ISO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331924056"/>
              </p:ext>
            </p:extLst>
          </p:nvPr>
        </p:nvGraphicFramePr>
        <p:xfrm>
          <a:off x="147233" y="1404584"/>
          <a:ext cx="10528894" cy="2951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896049533"/>
              </p:ext>
            </p:extLst>
          </p:nvPr>
        </p:nvGraphicFramePr>
        <p:xfrm>
          <a:off x="1095847" y="5293939"/>
          <a:ext cx="8429821" cy="2159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6160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94911CB-CB0F-47DC-801E-0073043E6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6323ED2-D091-4AFE-A193-4D01C0EF6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F7111EA-F3D4-4369-A4D1-02BCDC8B7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392E557-9828-47E9-B290-7181242CA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C0F77D8-79DF-4698-9413-92FBD110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4" grpId="0">
        <p:bldAsOne/>
      </p:bldGraphic>
      <p:bldGraphic spid="15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738395" y="7125195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ЛЕВОЕ ВНЕШНЕЕ СОЕДИНЕНИЕ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403905164"/>
              </p:ext>
            </p:extLst>
          </p:nvPr>
        </p:nvGraphicFramePr>
        <p:xfrm>
          <a:off x="84020" y="1494879"/>
          <a:ext cx="10444875" cy="163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88956" y="3563813"/>
            <a:ext cx="10369152" cy="707886"/>
          </a:xfrm>
          <a:prstGeom prst="rect">
            <a:avLst/>
          </a:prstGeom>
          <a:solidFill>
            <a:srgbClr val="BADF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dirty="0">
                <a:latin typeface="Arial" pitchFamily="34" charset="0"/>
              </a:rPr>
              <a:t>Запрос </a:t>
            </a:r>
            <a:r>
              <a:rPr lang="ru-RU" sz="2000" b="1" dirty="0" smtClean="0">
                <a:latin typeface="Arial" pitchFamily="34" charset="0"/>
              </a:rPr>
              <a:t>28. </a:t>
            </a:r>
            <a:r>
              <a:rPr lang="ru-RU" sz="2000" b="1" dirty="0">
                <a:latin typeface="Arial" pitchFamily="34" charset="0"/>
              </a:rPr>
              <a:t>Вывести </a:t>
            </a:r>
            <a:r>
              <a:rPr lang="ru-RU" sz="2000" b="1" dirty="0" smtClean="0">
                <a:latin typeface="Arial" pitchFamily="34" charset="0"/>
              </a:rPr>
              <a:t>полный список факультетов </a:t>
            </a:r>
            <a:r>
              <a:rPr lang="ru-RU" sz="2000" b="1" dirty="0">
                <a:latin typeface="Arial" pitchFamily="34" charset="0"/>
              </a:rPr>
              <a:t>и их </a:t>
            </a:r>
            <a:r>
              <a:rPr lang="ru-RU" sz="2000" b="1" dirty="0" smtClean="0">
                <a:latin typeface="Arial" pitchFamily="34" charset="0"/>
              </a:rPr>
              <a:t>кафедры, независимо </a:t>
            </a:r>
            <a:r>
              <a:rPr lang="ru-RU" sz="2000" b="1" dirty="0">
                <a:latin typeface="Arial" pitchFamily="34" charset="0"/>
              </a:rPr>
              <a:t>есть ли они или нет.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1927" y="4571925"/>
            <a:ext cx="9983210" cy="147732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SELECT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FACULTY.Name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AS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Факультет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',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DEPARTMENT.Name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Кафедра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'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FROM 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FACULTY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LEFT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JOIN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DEPARTMENT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FACULTY.FacPK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DEPARTMENT.FacFK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9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CB168A9-4E03-433F-9EAE-E5732FD1D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DA249E-0816-4DC6-AFD6-4A822968E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  <p:bldP spid="15" grpId="0" animBg="1"/>
      <p:bldP spid="2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835" y="1907629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23662" y="2128996"/>
            <a:ext cx="22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Department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604" y="2241069"/>
            <a:ext cx="174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Faculty</a:t>
            </a:r>
            <a:endParaRPr lang="ru-RU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/>
          <a:stretch/>
        </p:blipFill>
        <p:spPr bwMode="auto">
          <a:xfrm>
            <a:off x="-5613" y="2568393"/>
            <a:ext cx="5629275" cy="17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128" y="4235692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759" y="3447089"/>
            <a:ext cx="1875092" cy="3399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5614" y="971525"/>
            <a:ext cx="1069425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Arial" pitchFamily="34" charset="0"/>
                <a:cs typeface="Arial" pitchFamily="34" charset="0"/>
              </a:rPr>
              <a:t>Для того чтобы в списке присутствовали все факультеты, даже без кафедр,  необходимо использовать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внешнее соединение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которое расширяет возможности обычного соединения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В частности, чтобы вывести все факультеты будем использовать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левое соединение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9" y="3901001"/>
            <a:ext cx="74390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 стрелкой 15"/>
          <p:cNvCxnSpPr>
            <a:stCxn id="6" idx="3"/>
          </p:cNvCxnSpPr>
          <p:nvPr/>
        </p:nvCxnSpPr>
        <p:spPr>
          <a:xfrm>
            <a:off x="2178851" y="3617059"/>
            <a:ext cx="429164" cy="3475146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45" y="2472578"/>
            <a:ext cx="50006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268500" y="6570546"/>
            <a:ext cx="3238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 факультета, у которого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нет ни одной кафедры!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0" y="106273"/>
            <a:ext cx="10688638" cy="107795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ЛЕВОЕ ВНЕШНЕЕ СОЕДИНЕНИЕ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9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6" grpId="0" animBg="1"/>
      <p:bldP spid="3" grpId="0" animBg="1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4039" y="3789112"/>
            <a:ext cx="1055732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000" dirty="0">
                <a:latin typeface="Arial" pitchFamily="34" charset="0"/>
              </a:rPr>
              <a:t>Ключевые слова </a:t>
            </a:r>
            <a:r>
              <a:rPr lang="en-US" sz="2000" b="1" dirty="0">
                <a:latin typeface="Arial" pitchFamily="34" charset="0"/>
              </a:rPr>
              <a:t>LEFT OUTER JOIN</a:t>
            </a:r>
            <a:r>
              <a:rPr lang="ru-RU" sz="2000" dirty="0">
                <a:latin typeface="Arial" pitchFamily="34" charset="0"/>
              </a:rPr>
              <a:t> включают в вывод все строки </a:t>
            </a:r>
            <a:r>
              <a:rPr lang="ru-RU" sz="2000" dirty="0" smtClean="0">
                <a:latin typeface="Arial" pitchFamily="34" charset="0"/>
              </a:rPr>
              <a:t> таблицы </a:t>
            </a:r>
            <a:r>
              <a:rPr lang="en-US" sz="2000" b="1" dirty="0" smtClean="0">
                <a:latin typeface="Arial" pitchFamily="34" charset="0"/>
              </a:rPr>
              <a:t>DEPARTMENT </a:t>
            </a:r>
            <a:r>
              <a:rPr lang="ru-RU" sz="2000" dirty="0" smtClean="0">
                <a:latin typeface="Arial" pitchFamily="34" charset="0"/>
              </a:rPr>
              <a:t> </a:t>
            </a:r>
            <a:r>
              <a:rPr lang="ru-RU" sz="2000" dirty="0">
                <a:latin typeface="Arial" pitchFamily="34" charset="0"/>
              </a:rPr>
              <a:t>независимо от того, есть ли для них соответствующие </a:t>
            </a:r>
            <a:r>
              <a:rPr lang="ru-RU" sz="2000" dirty="0" smtClean="0">
                <a:latin typeface="Arial" pitchFamily="34" charset="0"/>
              </a:rPr>
              <a:t>значения </a:t>
            </a:r>
            <a:r>
              <a:rPr lang="ru-RU" sz="2000" dirty="0">
                <a:latin typeface="Arial" pitchFamily="34" charset="0"/>
              </a:rPr>
              <a:t>в столбце </a:t>
            </a:r>
            <a:r>
              <a:rPr lang="en-US" sz="2000" b="1" dirty="0" err="1" smtClean="0">
                <a:latin typeface="Arial" pitchFamily="34" charset="0"/>
              </a:rPr>
              <a:t>DepFK</a:t>
            </a:r>
            <a:r>
              <a:rPr lang="en-US" sz="2000" b="1" dirty="0" smtClean="0">
                <a:latin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</a:rPr>
              <a:t>таблицы </a:t>
            </a:r>
            <a:r>
              <a:rPr lang="en-US" sz="2000" b="1" dirty="0">
                <a:latin typeface="Arial" pitchFamily="34" charset="0"/>
              </a:rPr>
              <a:t>TEACHER</a:t>
            </a:r>
            <a:r>
              <a:rPr lang="ru-RU" sz="2000" b="1" dirty="0">
                <a:latin typeface="Arial" pitchFamily="34" charset="0"/>
              </a:rPr>
              <a:t>.</a:t>
            </a:r>
            <a:r>
              <a:rPr lang="ru-RU" sz="2000" dirty="0">
                <a:latin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6301" y="7221121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7735" y="1382155"/>
            <a:ext cx="10528895" cy="707886"/>
          </a:xfrm>
          <a:prstGeom prst="rect">
            <a:avLst/>
          </a:prstGeom>
          <a:solidFill>
            <a:srgbClr val="BADF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dirty="0">
                <a:latin typeface="Arial" pitchFamily="34" charset="0"/>
              </a:rPr>
              <a:t>Запрос </a:t>
            </a:r>
            <a:r>
              <a:rPr lang="ru-RU" sz="2000" b="1" dirty="0" smtClean="0">
                <a:latin typeface="Arial" pitchFamily="34" charset="0"/>
              </a:rPr>
              <a:t>29. </a:t>
            </a:r>
            <a:r>
              <a:rPr lang="ru-RU" sz="2000" b="1" dirty="0">
                <a:latin typeface="Arial" pitchFamily="34" charset="0"/>
              </a:rPr>
              <a:t>Вывести </a:t>
            </a:r>
            <a:r>
              <a:rPr lang="ru-RU" sz="2000" b="1" dirty="0" smtClean="0">
                <a:latin typeface="Arial" pitchFamily="34" charset="0"/>
              </a:rPr>
              <a:t>весь список кафедр </a:t>
            </a:r>
            <a:r>
              <a:rPr lang="ru-RU" sz="2000" b="1" dirty="0">
                <a:latin typeface="Arial" pitchFamily="34" charset="0"/>
              </a:rPr>
              <a:t>и их </a:t>
            </a:r>
            <a:r>
              <a:rPr lang="ru-RU" sz="2000" b="1" dirty="0" smtClean="0">
                <a:latin typeface="Arial" pitchFamily="34" charset="0"/>
              </a:rPr>
              <a:t>преподавателей, независимо </a:t>
            </a:r>
            <a:r>
              <a:rPr lang="ru-RU" sz="2000" b="1" dirty="0">
                <a:latin typeface="Arial" pitchFamily="34" charset="0"/>
              </a:rPr>
              <a:t>есть ли они или </a:t>
            </a:r>
            <a:r>
              <a:rPr lang="ru-RU" sz="2000" b="1" dirty="0" smtClean="0">
                <a:latin typeface="Arial" pitchFamily="34" charset="0"/>
              </a:rPr>
              <a:t>нет на кафедре.</a:t>
            </a:r>
            <a:endParaRPr lang="ru-RU" sz="2000" b="1" dirty="0">
              <a:latin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ЛЕВОЕ ВНЕШНЕЕ СОЕДИНЕНИЕ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051" y="4806950"/>
            <a:ext cx="78009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4090" y="2195661"/>
            <a:ext cx="10382540" cy="142032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SELECT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DEPARTMENT.Name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Кафедра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',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TEACHER.Name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Преподаватели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'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FROM 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DEPARTMENT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LEFT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JOIN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TEACHER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ON DEPARTMENT.DepPK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TEACHER.DepFK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87735" y="5292005"/>
            <a:ext cx="2609369" cy="1114383"/>
            <a:chOff x="87735" y="5292005"/>
            <a:chExt cx="2609369" cy="1114383"/>
          </a:xfrm>
        </p:grpSpPr>
        <p:sp>
          <p:nvSpPr>
            <p:cNvPr id="14" name="TextBox 13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056287" y="6660157"/>
            <a:ext cx="1080120" cy="7302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4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3" grpId="0" build="p" animBg="1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46827" y="3563813"/>
            <a:ext cx="1050686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indent="457200" algn="just" eaLnBrk="1" hangingPunct="1"/>
            <a:r>
              <a:rPr lang="ru-RU" sz="2000" dirty="0">
                <a:latin typeface="Arial" pitchFamily="34" charset="0"/>
              </a:rPr>
              <a:t>Оператор правого внешнего соединения </a:t>
            </a:r>
            <a:r>
              <a:rPr lang="ru-RU" sz="2000" b="1" dirty="0" err="1">
                <a:latin typeface="Arial" pitchFamily="34" charset="0"/>
              </a:rPr>
              <a:t>RIGHT</a:t>
            </a:r>
            <a:r>
              <a:rPr lang="ru-RU" sz="2000" b="1" dirty="0">
                <a:latin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</a:rPr>
              <a:t>JOIN</a:t>
            </a:r>
            <a:r>
              <a:rPr lang="ru-RU" sz="2000" dirty="0">
                <a:latin typeface="Arial" pitchFamily="34" charset="0"/>
              </a:rPr>
              <a:t>, включает </a:t>
            </a:r>
            <a:r>
              <a:rPr lang="ru-RU" sz="2000" dirty="0" smtClean="0">
                <a:latin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</a:rPr>
              <a:t>результаты все строки второй таблицы независимо от того, есть ли </a:t>
            </a:r>
            <a:r>
              <a:rPr lang="ru-RU" sz="2000" dirty="0" smtClean="0">
                <a:latin typeface="Arial" pitchFamily="34" charset="0"/>
              </a:rPr>
              <a:t>для </a:t>
            </a:r>
            <a:r>
              <a:rPr lang="ru-RU" sz="2000" dirty="0">
                <a:latin typeface="Arial" pitchFamily="34" charset="0"/>
              </a:rPr>
              <a:t>них совпадающие данные в первой таблице</a:t>
            </a:r>
            <a:r>
              <a:rPr lang="ru-RU" sz="2000" dirty="0" smtClean="0">
                <a:latin typeface="Arial" pitchFamily="34" charset="0"/>
              </a:rPr>
              <a:t>.</a:t>
            </a:r>
            <a:endParaRPr lang="ru-RU" sz="2000" dirty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9566" y="7221121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ПРАВОЕ ВНЕШНЕЕ СОЕДИНЕНИЕ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896341370"/>
              </p:ext>
            </p:extLst>
          </p:nvPr>
        </p:nvGraphicFramePr>
        <p:xfrm>
          <a:off x="2740" y="1403573"/>
          <a:ext cx="10444875" cy="199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0886" y="4804276"/>
            <a:ext cx="10369152" cy="707886"/>
          </a:xfrm>
          <a:prstGeom prst="rect">
            <a:avLst/>
          </a:prstGeom>
          <a:solidFill>
            <a:srgbClr val="BADF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dirty="0">
                <a:latin typeface="Arial" pitchFamily="34" charset="0"/>
              </a:rPr>
              <a:t>Запрос </a:t>
            </a:r>
            <a:r>
              <a:rPr lang="ru-RU" sz="2000" b="1" dirty="0" smtClean="0">
                <a:latin typeface="Arial" pitchFamily="34" charset="0"/>
              </a:rPr>
              <a:t>30. </a:t>
            </a:r>
            <a:r>
              <a:rPr lang="ru-RU" sz="2000" b="1" dirty="0">
                <a:latin typeface="Arial" pitchFamily="34" charset="0"/>
              </a:rPr>
              <a:t>Вывести </a:t>
            </a:r>
            <a:r>
              <a:rPr lang="ru-RU" sz="2000" b="1" dirty="0" smtClean="0">
                <a:latin typeface="Arial" pitchFamily="34" charset="0"/>
              </a:rPr>
              <a:t>полный список кафедр </a:t>
            </a:r>
            <a:r>
              <a:rPr lang="ru-RU" sz="2000" b="1" dirty="0">
                <a:latin typeface="Arial" pitchFamily="34" charset="0"/>
              </a:rPr>
              <a:t>и </a:t>
            </a:r>
            <a:r>
              <a:rPr lang="ru-RU" sz="2000" b="1" dirty="0" smtClean="0">
                <a:latin typeface="Arial" pitchFamily="34" charset="0"/>
              </a:rPr>
              <a:t>факультеты, даже те кафедры, которые не принадлежат ни одному факультету.</a:t>
            </a:r>
            <a:endParaRPr lang="ru-RU" sz="2000" b="1" dirty="0"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3857" y="5812388"/>
            <a:ext cx="9983210" cy="147732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SELECT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FACULTY.Name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AS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Факультет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',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DEPARTMENT.Name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Кафедра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'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FROM 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FACULTY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RIGHT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JOIN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DEPARTMENT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FACULTY.FacPK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DEPARTMENT.FacFK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6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533974-9A50-470C-B52D-CD8797A5B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2B238D4-553D-4D3B-B3D6-58359F1E7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11" grpId="0" animBg="1"/>
      <p:bldP spid="1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СОЕДИНЕНИЯ ТАБЛИЦ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62953668"/>
              </p:ext>
            </p:extLst>
          </p:nvPr>
        </p:nvGraphicFramePr>
        <p:xfrm>
          <a:off x="879823" y="1547589"/>
          <a:ext cx="8856984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80277497"/>
              </p:ext>
            </p:extLst>
          </p:nvPr>
        </p:nvGraphicFramePr>
        <p:xfrm>
          <a:off x="231751" y="3635821"/>
          <a:ext cx="1022513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6080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67DE8A-BC0E-466B-BFD6-F0F432E0A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666DCD-1777-4206-BBB2-BB96AC55C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F985C0-BBF9-4FC2-863E-D06BD6F8C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678B1D-72D8-4B9C-AC96-6095D7C2F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BDC781-E895-4309-BEC9-78A6A8D4A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8B3C8C-02D8-4205-94BF-81CD2DD65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917634-FFFC-4D26-A413-3A1687612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835" y="1907629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23662" y="2128996"/>
            <a:ext cx="22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Department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604" y="2241069"/>
            <a:ext cx="174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Faculty</a:t>
            </a:r>
            <a:endParaRPr lang="ru-RU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/>
          <a:stretch/>
        </p:blipFill>
        <p:spPr bwMode="auto">
          <a:xfrm>
            <a:off x="-5613" y="2568393"/>
            <a:ext cx="5629275" cy="17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128" y="4235692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0" y="106273"/>
            <a:ext cx="10688638" cy="107795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ПРАВОЕ ВНЕШНЕЕ СОЕДИНЕНИЕ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2" y="3685613"/>
            <a:ext cx="77819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80223" y="6263242"/>
            <a:ext cx="4235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 кафедры, которая </a:t>
            </a:r>
          </a:p>
          <a:p>
            <a:r>
              <a:rPr lang="ru-RU" b="1" dirty="0">
                <a:solidFill>
                  <a:srgbClr val="FF0000"/>
                </a:solidFill>
              </a:rPr>
              <a:t>н</a:t>
            </a:r>
            <a:r>
              <a:rPr lang="ru-RU" b="1" dirty="0" smtClean="0">
                <a:solidFill>
                  <a:srgbClr val="FF0000"/>
                </a:solidFill>
              </a:rPr>
              <a:t>е принадлежит ни одному факультету!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71" y="2498328"/>
            <a:ext cx="62007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15375" y="4480465"/>
            <a:ext cx="5590443" cy="3074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707889" y="4787948"/>
            <a:ext cx="6300726" cy="2016225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-5614" y="971525"/>
            <a:ext cx="1069425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Arial" pitchFamily="34" charset="0"/>
                <a:cs typeface="Arial" pitchFamily="34" charset="0"/>
              </a:rPr>
              <a:t>Для того чтобы в списке присутствовали все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кафедры, </a:t>
            </a:r>
            <a:r>
              <a:rPr lang="ru-RU" dirty="0">
                <a:latin typeface="Arial" pitchFamily="34" charset="0"/>
                <a:cs typeface="Arial" pitchFamily="34" charset="0"/>
              </a:rPr>
              <a:t>даже без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факультетов,  </a:t>
            </a:r>
            <a:r>
              <a:rPr lang="ru-RU" dirty="0">
                <a:latin typeface="Arial" pitchFamily="34" charset="0"/>
                <a:cs typeface="Arial" pitchFamily="34" charset="0"/>
              </a:rPr>
              <a:t>необходимо использовать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внешнее соединение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которое расширяет возможности обычного соединения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В частности, чтобы вывести все кафедры будем использовать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правое соединение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1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7" grpId="0"/>
      <p:bldP spid="6" grpId="0" animBg="1"/>
      <p:bldP spid="2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534" y="1400968"/>
            <a:ext cx="10626353" cy="707886"/>
          </a:xfrm>
          <a:prstGeom prst="rect">
            <a:avLst/>
          </a:prstGeom>
          <a:solidFill>
            <a:srgbClr val="BADF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dirty="0">
                <a:latin typeface="Arial" pitchFamily="34" charset="0"/>
              </a:rPr>
              <a:t>Запрос </a:t>
            </a:r>
            <a:r>
              <a:rPr lang="ru-RU" sz="2000" b="1" dirty="0" smtClean="0">
                <a:latin typeface="Arial" pitchFamily="34" charset="0"/>
              </a:rPr>
              <a:t>31. </a:t>
            </a:r>
            <a:r>
              <a:rPr lang="ru-RU" sz="2000" b="1" dirty="0">
                <a:latin typeface="Arial" pitchFamily="34" charset="0"/>
              </a:rPr>
              <a:t>Вывести всех полностью преподавателей, и названия кафедр, независимо есть ли связанные с ними кафедры или </a:t>
            </a:r>
            <a:r>
              <a:rPr lang="ru-RU" sz="2000" b="1" dirty="0" smtClean="0">
                <a:latin typeface="Arial" pitchFamily="34" charset="0"/>
              </a:rPr>
              <a:t>нет.</a:t>
            </a:r>
            <a:endParaRPr lang="ru-RU" sz="2000" b="1" dirty="0"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221121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34" y="4067869"/>
            <a:ext cx="10626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Arial" pitchFamily="34" charset="0"/>
              </a:rPr>
              <a:t>Чтобы включить в результаты всех преподавателей независимо от того, есть ли </a:t>
            </a:r>
          </a:p>
          <a:p>
            <a:pPr indent="457200" algn="just"/>
            <a:r>
              <a:rPr lang="ru-RU" sz="2000" dirty="0">
                <a:latin typeface="Arial" pitchFamily="34" charset="0"/>
              </a:rPr>
              <a:t>связанные с ними кафедры, используйте правое внешнее соединение. 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ПРАВОЕ ВНЕШНЕЕ СОЕДИНЕНИЕ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87735" y="5292005"/>
            <a:ext cx="2609369" cy="1114383"/>
            <a:chOff x="87735" y="5292005"/>
            <a:chExt cx="2609369" cy="1114383"/>
          </a:xfrm>
        </p:grpSpPr>
        <p:sp>
          <p:nvSpPr>
            <p:cNvPr id="17" name="TextBox 16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14017" y="2267669"/>
            <a:ext cx="10542870" cy="1477328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SELECT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DEPARTMENT.Name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Кафедры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',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TEACHER.Name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Преподаватели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'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     FROM   DEPARTMENT   RIGHT JOIN   TEACHER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         ON DEPARTMENT.DepPK =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TEACHER.DepFK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74" y="3744997"/>
            <a:ext cx="780097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918174" y="6876181"/>
            <a:ext cx="3218233" cy="3449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67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9" grpId="0" build="p" animBg="1"/>
      <p:bldP spid="2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1524193"/>
            <a:ext cx="10688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dirty="0">
                <a:latin typeface="Arial" pitchFamily="34" charset="0"/>
              </a:rPr>
              <a:t>При внешнем соединении можно применять и дополнительные условия </a:t>
            </a:r>
            <a:r>
              <a:rPr lang="ru-RU" sz="2000" dirty="0" smtClean="0">
                <a:latin typeface="Arial" pitchFamily="34" charset="0"/>
              </a:rPr>
              <a:t>отбора </a:t>
            </a:r>
            <a:r>
              <a:rPr lang="ru-RU" sz="2000" dirty="0">
                <a:latin typeface="Arial" pitchFamily="34" charset="0"/>
              </a:rPr>
              <a:t>строк. 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-1" y="2051645"/>
            <a:ext cx="10528895" cy="707886"/>
          </a:xfrm>
          <a:prstGeom prst="rect">
            <a:avLst/>
          </a:prstGeom>
          <a:solidFill>
            <a:srgbClr val="BADF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000" b="1" dirty="0">
                <a:latin typeface="Arial" pitchFamily="34" charset="0"/>
              </a:rPr>
              <a:t>Запрос </a:t>
            </a:r>
            <a:r>
              <a:rPr lang="ru-RU" sz="2000" b="1" dirty="0" smtClean="0">
                <a:latin typeface="Arial" pitchFamily="34" charset="0"/>
              </a:rPr>
              <a:t>32. </a:t>
            </a:r>
            <a:r>
              <a:rPr lang="ru-RU" sz="2000" b="1" dirty="0">
                <a:latin typeface="Arial" pitchFamily="34" charset="0"/>
              </a:rPr>
              <a:t>Вывести </a:t>
            </a:r>
            <a:r>
              <a:rPr lang="ru-RU" sz="2000" b="1" dirty="0" smtClean="0">
                <a:latin typeface="Arial" pitchFamily="34" charset="0"/>
              </a:rPr>
              <a:t>список всех </a:t>
            </a:r>
            <a:r>
              <a:rPr lang="ru-RU" sz="2000" b="1" dirty="0">
                <a:latin typeface="Arial" pitchFamily="34" charset="0"/>
              </a:rPr>
              <a:t>кафедр </a:t>
            </a:r>
            <a:r>
              <a:rPr lang="ru-RU" sz="2000" b="1" dirty="0" smtClean="0">
                <a:latin typeface="Arial" pitchFamily="34" charset="0"/>
              </a:rPr>
              <a:t>второго корпуса  </a:t>
            </a:r>
            <a:r>
              <a:rPr lang="ru-RU" sz="2000" b="1" dirty="0">
                <a:latin typeface="Arial" pitchFamily="34" charset="0"/>
              </a:rPr>
              <a:t>с </a:t>
            </a:r>
            <a:r>
              <a:rPr lang="ru-RU" sz="2000" b="1" dirty="0" smtClean="0">
                <a:latin typeface="Arial" pitchFamily="34" charset="0"/>
              </a:rPr>
              <a:t>указанием </a:t>
            </a:r>
            <a:r>
              <a:rPr lang="ru-RU" sz="2000" b="1" dirty="0">
                <a:latin typeface="Arial" pitchFamily="34" charset="0"/>
              </a:rPr>
              <a:t>их преподавателей, </a:t>
            </a:r>
            <a:r>
              <a:rPr lang="ru-RU" sz="2000" b="1" dirty="0" smtClean="0">
                <a:latin typeface="Arial" pitchFamily="34" charset="0"/>
              </a:rPr>
              <a:t>независимо есть </a:t>
            </a:r>
            <a:r>
              <a:rPr lang="ru-RU" sz="2000" b="1" dirty="0">
                <a:latin typeface="Arial" pitchFamily="34" charset="0"/>
              </a:rPr>
              <a:t>ли преподаватели или нет.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49297" y="7221121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ВНЕШНЕЕ СОЕДИНЕНИЕ И УСЛОВИЯ ОТБОРА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87735" y="5292005"/>
            <a:ext cx="2609369" cy="1114383"/>
            <a:chOff x="87735" y="5292005"/>
            <a:chExt cx="2609369" cy="1114383"/>
          </a:xfrm>
        </p:grpSpPr>
        <p:sp>
          <p:nvSpPr>
            <p:cNvPr id="17" name="TextBox 16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87735" y="2915741"/>
            <a:ext cx="10441159" cy="188199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SELECT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DEPARTMENT.Name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Кафедра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',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TEACHER.Name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Преподаватели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'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     FROM   DEPARTMENT   LEFT JOIN   TEACHER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         ON DEPARTMENT.DepPK =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TEACHER.DepFK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DEPARTMENT.Building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=2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27" y="5081228"/>
            <a:ext cx="5372825" cy="21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760143" y="6406388"/>
            <a:ext cx="4889154" cy="6858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1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9" grpId="0" build="p" animBg="1"/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649297" y="7221121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ВНЕШНЕЕ СОЕДИНЕНИЕ И УСЛОВИЯ ОТБОРА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495253" y="5732851"/>
            <a:ext cx="2609369" cy="1114383"/>
            <a:chOff x="87735" y="5292005"/>
            <a:chExt cx="2609369" cy="1114383"/>
          </a:xfrm>
        </p:grpSpPr>
        <p:sp>
          <p:nvSpPr>
            <p:cNvPr id="17" name="TextBox 16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7735" y="1472344"/>
            <a:ext cx="10600903" cy="1015663"/>
          </a:xfrm>
          <a:prstGeom prst="rect">
            <a:avLst/>
          </a:prstGeom>
          <a:solidFill>
            <a:srgbClr val="91CD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dirty="0">
                <a:latin typeface="Arial" pitchFamily="34" charset="0"/>
              </a:rPr>
              <a:t>Запрос </a:t>
            </a:r>
            <a:r>
              <a:rPr lang="ru-RU" sz="2000" b="1" dirty="0" smtClean="0">
                <a:latin typeface="Arial" pitchFamily="34" charset="0"/>
              </a:rPr>
              <a:t>33. </a:t>
            </a:r>
            <a:r>
              <a:rPr lang="ru-RU" sz="2000" b="1" dirty="0">
                <a:latin typeface="Arial" pitchFamily="34" charset="0"/>
              </a:rPr>
              <a:t>Вывести всех </a:t>
            </a:r>
            <a:r>
              <a:rPr lang="ru-RU" sz="2000" b="1" dirty="0" smtClean="0">
                <a:latin typeface="Arial" pitchFamily="34" charset="0"/>
              </a:rPr>
              <a:t>преподавателей </a:t>
            </a:r>
            <a:r>
              <a:rPr lang="ru-RU" sz="2000" b="1" dirty="0">
                <a:latin typeface="Arial" pitchFamily="34" charset="0"/>
              </a:rPr>
              <a:t>и названия их </a:t>
            </a:r>
            <a:r>
              <a:rPr lang="ru-RU" sz="2000" b="1" dirty="0" smtClean="0">
                <a:latin typeface="Arial" pitchFamily="34" charset="0"/>
              </a:rPr>
              <a:t>кафедр, независимо принадлежит ли преподаватель какой-либо кафедре, </a:t>
            </a:r>
            <a:r>
              <a:rPr lang="ru-RU" sz="2000" b="1" dirty="0">
                <a:latin typeface="Arial" pitchFamily="34" charset="0"/>
              </a:rPr>
              <a:t>ставка которых больше </a:t>
            </a:r>
            <a:r>
              <a:rPr lang="ru-RU" sz="2000" b="1" dirty="0" smtClean="0">
                <a:latin typeface="Arial" pitchFamily="34" charset="0"/>
              </a:rPr>
              <a:t>23000 </a:t>
            </a:r>
            <a:r>
              <a:rPr lang="ru-RU" sz="2000" b="1" dirty="0" err="1" smtClean="0">
                <a:latin typeface="Arial" pitchFamily="34" charset="0"/>
              </a:rPr>
              <a:t>рубл</a:t>
            </a:r>
            <a:r>
              <a:rPr lang="ru-RU" sz="2000" b="1" dirty="0" smtClean="0">
                <a:latin typeface="Arial" pitchFamily="34" charset="0"/>
              </a:rPr>
              <a:t>.</a:t>
            </a:r>
            <a:endParaRPr lang="ru-RU" sz="2000" b="1" dirty="0"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735" y="2627709"/>
            <a:ext cx="10441160" cy="234365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SELECT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DEPARTMENT.Name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Кафедра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',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TEACHER.Name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Преподаватели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',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TEACHER.Salary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     FROM   DEPARTMENT   RIGHT JOIN   TEACHER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         ON DEPARTMENT.DepPK =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TEACHER.DepFK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TEACHER.Salary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&gt;23000;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49" y="5020411"/>
            <a:ext cx="5322946" cy="253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329463" y="6535304"/>
            <a:ext cx="5199431" cy="5569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1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build="p" animBg="1"/>
      <p:bldP spid="2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88946" y="8360965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ПОЛНОЕ ВНЕШНЕЕ СОЕДИНЕНИЕ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420535750"/>
              </p:ext>
            </p:extLst>
          </p:nvPr>
        </p:nvGraphicFramePr>
        <p:xfrm>
          <a:off x="0" y="1403573"/>
          <a:ext cx="10444875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36429911"/>
              </p:ext>
            </p:extLst>
          </p:nvPr>
        </p:nvGraphicFramePr>
        <p:xfrm>
          <a:off x="231751" y="3563812"/>
          <a:ext cx="10456887" cy="3971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8976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85E4C7B-1BFC-4C28-AE9F-4208BAA2B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AFEC805-8894-45E2-8F14-28C09AEC2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F8FA79-450A-45D2-A99E-9DACA8290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9DECD-2B85-44DD-8F95-3D10214F7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C40FCC-C26D-4BF3-BB3C-6176CDD81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975967-A866-4DD0-A13A-060E68460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Graphic spid="3" grpId="0">
        <p:bldSub>
          <a:bldDgm bld="one"/>
        </p:bldSub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5266" y="7221121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90886" y="1547589"/>
            <a:ext cx="10369152" cy="707886"/>
          </a:xfrm>
          <a:prstGeom prst="rect">
            <a:avLst/>
          </a:prstGeom>
          <a:solidFill>
            <a:srgbClr val="BADF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000" b="1" dirty="0">
                <a:latin typeface="Arial" pitchFamily="34" charset="0"/>
              </a:rPr>
              <a:t>Запрос </a:t>
            </a:r>
            <a:r>
              <a:rPr lang="ru-RU" sz="2000" b="1" dirty="0" smtClean="0">
                <a:latin typeface="Arial" pitchFamily="34" charset="0"/>
              </a:rPr>
              <a:t>34. </a:t>
            </a:r>
            <a:r>
              <a:rPr lang="ru-RU" sz="2000" b="1" dirty="0">
                <a:latin typeface="Arial" pitchFamily="34" charset="0"/>
              </a:rPr>
              <a:t>Вывести </a:t>
            </a:r>
            <a:r>
              <a:rPr lang="ru-RU" sz="2000" b="1" dirty="0" smtClean="0">
                <a:latin typeface="Arial" pitchFamily="34" charset="0"/>
              </a:rPr>
              <a:t>полный список</a:t>
            </a:r>
            <a:r>
              <a:rPr lang="ru-RU" sz="2000" b="1" dirty="0">
                <a:latin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</a:rPr>
              <a:t>факультетов, </a:t>
            </a:r>
            <a:r>
              <a:rPr lang="ru-RU" sz="2000" b="1" dirty="0">
                <a:latin typeface="Arial" pitchFamily="34" charset="0"/>
              </a:rPr>
              <a:t>даже без кафедр и все кафедры, даже без факультетов</a:t>
            </a:r>
            <a:r>
              <a:rPr lang="ru-RU" sz="2000" b="1" dirty="0" smtClean="0">
                <a:latin typeface="Arial" pitchFamily="34" charset="0"/>
              </a:rPr>
              <a:t>.</a:t>
            </a:r>
            <a:endParaRPr lang="ru-RU" sz="2000" b="1" dirty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118" y="2771725"/>
            <a:ext cx="9983210" cy="147732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SELECT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FACULTY.Name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AS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Факультет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',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DEPARTMENT.Name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Кафедра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'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FROM 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FACULTY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FULL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JOIN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DEPARTMENT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FACULTY.FacPK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DEPARTMENT.FacFK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ПОЛНОЕ ВНЕШНЕЕ СОЕДИНЕНИЕ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9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835" y="1763613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23662" y="1984980"/>
            <a:ext cx="22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Department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604" y="2097053"/>
            <a:ext cx="174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Faculty</a:t>
            </a:r>
            <a:endParaRPr lang="ru-RU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/>
          <a:stretch/>
        </p:blipFill>
        <p:spPr bwMode="auto">
          <a:xfrm>
            <a:off x="-5613" y="2424377"/>
            <a:ext cx="5629275" cy="17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128" y="4091676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759" y="3303073"/>
            <a:ext cx="1875092" cy="3399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5614" y="971525"/>
            <a:ext cx="1069425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Arial" pitchFamily="34" charset="0"/>
                <a:cs typeface="Arial" pitchFamily="34" charset="0"/>
              </a:rPr>
              <a:t>Для того чтобы в списке присутствовали все факультеты, даже без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кафедр и все кафедры, даже без факультетов,  </a:t>
            </a:r>
            <a:r>
              <a:rPr lang="ru-RU" dirty="0">
                <a:latin typeface="Arial" pitchFamily="34" charset="0"/>
                <a:cs typeface="Arial" pitchFamily="34" charset="0"/>
              </a:rPr>
              <a:t>необходимо использовать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полное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внешнее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соединение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которое расширяет возможности обычного соединения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0" y="106273"/>
            <a:ext cx="10688638" cy="107795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ПОЛНОЕ ВНЕШНЕЕ СОЕДИНЕНИЕ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" y="3707829"/>
            <a:ext cx="7743825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71" y="2354312"/>
            <a:ext cx="62007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015375" y="4336449"/>
            <a:ext cx="5590443" cy="3074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3184079" y="4643932"/>
            <a:ext cx="4824536" cy="2304257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3"/>
          </p:cNvCxnSpPr>
          <p:nvPr/>
        </p:nvCxnSpPr>
        <p:spPr>
          <a:xfrm flipH="1">
            <a:off x="1383879" y="3473043"/>
            <a:ext cx="794972" cy="3331130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99180" y="5472893"/>
            <a:ext cx="3238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 факультета, у которого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нет ни одной кафедры!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80223" y="6481007"/>
            <a:ext cx="4235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 кафедры, которая </a:t>
            </a:r>
          </a:p>
          <a:p>
            <a:r>
              <a:rPr lang="ru-RU" b="1" dirty="0">
                <a:solidFill>
                  <a:srgbClr val="FF0000"/>
                </a:solidFill>
              </a:rPr>
              <a:t>н</a:t>
            </a:r>
            <a:r>
              <a:rPr lang="ru-RU" b="1" dirty="0" smtClean="0">
                <a:solidFill>
                  <a:srgbClr val="FF0000"/>
                </a:solidFill>
              </a:rPr>
              <a:t>е принадлежит ни одному факультету!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6" grpId="0" animBg="1"/>
      <p:bldP spid="3" grpId="0" animBg="1"/>
      <p:bldP spid="18" grpId="0" animBg="1"/>
      <p:bldP spid="17" grpId="0"/>
      <p:bldP spid="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347" y="1489958"/>
            <a:ext cx="10646291" cy="1015663"/>
          </a:xfrm>
          <a:prstGeom prst="rect">
            <a:avLst/>
          </a:prstGeom>
          <a:solidFill>
            <a:srgbClr val="91CD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000" b="1" dirty="0">
                <a:latin typeface="Arial" pitchFamily="34" charset="0"/>
              </a:rPr>
              <a:t>Запрос </a:t>
            </a:r>
            <a:r>
              <a:rPr lang="ru-RU" sz="2000" b="1" dirty="0" smtClean="0">
                <a:latin typeface="Arial" pitchFamily="34" charset="0"/>
              </a:rPr>
              <a:t>35. </a:t>
            </a:r>
            <a:r>
              <a:rPr lang="ru-RU" sz="2000" b="1" dirty="0">
                <a:latin typeface="Arial" pitchFamily="34" charset="0"/>
              </a:rPr>
              <a:t>Вывести все факультеты и кафедры с указанием </a:t>
            </a:r>
            <a:r>
              <a:rPr lang="ru-RU" sz="2000" b="1" dirty="0" smtClean="0">
                <a:latin typeface="Arial" pitchFamily="34" charset="0"/>
              </a:rPr>
              <a:t>пар </a:t>
            </a:r>
            <a:r>
              <a:rPr lang="ru-RU" sz="2000" b="1" dirty="0">
                <a:latin typeface="Arial" pitchFamily="34" charset="0"/>
              </a:rPr>
              <a:t>факультет/ка</a:t>
            </a:r>
            <a:r>
              <a:rPr lang="uk-UA" sz="2000" b="1" dirty="0">
                <a:latin typeface="Arial" pitchFamily="34" charset="0"/>
              </a:rPr>
              <a:t>ф</a:t>
            </a:r>
            <a:r>
              <a:rPr lang="ru-RU" sz="2000" b="1" dirty="0" err="1">
                <a:latin typeface="Arial" pitchFamily="34" charset="0"/>
              </a:rPr>
              <a:t>едра</a:t>
            </a:r>
            <a:r>
              <a:rPr lang="ru-RU" sz="2000" b="1" dirty="0">
                <a:latin typeface="Arial" pitchFamily="34" charset="0"/>
              </a:rPr>
              <a:t>, имеющих одинаковые фонды финансирования </a:t>
            </a:r>
            <a:r>
              <a:rPr lang="ru-RU" sz="2000" b="1" dirty="0" smtClean="0">
                <a:latin typeface="Arial" pitchFamily="34" charset="0"/>
              </a:rPr>
              <a:t> и </a:t>
            </a:r>
            <a:r>
              <a:rPr lang="ru-RU" sz="2000" b="1" dirty="0">
                <a:latin typeface="Arial" pitchFamily="34" charset="0"/>
              </a:rPr>
              <a:t>расположенные в одном корпусе.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83447" y="2662727"/>
            <a:ext cx="5968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Arial" pitchFamily="34" charset="0"/>
              </a:rPr>
              <a:t>SELECT </a:t>
            </a:r>
            <a:r>
              <a:rPr lang="ru-RU" sz="2000" b="1" dirty="0" smtClean="0">
                <a:latin typeface="Arial" pitchFamily="34" charset="0"/>
              </a:rPr>
              <a:t>  </a:t>
            </a:r>
            <a:r>
              <a:rPr lang="en-US" sz="2000" b="1" dirty="0" smtClean="0">
                <a:latin typeface="Arial" pitchFamily="34" charset="0"/>
              </a:rPr>
              <a:t>FACULTY.Name</a:t>
            </a:r>
            <a:r>
              <a:rPr lang="uk-UA" sz="2000" b="1" dirty="0">
                <a:latin typeface="Arial" pitchFamily="34" charset="0"/>
              </a:rPr>
              <a:t>,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</a:rPr>
              <a:t>DEPARTMENT.Name</a:t>
            </a:r>
            <a:endParaRPr lang="ru-RU" sz="2000" b="1" dirty="0">
              <a:latin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7948" y="3062837"/>
            <a:ext cx="561346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 err="1">
                <a:latin typeface="Arial" pitchFamily="34" charset="0"/>
              </a:rPr>
              <a:t>FR</a:t>
            </a:r>
            <a:r>
              <a:rPr lang="uk-UA" sz="2000" b="1" dirty="0">
                <a:latin typeface="Arial" pitchFamily="34" charset="0"/>
              </a:rPr>
              <a:t>О</a:t>
            </a:r>
            <a:r>
              <a:rPr lang="en-US" sz="2000" b="1" dirty="0">
                <a:latin typeface="Arial" pitchFamily="34" charset="0"/>
              </a:rPr>
              <a:t>M    FACULTY FULL JOIN DEPARTMENT</a:t>
            </a:r>
            <a:endParaRPr lang="ru-RU" sz="2000" b="1" dirty="0">
              <a:latin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98121" y="3525978"/>
            <a:ext cx="64904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Arial" pitchFamily="34" charset="0"/>
              </a:rPr>
              <a:t>ON </a:t>
            </a:r>
            <a:r>
              <a:rPr lang="en-US" sz="2000" b="1" dirty="0" err="1">
                <a:latin typeface="Arial" pitchFamily="34" charset="0"/>
              </a:rPr>
              <a:t>FACULTY.Fund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uk-UA" sz="2000" b="1" dirty="0">
                <a:latin typeface="Arial" pitchFamily="34" charset="0"/>
              </a:rPr>
              <a:t>=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</a:rPr>
              <a:t>DEPARTMENT.Fund</a:t>
            </a:r>
            <a:r>
              <a:rPr lang="en-US" sz="2000" b="1" dirty="0">
                <a:latin typeface="Arial" pitchFamily="34" charset="0"/>
              </a:rPr>
              <a:t> AND</a:t>
            </a:r>
            <a:endParaRPr lang="ru-RU" sz="2000" b="1" dirty="0">
              <a:latin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36947" y="3955791"/>
            <a:ext cx="57005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 err="1">
                <a:latin typeface="Arial" pitchFamily="34" charset="0"/>
              </a:rPr>
              <a:t>FACULTY.Building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</a:rPr>
              <a:t>=</a:t>
            </a:r>
            <a:r>
              <a:rPr lang="ru-RU" sz="2000" b="1" dirty="0" smtClean="0">
                <a:latin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</a:rPr>
              <a:t>DEPARTMENT</a:t>
            </a:r>
            <a:r>
              <a:rPr lang="en-US" sz="2000" b="1" dirty="0">
                <a:latin typeface="Arial" pitchFamily="34" charset="0"/>
              </a:rPr>
              <a:t>. Building;</a:t>
            </a:r>
            <a:endParaRPr lang="ru-RU" sz="2000" b="1" dirty="0">
              <a:latin typeface="Arial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0" y="106273"/>
            <a:ext cx="10688638" cy="107795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ПОЛНОЕ ВНЕШНЕЕ СОЕДИНЕНИЕ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2347" y="4723029"/>
            <a:ext cx="2609369" cy="1114383"/>
            <a:chOff x="87735" y="5292005"/>
            <a:chExt cx="2609369" cy="1114383"/>
          </a:xfrm>
        </p:grpSpPr>
        <p:sp>
          <p:nvSpPr>
            <p:cNvPr id="19" name="TextBox 18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159" y="4319722"/>
            <a:ext cx="6710869" cy="326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7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5526" y="1403573"/>
            <a:ext cx="10463369" cy="707886"/>
          </a:xfrm>
          <a:prstGeom prst="rect">
            <a:avLst/>
          </a:prstGeom>
          <a:solidFill>
            <a:srgbClr val="91CD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000" b="1" dirty="0">
                <a:latin typeface="Arial" pitchFamily="34" charset="0"/>
              </a:rPr>
              <a:t>Запрос </a:t>
            </a:r>
            <a:r>
              <a:rPr lang="ru-RU" sz="2000" b="1" dirty="0" smtClean="0">
                <a:latin typeface="Arial" pitchFamily="34" charset="0"/>
              </a:rPr>
              <a:t>36. </a:t>
            </a:r>
            <a:r>
              <a:rPr lang="ru-RU" sz="2000" b="1" dirty="0">
                <a:latin typeface="Arial" pitchFamily="34" charset="0"/>
              </a:rPr>
              <a:t>Вывести </a:t>
            </a:r>
            <a:r>
              <a:rPr lang="ru-RU" sz="2000" b="1" dirty="0" smtClean="0">
                <a:latin typeface="Arial" pitchFamily="34" charset="0"/>
              </a:rPr>
              <a:t>все кафедры с указанием факультетов и их </a:t>
            </a:r>
            <a:r>
              <a:rPr lang="ru-RU" sz="2000" b="1" dirty="0">
                <a:latin typeface="Arial" pitchFamily="34" charset="0"/>
              </a:rPr>
              <a:t>преподавателей.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49297" y="7221121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180975"/>
            <a:ext cx="10688638" cy="1077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ВНЕШНИЕ  СОЕДИНЕНИЯ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743" y="2339677"/>
            <a:ext cx="10369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SELECT  FACULTY.Name AS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Факультеты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', 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DEPARTMENT.Name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 AS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Кафедра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',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TEACHER.Name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Преподаватели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'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     FROM   FACULTY   JOIN   DEPARTMENT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         ON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FACULTY.FacPK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DEPARTMENT.FacFK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      LEFT JOIN   TEACHER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         ON DEPARTMENT.DepPK =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TEACHER.DepFK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4191147"/>
            <a:ext cx="77438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42347" y="4723029"/>
            <a:ext cx="2609369" cy="1114383"/>
            <a:chOff x="87735" y="5292005"/>
            <a:chExt cx="2609369" cy="1114383"/>
          </a:xfrm>
        </p:grpSpPr>
        <p:sp>
          <p:nvSpPr>
            <p:cNvPr id="17" name="TextBox 16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8684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272305" y="5711544"/>
            <a:ext cx="26222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indent="457200" algn="just" eaLnBrk="1" hangingPunct="1"/>
            <a:r>
              <a:rPr lang="ru-RU" sz="2400" b="1" dirty="0" smtClean="0">
                <a:latin typeface="Arial" pitchFamily="34" charset="0"/>
              </a:rPr>
              <a:t>Например,</a:t>
            </a:r>
            <a:r>
              <a:rPr lang="ru-RU" sz="2400" dirty="0" smtClean="0">
                <a:latin typeface="Arial" pitchFamily="34" charset="0"/>
              </a:rPr>
              <a:t> </a:t>
            </a:r>
            <a:endParaRPr lang="ru-RU" sz="2400" dirty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2163" y="7221121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180975"/>
            <a:ext cx="10688638" cy="1077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ВНЕШНИЕ  СОЕДИНЕНИЯ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735" y="6424969"/>
            <a:ext cx="1059488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FROM    </a:t>
            </a:r>
            <a:r>
              <a:rPr lang="en-US" sz="2800" b="1" dirty="0" smtClean="0"/>
              <a:t>(</a:t>
            </a:r>
            <a:r>
              <a:rPr lang="ru-RU" sz="2800" b="1" dirty="0" smtClean="0"/>
              <a:t>ТАБЛИЦА 1</a:t>
            </a:r>
            <a:r>
              <a:rPr lang="en-US" sz="2800" b="1" dirty="0" smtClean="0"/>
              <a:t> </a:t>
            </a:r>
            <a:r>
              <a:rPr lang="ru-RU" sz="2800" b="1" dirty="0" smtClean="0"/>
              <a:t> </a:t>
            </a:r>
            <a:r>
              <a:rPr lang="en-US" sz="2800" b="1" dirty="0" smtClean="0"/>
              <a:t>FULL </a:t>
            </a:r>
            <a:r>
              <a:rPr lang="en-US" sz="2800" b="1" dirty="0"/>
              <a:t>JOIN </a:t>
            </a:r>
            <a:r>
              <a:rPr lang="ru-RU" sz="2800" b="1" dirty="0" smtClean="0"/>
              <a:t> ТАБЛИЦА 2) </a:t>
            </a:r>
            <a:r>
              <a:rPr lang="en-US" sz="2800" b="1" dirty="0" smtClean="0"/>
              <a:t>INNER JOIN </a:t>
            </a:r>
            <a:r>
              <a:rPr lang="ru-RU" sz="2800" b="1" dirty="0" smtClean="0"/>
              <a:t>ТАБЛИЦА 3</a:t>
            </a:r>
            <a:endParaRPr lang="ru-RU" sz="2800" b="1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772505238"/>
              </p:ext>
            </p:extLst>
          </p:nvPr>
        </p:nvGraphicFramePr>
        <p:xfrm>
          <a:off x="260245" y="1548600"/>
          <a:ext cx="10052626" cy="403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3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36A13CB-E716-416E-A50D-0B2883464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DE9508D-3F78-4A9F-A3B8-E61E70905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37BC3EE-8E85-47F0-B10A-5C33EC1FE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Graphic spid="1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071" y="164490"/>
            <a:ext cx="10688638" cy="107795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СОЕДИНЕНИЙ ТАБЛИЦ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91791" y="1619597"/>
            <a:ext cx="9937104" cy="4608512"/>
            <a:chOff x="209434" y="1292384"/>
            <a:chExt cx="8478598" cy="3983258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09434" y="1292384"/>
              <a:ext cx="8478598" cy="3983258"/>
              <a:chOff x="209434" y="1292384"/>
              <a:chExt cx="8478598" cy="3180185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6766753" y="3889332"/>
                <a:ext cx="1404925" cy="526039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7" name="Полилиния 16"/>
              <p:cNvSpPr/>
              <p:nvPr/>
            </p:nvSpPr>
            <p:spPr>
              <a:xfrm>
                <a:off x="1049733" y="4212123"/>
                <a:ext cx="1365507" cy="23840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213347"/>
                    </a:lnTo>
                    <a:lnTo>
                      <a:pt x="1365507" y="213347"/>
                    </a:lnTo>
                    <a:lnTo>
                      <a:pt x="1365507" y="238407"/>
                    </a:lnTo>
                  </a:path>
                </a:pathLst>
              </a:custGeom>
              <a:noFill/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Полилиния 17"/>
              <p:cNvSpPr/>
              <p:nvPr/>
            </p:nvSpPr>
            <p:spPr>
              <a:xfrm>
                <a:off x="913986" y="4212123"/>
                <a:ext cx="135746" cy="26044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35746" y="0"/>
                    </a:moveTo>
                    <a:lnTo>
                      <a:pt x="135746" y="235386"/>
                    </a:lnTo>
                    <a:lnTo>
                      <a:pt x="0" y="235386"/>
                    </a:lnTo>
                    <a:lnTo>
                      <a:pt x="0" y="260446"/>
                    </a:lnTo>
                  </a:path>
                </a:pathLst>
              </a:custGeom>
              <a:noFill/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3011045" y="1292384"/>
                <a:ext cx="2165705" cy="840472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0" name="Полилиния 19"/>
              <p:cNvSpPr/>
              <p:nvPr/>
            </p:nvSpPr>
            <p:spPr>
              <a:xfrm>
                <a:off x="3080162" y="1391203"/>
                <a:ext cx="2096588" cy="741653"/>
              </a:xfrm>
              <a:custGeom>
                <a:avLst/>
                <a:gdLst>
                  <a:gd name="connsiteX0" fmla="*/ 0 w 1919898"/>
                  <a:gd name="connsiteY0" fmla="*/ 46965 h 469645"/>
                  <a:gd name="connsiteX1" fmla="*/ 46965 w 1919898"/>
                  <a:gd name="connsiteY1" fmla="*/ 0 h 469645"/>
                  <a:gd name="connsiteX2" fmla="*/ 1872934 w 1919898"/>
                  <a:gd name="connsiteY2" fmla="*/ 0 h 469645"/>
                  <a:gd name="connsiteX3" fmla="*/ 1919899 w 1919898"/>
                  <a:gd name="connsiteY3" fmla="*/ 46965 h 469645"/>
                  <a:gd name="connsiteX4" fmla="*/ 1919898 w 1919898"/>
                  <a:gd name="connsiteY4" fmla="*/ 422681 h 469645"/>
                  <a:gd name="connsiteX5" fmla="*/ 1872933 w 1919898"/>
                  <a:gd name="connsiteY5" fmla="*/ 469646 h 469645"/>
                  <a:gd name="connsiteX6" fmla="*/ 46965 w 1919898"/>
                  <a:gd name="connsiteY6" fmla="*/ 469645 h 469645"/>
                  <a:gd name="connsiteX7" fmla="*/ 0 w 1919898"/>
                  <a:gd name="connsiteY7" fmla="*/ 422680 h 469645"/>
                  <a:gd name="connsiteX8" fmla="*/ 0 w 1919898"/>
                  <a:gd name="connsiteY8" fmla="*/ 46965 h 469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9898" h="469645">
                    <a:moveTo>
                      <a:pt x="0" y="46965"/>
                    </a:moveTo>
                    <a:cubicBezTo>
                      <a:pt x="0" y="21027"/>
                      <a:pt x="21027" y="0"/>
                      <a:pt x="46965" y="0"/>
                    </a:cubicBezTo>
                    <a:lnTo>
                      <a:pt x="1872934" y="0"/>
                    </a:lnTo>
                    <a:cubicBezTo>
                      <a:pt x="1898872" y="0"/>
                      <a:pt x="1919899" y="21027"/>
                      <a:pt x="1919899" y="46965"/>
                    </a:cubicBezTo>
                    <a:cubicBezTo>
                      <a:pt x="1919899" y="172204"/>
                      <a:pt x="1919898" y="297442"/>
                      <a:pt x="1919898" y="422681"/>
                    </a:cubicBezTo>
                    <a:cubicBezTo>
                      <a:pt x="1919898" y="448619"/>
                      <a:pt x="1898871" y="469646"/>
                      <a:pt x="1872933" y="469646"/>
                    </a:cubicBezTo>
                    <a:lnTo>
                      <a:pt x="46965" y="469645"/>
                    </a:lnTo>
                    <a:cubicBezTo>
                      <a:pt x="21027" y="469645"/>
                      <a:pt x="0" y="448618"/>
                      <a:pt x="0" y="422680"/>
                    </a:cubicBezTo>
                    <a:lnTo>
                      <a:pt x="0" y="46965"/>
                    </a:lnTo>
                    <a:close/>
                  </a:path>
                </a:pathLst>
              </a:custGeom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335" tIns="82335" rIns="82335" bIns="82335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 smtClean="0">
                    <a:latin typeface="Arial" pitchFamily="34" charset="0"/>
                    <a:cs typeface="Arial" pitchFamily="34" charset="0"/>
                  </a:rPr>
                  <a:t>Виды соединений</a:t>
                </a:r>
                <a:endParaRPr lang="ru-RU" sz="18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266360" y="2780929"/>
                <a:ext cx="1929375" cy="792088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2" name="Полилиния 21"/>
              <p:cNvSpPr/>
              <p:nvPr/>
            </p:nvSpPr>
            <p:spPr>
              <a:xfrm>
                <a:off x="320445" y="2947320"/>
                <a:ext cx="1875291" cy="625696"/>
              </a:xfrm>
              <a:custGeom>
                <a:avLst/>
                <a:gdLst>
                  <a:gd name="connsiteX0" fmla="*/ 0 w 1458576"/>
                  <a:gd name="connsiteY0" fmla="*/ 42887 h 428865"/>
                  <a:gd name="connsiteX1" fmla="*/ 42887 w 1458576"/>
                  <a:gd name="connsiteY1" fmla="*/ 0 h 428865"/>
                  <a:gd name="connsiteX2" fmla="*/ 1415690 w 1458576"/>
                  <a:gd name="connsiteY2" fmla="*/ 0 h 428865"/>
                  <a:gd name="connsiteX3" fmla="*/ 1458577 w 1458576"/>
                  <a:gd name="connsiteY3" fmla="*/ 42887 h 428865"/>
                  <a:gd name="connsiteX4" fmla="*/ 1458576 w 1458576"/>
                  <a:gd name="connsiteY4" fmla="*/ 385979 h 428865"/>
                  <a:gd name="connsiteX5" fmla="*/ 1415689 w 1458576"/>
                  <a:gd name="connsiteY5" fmla="*/ 428866 h 428865"/>
                  <a:gd name="connsiteX6" fmla="*/ 42887 w 1458576"/>
                  <a:gd name="connsiteY6" fmla="*/ 428865 h 428865"/>
                  <a:gd name="connsiteX7" fmla="*/ 0 w 1458576"/>
                  <a:gd name="connsiteY7" fmla="*/ 385978 h 428865"/>
                  <a:gd name="connsiteX8" fmla="*/ 0 w 1458576"/>
                  <a:gd name="connsiteY8" fmla="*/ 42887 h 42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8576" h="428865">
                    <a:moveTo>
                      <a:pt x="0" y="42887"/>
                    </a:moveTo>
                    <a:cubicBezTo>
                      <a:pt x="0" y="19201"/>
                      <a:pt x="19201" y="0"/>
                      <a:pt x="42887" y="0"/>
                    </a:cubicBezTo>
                    <a:lnTo>
                      <a:pt x="1415690" y="0"/>
                    </a:lnTo>
                    <a:cubicBezTo>
                      <a:pt x="1439376" y="0"/>
                      <a:pt x="1458577" y="19201"/>
                      <a:pt x="1458577" y="42887"/>
                    </a:cubicBezTo>
                    <a:cubicBezTo>
                      <a:pt x="1458577" y="157251"/>
                      <a:pt x="1458576" y="271615"/>
                      <a:pt x="1458576" y="385979"/>
                    </a:cubicBezTo>
                    <a:cubicBezTo>
                      <a:pt x="1458576" y="409665"/>
                      <a:pt x="1439375" y="428866"/>
                      <a:pt x="1415689" y="428866"/>
                    </a:cubicBezTo>
                    <a:lnTo>
                      <a:pt x="42887" y="428865"/>
                    </a:lnTo>
                    <a:cubicBezTo>
                      <a:pt x="19201" y="428865"/>
                      <a:pt x="0" y="409664"/>
                      <a:pt x="0" y="385978"/>
                    </a:cubicBezTo>
                    <a:lnTo>
                      <a:pt x="0" y="42887"/>
                    </a:lnTo>
                    <a:close/>
                  </a:path>
                </a:pathLst>
              </a:custGeom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41" tIns="81141" rIns="81141" bIns="81141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 smtClean="0">
                    <a:latin typeface="Arial" pitchFamily="34" charset="0"/>
                    <a:cs typeface="Arial" pitchFamily="34" charset="0"/>
                  </a:rPr>
                  <a:t>Внутренние</a:t>
                </a:r>
                <a:endParaRPr lang="ru-RU" sz="1800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209434" y="3889331"/>
                <a:ext cx="1382233" cy="552169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4" name="Полилиния 23"/>
              <p:cNvSpPr/>
              <p:nvPr/>
            </p:nvSpPr>
            <p:spPr>
              <a:xfrm>
                <a:off x="296418" y="3944412"/>
                <a:ext cx="1295250" cy="484726"/>
              </a:xfrm>
              <a:custGeom>
                <a:avLst/>
                <a:gdLst>
                  <a:gd name="connsiteX0" fmla="*/ 0 w 1295250"/>
                  <a:gd name="connsiteY0" fmla="*/ 28710 h 287097"/>
                  <a:gd name="connsiteX1" fmla="*/ 28710 w 1295250"/>
                  <a:gd name="connsiteY1" fmla="*/ 0 h 287097"/>
                  <a:gd name="connsiteX2" fmla="*/ 1266540 w 1295250"/>
                  <a:gd name="connsiteY2" fmla="*/ 0 h 287097"/>
                  <a:gd name="connsiteX3" fmla="*/ 1295250 w 1295250"/>
                  <a:gd name="connsiteY3" fmla="*/ 28710 h 287097"/>
                  <a:gd name="connsiteX4" fmla="*/ 1295250 w 1295250"/>
                  <a:gd name="connsiteY4" fmla="*/ 258387 h 287097"/>
                  <a:gd name="connsiteX5" fmla="*/ 1266540 w 1295250"/>
                  <a:gd name="connsiteY5" fmla="*/ 287097 h 287097"/>
                  <a:gd name="connsiteX6" fmla="*/ 28710 w 1295250"/>
                  <a:gd name="connsiteY6" fmla="*/ 287097 h 287097"/>
                  <a:gd name="connsiteX7" fmla="*/ 0 w 1295250"/>
                  <a:gd name="connsiteY7" fmla="*/ 258387 h 287097"/>
                  <a:gd name="connsiteX8" fmla="*/ 0 w 1295250"/>
                  <a:gd name="connsiteY8" fmla="*/ 28710 h 287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5250" h="287097">
                    <a:moveTo>
                      <a:pt x="0" y="28710"/>
                    </a:moveTo>
                    <a:cubicBezTo>
                      <a:pt x="0" y="12854"/>
                      <a:pt x="12854" y="0"/>
                      <a:pt x="28710" y="0"/>
                    </a:cubicBezTo>
                    <a:lnTo>
                      <a:pt x="1266540" y="0"/>
                    </a:lnTo>
                    <a:cubicBezTo>
                      <a:pt x="1282396" y="0"/>
                      <a:pt x="1295250" y="12854"/>
                      <a:pt x="1295250" y="28710"/>
                    </a:cubicBezTo>
                    <a:lnTo>
                      <a:pt x="1295250" y="258387"/>
                    </a:lnTo>
                    <a:cubicBezTo>
                      <a:pt x="1295250" y="274243"/>
                      <a:pt x="1282396" y="287097"/>
                      <a:pt x="1266540" y="287097"/>
                    </a:cubicBezTo>
                    <a:lnTo>
                      <a:pt x="28710" y="287097"/>
                    </a:lnTo>
                    <a:cubicBezTo>
                      <a:pt x="12854" y="287097"/>
                      <a:pt x="0" y="274243"/>
                      <a:pt x="0" y="258387"/>
                    </a:cubicBezTo>
                    <a:lnTo>
                      <a:pt x="0" y="28710"/>
                    </a:lnTo>
                    <a:close/>
                  </a:path>
                </a:pathLst>
              </a:custGeom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989" tIns="76989" rIns="76989" bIns="76989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 smtClean="0">
                    <a:latin typeface="Arial" pitchFamily="34" charset="0"/>
                    <a:cs typeface="Arial" pitchFamily="34" charset="0"/>
                  </a:rPr>
                  <a:t>Эквивалентные</a:t>
                </a:r>
                <a:endParaRPr lang="ru-RU" sz="1800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1681200" y="3878445"/>
                <a:ext cx="1398962" cy="550694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6" name="Полилиния 25"/>
              <p:cNvSpPr/>
              <p:nvPr/>
            </p:nvSpPr>
            <p:spPr>
              <a:xfrm>
                <a:off x="1750317" y="3936522"/>
                <a:ext cx="1329845" cy="492617"/>
              </a:xfrm>
              <a:custGeom>
                <a:avLst/>
                <a:gdLst>
                  <a:gd name="connsiteX0" fmla="*/ 0 w 1329845"/>
                  <a:gd name="connsiteY0" fmla="*/ 35884 h 358838"/>
                  <a:gd name="connsiteX1" fmla="*/ 35884 w 1329845"/>
                  <a:gd name="connsiteY1" fmla="*/ 0 h 358838"/>
                  <a:gd name="connsiteX2" fmla="*/ 1293961 w 1329845"/>
                  <a:gd name="connsiteY2" fmla="*/ 0 h 358838"/>
                  <a:gd name="connsiteX3" fmla="*/ 1329845 w 1329845"/>
                  <a:gd name="connsiteY3" fmla="*/ 35884 h 358838"/>
                  <a:gd name="connsiteX4" fmla="*/ 1329845 w 1329845"/>
                  <a:gd name="connsiteY4" fmla="*/ 322954 h 358838"/>
                  <a:gd name="connsiteX5" fmla="*/ 1293961 w 1329845"/>
                  <a:gd name="connsiteY5" fmla="*/ 358838 h 358838"/>
                  <a:gd name="connsiteX6" fmla="*/ 35884 w 1329845"/>
                  <a:gd name="connsiteY6" fmla="*/ 358838 h 358838"/>
                  <a:gd name="connsiteX7" fmla="*/ 0 w 1329845"/>
                  <a:gd name="connsiteY7" fmla="*/ 322954 h 358838"/>
                  <a:gd name="connsiteX8" fmla="*/ 0 w 1329845"/>
                  <a:gd name="connsiteY8" fmla="*/ 35884 h 35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9845" h="358838">
                    <a:moveTo>
                      <a:pt x="0" y="35884"/>
                    </a:moveTo>
                    <a:cubicBezTo>
                      <a:pt x="0" y="16066"/>
                      <a:pt x="16066" y="0"/>
                      <a:pt x="35884" y="0"/>
                    </a:cubicBezTo>
                    <a:lnTo>
                      <a:pt x="1293961" y="0"/>
                    </a:lnTo>
                    <a:cubicBezTo>
                      <a:pt x="1313779" y="0"/>
                      <a:pt x="1329845" y="16066"/>
                      <a:pt x="1329845" y="35884"/>
                    </a:cubicBezTo>
                    <a:lnTo>
                      <a:pt x="1329845" y="322954"/>
                    </a:lnTo>
                    <a:cubicBezTo>
                      <a:pt x="1329845" y="342772"/>
                      <a:pt x="1313779" y="358838"/>
                      <a:pt x="1293961" y="358838"/>
                    </a:cubicBezTo>
                    <a:lnTo>
                      <a:pt x="35884" y="358838"/>
                    </a:lnTo>
                    <a:cubicBezTo>
                      <a:pt x="16066" y="358838"/>
                      <a:pt x="0" y="342772"/>
                      <a:pt x="0" y="322954"/>
                    </a:cubicBezTo>
                    <a:lnTo>
                      <a:pt x="0" y="35884"/>
                    </a:lnTo>
                    <a:close/>
                  </a:path>
                </a:pathLst>
              </a:custGeom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9090" tIns="79090" rIns="79090" bIns="7909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 smtClean="0">
                    <a:latin typeface="Arial" pitchFamily="34" charset="0"/>
                    <a:cs typeface="Arial" pitchFamily="34" charset="0"/>
                  </a:rPr>
                  <a:t>Естественные</a:t>
                </a:r>
                <a:endParaRPr lang="ru-RU" sz="1800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2302873" y="2780929"/>
                <a:ext cx="1652253" cy="792086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8" name="Полилиния 27"/>
              <p:cNvSpPr/>
              <p:nvPr/>
            </p:nvSpPr>
            <p:spPr>
              <a:xfrm>
                <a:off x="2400549" y="2947320"/>
                <a:ext cx="1554577" cy="625695"/>
              </a:xfrm>
              <a:custGeom>
                <a:avLst/>
                <a:gdLst>
                  <a:gd name="connsiteX0" fmla="*/ 0 w 1554577"/>
                  <a:gd name="connsiteY0" fmla="*/ 42524 h 425244"/>
                  <a:gd name="connsiteX1" fmla="*/ 42524 w 1554577"/>
                  <a:gd name="connsiteY1" fmla="*/ 0 h 425244"/>
                  <a:gd name="connsiteX2" fmla="*/ 1512053 w 1554577"/>
                  <a:gd name="connsiteY2" fmla="*/ 0 h 425244"/>
                  <a:gd name="connsiteX3" fmla="*/ 1554577 w 1554577"/>
                  <a:gd name="connsiteY3" fmla="*/ 42524 h 425244"/>
                  <a:gd name="connsiteX4" fmla="*/ 1554577 w 1554577"/>
                  <a:gd name="connsiteY4" fmla="*/ 382720 h 425244"/>
                  <a:gd name="connsiteX5" fmla="*/ 1512053 w 1554577"/>
                  <a:gd name="connsiteY5" fmla="*/ 425244 h 425244"/>
                  <a:gd name="connsiteX6" fmla="*/ 42524 w 1554577"/>
                  <a:gd name="connsiteY6" fmla="*/ 425244 h 425244"/>
                  <a:gd name="connsiteX7" fmla="*/ 0 w 1554577"/>
                  <a:gd name="connsiteY7" fmla="*/ 382720 h 425244"/>
                  <a:gd name="connsiteX8" fmla="*/ 0 w 1554577"/>
                  <a:gd name="connsiteY8" fmla="*/ 42524 h 42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4577" h="425244">
                    <a:moveTo>
                      <a:pt x="0" y="42524"/>
                    </a:moveTo>
                    <a:cubicBezTo>
                      <a:pt x="0" y="19039"/>
                      <a:pt x="19039" y="0"/>
                      <a:pt x="42524" y="0"/>
                    </a:cubicBezTo>
                    <a:lnTo>
                      <a:pt x="1512053" y="0"/>
                    </a:lnTo>
                    <a:cubicBezTo>
                      <a:pt x="1535538" y="0"/>
                      <a:pt x="1554577" y="19039"/>
                      <a:pt x="1554577" y="42524"/>
                    </a:cubicBezTo>
                    <a:lnTo>
                      <a:pt x="1554577" y="382720"/>
                    </a:lnTo>
                    <a:cubicBezTo>
                      <a:pt x="1554577" y="406205"/>
                      <a:pt x="1535538" y="425244"/>
                      <a:pt x="1512053" y="425244"/>
                    </a:cubicBezTo>
                    <a:lnTo>
                      <a:pt x="42524" y="425244"/>
                    </a:lnTo>
                    <a:cubicBezTo>
                      <a:pt x="19039" y="425244"/>
                      <a:pt x="0" y="406205"/>
                      <a:pt x="0" y="382720"/>
                    </a:cubicBezTo>
                    <a:lnTo>
                      <a:pt x="0" y="42524"/>
                    </a:lnTo>
                    <a:close/>
                  </a:path>
                </a:pathLst>
              </a:custGeom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035" tIns="81035" rIns="81035" bIns="81035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 smtClean="0">
                    <a:latin typeface="Arial" pitchFamily="34" charset="0"/>
                    <a:cs typeface="Arial" pitchFamily="34" charset="0"/>
                  </a:rPr>
                  <a:t>Внешние</a:t>
                </a:r>
                <a:endParaRPr lang="ru-RU" sz="1800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3484639" y="3889332"/>
                <a:ext cx="1216927" cy="526038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0" name="Полилиния 29"/>
              <p:cNvSpPr/>
              <p:nvPr/>
            </p:nvSpPr>
            <p:spPr>
              <a:xfrm>
                <a:off x="3555344" y="3930615"/>
                <a:ext cx="1146223" cy="484756"/>
              </a:xfrm>
              <a:custGeom>
                <a:avLst/>
                <a:gdLst>
                  <a:gd name="connsiteX0" fmla="*/ 0 w 679042"/>
                  <a:gd name="connsiteY0" fmla="*/ 17177 h 171773"/>
                  <a:gd name="connsiteX1" fmla="*/ 17177 w 679042"/>
                  <a:gd name="connsiteY1" fmla="*/ 0 h 171773"/>
                  <a:gd name="connsiteX2" fmla="*/ 661865 w 679042"/>
                  <a:gd name="connsiteY2" fmla="*/ 0 h 171773"/>
                  <a:gd name="connsiteX3" fmla="*/ 679042 w 679042"/>
                  <a:gd name="connsiteY3" fmla="*/ 17177 h 171773"/>
                  <a:gd name="connsiteX4" fmla="*/ 679042 w 679042"/>
                  <a:gd name="connsiteY4" fmla="*/ 154596 h 171773"/>
                  <a:gd name="connsiteX5" fmla="*/ 661865 w 679042"/>
                  <a:gd name="connsiteY5" fmla="*/ 171773 h 171773"/>
                  <a:gd name="connsiteX6" fmla="*/ 17177 w 679042"/>
                  <a:gd name="connsiteY6" fmla="*/ 171773 h 171773"/>
                  <a:gd name="connsiteX7" fmla="*/ 0 w 679042"/>
                  <a:gd name="connsiteY7" fmla="*/ 154596 h 171773"/>
                  <a:gd name="connsiteX8" fmla="*/ 0 w 679042"/>
                  <a:gd name="connsiteY8" fmla="*/ 17177 h 17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9042" h="171773">
                    <a:moveTo>
                      <a:pt x="0" y="17177"/>
                    </a:moveTo>
                    <a:cubicBezTo>
                      <a:pt x="0" y="7690"/>
                      <a:pt x="7690" y="0"/>
                      <a:pt x="17177" y="0"/>
                    </a:cubicBezTo>
                    <a:lnTo>
                      <a:pt x="661865" y="0"/>
                    </a:lnTo>
                    <a:cubicBezTo>
                      <a:pt x="671352" y="0"/>
                      <a:pt x="679042" y="7690"/>
                      <a:pt x="679042" y="17177"/>
                    </a:cubicBezTo>
                    <a:lnTo>
                      <a:pt x="679042" y="154596"/>
                    </a:lnTo>
                    <a:cubicBezTo>
                      <a:pt x="679042" y="164083"/>
                      <a:pt x="671352" y="171773"/>
                      <a:pt x="661865" y="171773"/>
                    </a:cubicBezTo>
                    <a:lnTo>
                      <a:pt x="17177" y="171773"/>
                    </a:lnTo>
                    <a:cubicBezTo>
                      <a:pt x="7690" y="171773"/>
                      <a:pt x="0" y="164083"/>
                      <a:pt x="0" y="154596"/>
                    </a:cubicBezTo>
                    <a:lnTo>
                      <a:pt x="0" y="17177"/>
                    </a:lnTo>
                    <a:close/>
                  </a:path>
                </a:pathLst>
              </a:custGeom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3611" tIns="73611" rIns="73611" bIns="73611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 smtClean="0">
                    <a:latin typeface="Arial" pitchFamily="34" charset="0"/>
                    <a:cs typeface="Arial" pitchFamily="34" charset="0"/>
                  </a:rPr>
                  <a:t>Левое</a:t>
                </a:r>
                <a:endParaRPr lang="ru-RU" sz="1800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4772270" y="3887221"/>
                <a:ext cx="1931318" cy="528150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2" name="Полилиния 31"/>
              <p:cNvSpPr/>
              <p:nvPr/>
            </p:nvSpPr>
            <p:spPr>
              <a:xfrm>
                <a:off x="6766754" y="3938859"/>
                <a:ext cx="1404925" cy="490280"/>
              </a:xfrm>
              <a:custGeom>
                <a:avLst/>
                <a:gdLst>
                  <a:gd name="connsiteX0" fmla="*/ 0 w 550877"/>
                  <a:gd name="connsiteY0" fmla="*/ 17177 h 171773"/>
                  <a:gd name="connsiteX1" fmla="*/ 17177 w 550877"/>
                  <a:gd name="connsiteY1" fmla="*/ 0 h 171773"/>
                  <a:gd name="connsiteX2" fmla="*/ 533700 w 550877"/>
                  <a:gd name="connsiteY2" fmla="*/ 0 h 171773"/>
                  <a:gd name="connsiteX3" fmla="*/ 550877 w 550877"/>
                  <a:gd name="connsiteY3" fmla="*/ 17177 h 171773"/>
                  <a:gd name="connsiteX4" fmla="*/ 550877 w 550877"/>
                  <a:gd name="connsiteY4" fmla="*/ 154596 h 171773"/>
                  <a:gd name="connsiteX5" fmla="*/ 533700 w 550877"/>
                  <a:gd name="connsiteY5" fmla="*/ 171773 h 171773"/>
                  <a:gd name="connsiteX6" fmla="*/ 17177 w 550877"/>
                  <a:gd name="connsiteY6" fmla="*/ 171773 h 171773"/>
                  <a:gd name="connsiteX7" fmla="*/ 0 w 550877"/>
                  <a:gd name="connsiteY7" fmla="*/ 154596 h 171773"/>
                  <a:gd name="connsiteX8" fmla="*/ 0 w 550877"/>
                  <a:gd name="connsiteY8" fmla="*/ 17177 h 17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0877" h="171773">
                    <a:moveTo>
                      <a:pt x="0" y="17177"/>
                    </a:moveTo>
                    <a:cubicBezTo>
                      <a:pt x="0" y="7690"/>
                      <a:pt x="7690" y="0"/>
                      <a:pt x="17177" y="0"/>
                    </a:cubicBezTo>
                    <a:lnTo>
                      <a:pt x="533700" y="0"/>
                    </a:lnTo>
                    <a:cubicBezTo>
                      <a:pt x="543187" y="0"/>
                      <a:pt x="550877" y="7690"/>
                      <a:pt x="550877" y="17177"/>
                    </a:cubicBezTo>
                    <a:lnTo>
                      <a:pt x="550877" y="154596"/>
                    </a:lnTo>
                    <a:cubicBezTo>
                      <a:pt x="550877" y="164083"/>
                      <a:pt x="543187" y="171773"/>
                      <a:pt x="533700" y="171773"/>
                    </a:cubicBezTo>
                    <a:lnTo>
                      <a:pt x="17177" y="171773"/>
                    </a:lnTo>
                    <a:cubicBezTo>
                      <a:pt x="7690" y="171773"/>
                      <a:pt x="0" y="164083"/>
                      <a:pt x="0" y="154596"/>
                    </a:cubicBezTo>
                    <a:lnTo>
                      <a:pt x="0" y="17177"/>
                    </a:lnTo>
                    <a:close/>
                  </a:path>
                </a:pathLst>
              </a:custGeom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3611" tIns="73611" rIns="73611" bIns="73611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 smtClean="0">
                    <a:latin typeface="Arial" pitchFamily="34" charset="0"/>
                    <a:cs typeface="Arial" pitchFamily="34" charset="0"/>
                  </a:rPr>
                  <a:t>Правое</a:t>
                </a:r>
                <a:endParaRPr lang="ru-RU" sz="1800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4878807" y="3926948"/>
                <a:ext cx="1824780" cy="488423"/>
              </a:xfrm>
              <a:custGeom>
                <a:avLst/>
                <a:gdLst>
                  <a:gd name="connsiteX0" fmla="*/ 0 w 603288"/>
                  <a:gd name="connsiteY0" fmla="*/ 17177 h 171773"/>
                  <a:gd name="connsiteX1" fmla="*/ 17177 w 603288"/>
                  <a:gd name="connsiteY1" fmla="*/ 0 h 171773"/>
                  <a:gd name="connsiteX2" fmla="*/ 586111 w 603288"/>
                  <a:gd name="connsiteY2" fmla="*/ 0 h 171773"/>
                  <a:gd name="connsiteX3" fmla="*/ 603288 w 603288"/>
                  <a:gd name="connsiteY3" fmla="*/ 17177 h 171773"/>
                  <a:gd name="connsiteX4" fmla="*/ 603288 w 603288"/>
                  <a:gd name="connsiteY4" fmla="*/ 154596 h 171773"/>
                  <a:gd name="connsiteX5" fmla="*/ 586111 w 603288"/>
                  <a:gd name="connsiteY5" fmla="*/ 171773 h 171773"/>
                  <a:gd name="connsiteX6" fmla="*/ 17177 w 603288"/>
                  <a:gd name="connsiteY6" fmla="*/ 171773 h 171773"/>
                  <a:gd name="connsiteX7" fmla="*/ 0 w 603288"/>
                  <a:gd name="connsiteY7" fmla="*/ 154596 h 171773"/>
                  <a:gd name="connsiteX8" fmla="*/ 0 w 603288"/>
                  <a:gd name="connsiteY8" fmla="*/ 17177 h 17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3288" h="171773">
                    <a:moveTo>
                      <a:pt x="0" y="17177"/>
                    </a:moveTo>
                    <a:cubicBezTo>
                      <a:pt x="0" y="7690"/>
                      <a:pt x="7690" y="0"/>
                      <a:pt x="17177" y="0"/>
                    </a:cubicBezTo>
                    <a:lnTo>
                      <a:pt x="586111" y="0"/>
                    </a:lnTo>
                    <a:cubicBezTo>
                      <a:pt x="595598" y="0"/>
                      <a:pt x="603288" y="7690"/>
                      <a:pt x="603288" y="17177"/>
                    </a:cubicBezTo>
                    <a:lnTo>
                      <a:pt x="603288" y="154596"/>
                    </a:lnTo>
                    <a:cubicBezTo>
                      <a:pt x="603288" y="164083"/>
                      <a:pt x="595598" y="171773"/>
                      <a:pt x="586111" y="171773"/>
                    </a:cubicBezTo>
                    <a:lnTo>
                      <a:pt x="17177" y="171773"/>
                    </a:lnTo>
                    <a:cubicBezTo>
                      <a:pt x="7690" y="171773"/>
                      <a:pt x="0" y="164083"/>
                      <a:pt x="0" y="154596"/>
                    </a:cubicBezTo>
                    <a:lnTo>
                      <a:pt x="0" y="17177"/>
                    </a:lnTo>
                    <a:close/>
                  </a:path>
                </a:pathLst>
              </a:custGeom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3611" tIns="73611" rIns="73611" bIns="73611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 smtClean="0">
                    <a:latin typeface="Arial" pitchFamily="34" charset="0"/>
                    <a:cs typeface="Arial" pitchFamily="34" charset="0"/>
                  </a:rPr>
                  <a:t>Полное</a:t>
                </a:r>
                <a:endParaRPr lang="ru-RU" sz="1800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4179572" y="2780929"/>
                <a:ext cx="2092276" cy="760066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5" name="Полилиния 34"/>
              <p:cNvSpPr/>
              <p:nvPr/>
            </p:nvSpPr>
            <p:spPr>
              <a:xfrm>
                <a:off x="4242042" y="2947320"/>
                <a:ext cx="2029806" cy="593675"/>
              </a:xfrm>
              <a:custGeom>
                <a:avLst/>
                <a:gdLst>
                  <a:gd name="connsiteX0" fmla="*/ 0 w 2029806"/>
                  <a:gd name="connsiteY0" fmla="*/ 41313 h 413126"/>
                  <a:gd name="connsiteX1" fmla="*/ 41313 w 2029806"/>
                  <a:gd name="connsiteY1" fmla="*/ 0 h 413126"/>
                  <a:gd name="connsiteX2" fmla="*/ 1988493 w 2029806"/>
                  <a:gd name="connsiteY2" fmla="*/ 0 h 413126"/>
                  <a:gd name="connsiteX3" fmla="*/ 2029806 w 2029806"/>
                  <a:gd name="connsiteY3" fmla="*/ 41313 h 413126"/>
                  <a:gd name="connsiteX4" fmla="*/ 2029806 w 2029806"/>
                  <a:gd name="connsiteY4" fmla="*/ 371813 h 413126"/>
                  <a:gd name="connsiteX5" fmla="*/ 1988493 w 2029806"/>
                  <a:gd name="connsiteY5" fmla="*/ 413126 h 413126"/>
                  <a:gd name="connsiteX6" fmla="*/ 41313 w 2029806"/>
                  <a:gd name="connsiteY6" fmla="*/ 413126 h 413126"/>
                  <a:gd name="connsiteX7" fmla="*/ 0 w 2029806"/>
                  <a:gd name="connsiteY7" fmla="*/ 371813 h 413126"/>
                  <a:gd name="connsiteX8" fmla="*/ 0 w 2029806"/>
                  <a:gd name="connsiteY8" fmla="*/ 41313 h 413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9806" h="413126">
                    <a:moveTo>
                      <a:pt x="0" y="41313"/>
                    </a:moveTo>
                    <a:cubicBezTo>
                      <a:pt x="0" y="18496"/>
                      <a:pt x="18496" y="0"/>
                      <a:pt x="41313" y="0"/>
                    </a:cubicBezTo>
                    <a:lnTo>
                      <a:pt x="1988493" y="0"/>
                    </a:lnTo>
                    <a:cubicBezTo>
                      <a:pt x="2011310" y="0"/>
                      <a:pt x="2029806" y="18496"/>
                      <a:pt x="2029806" y="41313"/>
                    </a:cubicBezTo>
                    <a:lnTo>
                      <a:pt x="2029806" y="371813"/>
                    </a:lnTo>
                    <a:cubicBezTo>
                      <a:pt x="2029806" y="394630"/>
                      <a:pt x="2011310" y="413126"/>
                      <a:pt x="1988493" y="413126"/>
                    </a:cubicBezTo>
                    <a:lnTo>
                      <a:pt x="41313" y="413126"/>
                    </a:lnTo>
                    <a:cubicBezTo>
                      <a:pt x="18496" y="413126"/>
                      <a:pt x="0" y="394630"/>
                      <a:pt x="0" y="371813"/>
                    </a:cubicBezTo>
                    <a:lnTo>
                      <a:pt x="0" y="41313"/>
                    </a:lnTo>
                    <a:close/>
                  </a:path>
                </a:pathLst>
              </a:custGeom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680" tIns="80680" rIns="80680" bIns="806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 smtClean="0">
                    <a:latin typeface="Arial" pitchFamily="34" charset="0"/>
                    <a:cs typeface="Arial" pitchFamily="34" charset="0"/>
                  </a:rPr>
                  <a:t>Перекрёстные</a:t>
                </a:r>
                <a:endParaRPr lang="ru-RU" sz="18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6472252" y="2806411"/>
                <a:ext cx="2215780" cy="734583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7" name="Полилиния 36"/>
              <p:cNvSpPr/>
              <p:nvPr/>
            </p:nvSpPr>
            <p:spPr>
              <a:xfrm>
                <a:off x="6516216" y="2971121"/>
                <a:ext cx="2171816" cy="569874"/>
              </a:xfrm>
              <a:custGeom>
                <a:avLst/>
                <a:gdLst>
                  <a:gd name="connsiteX0" fmla="*/ 0 w 2171816"/>
                  <a:gd name="connsiteY0" fmla="*/ 41170 h 411704"/>
                  <a:gd name="connsiteX1" fmla="*/ 41170 w 2171816"/>
                  <a:gd name="connsiteY1" fmla="*/ 0 h 411704"/>
                  <a:gd name="connsiteX2" fmla="*/ 2130646 w 2171816"/>
                  <a:gd name="connsiteY2" fmla="*/ 0 h 411704"/>
                  <a:gd name="connsiteX3" fmla="*/ 2171816 w 2171816"/>
                  <a:gd name="connsiteY3" fmla="*/ 41170 h 411704"/>
                  <a:gd name="connsiteX4" fmla="*/ 2171816 w 2171816"/>
                  <a:gd name="connsiteY4" fmla="*/ 370534 h 411704"/>
                  <a:gd name="connsiteX5" fmla="*/ 2130646 w 2171816"/>
                  <a:gd name="connsiteY5" fmla="*/ 411704 h 411704"/>
                  <a:gd name="connsiteX6" fmla="*/ 41170 w 2171816"/>
                  <a:gd name="connsiteY6" fmla="*/ 411704 h 411704"/>
                  <a:gd name="connsiteX7" fmla="*/ 0 w 2171816"/>
                  <a:gd name="connsiteY7" fmla="*/ 370534 h 411704"/>
                  <a:gd name="connsiteX8" fmla="*/ 0 w 2171816"/>
                  <a:gd name="connsiteY8" fmla="*/ 41170 h 41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71816" h="411704">
                    <a:moveTo>
                      <a:pt x="0" y="41170"/>
                    </a:moveTo>
                    <a:cubicBezTo>
                      <a:pt x="0" y="18432"/>
                      <a:pt x="18432" y="0"/>
                      <a:pt x="41170" y="0"/>
                    </a:cubicBezTo>
                    <a:lnTo>
                      <a:pt x="2130646" y="0"/>
                    </a:lnTo>
                    <a:cubicBezTo>
                      <a:pt x="2153384" y="0"/>
                      <a:pt x="2171816" y="18432"/>
                      <a:pt x="2171816" y="41170"/>
                    </a:cubicBezTo>
                    <a:lnTo>
                      <a:pt x="2171816" y="370534"/>
                    </a:lnTo>
                    <a:cubicBezTo>
                      <a:pt x="2171816" y="393272"/>
                      <a:pt x="2153384" y="411704"/>
                      <a:pt x="2130646" y="411704"/>
                    </a:cubicBezTo>
                    <a:lnTo>
                      <a:pt x="41170" y="411704"/>
                    </a:lnTo>
                    <a:cubicBezTo>
                      <a:pt x="18432" y="411704"/>
                      <a:pt x="0" y="393272"/>
                      <a:pt x="0" y="370534"/>
                    </a:cubicBezTo>
                    <a:lnTo>
                      <a:pt x="0" y="41170"/>
                    </a:lnTo>
                    <a:close/>
                  </a:path>
                </a:pathLst>
              </a:custGeom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638" tIns="80638" rIns="80638" bIns="80638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 err="1" smtClean="0">
                    <a:latin typeface="Arial" pitchFamily="34" charset="0"/>
                    <a:cs typeface="Arial" pitchFamily="34" charset="0"/>
                  </a:rPr>
                  <a:t>Самосоединение</a:t>
                </a:r>
                <a:endParaRPr lang="ru-RU" sz="18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7" name="Прямая со стрелкой 6"/>
            <p:cNvCxnSpPr>
              <a:endCxn id="21" idx="0"/>
            </p:cNvCxnSpPr>
            <p:nvPr/>
          </p:nvCxnSpPr>
          <p:spPr>
            <a:xfrm flipH="1">
              <a:off x="1231048" y="2345095"/>
              <a:ext cx="2862849" cy="8117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>
              <a:endCxn id="27" idx="0"/>
            </p:cNvCxnSpPr>
            <p:nvPr/>
          </p:nvCxnSpPr>
          <p:spPr>
            <a:xfrm flipH="1">
              <a:off x="3129000" y="2345095"/>
              <a:ext cx="964897" cy="8117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>
              <a:off x="4135696" y="2345095"/>
              <a:ext cx="1121249" cy="8117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4135696" y="2345095"/>
              <a:ext cx="3646998" cy="8117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endCxn id="23" idx="0"/>
            </p:cNvCxnSpPr>
            <p:nvPr/>
          </p:nvCxnSpPr>
          <p:spPr>
            <a:xfrm flipH="1">
              <a:off x="900551" y="4148931"/>
              <a:ext cx="330497" cy="39619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1258090" y="4148929"/>
              <a:ext cx="1157150" cy="4433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endCxn id="29" idx="0"/>
            </p:cNvCxnSpPr>
            <p:nvPr/>
          </p:nvCxnSpPr>
          <p:spPr>
            <a:xfrm>
              <a:off x="3177837" y="4148931"/>
              <a:ext cx="915266" cy="3961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3177837" y="4148929"/>
              <a:ext cx="2690307" cy="39355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endCxn id="16" idx="0"/>
            </p:cNvCxnSpPr>
            <p:nvPr/>
          </p:nvCxnSpPr>
          <p:spPr>
            <a:xfrm>
              <a:off x="3177837" y="4148931"/>
              <a:ext cx="4291379" cy="3961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Прямоугольник 37"/>
          <p:cNvSpPr/>
          <p:nvPr/>
        </p:nvSpPr>
        <p:spPr>
          <a:xfrm>
            <a:off x="392223" y="6737231"/>
            <a:ext cx="10136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</a:rPr>
              <a:t>Существует также </a:t>
            </a:r>
            <a:r>
              <a:rPr lang="ru-RU" sz="2400" b="1" dirty="0" err="1" smtClean="0">
                <a:latin typeface="Arial" panose="020B0604020202020204" pitchFamily="34" charset="0"/>
              </a:rPr>
              <a:t>тета</a:t>
            </a:r>
            <a:r>
              <a:rPr lang="ru-RU" sz="2400" b="1" dirty="0" smtClean="0">
                <a:latin typeface="Arial" panose="020B0604020202020204" pitchFamily="34" charset="0"/>
              </a:rPr>
              <a:t>-соединение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</a:rPr>
              <a:t>и </a:t>
            </a:r>
            <a:r>
              <a:rPr lang="ru-RU" sz="2400" b="1" dirty="0" err="1" smtClean="0">
                <a:latin typeface="Arial" panose="020B0604020202020204" pitchFamily="34" charset="0"/>
              </a:rPr>
              <a:t>полусоединение</a:t>
            </a:r>
            <a:r>
              <a:rPr lang="ru-RU" sz="24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74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655408" y="7211475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180975"/>
            <a:ext cx="10688638" cy="1077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ВНЕШНИЕ  СОЕДИНЕНИЯ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5526" y="1403573"/>
            <a:ext cx="10463369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indent="457200" algn="just" eaLnBrk="1" hangingPunct="1"/>
            <a:r>
              <a:rPr lang="ru-RU" sz="2000" b="1" dirty="0">
                <a:latin typeface="Arial" pitchFamily="34" charset="0"/>
              </a:rPr>
              <a:t>Запрос </a:t>
            </a:r>
            <a:r>
              <a:rPr lang="ru-RU" sz="2000" b="1" dirty="0" smtClean="0">
                <a:latin typeface="Arial" pitchFamily="34" charset="0"/>
              </a:rPr>
              <a:t>37. </a:t>
            </a:r>
            <a:r>
              <a:rPr lang="ru-RU" sz="2000" dirty="0" smtClean="0">
                <a:latin typeface="Arial" pitchFamily="34" charset="0"/>
              </a:rPr>
              <a:t>Выполнить</a:t>
            </a:r>
            <a:r>
              <a:rPr lang="ru-RU" sz="2000" b="1" dirty="0" smtClean="0">
                <a:latin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</a:rPr>
              <a:t>полное </a:t>
            </a:r>
            <a:r>
              <a:rPr lang="ru-RU" sz="2000" dirty="0">
                <a:latin typeface="Arial" pitchFamily="34" charset="0"/>
              </a:rPr>
              <a:t>внешнее соединение таблиц </a:t>
            </a:r>
            <a:r>
              <a:rPr lang="ru-RU" sz="2000" dirty="0" smtClean="0">
                <a:latin typeface="Arial" pitchFamily="34" charset="0"/>
              </a:rPr>
              <a:t>факультетов </a:t>
            </a:r>
            <a:r>
              <a:rPr lang="ru-RU" sz="2000" dirty="0">
                <a:latin typeface="Arial" pitchFamily="34" charset="0"/>
              </a:rPr>
              <a:t>и кафедр по равенству номеров корпусов их расположения, </a:t>
            </a:r>
            <a:r>
              <a:rPr lang="ru-RU" sz="2000" dirty="0" smtClean="0">
                <a:latin typeface="Arial" pitchFamily="34" charset="0"/>
              </a:rPr>
              <a:t>а </a:t>
            </a:r>
            <a:r>
              <a:rPr lang="ru-RU" sz="2000" dirty="0">
                <a:latin typeface="Arial" pitchFamily="34" charset="0"/>
              </a:rPr>
              <a:t>затем внутренние соединение полученной таблицы с таблицей преподавателей </a:t>
            </a:r>
            <a:r>
              <a:rPr lang="ru-RU" sz="2000" dirty="0" smtClean="0">
                <a:latin typeface="Arial" pitchFamily="34" charset="0"/>
              </a:rPr>
              <a:t>по </a:t>
            </a:r>
            <a:r>
              <a:rPr lang="ru-RU" sz="2000" dirty="0">
                <a:latin typeface="Arial" pitchFamily="34" charset="0"/>
              </a:rPr>
              <a:t>равенству внешнего ключа таблицы преподавателей и первичного ключа </a:t>
            </a:r>
            <a:r>
              <a:rPr lang="ru-RU" sz="2000" dirty="0" smtClean="0">
                <a:latin typeface="Arial" pitchFamily="34" charset="0"/>
              </a:rPr>
              <a:t>таблицы </a:t>
            </a:r>
            <a:r>
              <a:rPr lang="ru-RU" sz="2000" dirty="0">
                <a:latin typeface="Arial" pitchFamily="34" charset="0"/>
              </a:rPr>
              <a:t>кафедр.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448" y="2915741"/>
            <a:ext cx="104244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SELECT  FACULTY.Name AS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Факультеты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', 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DEPARTMENT.Name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 AS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Кафедры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',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TEACHER.Name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Преподаватели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'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     FROM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FACULTY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FULL JOIN   DEPARTMENT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         ON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FACULTY.Building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DEPARTMENT.Building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      INNER JOIN   TEACHER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         ON DEPARTMENT.DepPK =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TEACHER.DepFK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03759" y="6081251"/>
            <a:ext cx="2609369" cy="1114383"/>
            <a:chOff x="87735" y="5292005"/>
            <a:chExt cx="2609369" cy="1114383"/>
          </a:xfrm>
        </p:grpSpPr>
        <p:sp>
          <p:nvSpPr>
            <p:cNvPr id="15" name="TextBox 14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62" y="4902200"/>
            <a:ext cx="77628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86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799" y="1529923"/>
            <a:ext cx="10661839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Arial" pitchFamily="34" charset="0"/>
              </a:rPr>
              <a:t>Запрос 38.</a:t>
            </a:r>
            <a:r>
              <a:rPr lang="ru-RU" sz="2000" dirty="0" smtClean="0">
                <a:latin typeface="Arial" pitchFamily="34" charset="0"/>
              </a:rPr>
              <a:t> Выполнить полное </a:t>
            </a:r>
            <a:r>
              <a:rPr lang="ru-RU" sz="2000" dirty="0">
                <a:latin typeface="Arial" pitchFamily="34" charset="0"/>
              </a:rPr>
              <a:t>с</a:t>
            </a:r>
            <a:r>
              <a:rPr lang="ru-RU" sz="2000" dirty="0" smtClean="0">
                <a:latin typeface="Arial" pitchFamily="34" charset="0"/>
              </a:rPr>
              <a:t>оединение таблиц </a:t>
            </a:r>
            <a:r>
              <a:rPr lang="ru-RU" sz="2000" dirty="0">
                <a:latin typeface="Arial" pitchFamily="34" charset="0"/>
              </a:rPr>
              <a:t>факультетов и кафедр. Затем </a:t>
            </a:r>
            <a:r>
              <a:rPr lang="ru-RU" sz="2000" dirty="0" smtClean="0">
                <a:latin typeface="Arial" pitchFamily="34" charset="0"/>
              </a:rPr>
              <a:t>выполнить </a:t>
            </a:r>
            <a:r>
              <a:rPr lang="ru-RU" sz="2000" dirty="0">
                <a:latin typeface="Arial" pitchFamily="34" charset="0"/>
              </a:rPr>
              <a:t>левое </a:t>
            </a:r>
            <a:r>
              <a:rPr lang="ru-RU" sz="2000" dirty="0" smtClean="0">
                <a:latin typeface="Arial" pitchFamily="34" charset="0"/>
              </a:rPr>
              <a:t>внешнее </a:t>
            </a:r>
            <a:r>
              <a:rPr lang="ru-RU" sz="2000" dirty="0">
                <a:latin typeface="Arial" pitchFamily="34" charset="0"/>
              </a:rPr>
              <a:t>соединение таблиц преподавателей и групп по условию </a:t>
            </a:r>
          </a:p>
          <a:p>
            <a:pPr eaLnBrk="1" hangingPunct="1"/>
            <a:r>
              <a:rPr lang="ru-RU" sz="2000" dirty="0">
                <a:latin typeface="Arial" pitchFamily="34" charset="0"/>
              </a:rPr>
              <a:t>курирования преподавателем группы. </a:t>
            </a:r>
            <a:r>
              <a:rPr lang="ru-RU" sz="2000" dirty="0" smtClean="0">
                <a:latin typeface="Arial" pitchFamily="34" charset="0"/>
              </a:rPr>
              <a:t>Затем, выполнить </a:t>
            </a:r>
            <a:r>
              <a:rPr lang="ru-RU" sz="2000" dirty="0">
                <a:latin typeface="Arial" pitchFamily="34" charset="0"/>
              </a:rPr>
              <a:t>внутреннее </a:t>
            </a:r>
            <a:r>
              <a:rPr lang="ru-RU" sz="2000" dirty="0" smtClean="0">
                <a:latin typeface="Arial" pitchFamily="34" charset="0"/>
              </a:rPr>
              <a:t>соединение </a:t>
            </a:r>
            <a:r>
              <a:rPr lang="ru-RU" sz="2000" dirty="0">
                <a:latin typeface="Arial" pitchFamily="34" charset="0"/>
              </a:rPr>
              <a:t>полученных таблиц по условию равенства первичного </a:t>
            </a:r>
            <a:r>
              <a:rPr lang="ru-RU" sz="2000" dirty="0" smtClean="0">
                <a:latin typeface="Arial" pitchFamily="34" charset="0"/>
              </a:rPr>
              <a:t>ключа </a:t>
            </a:r>
            <a:r>
              <a:rPr lang="ru-RU" sz="2000" dirty="0">
                <a:latin typeface="Arial" pitchFamily="34" charset="0"/>
              </a:rPr>
              <a:t>таблицы кафедр внешнему ключу таблицы преподавателей.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41860" y="5772859"/>
            <a:ext cx="5221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6032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/>
              <a:t>ON DEPARTMENT.DepPK =</a:t>
            </a:r>
            <a:r>
              <a:rPr lang="en-US" b="1" dirty="0" err="1"/>
              <a:t>TEACHER.DepFK</a:t>
            </a:r>
            <a:r>
              <a:rPr lang="en-US" b="1" dirty="0"/>
              <a:t>;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799" y="3307040"/>
            <a:ext cx="91318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SELECT </a:t>
            </a:r>
            <a:r>
              <a:rPr lang="en-US" b="1" dirty="0" err="1"/>
              <a:t>FACULTY.Dean</a:t>
            </a:r>
            <a:r>
              <a:rPr lang="en-US" b="1" dirty="0"/>
              <a:t>, </a:t>
            </a:r>
            <a:r>
              <a:rPr lang="en-US" b="1" dirty="0" err="1"/>
              <a:t>DEPARTMENT.Head</a:t>
            </a:r>
            <a:r>
              <a:rPr lang="en-US" b="1" dirty="0"/>
              <a:t>, </a:t>
            </a:r>
            <a:r>
              <a:rPr lang="en-US" b="1" dirty="0" err="1"/>
              <a:t>TEACHER.Name</a:t>
            </a:r>
            <a:r>
              <a:rPr lang="en-US" b="1" dirty="0"/>
              <a:t>, </a:t>
            </a:r>
            <a:r>
              <a:rPr lang="en-US" b="1" dirty="0" err="1" smtClean="0"/>
              <a:t>SGROUP.Num</a:t>
            </a:r>
            <a:endParaRPr lang="ru-RU" b="1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3145" y="3750003"/>
            <a:ext cx="546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FROM    </a:t>
            </a:r>
            <a:r>
              <a:rPr lang="ru-RU" b="1" dirty="0"/>
              <a:t>(</a:t>
            </a:r>
            <a:r>
              <a:rPr lang="en-US" b="1" dirty="0"/>
              <a:t>FACULTY FULL JOIN DEPARTMENT</a:t>
            </a:r>
            <a:endParaRPr lang="ru-RU" b="1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53341" y="4280475"/>
            <a:ext cx="555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ON </a:t>
            </a:r>
            <a:r>
              <a:rPr lang="en-US" b="1" dirty="0" err="1"/>
              <a:t>FACULTY.Building</a:t>
            </a:r>
            <a:r>
              <a:rPr lang="en-US" b="1" dirty="0"/>
              <a:t> = </a:t>
            </a:r>
            <a:r>
              <a:rPr lang="en-US" b="1" dirty="0" err="1"/>
              <a:t>DEPARTMENT.Building</a:t>
            </a:r>
            <a:r>
              <a:rPr lang="en-US" b="1" dirty="0"/>
              <a:t>)</a:t>
            </a:r>
            <a:endParaRPr lang="ru-RU" b="1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223282" y="4819650"/>
            <a:ext cx="5411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INNER JOIN (TEACHER LEFT JOIN </a:t>
            </a:r>
            <a:r>
              <a:rPr lang="en-US" b="1" dirty="0" err="1"/>
              <a:t>SGROUP</a:t>
            </a:r>
            <a:endParaRPr lang="ru-RU" b="1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419201" y="5363368"/>
            <a:ext cx="4662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ON </a:t>
            </a:r>
            <a:r>
              <a:rPr lang="en-US" b="1" dirty="0" err="1"/>
              <a:t>TEACHER.TchPK</a:t>
            </a:r>
            <a:r>
              <a:rPr lang="en-US" b="1" dirty="0"/>
              <a:t> = </a:t>
            </a:r>
            <a:r>
              <a:rPr lang="en-US" b="1" dirty="0" err="1"/>
              <a:t>SGROUP.CurFK</a:t>
            </a:r>
            <a:r>
              <a:rPr lang="en-US" b="1" dirty="0"/>
              <a:t>)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-79398" y="7261482"/>
            <a:ext cx="2039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доц.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ВНЕШНИЕ  СОЕДИНЕНИЯ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503" y="4116715"/>
            <a:ext cx="3688135" cy="347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265056" y="6638442"/>
            <a:ext cx="2609369" cy="1114383"/>
            <a:chOff x="87735" y="5292005"/>
            <a:chExt cx="2609369" cy="1114383"/>
          </a:xfrm>
        </p:grpSpPr>
        <p:sp>
          <p:nvSpPr>
            <p:cNvPr id="14" name="TextBox 13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3982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247975" y="3131765"/>
            <a:ext cx="5622925" cy="2155825"/>
          </a:xfrm>
        </p:spPr>
        <p:txBody>
          <a:bodyPr rtlCol="0">
            <a:no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Спасибо за внимание!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8616" y="6754871"/>
            <a:ext cx="203934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 dirty="0" err="1" smtClean="0">
                <a:solidFill>
                  <a:prstClr val="black"/>
                </a:solidFill>
                <a:latin typeface="Calibri"/>
                <a:cs typeface="Arial" charset="0"/>
              </a:rPr>
              <a:t>ФГБОУ</a:t>
            </a: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 ВО </a:t>
            </a:r>
            <a:r>
              <a:rPr lang="ru-RU" sz="1600" b="1" i="1" dirty="0" err="1" smtClean="0">
                <a:solidFill>
                  <a:prstClr val="black"/>
                </a:solidFill>
                <a:latin typeface="Calibri"/>
                <a:cs typeface="Arial" charset="0"/>
              </a:rPr>
              <a:t>РГУПС</a:t>
            </a:r>
            <a:endParaRPr lang="ru-RU" sz="1600" b="1" i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>
              <a:defRPr/>
            </a:pP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к</a:t>
            </a: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аф. </a:t>
            </a:r>
            <a:r>
              <a:rPr lang="ru-RU" sz="1600" b="1" i="1" dirty="0" err="1" smtClean="0">
                <a:solidFill>
                  <a:prstClr val="black"/>
                </a:solidFill>
                <a:latin typeface="Calibri"/>
                <a:cs typeface="Arial" charset="0"/>
              </a:rPr>
              <a:t>ВТиАСУ</a:t>
            </a:r>
            <a:endParaRPr lang="ru-RU" sz="1600" b="1" i="1" dirty="0" smtClean="0">
              <a:solidFill>
                <a:prstClr val="black"/>
              </a:solidFill>
              <a:latin typeface="Calibri"/>
              <a:cs typeface="Arial" charset="0"/>
            </a:endParaRPr>
          </a:p>
          <a:p>
            <a:pPr>
              <a:defRPr/>
            </a:pP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д</a:t>
            </a: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оц. Игнатьева </a:t>
            </a:r>
            <a:r>
              <a:rPr lang="ru-RU" sz="1600" b="1" i="1" dirty="0" err="1">
                <a:solidFill>
                  <a:prstClr val="black"/>
                </a:solidFill>
                <a:latin typeface="Calibri"/>
                <a:cs typeface="Arial" charset="0"/>
              </a:rPr>
              <a:t>О.В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92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450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1.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6829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51" y="2235817"/>
            <a:ext cx="50006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36388" y="1855039"/>
            <a:ext cx="22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Department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743" y="1870372"/>
            <a:ext cx="174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Faculty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/>
          <a:stretch/>
        </p:blipFill>
        <p:spPr bwMode="auto">
          <a:xfrm>
            <a:off x="197554" y="2211546"/>
            <a:ext cx="5629275" cy="17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7554" y="4172954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99" y="4829739"/>
            <a:ext cx="95916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Схема 11">
            <a:hlinkClick r:id="rId5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2892110609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2998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450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2.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6829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51" y="2235817"/>
            <a:ext cx="50006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36388" y="1855039"/>
            <a:ext cx="22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Department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743" y="1870372"/>
            <a:ext cx="174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Faculty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/>
          <a:stretch/>
        </p:blipFill>
        <p:spPr bwMode="auto">
          <a:xfrm>
            <a:off x="197554" y="2211546"/>
            <a:ext cx="5629275" cy="17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7554" y="4172954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4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2454669333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99" y="4860830"/>
            <a:ext cx="96678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85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01" y="4009205"/>
            <a:ext cx="65627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450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3.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6829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61" y="2223491"/>
            <a:ext cx="5000625" cy="217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69161" y="1855039"/>
            <a:ext cx="22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Department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743" y="1870372"/>
            <a:ext cx="174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Faculty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/>
          <a:stretch/>
        </p:blipFill>
        <p:spPr bwMode="auto">
          <a:xfrm>
            <a:off x="197554" y="2211546"/>
            <a:ext cx="5146765" cy="17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9743" y="4406616"/>
            <a:ext cx="33575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5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2120187934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99" y="4775948"/>
            <a:ext cx="96107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7554" y="3989923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Teacher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2041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 animBg="1"/>
      <p:bldP spid="1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450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6829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69161" y="1855039"/>
            <a:ext cx="17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err="1" smtClean="0"/>
              <a:t>Sgroup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0635" y="1764258"/>
            <a:ext cx="22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Department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6199" y="4783984"/>
            <a:ext cx="33575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3174162939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61" y="4406615"/>
            <a:ext cx="4812118" cy="239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1215476" y="5292005"/>
            <a:ext cx="2609369" cy="1114383"/>
            <a:chOff x="87735" y="5292005"/>
            <a:chExt cx="2609369" cy="1114383"/>
          </a:xfrm>
        </p:grpSpPr>
        <p:sp>
          <p:nvSpPr>
            <p:cNvPr id="17" name="TextBox 16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4" y="2039705"/>
            <a:ext cx="50006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63" y="2224371"/>
            <a:ext cx="5061824" cy="193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28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450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6829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51" y="2235817"/>
            <a:ext cx="50006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36388" y="1855039"/>
            <a:ext cx="22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Department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743" y="1870372"/>
            <a:ext cx="174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Faculty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/>
          <a:stretch/>
        </p:blipFill>
        <p:spPr bwMode="auto">
          <a:xfrm>
            <a:off x="197554" y="2211546"/>
            <a:ext cx="5629275" cy="17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7554" y="4172954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4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1119682614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183" y="4864717"/>
            <a:ext cx="4752528" cy="269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215476" y="5292005"/>
            <a:ext cx="2609369" cy="1114383"/>
            <a:chOff x="87735" y="5292005"/>
            <a:chExt cx="2609369" cy="1114383"/>
          </a:xfrm>
        </p:grpSpPr>
        <p:sp>
          <p:nvSpPr>
            <p:cNvPr id="15" name="TextBox 14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234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450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6829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51" y="2235817"/>
            <a:ext cx="50006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36388" y="1855039"/>
            <a:ext cx="22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Department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743" y="1870372"/>
            <a:ext cx="174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Faculty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/>
          <a:stretch/>
        </p:blipFill>
        <p:spPr bwMode="auto">
          <a:xfrm>
            <a:off x="197554" y="2211546"/>
            <a:ext cx="5629275" cy="17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7554" y="4172954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4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1474599094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1215476" y="5292005"/>
            <a:ext cx="2609369" cy="1114383"/>
            <a:chOff x="87735" y="5292005"/>
            <a:chExt cx="2609369" cy="1114383"/>
          </a:xfrm>
        </p:grpSpPr>
        <p:sp>
          <p:nvSpPr>
            <p:cNvPr id="15" name="TextBox 14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183" y="5149087"/>
            <a:ext cx="6521218" cy="194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55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450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6829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36388" y="1855039"/>
            <a:ext cx="17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err="1" smtClean="0"/>
              <a:t>Sgroup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743" y="1870372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</a:t>
            </a:r>
            <a:r>
              <a:rPr lang="en-US" b="1" dirty="0" smtClean="0"/>
              <a:t> Teacher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217" y="5764172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4045599783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1937442" y="6395412"/>
            <a:ext cx="2609369" cy="1114383"/>
            <a:chOff x="87735" y="5292005"/>
            <a:chExt cx="2609369" cy="1114383"/>
          </a:xfrm>
        </p:grpSpPr>
        <p:sp>
          <p:nvSpPr>
            <p:cNvPr id="15" name="TextBox 14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287" y="5948838"/>
            <a:ext cx="5532934" cy="156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" y="2239704"/>
            <a:ext cx="7133562" cy="290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60" y="2256276"/>
            <a:ext cx="4970082" cy="143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3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9889" y="4931965"/>
            <a:ext cx="10269005" cy="110799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200" b="1" dirty="0" smtClean="0">
                <a:latin typeface="Arial" panose="020B0604020202020204" pitchFamily="34" charset="0"/>
              </a:rPr>
              <a:t>таблица</a:t>
            </a:r>
            <a:r>
              <a:rPr lang="en-US" sz="2200" b="1" dirty="0" smtClean="0">
                <a:latin typeface="Arial" panose="020B0604020202020204" pitchFamily="34" charset="0"/>
              </a:rPr>
              <a:t>1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</a:rPr>
              <a:t>[</a:t>
            </a:r>
            <a:r>
              <a:rPr lang="en-US" sz="2200" b="1" dirty="0">
                <a:latin typeface="Arial" panose="020B0604020202020204" pitchFamily="34" charset="0"/>
              </a:rPr>
              <a:t>INNER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|</a:t>
            </a:r>
            <a:r>
              <a:rPr lang="en-US" sz="2200" b="1" dirty="0" smtClean="0">
                <a:latin typeface="Arial" panose="020B0604020202020204" pitchFamily="34" charset="0"/>
              </a:rPr>
              <a:t> NATURAL</a:t>
            </a:r>
            <a:r>
              <a:rPr lang="ru-RU" sz="2200" b="1" dirty="0" smtClean="0">
                <a:latin typeface="Arial" panose="020B0604020202020204" pitchFamily="34" charset="0"/>
              </a:rPr>
              <a:t> |</a:t>
            </a:r>
            <a:r>
              <a:rPr lang="en-US" sz="2200" b="1" dirty="0" smtClean="0">
                <a:latin typeface="Arial" panose="020B0604020202020204" pitchFamily="34" charset="0"/>
              </a:rPr>
              <a:t> CROSS</a:t>
            </a:r>
            <a:r>
              <a:rPr lang="ru-RU" sz="2200" b="1" dirty="0" smtClean="0">
                <a:latin typeface="Arial" panose="020B0604020202020204" pitchFamily="34" charset="0"/>
              </a:rPr>
              <a:t> | {</a:t>
            </a:r>
            <a:r>
              <a:rPr lang="en-US" sz="2200" b="1" dirty="0">
                <a:latin typeface="Arial" panose="020B0604020202020204" pitchFamily="34" charset="0"/>
              </a:rPr>
              <a:t>FULL</a:t>
            </a:r>
            <a:r>
              <a:rPr lang="ru-RU" sz="2200" b="1" dirty="0">
                <a:latin typeface="Arial" panose="020B0604020202020204" pitchFamily="34" charset="0"/>
              </a:rPr>
              <a:t> | </a:t>
            </a:r>
            <a:r>
              <a:rPr lang="en-US" sz="2200" b="1" dirty="0">
                <a:latin typeface="Arial" panose="020B0604020202020204" pitchFamily="34" charset="0"/>
              </a:rPr>
              <a:t>LEFT</a:t>
            </a:r>
            <a:r>
              <a:rPr lang="ru-RU" sz="2200" b="1" dirty="0">
                <a:latin typeface="Arial" panose="020B0604020202020204" pitchFamily="34" charset="0"/>
              </a:rPr>
              <a:t> | </a:t>
            </a:r>
            <a:r>
              <a:rPr lang="en-US" sz="2200" b="1" dirty="0" smtClean="0">
                <a:latin typeface="Arial" panose="020B0604020202020204" pitchFamily="34" charset="0"/>
              </a:rPr>
              <a:t>RIGHT</a:t>
            </a:r>
            <a:r>
              <a:rPr lang="ru-RU" sz="2200" b="1" dirty="0" smtClean="0">
                <a:latin typeface="Arial" panose="020B0604020202020204" pitchFamily="34" charset="0"/>
              </a:rPr>
              <a:t>  </a:t>
            </a:r>
            <a:r>
              <a:rPr lang="ru-RU" sz="2200" b="1" dirty="0">
                <a:latin typeface="Arial" panose="020B0604020202020204" pitchFamily="34" charset="0"/>
              </a:rPr>
              <a:t>[</a:t>
            </a:r>
            <a:r>
              <a:rPr lang="en-US" sz="2200" b="1" dirty="0" smtClean="0">
                <a:latin typeface="Arial" panose="020B0604020202020204" pitchFamily="34" charset="0"/>
              </a:rPr>
              <a:t>OUTER</a:t>
            </a:r>
            <a:r>
              <a:rPr lang="en-US" sz="2200" b="1" dirty="0">
                <a:latin typeface="Arial" panose="020B0604020202020204" pitchFamily="34" charset="0"/>
              </a:rPr>
              <a:t>]</a:t>
            </a:r>
            <a:r>
              <a:rPr lang="ru-RU" sz="2200" b="1" dirty="0" smtClean="0">
                <a:latin typeface="Arial" panose="020B0604020202020204" pitchFamily="34" charset="0"/>
              </a:rPr>
              <a:t>] </a:t>
            </a:r>
            <a:endParaRPr lang="en-US" sz="2200" b="1" dirty="0" smtClean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sz="2200" b="1" dirty="0" smtClean="0">
                <a:latin typeface="Arial" panose="020B0604020202020204" pitchFamily="34" charset="0"/>
              </a:rPr>
              <a:t>JOIN</a:t>
            </a:r>
            <a:r>
              <a:rPr lang="ru-RU" sz="2200" b="1" dirty="0" smtClean="0">
                <a:latin typeface="Arial" panose="020B0604020202020204" pitchFamily="34" charset="0"/>
              </a:rPr>
              <a:t> таблица</a:t>
            </a:r>
            <a:r>
              <a:rPr lang="en-US" sz="2200" b="1" dirty="0" smtClean="0">
                <a:latin typeface="Arial" panose="020B0604020202020204" pitchFamily="34" charset="0"/>
              </a:rPr>
              <a:t>2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endParaRPr lang="ru-RU" sz="2200" b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sz="2200" b="1" dirty="0" smtClean="0">
                <a:latin typeface="Arial" panose="020B0604020202020204" pitchFamily="34" charset="0"/>
              </a:rPr>
              <a:t>ON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</a:rPr>
              <a:t>условие | </a:t>
            </a:r>
            <a:r>
              <a:rPr lang="en-US" sz="2200" b="1" dirty="0" smtClean="0">
                <a:latin typeface="Arial" panose="020B0604020202020204" pitchFamily="34" charset="0"/>
              </a:rPr>
              <a:t>USING</a:t>
            </a: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(список</a:t>
            </a:r>
            <a:r>
              <a:rPr lang="en-US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столбцов)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0246" y="1979637"/>
            <a:ext cx="1068863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000" b="1" dirty="0">
                <a:latin typeface="Arial" panose="020B0604020202020204" pitchFamily="34" charset="0"/>
              </a:rPr>
              <a:t>Все </a:t>
            </a:r>
            <a:r>
              <a:rPr lang="ru-RU" sz="2000" b="1" dirty="0" smtClean="0">
                <a:latin typeface="Arial" panose="020B0604020202020204" pitchFamily="34" charset="0"/>
              </a:rPr>
              <a:t>типы </a:t>
            </a:r>
            <a:r>
              <a:rPr lang="ru-RU" sz="2000" b="1" dirty="0">
                <a:latin typeface="Arial" panose="020B0604020202020204" pitchFamily="34" charset="0"/>
              </a:rPr>
              <a:t>и способы соединения таблиц </a:t>
            </a:r>
            <a:r>
              <a:rPr lang="en-US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можно </a:t>
            </a:r>
            <a:r>
              <a:rPr lang="ru-RU" sz="2000" b="1" dirty="0">
                <a:latin typeface="Arial" panose="020B0604020202020204" pitchFamily="34" charset="0"/>
              </a:rPr>
              <a:t>осуществлять и с помощью фразы </a:t>
            </a:r>
            <a:r>
              <a:rPr lang="en-US" sz="2000" b="1" dirty="0">
                <a:latin typeface="Arial" panose="020B0604020202020204" pitchFamily="34" charset="0"/>
              </a:rPr>
              <a:t>FROM</a:t>
            </a:r>
            <a:r>
              <a:rPr lang="ru-RU" sz="2000" dirty="0">
                <a:latin typeface="Arial" panose="020B0604020202020204" pitchFamily="34" charset="0"/>
              </a:rPr>
              <a:t>. </a:t>
            </a:r>
            <a:r>
              <a:rPr lang="ru-RU" sz="2000" dirty="0" smtClean="0">
                <a:latin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</a:rPr>
              <a:t>ней, в соответствии со стандартом </a:t>
            </a:r>
            <a:r>
              <a:rPr lang="en-US" sz="2000" dirty="0">
                <a:latin typeface="Arial" panose="020B0604020202020204" pitchFamily="34" charset="0"/>
              </a:rPr>
              <a:t>SQL</a:t>
            </a:r>
            <a:r>
              <a:rPr lang="ru-RU" sz="2000" dirty="0">
                <a:latin typeface="Arial" panose="020B0604020202020204" pitchFamily="34" charset="0"/>
              </a:rPr>
              <a:t>, можно не только перечислить </a:t>
            </a:r>
            <a:r>
              <a:rPr lang="ru-RU" sz="2000" b="1" dirty="0">
                <a:latin typeface="Arial" panose="020B0604020202020204" pitchFamily="34" charset="0"/>
              </a:rPr>
              <a:t>имена </a:t>
            </a:r>
            <a:r>
              <a:rPr lang="ru-RU" sz="2000" b="1" dirty="0" smtClean="0">
                <a:latin typeface="Arial" panose="020B0604020202020204" pitchFamily="34" charset="0"/>
              </a:rPr>
              <a:t>таблиц</a:t>
            </a:r>
            <a:r>
              <a:rPr lang="ru-RU" sz="2000" dirty="0">
                <a:latin typeface="Arial" panose="020B0604020202020204" pitchFamily="34" charset="0"/>
              </a:rPr>
              <a:t>, участвующих в запросе, </a:t>
            </a:r>
            <a:r>
              <a:rPr lang="ru-RU" sz="2000" b="1" dirty="0">
                <a:latin typeface="Arial" panose="020B0604020202020204" pitchFamily="34" charset="0"/>
              </a:rPr>
              <a:t>но и указать их </a:t>
            </a:r>
            <a:r>
              <a:rPr lang="ru-RU" sz="2000" b="1" dirty="0" smtClean="0">
                <a:latin typeface="Arial" panose="020B0604020202020204" pitchFamily="34" charset="0"/>
              </a:rPr>
              <a:t>соединение</a:t>
            </a:r>
            <a:r>
              <a:rPr lang="ru-RU" sz="2000" dirty="0" smtClean="0">
                <a:latin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</a:endParaRPr>
          </a:p>
          <a:p>
            <a:pPr algn="just" eaLnBrk="1" hangingPunct="1"/>
            <a:r>
              <a:rPr lang="ru-RU" sz="2000" b="1" i="1" dirty="0" smtClean="0">
                <a:latin typeface="Arial" panose="020B0604020202020204" pitchFamily="34" charset="0"/>
              </a:rPr>
              <a:t>Уточненное </a:t>
            </a:r>
            <a:r>
              <a:rPr lang="ru-RU" sz="2000" b="1" i="1" dirty="0">
                <a:latin typeface="Arial" panose="020B0604020202020204" pitchFamily="34" charset="0"/>
              </a:rPr>
              <a:t>соединение</a:t>
            </a:r>
            <a:r>
              <a:rPr lang="ru-RU" sz="2000" i="1" dirty="0">
                <a:latin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</a:rPr>
              <a:t>предполагает явное задание условия соединения. </a:t>
            </a:r>
          </a:p>
          <a:p>
            <a:pPr algn="just" eaLnBrk="1" hangingPunct="1"/>
            <a:r>
              <a:rPr lang="ru-RU" sz="2000" dirty="0">
                <a:latin typeface="Arial" panose="020B0604020202020204" pitchFamily="34" charset="0"/>
              </a:rPr>
              <a:t>Для этого можно использовать два варианта — фразу </a:t>
            </a:r>
            <a:r>
              <a:rPr lang="en-US" sz="2000" b="1" dirty="0">
                <a:latin typeface="Arial" panose="020B0604020202020204" pitchFamily="34" charset="0"/>
              </a:rPr>
              <a:t>USING</a:t>
            </a:r>
            <a:r>
              <a:rPr lang="ru-RU" sz="2000" dirty="0">
                <a:latin typeface="Arial" panose="020B0604020202020204" pitchFamily="34" charset="0"/>
              </a:rPr>
              <a:t>, с помощью которой</a:t>
            </a:r>
          </a:p>
          <a:p>
            <a:pPr algn="just" eaLnBrk="1" hangingPunct="1"/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указываются одноименные столбцы обеих таблиц</a:t>
            </a:r>
            <a:r>
              <a:rPr lang="ru-RU" sz="2000" dirty="0">
                <a:latin typeface="Arial" panose="020B0604020202020204" pitchFamily="34" charset="0"/>
              </a:rPr>
              <a:t>, </a:t>
            </a:r>
            <a:r>
              <a:rPr lang="ru-RU" sz="2000" b="1" dirty="0">
                <a:latin typeface="Arial" panose="020B0604020202020204" pitchFamily="34" charset="0"/>
              </a:rPr>
              <a:t>по равенству значений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</a:p>
          <a:p>
            <a:pPr algn="just" eaLnBrk="1" hangingPunct="1"/>
            <a:r>
              <a:rPr lang="ru-RU" sz="2000" dirty="0">
                <a:latin typeface="Arial" panose="020B0604020202020204" pitchFamily="34" charset="0"/>
              </a:rPr>
              <a:t>которых следует произвести соединение, </a:t>
            </a:r>
            <a:r>
              <a:rPr lang="ru-RU" sz="2000" dirty="0" smtClean="0">
                <a:latin typeface="Arial" panose="020B0604020202020204" pitchFamily="34" charset="0"/>
              </a:rPr>
              <a:t>или </a:t>
            </a:r>
            <a:r>
              <a:rPr lang="ru-RU" sz="2000" dirty="0">
                <a:latin typeface="Arial" panose="020B0604020202020204" pitchFamily="34" charset="0"/>
              </a:rPr>
              <a:t>фразу </a:t>
            </a:r>
            <a:r>
              <a:rPr lang="en-US" sz="2000" b="1" dirty="0">
                <a:latin typeface="Arial" panose="020B0604020202020204" pitchFamily="34" charset="0"/>
              </a:rPr>
              <a:t>ON</a:t>
            </a:r>
            <a:r>
              <a:rPr lang="ru-RU" sz="2000" dirty="0">
                <a:latin typeface="Arial" panose="020B0604020202020204" pitchFamily="34" charset="0"/>
              </a:rPr>
              <a:t>, с помощью которой для соединения можно указать </a:t>
            </a:r>
            <a:r>
              <a:rPr lang="en-US" sz="2000" dirty="0" smtClean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произвольное </a:t>
            </a:r>
            <a:r>
              <a:rPr lang="ru-RU" sz="2000" b="1" dirty="0">
                <a:latin typeface="Arial" panose="020B0604020202020204" pitchFamily="34" charset="0"/>
              </a:rPr>
              <a:t>условие</a:t>
            </a:r>
            <a:r>
              <a:rPr lang="ru-RU" sz="2000" dirty="0">
                <a:latin typeface="Arial" panose="020B0604020202020204" pitchFamily="34" charset="0"/>
              </a:rPr>
              <a:t>. </a:t>
            </a:r>
          </a:p>
          <a:p>
            <a:pPr algn="just" eaLnBrk="1" hangingPunct="1"/>
            <a:r>
              <a:rPr lang="ru-RU" sz="2000" b="1" dirty="0" smtClean="0">
                <a:latin typeface="Arial" panose="020B0604020202020204" pitchFamily="34" charset="0"/>
              </a:rPr>
              <a:t>Синтаксис соединения во фразе </a:t>
            </a:r>
            <a:r>
              <a:rPr lang="en-US" sz="2000" b="1" dirty="0" smtClean="0">
                <a:latin typeface="Arial" panose="020B0604020202020204" pitchFamily="34" charset="0"/>
              </a:rPr>
              <a:t>FROM </a:t>
            </a:r>
            <a:r>
              <a:rPr lang="ru-RU" sz="2000" b="1" dirty="0" smtClean="0">
                <a:latin typeface="Arial" panose="020B0604020202020204" pitchFamily="34" charset="0"/>
              </a:rPr>
              <a:t>следующий</a:t>
            </a:r>
            <a:r>
              <a:rPr lang="ru-RU" sz="2000" dirty="0">
                <a:latin typeface="Arial" panose="020B0604020202020204" pitchFamily="34" charset="0"/>
              </a:rPr>
              <a:t>:</a:t>
            </a:r>
          </a:p>
          <a:p>
            <a:pPr algn="just"/>
            <a:endParaRPr lang="ru-RU" sz="2000" dirty="0">
              <a:latin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СОЕДИНЕНИЯ ТАБЛИЦ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759" y="1550456"/>
            <a:ext cx="651729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Синтаксис создания соединения во фразе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150" y="6228109"/>
            <a:ext cx="10279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Где :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INNER JOIN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внутреннее  соединение,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NATURAL JOIN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естественное соединение,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CROSS JOIN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декартовое произведение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FULL JOIN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полное внешнее соединение,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LEFT JOIN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левое  внешнее соединение,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RIGHT JOIN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правое внешнее соединение.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8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3" grpId="0" animBg="1"/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450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6829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36388" y="1855039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</a:t>
            </a:r>
            <a:r>
              <a:rPr lang="en-US" b="1" dirty="0"/>
              <a:t> </a:t>
            </a:r>
            <a:r>
              <a:rPr lang="en-US" b="1" dirty="0" smtClean="0"/>
              <a:t>Teacher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743" y="1870372"/>
            <a:ext cx="22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</a:t>
            </a:r>
            <a:r>
              <a:rPr lang="en-US" b="1" dirty="0" smtClean="0"/>
              <a:t> Department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217" y="5764172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3124985778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1937442" y="6395412"/>
            <a:ext cx="2609369" cy="1114383"/>
            <a:chOff x="87735" y="5292005"/>
            <a:chExt cx="2609369" cy="1114383"/>
          </a:xfrm>
        </p:grpSpPr>
        <p:sp>
          <p:nvSpPr>
            <p:cNvPr id="15" name="TextBox 14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11" y="2224372"/>
            <a:ext cx="6150504" cy="276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73" y="5862756"/>
            <a:ext cx="3906246" cy="164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4063"/>
            <a:ext cx="4546811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46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450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6829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36388" y="1855039"/>
            <a:ext cx="17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err="1" smtClean="0"/>
              <a:t>Sgroup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743" y="1870372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</a:t>
            </a:r>
            <a:r>
              <a:rPr lang="en-US" b="1" dirty="0" smtClean="0"/>
              <a:t> Teacher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217" y="5764172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3443895008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1937442" y="6395412"/>
            <a:ext cx="2609369" cy="1114383"/>
            <a:chOff x="87735" y="5292005"/>
            <a:chExt cx="2609369" cy="1114383"/>
          </a:xfrm>
        </p:grpSpPr>
        <p:sp>
          <p:nvSpPr>
            <p:cNvPr id="15" name="TextBox 14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" y="2239704"/>
            <a:ext cx="7133562" cy="290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60" y="2256276"/>
            <a:ext cx="4970082" cy="143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19" y="5842961"/>
            <a:ext cx="3654152" cy="176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20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593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10.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2951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36388" y="1855039"/>
            <a:ext cx="177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Lecture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743" y="1870372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</a:t>
            </a:r>
            <a:r>
              <a:rPr lang="en-US" b="1" dirty="0" smtClean="0"/>
              <a:t> Teacher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217" y="5764172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3676474595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1937442" y="6395412"/>
            <a:ext cx="2609369" cy="1114383"/>
            <a:chOff x="87735" y="5292005"/>
            <a:chExt cx="2609369" cy="1114383"/>
          </a:xfrm>
        </p:grpSpPr>
        <p:sp>
          <p:nvSpPr>
            <p:cNvPr id="15" name="TextBox 14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" y="2239704"/>
            <a:ext cx="7133562" cy="290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75" y="2291716"/>
            <a:ext cx="6597149" cy="185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11" y="5764172"/>
            <a:ext cx="4130066" cy="154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12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579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11.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3183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36388" y="1855039"/>
            <a:ext cx="22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Department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743" y="1870372"/>
            <a:ext cx="174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Faculty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/>
          <a:stretch/>
        </p:blipFill>
        <p:spPr bwMode="auto">
          <a:xfrm>
            <a:off x="29208" y="2211546"/>
            <a:ext cx="5315111" cy="17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7554" y="4172954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3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3484071226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1215476" y="5292005"/>
            <a:ext cx="2609369" cy="1114383"/>
            <a:chOff x="87735" y="5292005"/>
            <a:chExt cx="2609369" cy="1114383"/>
          </a:xfrm>
        </p:grpSpPr>
        <p:sp>
          <p:nvSpPr>
            <p:cNvPr id="15" name="TextBox 14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24" y="5538530"/>
            <a:ext cx="6617439" cy="116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2328795"/>
            <a:ext cx="5448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60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579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12.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3183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36388" y="1855039"/>
            <a:ext cx="22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Department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743" y="1870372"/>
            <a:ext cx="174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Faculty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/>
          <a:stretch/>
        </p:blipFill>
        <p:spPr bwMode="auto">
          <a:xfrm>
            <a:off x="29208" y="2211546"/>
            <a:ext cx="5315111" cy="17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7554" y="4172954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3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4192907126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265495" y="4823953"/>
            <a:ext cx="2609369" cy="1114383"/>
            <a:chOff x="87735" y="5292005"/>
            <a:chExt cx="2609369" cy="1114383"/>
          </a:xfrm>
        </p:grpSpPr>
        <p:sp>
          <p:nvSpPr>
            <p:cNvPr id="15" name="TextBox 14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2328795"/>
            <a:ext cx="5448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83" y="6084093"/>
            <a:ext cx="9596334" cy="130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42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593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13.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3183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36388" y="1855039"/>
            <a:ext cx="22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Department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743" y="1870372"/>
            <a:ext cx="174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Faculty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/>
          <a:stretch/>
        </p:blipFill>
        <p:spPr bwMode="auto">
          <a:xfrm>
            <a:off x="29208" y="2211546"/>
            <a:ext cx="5315111" cy="17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31116" y="4859957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3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1776455494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7792591" y="5381144"/>
            <a:ext cx="2609369" cy="1114383"/>
            <a:chOff x="87735" y="5292005"/>
            <a:chExt cx="2609369" cy="1114383"/>
          </a:xfrm>
        </p:grpSpPr>
        <p:sp>
          <p:nvSpPr>
            <p:cNvPr id="15" name="TextBox 14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2328795"/>
            <a:ext cx="5448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366" y="6588150"/>
            <a:ext cx="2397272" cy="97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208" y="3993506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</a:t>
            </a:r>
            <a:r>
              <a:rPr lang="en-US" b="1" dirty="0" smtClean="0"/>
              <a:t> Teacher</a:t>
            </a:r>
            <a:endParaRPr lang="ru-RU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8" y="4440235"/>
            <a:ext cx="7287107" cy="279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89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593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14.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3183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36388" y="1855039"/>
            <a:ext cx="22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Department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743" y="1870372"/>
            <a:ext cx="174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Faculty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/>
          <a:stretch/>
        </p:blipFill>
        <p:spPr bwMode="auto">
          <a:xfrm>
            <a:off x="29208" y="2211546"/>
            <a:ext cx="5315111" cy="17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31116" y="4859957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3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4175430911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7792591" y="5381144"/>
            <a:ext cx="2609369" cy="1114383"/>
            <a:chOff x="87735" y="5292005"/>
            <a:chExt cx="2609369" cy="1114383"/>
          </a:xfrm>
        </p:grpSpPr>
        <p:sp>
          <p:nvSpPr>
            <p:cNvPr id="15" name="TextBox 14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2328795"/>
            <a:ext cx="5448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208" y="3993506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</a:t>
            </a:r>
            <a:r>
              <a:rPr lang="en-US" b="1" dirty="0" smtClean="0"/>
              <a:t> Teacher</a:t>
            </a:r>
            <a:endParaRPr lang="ru-RU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8" y="4440235"/>
            <a:ext cx="7287107" cy="279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558" y="6340871"/>
            <a:ext cx="3184079" cy="121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3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593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15.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3183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56855" y="1855039"/>
            <a:ext cx="22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Department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743" y="1870372"/>
            <a:ext cx="174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Faculty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/>
          <a:stretch/>
        </p:blipFill>
        <p:spPr bwMode="auto">
          <a:xfrm>
            <a:off x="29208" y="2211546"/>
            <a:ext cx="5315111" cy="17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31116" y="4859957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3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3016864072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7792591" y="5381144"/>
            <a:ext cx="2609369" cy="1114383"/>
            <a:chOff x="87735" y="5292005"/>
            <a:chExt cx="2609369" cy="1114383"/>
          </a:xfrm>
        </p:grpSpPr>
        <p:sp>
          <p:nvSpPr>
            <p:cNvPr id="15" name="TextBox 14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91" y="2211546"/>
            <a:ext cx="5448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434370" y="1842214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</a:t>
            </a:r>
            <a:r>
              <a:rPr lang="en-US" b="1" dirty="0" smtClean="0"/>
              <a:t> Teacher</a:t>
            </a:r>
            <a:endParaRPr lang="ru-RU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70" y="2239704"/>
            <a:ext cx="6758821" cy="262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00" y="6495527"/>
            <a:ext cx="3361238" cy="95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8" y="4609703"/>
            <a:ext cx="5362575" cy="188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0"/>
          <a:stretch/>
        </p:blipFill>
        <p:spPr bwMode="auto">
          <a:xfrm>
            <a:off x="5344319" y="5772151"/>
            <a:ext cx="1931912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391783" y="5402819"/>
            <a:ext cx="177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</a:t>
            </a:r>
            <a:r>
              <a:rPr lang="en-US" b="1" dirty="0" smtClean="0"/>
              <a:t> Subject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950" y="4055705"/>
            <a:ext cx="170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</a:t>
            </a:r>
            <a:r>
              <a:rPr lang="en-US" b="1" dirty="0" smtClean="0"/>
              <a:t> Lesson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046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7" grpId="0"/>
      <p:bldP spid="20" grpId="0"/>
      <p:bldP spid="2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593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1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3183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55039"/>
            <a:ext cx="22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Department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9132" y="5044623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626098944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159743" y="5559423"/>
            <a:ext cx="2609369" cy="1114383"/>
            <a:chOff x="87735" y="5292005"/>
            <a:chExt cx="2609369" cy="1114383"/>
          </a:xfrm>
        </p:grpSpPr>
        <p:sp>
          <p:nvSpPr>
            <p:cNvPr id="15" name="TextBox 14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7" y="2339677"/>
            <a:ext cx="676807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0"/>
          <a:stretch/>
        </p:blipFill>
        <p:spPr bwMode="auto">
          <a:xfrm>
            <a:off x="7077965" y="2339677"/>
            <a:ext cx="252338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077965" y="1881278"/>
            <a:ext cx="177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</a:t>
            </a:r>
            <a:r>
              <a:rPr lang="en-US" b="1" dirty="0" smtClean="0"/>
              <a:t> Subject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186" y="5470109"/>
            <a:ext cx="4644777" cy="140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86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2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593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1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3183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987" y="4313969"/>
            <a:ext cx="22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Department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743" y="1870372"/>
            <a:ext cx="174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Faculty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/>
          <a:stretch/>
        </p:blipFill>
        <p:spPr bwMode="auto">
          <a:xfrm>
            <a:off x="29208" y="2211546"/>
            <a:ext cx="5531135" cy="200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02469" y="2059216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3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2806372943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7395164" y="2568763"/>
            <a:ext cx="2609369" cy="1114383"/>
            <a:chOff x="87735" y="5292005"/>
            <a:chExt cx="2609369" cy="1114383"/>
          </a:xfrm>
        </p:grpSpPr>
        <p:sp>
          <p:nvSpPr>
            <p:cNvPr id="15" name="TextBox 14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2" y="4689026"/>
            <a:ext cx="7188662" cy="267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683145"/>
            <a:ext cx="4448175" cy="247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2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ДЕКАРТОВОЕ ПРОИЗВЕДЕНИЕ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034860"/>
              </p:ext>
            </p:extLst>
          </p:nvPr>
        </p:nvGraphicFramePr>
        <p:xfrm>
          <a:off x="0" y="1423988"/>
          <a:ext cx="10594975" cy="6046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F4C24E-727D-4F68-910C-13326F6F6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90BDE-663D-43F9-9D05-111960F0F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715F28-82FD-4ECE-8590-EB1B2CD68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97680E-C724-4547-9AEE-B53CB0552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BC4E86-D360-4A5C-8DC9-B86AA31F8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52A507-85ED-4BC1-A6AC-33067F27D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593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18.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3183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43200"/>
            <a:ext cx="22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Department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90339" y="1932044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1540108423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7468555" y="2301376"/>
            <a:ext cx="2609369" cy="1114383"/>
            <a:chOff x="87735" y="5292005"/>
            <a:chExt cx="2609369" cy="1114383"/>
          </a:xfrm>
        </p:grpSpPr>
        <p:sp>
          <p:nvSpPr>
            <p:cNvPr id="15" name="TextBox 14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8" y="2077995"/>
            <a:ext cx="5448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208" y="3993506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</a:t>
            </a:r>
            <a:r>
              <a:rPr lang="en-US" b="1" dirty="0" smtClean="0"/>
              <a:t> Teacher</a:t>
            </a:r>
            <a:endParaRPr lang="ru-RU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8" y="4440235"/>
            <a:ext cx="7287107" cy="279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79" y="3520947"/>
            <a:ext cx="3861505" cy="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00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593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19.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3183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987" y="4313969"/>
            <a:ext cx="22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Department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743" y="1870372"/>
            <a:ext cx="174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Faculty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/>
          <a:stretch/>
        </p:blipFill>
        <p:spPr bwMode="auto">
          <a:xfrm>
            <a:off x="29208" y="2211546"/>
            <a:ext cx="5531135" cy="200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02469" y="2059216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3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2264550310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7395164" y="2568763"/>
            <a:ext cx="2609369" cy="1114383"/>
            <a:chOff x="87735" y="5292005"/>
            <a:chExt cx="2609369" cy="1114383"/>
          </a:xfrm>
        </p:grpSpPr>
        <p:sp>
          <p:nvSpPr>
            <p:cNvPr id="15" name="TextBox 14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2" y="4689026"/>
            <a:ext cx="7188662" cy="267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7" y="3779837"/>
            <a:ext cx="34337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29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593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3183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9743" y="1870372"/>
            <a:ext cx="17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err="1" smtClean="0"/>
              <a:t>Sgroup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5615" y="4164188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1902603765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798310" y="4673735"/>
            <a:ext cx="2609369" cy="1114383"/>
            <a:chOff x="87735" y="5292005"/>
            <a:chExt cx="2609369" cy="1114383"/>
          </a:xfrm>
        </p:grpSpPr>
        <p:sp>
          <p:nvSpPr>
            <p:cNvPr id="15" name="TextBox 14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79" y="4202861"/>
            <a:ext cx="3312368" cy="183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3" y="2280845"/>
            <a:ext cx="6651056" cy="157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10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593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21.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3183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36007" y="5893153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1264104087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2536007" y="6445292"/>
            <a:ext cx="2609369" cy="1114383"/>
            <a:chOff x="87735" y="5292005"/>
            <a:chExt cx="2609369" cy="1114383"/>
          </a:xfrm>
        </p:grpSpPr>
        <p:sp>
          <p:nvSpPr>
            <p:cNvPr id="15" name="TextBox 14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9743" y="1837361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</a:t>
            </a:r>
            <a:r>
              <a:rPr lang="en-US" b="1" dirty="0" smtClean="0"/>
              <a:t> Teacher</a:t>
            </a:r>
            <a:endParaRPr lang="ru-RU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3" y="2241597"/>
            <a:ext cx="7416824" cy="333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64" y="4571925"/>
            <a:ext cx="3574774" cy="293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64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593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22.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3183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3677" y="5937299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832399343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402821" y="6505550"/>
            <a:ext cx="4509449" cy="1054125"/>
            <a:chOff x="-2045450" y="5352263"/>
            <a:chExt cx="4742554" cy="1054125"/>
          </a:xfrm>
        </p:grpSpPr>
        <p:sp>
          <p:nvSpPr>
            <p:cNvPr id="15" name="TextBox 14"/>
            <p:cNvSpPr txBox="1"/>
            <p:nvPr/>
          </p:nvSpPr>
          <p:spPr>
            <a:xfrm>
              <a:off x="-2045450" y="5352263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9743" y="1837361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</a:t>
            </a:r>
            <a:r>
              <a:rPr lang="en-US" b="1" dirty="0" smtClean="0"/>
              <a:t> Teacher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" y="2198553"/>
            <a:ext cx="7495728" cy="35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70" y="5937299"/>
            <a:ext cx="5811887" cy="115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27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593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23.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3183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790" y="1868825"/>
            <a:ext cx="22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</a:t>
            </a:r>
            <a:r>
              <a:rPr lang="en-US" b="1" dirty="0" smtClean="0"/>
              <a:t>Department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9743" y="5868069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3691362629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402822" y="6413322"/>
            <a:ext cx="2609369" cy="1114383"/>
            <a:chOff x="87735" y="5292005"/>
            <a:chExt cx="2609369" cy="1114383"/>
          </a:xfrm>
        </p:grpSpPr>
        <p:sp>
          <p:nvSpPr>
            <p:cNvPr id="15" name="TextBox 14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5" y="2243882"/>
            <a:ext cx="7378224" cy="348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51" y="5766640"/>
            <a:ext cx="3975280" cy="171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7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593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3183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9070" y="1774299"/>
            <a:ext cx="1905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Таблица </a:t>
            </a:r>
            <a:r>
              <a:rPr lang="en-US" sz="2000" b="1" dirty="0" err="1" smtClean="0"/>
              <a:t>Sgroup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7749" y="4629659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501159995"/>
              </p:ext>
            </p:extLst>
          </p:nvPr>
        </p:nvGraphicFramePr>
        <p:xfrm>
          <a:off x="7673984" y="578795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320444" y="5139206"/>
            <a:ext cx="2609369" cy="1114383"/>
            <a:chOff x="87735" y="5292005"/>
            <a:chExt cx="2609369" cy="1114383"/>
          </a:xfrm>
        </p:grpSpPr>
        <p:sp>
          <p:nvSpPr>
            <p:cNvPr id="15" name="TextBox 14"/>
            <p:cNvSpPr txBox="1"/>
            <p:nvPr/>
          </p:nvSpPr>
          <p:spPr>
            <a:xfrm>
              <a:off x="87735" y="5292005"/>
              <a:ext cx="2609369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049032" y="5470284"/>
              <a:ext cx="648072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421287" y="1974354"/>
            <a:ext cx="198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Первый результат</a:t>
            </a:r>
            <a:endParaRPr lang="ru-RU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66" y="2174409"/>
            <a:ext cx="6566567" cy="232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551" y="2459889"/>
            <a:ext cx="2232248" cy="33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051276" y="4946562"/>
            <a:ext cx="196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Второй  результат</a:t>
            </a:r>
            <a:endParaRPr lang="ru-RU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78" y="5347387"/>
            <a:ext cx="2935127" cy="138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Схема 18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3738196658"/>
              </p:ext>
            </p:extLst>
          </p:nvPr>
        </p:nvGraphicFramePr>
        <p:xfrm>
          <a:off x="4623318" y="6781044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1801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  <p:bldGraphic spid="12" grpId="0">
        <p:bldAsOne/>
      </p:bldGraphic>
      <p:bldP spid="3" grpId="0"/>
      <p:bldP spid="17" grpId="0"/>
      <p:bldGraphic spid="19" grpId="0">
        <p:bldAsOne/>
      </p:bldGraphic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ВЫПОЛНЕНИЯ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743" y="1364148"/>
            <a:ext cx="1593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Запрос 25.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3183" y="1394926"/>
            <a:ext cx="21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таблицы: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3677" y="5937299"/>
            <a:ext cx="33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 выполнения запроса: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3515061645"/>
              </p:ext>
            </p:extLst>
          </p:nvPr>
        </p:nvGraphicFramePr>
        <p:xfrm>
          <a:off x="9207464" y="1356682"/>
          <a:ext cx="1481174" cy="5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402821" y="6360663"/>
            <a:ext cx="3225588" cy="936104"/>
            <a:chOff x="402821" y="6360663"/>
            <a:chExt cx="3225588" cy="936104"/>
          </a:xfrm>
        </p:grpSpPr>
        <p:sp>
          <p:nvSpPr>
            <p:cNvPr id="15" name="TextBox 14"/>
            <p:cNvSpPr txBox="1"/>
            <p:nvPr/>
          </p:nvSpPr>
          <p:spPr>
            <a:xfrm>
              <a:off x="402821" y="6505550"/>
              <a:ext cx="2481114" cy="64633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 выполнения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запроса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3012191" y="6360663"/>
              <a:ext cx="616218" cy="93610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9743" y="1731247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</a:t>
            </a:r>
            <a:r>
              <a:rPr lang="en-US" b="1" dirty="0" smtClean="0"/>
              <a:t> Teacher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" y="2086501"/>
            <a:ext cx="7495728" cy="287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82946" y="1602908"/>
            <a:ext cx="177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</a:t>
            </a:r>
            <a:r>
              <a:rPr lang="en-US" b="1" dirty="0" smtClean="0"/>
              <a:t> Lecture</a:t>
            </a:r>
            <a:endParaRPr lang="ru-RU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46" y="2115023"/>
            <a:ext cx="6421414" cy="274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465" y="5937299"/>
            <a:ext cx="6523173" cy="127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08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ДЕКАРТОВОЕ ПРОИЗВЕДЕНИЕ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395328"/>
              </p:ext>
            </p:extLst>
          </p:nvPr>
        </p:nvGraphicFramePr>
        <p:xfrm>
          <a:off x="93663" y="1475581"/>
          <a:ext cx="10594975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9743" y="4083833"/>
            <a:ext cx="468052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</a:rPr>
              <a:t>SELECT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</a:rPr>
              <a:t>Name1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</a:rPr>
              <a:t>Name2  [,…]</a:t>
            </a:r>
            <a:endParaRPr lang="en-US" sz="2400" b="1" dirty="0">
              <a:solidFill>
                <a:prstClr val="black"/>
              </a:solidFill>
              <a:latin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</a:rPr>
              <a:t>FROM TABLE1, TABLE2 [,…]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ru-RU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8794" y="6307955"/>
            <a:ext cx="10368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Table1, Table2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… 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имена таблиц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Name1, Name2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.. –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имена столбцов таблиц, которые необходимо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отобразить в запросе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192191" y="5223916"/>
            <a:ext cx="628745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</a:rPr>
              <a:t>SELECT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</a:rPr>
              <a:t>Name1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</a:rPr>
              <a:t>Name2  [,…]</a:t>
            </a:r>
            <a:endParaRPr lang="en-US" sz="2400" b="1" dirty="0">
              <a:solidFill>
                <a:prstClr val="black"/>
              </a:solidFill>
              <a:latin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</a:rPr>
              <a:t>FROM TABLE1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</a:rPr>
              <a:t>CROSS JOIN TABLE2 [,…]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ru-RU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688135" y="2411685"/>
            <a:ext cx="504056" cy="18722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152631" y="3491805"/>
            <a:ext cx="144016" cy="1792357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65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9D4A61-C310-4323-B835-FBE372161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C12213-8DB8-4C59-9F05-3708E1D27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powerpointstore.com_11</Template>
  <TotalTime>2556</TotalTime>
  <Words>5905</Words>
  <Application>Microsoft Office PowerPoint</Application>
  <PresentationFormat>Произвольный</PresentationFormat>
  <Paragraphs>893</Paragraphs>
  <Slides>87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88" baseType="lpstr">
      <vt:lpstr>Тема Office</vt:lpstr>
      <vt:lpstr>ЛЕКЦИЯ НА ТЕМУ: ЯЗЫК ВЫБОРКИ  ДАННЫХ. МНОГОТАБЛИЧНЫЕ ЗАПРОСЫ. ОПЕРАЦИЯ СОЕДИНЕНИЯ </vt:lpstr>
      <vt:lpstr>Презентация PowerPoint</vt:lpstr>
      <vt:lpstr>SELECT. СВЯЗИ МЕЖДУ ТАБЛИЦАМИ</vt:lpstr>
      <vt:lpstr>SELECT. СВЯЗИ МЕЖДУ ТАБЛИЦАМИ</vt:lpstr>
      <vt:lpstr>ПРАВИЛА СОЕДИНЕНИЯ ТАБЛИЦ</vt:lpstr>
      <vt:lpstr>ВИДЫ СОЕДИНЕНИЙ ТАБЛИЦ</vt:lpstr>
      <vt:lpstr>ПРАВИЛА СОЕДИНЕНИЯ ТАБЛИЦ</vt:lpstr>
      <vt:lpstr>ДЕКАРТОВОЕ ПРОИЗВЕДЕНИЕ</vt:lpstr>
      <vt:lpstr>ДЕКАРТОВОЕ ПРОИЗВЕДЕНИЕ</vt:lpstr>
      <vt:lpstr>Презентация PowerPoint</vt:lpstr>
      <vt:lpstr>ДЕКАРТОВОЕ ПРОИЗВЕДЕНИЕ</vt:lpstr>
      <vt:lpstr>ВНУТРЕННИЕ СОЕДИНЕНИЯ</vt:lpstr>
      <vt:lpstr>ВНУТРЕННИЕ СОЕДИНЕНИЯ</vt:lpstr>
      <vt:lpstr>ЕСТЕСТВЕННОЕ СОЕДИНЕНИЕ</vt:lpstr>
      <vt:lpstr>ЕСТЕСТВЕННОЕ СОЕДИНЕНИЕ</vt:lpstr>
      <vt:lpstr>ЕСТЕСТВЕННОЕ СОЕДИНЕНИЕ</vt:lpstr>
      <vt:lpstr>ПРИМЕРЫ ОПЕРАЦИЙ ЕСТЕСТВЕННОГО СОЕДИНЕНИЯ</vt:lpstr>
      <vt:lpstr>ПРИМЕРЫ ОПЕРАЦИЙ ЕСТЕСТВЕННОГО СОЕДИНЕНИЯ</vt:lpstr>
      <vt:lpstr>ПРИМЕРЫ ОПЕРАЦИЙ ЕСТЕСТВЕННОГО СОЕДИНЕНИЯ</vt:lpstr>
      <vt:lpstr>ПРИМЕРЫ ОПЕРАЦИИ ЕСТЕСТВЕННОГО СОЕДИНЕНИЯ</vt:lpstr>
      <vt:lpstr>ПРИМЕРЫ ОПЕРАЦИИ ЕСТЕСТВЕННОГО СОЕДИНЕНИЯ</vt:lpstr>
      <vt:lpstr>ПРИМЕРЫ ОПЕРАЦИЙ ЕСТЕСТВЕННОГО СОЕДИНЕНИЯ</vt:lpstr>
      <vt:lpstr>Презентация PowerPoint</vt:lpstr>
      <vt:lpstr>ПРИМЕРЫ ОПЕРАЦИЙ ЕСТЕСТВЕННОГО СОЕДИНЕНИЯ</vt:lpstr>
      <vt:lpstr>ПРИМЕРЫ ОПЕРАЦИЙ ЕСТЕСТВЕННОГО СОЕДИНЕНИЯ</vt:lpstr>
      <vt:lpstr>ПРИМЕРЫ ОПЕРАЦИЙ ЕСТЕСТВЕННОГО СОЕДИНЕНИЯ</vt:lpstr>
      <vt:lpstr>ПРИМЕРЫ ОПЕРАЦИЙ ЕСТЕСТВЕННОГО СОЕДИНЕНИЯ</vt:lpstr>
      <vt:lpstr>ПРИМЕРЫ ОПЕРАЦИЙ ЕСТЕСТВЕННОГО СОЕДИНЕНИЯ</vt:lpstr>
      <vt:lpstr>ПРИМЕРЫ ОПЕРАЦИЙ ЕСТЕСТВЕННОГО СОЕДИНЕНИЯ</vt:lpstr>
      <vt:lpstr>ПРИМЕРЫ ОПЕРАЦИЙ ЕСТЕСТВЕННОГО СОЕДИНЕНИЯ</vt:lpstr>
      <vt:lpstr>ПРИМЕРЫ ОПЕРАЦИЙ СОЕДИНЕНИЙ ПО НЕРАВЕНСТВУ</vt:lpstr>
      <vt:lpstr>ОПЕРАЦИЯ САМОСОЕДИНЕНИЯ</vt:lpstr>
      <vt:lpstr>ОПЕРАЦИЯ САМОСОЕДИНЕНИЯ</vt:lpstr>
      <vt:lpstr>ПРИМЕРЫ ОПЕРАЦИИ САМОСОЕДИНЕНИЯ</vt:lpstr>
      <vt:lpstr>СИММЕТРИЧНОЕ САМОСОЕДИНЕНИЕ И УДАЛЕНИЕ ИЗБЫТОЧНОСТИ</vt:lpstr>
      <vt:lpstr>СИММЕТРИЧНОЕ САМОСОЕДИНЕНИЕ И УДАЛЕНИЕ ИЗБЫТОЧНОСТИ</vt:lpstr>
      <vt:lpstr>СИММЕТРИЧНОЕ САМОСОЕДИНЕНИЕ И УДАЛЕНИЕ ИЗБЫТОЧНОСТИ</vt:lpstr>
      <vt:lpstr>ПРИМЕРЫ СИММЕТРИЧНОГО САМОСОЕДИНЕНИЯ</vt:lpstr>
      <vt:lpstr>СИММЕТРИЧНОЕ САМОСОЕДИНЕНИЕ И ИЕРАРХИЧЕСКИЕ СТРУКТУРЫ</vt:lpstr>
      <vt:lpstr>Презентация PowerPoint</vt:lpstr>
      <vt:lpstr>ВНЕШНИЕ СОЕДИНЕНИЯ</vt:lpstr>
      <vt:lpstr>ВНЕШНИЕ СОЕДИНЕНИЯ</vt:lpstr>
      <vt:lpstr>ВНЕШНИЕ СОЕДИНЕНИЯ</vt:lpstr>
      <vt:lpstr>ВНЕШНИЕ СОЕДИНЕНИЯ</vt:lpstr>
      <vt:lpstr>ВНЕШНИЕ СОЕДИНЕНИЯ</vt:lpstr>
      <vt:lpstr>ЛЕВОЕ ВНЕШНЕЕ СОЕДИНЕНИЕ</vt:lpstr>
      <vt:lpstr>ЛЕВОЕ ВНЕШНЕЕ СОЕДИНЕНИЕ</vt:lpstr>
      <vt:lpstr>ЛЕВОЕ ВНЕШНЕЕ СОЕДИНЕНИЕ</vt:lpstr>
      <vt:lpstr>ПРАВОЕ ВНЕШНЕЕ СОЕДИНЕНИЕ</vt:lpstr>
      <vt:lpstr>ПРАВОЕ ВНЕШНЕЕ СОЕДИНЕНИЕ</vt:lpstr>
      <vt:lpstr>ПРАВОЕ ВНЕШНЕЕ СОЕДИНЕНИЕ</vt:lpstr>
      <vt:lpstr>ВНЕШНЕЕ СОЕДИНЕНИЕ И УСЛОВИЯ ОТБОРА</vt:lpstr>
      <vt:lpstr>ВНЕШНЕЕ СОЕДИНЕНИЕ И УСЛОВИЯ ОТБОРА</vt:lpstr>
      <vt:lpstr>ПОЛНОЕ ВНЕШНЕЕ СОЕДИНЕНИЕ</vt:lpstr>
      <vt:lpstr>ПОЛНОЕ ВНЕШНЕЕ СОЕДИНЕНИЕ</vt:lpstr>
      <vt:lpstr>ПОЛНОЕ ВНЕШНЕЕ СОЕДИНЕНИЕ</vt:lpstr>
      <vt:lpstr>ПОЛНОЕ ВНЕШНЕЕ СОЕДИНЕНИЕ</vt:lpstr>
      <vt:lpstr>ВНЕШНИЕ  СОЕДИНЕНИЯ</vt:lpstr>
      <vt:lpstr>ВНЕШНИЕ  СОЕДИНЕНИЯ</vt:lpstr>
      <vt:lpstr>ВНЕШНИЕ  СОЕДИНЕНИЯ</vt:lpstr>
      <vt:lpstr>ВНЕШНИЕ  СОЕДИНЕНИЯ</vt:lpstr>
      <vt:lpstr>Презентация PowerPoint</vt:lpstr>
      <vt:lpstr>РЕЗУЛЬТАТЫ ВЫПОЛНЕНИЯ ЗАПРОСОВ</vt:lpstr>
      <vt:lpstr>РЕЗУЛЬТАТЫ ВЫПОЛНЕНИЯ ЗАПРОСОВ</vt:lpstr>
      <vt:lpstr>РЕЗУЛЬТАТЫ ВЫПОЛНЕНИЯ ЗАПРОСОВ</vt:lpstr>
      <vt:lpstr>РЕЗУЛЬТАТЫ ВЫПОЛНЕНИЯ ЗАПРОСОВ</vt:lpstr>
      <vt:lpstr>РЕЗУЛЬТАТЫ ВЫПОЛНЕНИЯ ЗАПРОСОВ</vt:lpstr>
      <vt:lpstr>РЕЗУЛЬТАТЫ ВЫПОЛНЕНИЯ ЗАПРОСОВ</vt:lpstr>
      <vt:lpstr>РЕЗУЛЬТАТЫ ВЫПОЛНЕНИЯ ЗАПРОСОВ</vt:lpstr>
      <vt:lpstr>РЕЗУЛЬТАТЫ ВЫПОЛНЕНИЯ ЗАПРОСОВ</vt:lpstr>
      <vt:lpstr>РЕЗУЛЬТАТЫ ВЫПОЛНЕНИЯ ЗАПРОСОВ</vt:lpstr>
      <vt:lpstr>РЕЗУЛЬТАТЫ ВЫПОЛНЕНИЯ ЗАПРОСОВ</vt:lpstr>
      <vt:lpstr>РЕЗУЛЬТАТЫ ВЫПОЛНЕНИЯ ЗАПРОСОВ</vt:lpstr>
      <vt:lpstr>РЕЗУЛЬТАТЫ ВЫПОЛНЕНИЯ ЗАПРОСОВ</vt:lpstr>
      <vt:lpstr>РЕЗУЛЬТАТЫ ВЫПОЛНЕНИЯ ЗАПРОСОВ</vt:lpstr>
      <vt:lpstr>РЕЗУЛЬТАТЫ ВЫПОЛНЕНИЯ ЗАПРОСОВ</vt:lpstr>
      <vt:lpstr>РЕЗУЛЬТАТЫ ВЫПОЛНЕНИЯ ЗАПРОСОВ</vt:lpstr>
      <vt:lpstr>РЕЗУЛЬТАТЫ ВЫПОЛНЕНИЯ ЗАПРОСОВ</vt:lpstr>
      <vt:lpstr>РЕЗУЛЬТАТЫ ВЫПОЛНЕНИЯ ЗАПРОСОВ</vt:lpstr>
      <vt:lpstr>РЕЗУЛЬТАТЫ ВЫПОЛНЕНИЯ ЗАПРОСОВ</vt:lpstr>
      <vt:lpstr>РЕЗУЛЬТАТЫ ВЫПОЛНЕНИЯ ЗАПРОСОВ</vt:lpstr>
      <vt:lpstr>РЕЗУЛЬТАТЫ ВЫПОЛНЕНИЯ ЗАПРОСОВ</vt:lpstr>
      <vt:lpstr>РЕЗУЛЬТАТЫ ВЫПОЛНЕНИЯ ЗАПРОСОВ</vt:lpstr>
      <vt:lpstr>РЕЗУЛЬТАТЫ ВЫПОЛНЕНИЯ ЗАПРОСОВ</vt:lpstr>
      <vt:lpstr>РЕЗУЛЬТАТЫ ВЫПОЛНЕНИЯ ЗАПРОСОВ</vt:lpstr>
      <vt:lpstr>РЕЗУЛЬТАТЫ ВЫПОЛНЕНИЯ ЗАПРОСОВ</vt:lpstr>
      <vt:lpstr>РЕЗУЛЬТАТЫ ВЫПОЛНЕНИЯ ЗАПРОСОВ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9</dc:title>
  <dc:creator>Олеся</dc:creator>
  <cp:lastModifiedBy>Леся</cp:lastModifiedBy>
  <cp:revision>583</cp:revision>
  <dcterms:modified xsi:type="dcterms:W3CDTF">2019-05-27T21:34:39Z</dcterms:modified>
</cp:coreProperties>
</file>