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29" r:id="rId9"/>
    <p:sldId id="330" r:id="rId10"/>
    <p:sldId id="430" r:id="rId11"/>
    <p:sldId id="431" r:id="rId12"/>
    <p:sldId id="432" r:id="rId13"/>
    <p:sldId id="433" r:id="rId14"/>
    <p:sldId id="434" r:id="rId15"/>
    <p:sldId id="435" r:id="rId16"/>
    <p:sldId id="436" r:id="rId17"/>
    <p:sldId id="437" r:id="rId18"/>
    <p:sldId id="438" r:id="rId19"/>
    <p:sldId id="439" r:id="rId20"/>
    <p:sldId id="440" r:id="rId21"/>
    <p:sldId id="441" r:id="rId22"/>
    <p:sldId id="442" r:id="rId23"/>
    <p:sldId id="443" r:id="rId24"/>
    <p:sldId id="444" r:id="rId25"/>
    <p:sldId id="445" r:id="rId26"/>
    <p:sldId id="446" r:id="rId27"/>
    <p:sldId id="447" r:id="rId28"/>
    <p:sldId id="448" r:id="rId29"/>
    <p:sldId id="449" r:id="rId30"/>
    <p:sldId id="450" r:id="rId31"/>
    <p:sldId id="451" r:id="rId32"/>
    <p:sldId id="452" r:id="rId33"/>
    <p:sldId id="453" r:id="rId34"/>
    <p:sldId id="454" r:id="rId35"/>
    <p:sldId id="264" r:id="rId36"/>
    <p:sldId id="331" r:id="rId37"/>
    <p:sldId id="268" r:id="rId38"/>
    <p:sldId id="269" r:id="rId39"/>
    <p:sldId id="270" r:id="rId40"/>
    <p:sldId id="271" r:id="rId41"/>
    <p:sldId id="272" r:id="rId42"/>
    <p:sldId id="273" r:id="rId43"/>
    <p:sldId id="332" r:id="rId44"/>
    <p:sldId id="274" r:id="rId45"/>
    <p:sldId id="275" r:id="rId46"/>
    <p:sldId id="276" r:id="rId47"/>
    <p:sldId id="413" r:id="rId48"/>
    <p:sldId id="414" r:id="rId49"/>
    <p:sldId id="429" r:id="rId50"/>
    <p:sldId id="415" r:id="rId51"/>
    <p:sldId id="416" r:id="rId52"/>
    <p:sldId id="417" r:id="rId53"/>
    <p:sldId id="418" r:id="rId54"/>
    <p:sldId id="419" r:id="rId55"/>
    <p:sldId id="420" r:id="rId56"/>
    <p:sldId id="421" r:id="rId57"/>
    <p:sldId id="422" r:id="rId58"/>
    <p:sldId id="423" r:id="rId59"/>
    <p:sldId id="424" r:id="rId60"/>
    <p:sldId id="425" r:id="rId61"/>
    <p:sldId id="426" r:id="rId62"/>
    <p:sldId id="427" r:id="rId63"/>
    <p:sldId id="428" r:id="rId64"/>
    <p:sldId id="333" r:id="rId65"/>
    <p:sldId id="334" r:id="rId66"/>
    <p:sldId id="335" r:id="rId67"/>
    <p:sldId id="336" r:id="rId68"/>
    <p:sldId id="337" r:id="rId69"/>
    <p:sldId id="338" r:id="rId70"/>
    <p:sldId id="339" r:id="rId71"/>
    <p:sldId id="340" r:id="rId72"/>
    <p:sldId id="341" r:id="rId73"/>
    <p:sldId id="342" r:id="rId74"/>
    <p:sldId id="343" r:id="rId75"/>
    <p:sldId id="344" r:id="rId76"/>
    <p:sldId id="345" r:id="rId77"/>
    <p:sldId id="346" r:id="rId78"/>
    <p:sldId id="347" r:id="rId79"/>
    <p:sldId id="348" r:id="rId80"/>
    <p:sldId id="349" r:id="rId81"/>
    <p:sldId id="350" r:id="rId82"/>
    <p:sldId id="351" r:id="rId83"/>
    <p:sldId id="352" r:id="rId84"/>
    <p:sldId id="353" r:id="rId85"/>
    <p:sldId id="354" r:id="rId86"/>
    <p:sldId id="355" r:id="rId87"/>
    <p:sldId id="356" r:id="rId88"/>
    <p:sldId id="357" r:id="rId89"/>
    <p:sldId id="358" r:id="rId90"/>
    <p:sldId id="359" r:id="rId91"/>
    <p:sldId id="360" r:id="rId92"/>
    <p:sldId id="361" r:id="rId93"/>
    <p:sldId id="362" r:id="rId94"/>
    <p:sldId id="363" r:id="rId95"/>
    <p:sldId id="364" r:id="rId96"/>
    <p:sldId id="365" r:id="rId97"/>
    <p:sldId id="366" r:id="rId98"/>
    <p:sldId id="367" r:id="rId99"/>
    <p:sldId id="368" r:id="rId100"/>
    <p:sldId id="369" r:id="rId101"/>
    <p:sldId id="370" r:id="rId102"/>
    <p:sldId id="371" r:id="rId103"/>
    <p:sldId id="372" r:id="rId104"/>
    <p:sldId id="373" r:id="rId105"/>
    <p:sldId id="374" r:id="rId106"/>
    <p:sldId id="375" r:id="rId107"/>
    <p:sldId id="376" r:id="rId108"/>
    <p:sldId id="377" r:id="rId109"/>
    <p:sldId id="378" r:id="rId110"/>
    <p:sldId id="379" r:id="rId111"/>
    <p:sldId id="380" r:id="rId112"/>
    <p:sldId id="381" r:id="rId113"/>
    <p:sldId id="382" r:id="rId114"/>
    <p:sldId id="383" r:id="rId115"/>
    <p:sldId id="384" r:id="rId116"/>
    <p:sldId id="385" r:id="rId117"/>
    <p:sldId id="386" r:id="rId118"/>
    <p:sldId id="387" r:id="rId119"/>
    <p:sldId id="388" r:id="rId120"/>
    <p:sldId id="389" r:id="rId121"/>
    <p:sldId id="390" r:id="rId122"/>
    <p:sldId id="391" r:id="rId123"/>
    <p:sldId id="392" r:id="rId124"/>
    <p:sldId id="393" r:id="rId125"/>
    <p:sldId id="394" r:id="rId126"/>
    <p:sldId id="395" r:id="rId127"/>
    <p:sldId id="396" r:id="rId128"/>
    <p:sldId id="397" r:id="rId129"/>
    <p:sldId id="398" r:id="rId130"/>
    <p:sldId id="399" r:id="rId131"/>
    <p:sldId id="400" r:id="rId132"/>
    <p:sldId id="401" r:id="rId133"/>
    <p:sldId id="402" r:id="rId134"/>
    <p:sldId id="403" r:id="rId135"/>
    <p:sldId id="404" r:id="rId136"/>
    <p:sldId id="405" r:id="rId137"/>
    <p:sldId id="406" r:id="rId138"/>
    <p:sldId id="407" r:id="rId139"/>
    <p:sldId id="408" r:id="rId140"/>
    <p:sldId id="409" r:id="rId141"/>
    <p:sldId id="410" r:id="rId142"/>
    <p:sldId id="411" r:id="rId143"/>
    <p:sldId id="412" r:id="rId1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434" autoAdjust="0"/>
  </p:normalViewPr>
  <p:slideViewPr>
    <p:cSldViewPr>
      <p:cViewPr varScale="1">
        <p:scale>
          <a:sx n="62" d="100"/>
          <a:sy n="62" d="100"/>
        </p:scale>
        <p:origin x="132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digteh.ru/InjGraf/SxElektr/struk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digteh.ru/proc/PU.php" TargetMode="External"/><Relationship Id="rId2" Type="http://schemas.openxmlformats.org/officeDocument/2006/relationships/hyperlink" Target="http://digteh.ru/dsp/DSP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digteh.ru/dsp/FFT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Базовые </a:t>
            </a:r>
            <a:r>
              <a:rPr lang="ru-RU" b="1" dirty="0"/>
              <a:t>представления об архитектуре ЭВМ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9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045" y="297242"/>
            <a:ext cx="7773338" cy="37002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0269" y="1878227"/>
            <a:ext cx="6159843" cy="362181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В 1946 году Д. фон Нейман, Г. </a:t>
            </a:r>
            <a:r>
              <a:rPr lang="ru-RU" dirty="0" err="1"/>
              <a:t>Голдстайн</a:t>
            </a:r>
            <a:r>
              <a:rPr lang="ru-RU" dirty="0"/>
              <a:t> и А. </a:t>
            </a:r>
            <a:r>
              <a:rPr lang="ru-RU" dirty="0" err="1"/>
              <a:t>Беркс</a:t>
            </a:r>
            <a:r>
              <a:rPr lang="ru-RU" dirty="0"/>
              <a:t> в своей совместной статье изложили новые принципы построения и функционирования ЭВМ. </a:t>
            </a:r>
          </a:p>
          <a:p>
            <a:pPr algn="just"/>
            <a:r>
              <a:rPr lang="ru-RU" dirty="0"/>
              <a:t>В последствие на основе этих принципов производились первые два поколения компьютеров. В более поздних поколениях происходили некоторые изменения, хотя принципы Неймана актуальны и сегодня.</a:t>
            </a:r>
          </a:p>
        </p:txBody>
      </p:sp>
      <p:pic>
        <p:nvPicPr>
          <p:cNvPr id="3074" name="Picture 2" descr="http://www.adeptis.ru/vinci/john_von_neuman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04" y="1878226"/>
            <a:ext cx="2416215" cy="310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17029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79792" cy="125272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Схема компьютера 3 и 4  поколения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060848"/>
            <a:ext cx="3320128" cy="14040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u="sng" dirty="0" smtClean="0">
                <a:solidFill>
                  <a:schemeClr val="tx2">
                    <a:lumMod val="75000"/>
                  </a:schemeClr>
                </a:solidFill>
              </a:rPr>
              <a:t>Процессор</a:t>
            </a:r>
            <a:endParaRPr lang="ru-RU" sz="28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2060848"/>
            <a:ext cx="3312368" cy="14022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u="sng" dirty="0" smtClean="0">
                <a:solidFill>
                  <a:schemeClr val="tx2">
                    <a:lumMod val="75000"/>
                  </a:schemeClr>
                </a:solidFill>
              </a:rPr>
              <a:t>Оперативная память</a:t>
            </a:r>
            <a:endParaRPr lang="ru-RU" sz="28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821297"/>
            <a:ext cx="7920880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u="sng" dirty="0" smtClean="0">
                <a:solidFill>
                  <a:schemeClr val="tx2">
                    <a:lumMod val="75000"/>
                  </a:schemeClr>
                </a:solidFill>
              </a:rPr>
              <a:t>Магистраль</a:t>
            </a:r>
            <a:endParaRPr lang="ru-RU" sz="28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791" y="4968372"/>
            <a:ext cx="2520280" cy="11249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u="sng" dirty="0" smtClean="0">
                <a:solidFill>
                  <a:schemeClr val="tx2">
                    <a:lumMod val="75000"/>
                  </a:schemeClr>
                </a:solidFill>
              </a:rPr>
              <a:t>Устройства ввода/вывода</a:t>
            </a:r>
            <a:endParaRPr lang="ru-RU" sz="28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4968372"/>
            <a:ext cx="2952328" cy="11249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u="sng" dirty="0" smtClean="0">
                <a:solidFill>
                  <a:schemeClr val="tx2">
                    <a:lumMod val="75000"/>
                  </a:schemeClr>
                </a:solidFill>
              </a:rPr>
              <a:t>Долговременная память</a:t>
            </a:r>
            <a:endParaRPr lang="ru-RU" sz="28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12160" y="5013176"/>
            <a:ext cx="2880320" cy="11249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u="sng" dirty="0">
                <a:solidFill>
                  <a:schemeClr val="tx2">
                    <a:lumMod val="75000"/>
                  </a:schemeClr>
                </a:solidFill>
              </a:rPr>
              <a:t>Т</a:t>
            </a:r>
            <a:r>
              <a:rPr lang="ru-RU" sz="2800" u="sng" dirty="0" smtClean="0">
                <a:solidFill>
                  <a:schemeClr val="tx2">
                    <a:lumMod val="75000"/>
                  </a:schemeClr>
                </a:solidFill>
              </a:rPr>
              <a:t>аймер</a:t>
            </a:r>
            <a:endParaRPr lang="ru-RU" sz="28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8" name="Прямая со стрелкой 17"/>
          <p:cNvCxnSpPr>
            <a:stCxn id="6" idx="2"/>
          </p:cNvCxnSpPr>
          <p:nvPr/>
        </p:nvCxnSpPr>
        <p:spPr>
          <a:xfrm>
            <a:off x="2631664" y="3464883"/>
            <a:ext cx="0" cy="3582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7" idx="2"/>
          </p:cNvCxnSpPr>
          <p:nvPr/>
        </p:nvCxnSpPr>
        <p:spPr>
          <a:xfrm>
            <a:off x="6372200" y="3463070"/>
            <a:ext cx="0" cy="35822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507094" y="4541377"/>
            <a:ext cx="0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8" idx="2"/>
          </p:cNvCxnSpPr>
          <p:nvPr/>
        </p:nvCxnSpPr>
        <p:spPr>
          <a:xfrm>
            <a:off x="4572000" y="4541377"/>
            <a:ext cx="0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452320" y="4541377"/>
            <a:ext cx="0" cy="4269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971600" y="3068960"/>
            <a:ext cx="3320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6" idx="2"/>
          </p:cNvCxnSpPr>
          <p:nvPr/>
        </p:nvCxnSpPr>
        <p:spPr>
          <a:xfrm flipV="1">
            <a:off x="2631664" y="3068960"/>
            <a:ext cx="0" cy="395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24931" y="3068960"/>
            <a:ext cx="460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УУ</a:t>
            </a:r>
            <a:endParaRPr lang="ru-RU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131840" y="3068960"/>
            <a:ext cx="612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АЛУ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51048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906954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 ЭВМ 3-го поколения произошло усложнение структуры за счет разделения процессов ввода-вывода информации и процесса </a:t>
            </a:r>
            <a:r>
              <a:rPr lang="ru-RU" sz="2800" b="1" dirty="0" smtClean="0"/>
              <a:t>обработки.</a:t>
            </a:r>
          </a:p>
          <a:p>
            <a:endParaRPr lang="ru-RU" sz="2800" b="1" dirty="0" smtClean="0"/>
          </a:p>
          <a:p>
            <a:pPr algn="just"/>
            <a:r>
              <a:rPr lang="ru-RU" sz="2800" b="1" dirty="0" smtClean="0"/>
              <a:t>Сильно </a:t>
            </a:r>
            <a:r>
              <a:rPr lang="ru-RU" sz="2800" b="1" dirty="0"/>
              <a:t>связанные </a:t>
            </a:r>
            <a:r>
              <a:rPr lang="ru-RU" sz="2800" b="1" dirty="0">
                <a:solidFill>
                  <a:srgbClr val="FF0000"/>
                </a:solidFill>
              </a:rPr>
              <a:t>АЛУ</a:t>
            </a:r>
            <a:r>
              <a:rPr lang="ru-RU" sz="2800" b="1" dirty="0"/>
              <a:t> и </a:t>
            </a:r>
            <a:r>
              <a:rPr lang="ru-RU" sz="2800" b="1" dirty="0">
                <a:solidFill>
                  <a:srgbClr val="FF0000"/>
                </a:solidFill>
              </a:rPr>
              <a:t>УУ</a:t>
            </a:r>
            <a:r>
              <a:rPr lang="ru-RU" sz="2800" b="1" dirty="0"/>
              <a:t> получили название </a:t>
            </a:r>
            <a:r>
              <a:rPr lang="ru-RU" sz="2800" b="1" dirty="0">
                <a:solidFill>
                  <a:srgbClr val="FF0000"/>
                </a:solidFill>
              </a:rPr>
              <a:t>процессора</a:t>
            </a:r>
            <a:r>
              <a:rPr lang="ru-RU" sz="2800" b="1" dirty="0" smtClean="0">
                <a:solidFill>
                  <a:srgbClr val="FF0000"/>
                </a:solidFill>
              </a:rPr>
              <a:t>. </a:t>
            </a:r>
            <a:r>
              <a:rPr lang="ru-RU" sz="2800" b="1" dirty="0"/>
              <a:t>Н</a:t>
            </a:r>
            <a:r>
              <a:rPr lang="ru-RU" sz="2800" b="1" dirty="0" smtClean="0"/>
              <a:t>аметилась </a:t>
            </a:r>
            <a:r>
              <a:rPr lang="ru-RU" sz="2800" b="1" dirty="0"/>
              <a:t>тенденция к децентрализации управления и параллельной работе отдельных устройств, что позволило резко повысить быстродействие ЭВМ в целом.</a:t>
            </a:r>
          </a:p>
        </p:txBody>
      </p:sp>
    </p:spTree>
    <p:extLst>
      <p:ext uri="{BB962C8B-B14F-4D97-AF65-F5344CB8AC3E}">
        <p14:creationId xmlns:p14="http://schemas.microsoft.com/office/powerpoint/2010/main" val="20883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77240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tx1"/>
                </a:solidFill>
              </a:rPr>
              <a:t>В ЭВМ </a:t>
            </a:r>
            <a:r>
              <a:rPr lang="ru-RU" sz="2400" b="1" dirty="0" smtClean="0">
                <a:solidFill>
                  <a:schemeClr val="tx1"/>
                </a:solidFill>
              </a:rPr>
              <a:t>4-го поколения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Ядро </a:t>
            </a:r>
            <a:r>
              <a:rPr lang="ru-RU" sz="2400" b="1" dirty="0" smtClean="0">
                <a:solidFill>
                  <a:schemeClr val="tx1"/>
                </a:solidFill>
              </a:rPr>
              <a:t>ЭВМ </a:t>
            </a:r>
            <a:r>
              <a:rPr lang="ru-RU" sz="2400" b="1" dirty="0">
                <a:solidFill>
                  <a:schemeClr val="tx1"/>
                </a:solidFill>
              </a:rPr>
              <a:t>образуют процессор и основная память (ОП).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Подключение </a:t>
            </a:r>
            <a:r>
              <a:rPr lang="ru-RU" sz="2400" b="1" dirty="0">
                <a:solidFill>
                  <a:schemeClr val="tx1"/>
                </a:solidFill>
              </a:rPr>
              <a:t>всех внешних устройств 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обеспечивается через соответствующие </a:t>
            </a:r>
            <a:r>
              <a:rPr lang="ru-RU" sz="2400" b="1" dirty="0">
                <a:solidFill>
                  <a:srgbClr val="FF0000"/>
                </a:solidFill>
              </a:rPr>
              <a:t>адаптеры</a:t>
            </a:r>
            <a:r>
              <a:rPr lang="ru-RU" sz="2400" b="1" dirty="0">
                <a:solidFill>
                  <a:schemeClr val="tx1"/>
                </a:solidFill>
              </a:rPr>
              <a:t> – </a:t>
            </a:r>
            <a:r>
              <a:rPr lang="ru-RU" sz="2400" b="1" dirty="0" err="1">
                <a:solidFill>
                  <a:schemeClr val="tx1"/>
                </a:solidFill>
              </a:rPr>
              <a:t>согласователи</a:t>
            </a:r>
            <a:r>
              <a:rPr lang="ru-RU" sz="2400" b="1" dirty="0">
                <a:solidFill>
                  <a:schemeClr val="tx1"/>
                </a:solidFill>
              </a:rPr>
              <a:t> скоростей работы сопрягаемых устройств или контроллеры – специальные устройства управления периферийной аппаратурой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Контроллеры </a:t>
            </a:r>
            <a:r>
              <a:rPr lang="ru-RU" sz="2400" b="1" dirty="0">
                <a:solidFill>
                  <a:schemeClr val="tx1"/>
                </a:solidFill>
              </a:rPr>
              <a:t>играют роль каналов ввода-вывода. В качестве особых устройств следует выделить таймер – устройство измерения времени и контроллер прямого доступа к памяти (КПД) – устройство, обеспечивающее доступ к ОП, минуя процессор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7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772816"/>
            <a:ext cx="8568952" cy="47525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Агрегаты</a:t>
            </a:r>
            <a:r>
              <a:rPr lang="ru-RU" sz="3200" b="1" dirty="0" smtClean="0"/>
              <a:t> (АЛУ</a:t>
            </a:r>
            <a:r>
              <a:rPr lang="ru-RU" sz="3200" b="1" dirty="0"/>
              <a:t>, процессор, </a:t>
            </a:r>
            <a:r>
              <a:rPr lang="ru-RU" sz="3200" b="1" dirty="0" smtClean="0"/>
              <a:t>память, </a:t>
            </a:r>
            <a:r>
              <a:rPr lang="ru-RU" sz="3200" b="1" dirty="0"/>
              <a:t>внешние </a:t>
            </a:r>
            <a:r>
              <a:rPr lang="ru-RU" sz="3200" b="1" dirty="0" smtClean="0"/>
              <a:t>устройства</a:t>
            </a:r>
            <a:r>
              <a:rPr lang="en-US" sz="3200" b="1" dirty="0" smtClean="0"/>
              <a:t>)</a:t>
            </a:r>
            <a:r>
              <a:rPr lang="ru-RU" sz="3200" b="1" dirty="0" smtClean="0"/>
              <a:t>, включают </a:t>
            </a:r>
            <a:r>
              <a:rPr lang="ru-RU" sz="3200" b="1" dirty="0"/>
              <a:t>в свой состав </a:t>
            </a:r>
            <a:r>
              <a:rPr lang="ru-RU" sz="3200" b="1" dirty="0" smtClean="0"/>
              <a:t>логические элементы </a:t>
            </a:r>
            <a:r>
              <a:rPr lang="ru-RU" sz="3200" b="1" dirty="0"/>
              <a:t>и узлы, </a:t>
            </a:r>
            <a:r>
              <a:rPr lang="ru-RU" sz="3200" b="1" dirty="0" smtClean="0"/>
              <a:t> используемые </a:t>
            </a:r>
            <a:r>
              <a:rPr lang="ru-RU" sz="3200" b="1" dirty="0"/>
              <a:t>для хранения информации</a:t>
            </a:r>
            <a:r>
              <a:rPr lang="ru-RU" sz="3200" b="1" dirty="0" smtClean="0"/>
              <a:t>, ее </a:t>
            </a:r>
            <a:r>
              <a:rPr lang="ru-RU" sz="3200" b="1" dirty="0"/>
              <a:t>обработки и управления этими процессами.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Функциональные блоки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(</a:t>
            </a:r>
            <a:r>
              <a:rPr lang="ru-RU" b="1" i="1" dirty="0"/>
              <a:t>агрегаты, устройства)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05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1700808"/>
            <a:ext cx="8568952" cy="48245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Центральное </a:t>
            </a:r>
            <a:r>
              <a:rPr lang="ru-RU" sz="3200" b="1" dirty="0">
                <a:solidFill>
                  <a:srgbClr val="FF0000"/>
                </a:solidFill>
              </a:rPr>
              <a:t>устройство (ЦУ)</a:t>
            </a:r>
            <a:r>
              <a:rPr lang="ru-RU" sz="3200" b="1" dirty="0"/>
              <a:t> представляет основную </a:t>
            </a:r>
            <a:r>
              <a:rPr lang="ru-RU" sz="3200" b="1" dirty="0" smtClean="0"/>
              <a:t>компоненту ЭВМ состоит из:</a:t>
            </a:r>
          </a:p>
          <a:p>
            <a:pPr marL="0" indent="0" algn="just">
              <a:buNone/>
            </a:pP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ЦП </a:t>
            </a:r>
            <a:r>
              <a:rPr lang="ru-RU" sz="3200" b="1" dirty="0">
                <a:solidFill>
                  <a:srgbClr val="FF0000"/>
                </a:solidFill>
              </a:rPr>
              <a:t>— </a:t>
            </a:r>
            <a:r>
              <a:rPr lang="ru-RU" sz="3200" b="1" dirty="0" smtClean="0">
                <a:solidFill>
                  <a:srgbClr val="FF0000"/>
                </a:solidFill>
              </a:rPr>
              <a:t>центральный процессор </a:t>
            </a:r>
            <a:r>
              <a:rPr lang="ru-RU" sz="3200" b="1" dirty="0"/>
              <a:t>(</a:t>
            </a:r>
            <a:r>
              <a:rPr lang="en-US" sz="3200" b="1" dirty="0"/>
              <a:t>central processing unit — CPU</a:t>
            </a:r>
            <a:r>
              <a:rPr lang="en-US" sz="3200" b="1" dirty="0" smtClean="0"/>
              <a:t>)</a:t>
            </a:r>
            <a:r>
              <a:rPr lang="ru-RU" sz="3200" b="1" dirty="0" smtClean="0"/>
              <a:t>.</a:t>
            </a:r>
            <a:endParaRPr lang="ru-RU" sz="3200" b="1" dirty="0"/>
          </a:p>
          <a:p>
            <a:pPr marL="0" indent="0" algn="just">
              <a:buNone/>
            </a:pPr>
            <a:r>
              <a:rPr lang="ru-RU" sz="3200" b="1" dirty="0" smtClean="0"/>
              <a:t> </a:t>
            </a:r>
            <a:r>
              <a:rPr lang="ru-RU" sz="3200" b="1" dirty="0">
                <a:solidFill>
                  <a:srgbClr val="FF0000"/>
                </a:solidFill>
              </a:rPr>
              <a:t>ОП — </a:t>
            </a:r>
            <a:r>
              <a:rPr lang="ru-RU" sz="3200" b="1" dirty="0" smtClean="0">
                <a:solidFill>
                  <a:srgbClr val="FF0000"/>
                </a:solidFill>
              </a:rPr>
              <a:t>оперативную (</a:t>
            </a:r>
            <a:r>
              <a:rPr lang="ru-RU" sz="3200" b="1" dirty="0">
                <a:solidFill>
                  <a:srgbClr val="FF0000"/>
                </a:solidFill>
              </a:rPr>
              <a:t>главную) память</a:t>
            </a:r>
            <a:r>
              <a:rPr lang="ru-RU" sz="3200" b="1" dirty="0"/>
              <a:t> или оперативное </a:t>
            </a:r>
            <a:r>
              <a:rPr lang="ru-RU" sz="3200" b="1" dirty="0" smtClean="0"/>
              <a:t> запоминающее </a:t>
            </a:r>
            <a:r>
              <a:rPr lang="ru-RU" sz="3200" b="1" dirty="0"/>
              <a:t>устройство </a:t>
            </a:r>
            <a:r>
              <a:rPr lang="ru-RU" sz="3200" b="1" dirty="0" smtClean="0"/>
              <a:t>— </a:t>
            </a:r>
            <a:r>
              <a:rPr lang="ru-RU" sz="3200" dirty="0" smtClean="0"/>
              <a:t>ОЗУ </a:t>
            </a:r>
            <a:r>
              <a:rPr lang="ru-RU" sz="3200" dirty="0"/>
              <a:t>(синонимы — </a:t>
            </a:r>
            <a:r>
              <a:rPr lang="en-US" sz="3200" dirty="0"/>
              <a:t>Main Storage, Core Storage, Random </a:t>
            </a:r>
            <a:r>
              <a:rPr lang="en-US" sz="3200" dirty="0" smtClean="0"/>
              <a:t>Access</a:t>
            </a:r>
            <a:r>
              <a:rPr lang="ru-RU" sz="3200" dirty="0" smtClean="0"/>
              <a:t> </a:t>
            </a:r>
            <a:r>
              <a:rPr lang="en-US" sz="3200" dirty="0" smtClean="0"/>
              <a:t>Memory </a:t>
            </a:r>
            <a:r>
              <a:rPr lang="en-US" sz="3200" dirty="0"/>
              <a:t>— RAM).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ru-RU" b="1" i="1" dirty="0"/>
              <a:t>Функциональные блоки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02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90" y="0"/>
            <a:ext cx="864341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45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7" cy="51845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i="1" dirty="0">
                <a:solidFill>
                  <a:srgbClr val="FF0000"/>
                </a:solidFill>
              </a:rPr>
              <a:t>Арифметико-логическое устройство (АЛУ). 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/>
              <a:t>Arithmetic</a:t>
            </a:r>
            <a:r>
              <a:rPr lang="ru-RU" b="1" dirty="0" smtClean="0"/>
              <a:t> </a:t>
            </a:r>
            <a:r>
              <a:rPr lang="ru-RU" b="1" dirty="0" err="1" smtClean="0"/>
              <a:t>and</a:t>
            </a:r>
            <a:r>
              <a:rPr lang="ru-RU" b="1" dirty="0" smtClean="0"/>
              <a:t> </a:t>
            </a:r>
            <a:r>
              <a:rPr lang="ru-RU" b="1" dirty="0" err="1" smtClean="0"/>
              <a:t>Logical</a:t>
            </a:r>
            <a:r>
              <a:rPr lang="ru-RU" b="1" dirty="0" smtClean="0"/>
              <a:t> </a:t>
            </a:r>
            <a:r>
              <a:rPr lang="ru-RU" b="1" dirty="0" err="1"/>
              <a:t>Unit</a:t>
            </a:r>
            <a:r>
              <a:rPr lang="ru-RU" b="1" dirty="0"/>
              <a:t> (ALU) — часть процессора, выполняющая </a:t>
            </a:r>
            <a:r>
              <a:rPr lang="ru-RU" b="1" dirty="0" smtClean="0"/>
              <a:t>арифметические и </a:t>
            </a:r>
            <a:r>
              <a:rPr lang="ru-RU" b="1" dirty="0"/>
              <a:t>логические операции над данными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b="1" dirty="0"/>
              <a:t>АЛУ реализует набор простых операций. </a:t>
            </a:r>
            <a:endParaRPr lang="ru-RU" b="1" dirty="0" smtClean="0"/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Арифметической операцией </a:t>
            </a:r>
            <a:r>
              <a:rPr lang="ru-RU" dirty="0"/>
              <a:t>называют процедуру обработки данных, аргументы </a:t>
            </a:r>
            <a:r>
              <a:rPr lang="ru-RU" dirty="0" smtClean="0"/>
              <a:t>и результат </a:t>
            </a:r>
            <a:r>
              <a:rPr lang="ru-RU" dirty="0"/>
              <a:t>которой являются числами (сложение, вычитание, умножение</a:t>
            </a:r>
            <a:r>
              <a:rPr lang="ru-RU" dirty="0" smtClean="0"/>
              <a:t>, деление</a:t>
            </a:r>
            <a:r>
              <a:rPr lang="ru-RU" dirty="0"/>
              <a:t>). </a:t>
            </a:r>
            <a:endParaRPr lang="ru-RU" dirty="0" smtClean="0"/>
          </a:p>
          <a:p>
            <a:pPr marL="0" indent="0" algn="just">
              <a:buNone/>
            </a:pPr>
            <a:endParaRPr lang="ru-RU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ru-RU" b="1" dirty="0" smtClean="0"/>
              <a:t>АЛУ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4067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Логической операцией</a:t>
            </a:r>
            <a:r>
              <a:rPr lang="ru-RU" dirty="0"/>
              <a:t> именуют процедуру, осуществляющую построение сложного высказывания (операции и, или, не).</a:t>
            </a:r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b="1" dirty="0"/>
              <a:t> АЛУ состоит из регистров, сумматора с соответствующими логическими схемами и блока управления выполняемым процессом. Устройство работает в соответствии с сообщаемыми ему кодами операций, которые должны быть выполнены над переменными, помещаемыми в регистры.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49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1700808"/>
            <a:ext cx="8640960" cy="482453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800" b="1" i="1" dirty="0">
                <a:solidFill>
                  <a:srgbClr val="FF0000"/>
                </a:solidFill>
              </a:rPr>
              <a:t>Внешние устройства (ВУ</a:t>
            </a:r>
            <a:r>
              <a:rPr lang="ru-RU" sz="2800" b="1" i="1" dirty="0" smtClean="0">
                <a:solidFill>
                  <a:srgbClr val="FF0000"/>
                </a:solidFill>
              </a:rPr>
              <a:t>)</a:t>
            </a:r>
            <a:r>
              <a:rPr lang="en-US" sz="2800" b="1" i="1" dirty="0" smtClean="0">
                <a:solidFill>
                  <a:srgbClr val="FF0000"/>
                </a:solidFill>
              </a:rPr>
              <a:t> –</a:t>
            </a:r>
            <a:r>
              <a:rPr lang="ru-RU" sz="2800" b="1" dirty="0" smtClean="0"/>
              <a:t> </a:t>
            </a:r>
            <a:endParaRPr lang="en-US" sz="2800" b="1" dirty="0" smtClean="0"/>
          </a:p>
          <a:p>
            <a:pPr marL="0" indent="0" algn="just">
              <a:buNone/>
            </a:pPr>
            <a:r>
              <a:rPr lang="ru-RU" sz="2800" b="1" dirty="0" smtClean="0"/>
              <a:t>обеспечивают эффективное</a:t>
            </a:r>
            <a:r>
              <a:rPr lang="en-US" sz="2800" b="1" dirty="0" smtClean="0"/>
              <a:t> </a:t>
            </a:r>
            <a:r>
              <a:rPr lang="ru-RU" sz="2800" b="1" dirty="0" smtClean="0"/>
              <a:t>взаимодействие </a:t>
            </a:r>
            <a:r>
              <a:rPr lang="ru-RU" sz="2800" b="1" dirty="0"/>
              <a:t>компьютера с окружающей средой — пользователями</a:t>
            </a:r>
            <a:r>
              <a:rPr lang="ru-RU" sz="2800" b="1" dirty="0" smtClean="0"/>
              <a:t>,</a:t>
            </a:r>
            <a:r>
              <a:rPr lang="en-US" sz="2800" b="1" dirty="0" smtClean="0"/>
              <a:t> </a:t>
            </a:r>
            <a:r>
              <a:rPr lang="ru-RU" sz="2800" b="1" dirty="0" smtClean="0"/>
              <a:t>объектами </a:t>
            </a:r>
            <a:r>
              <a:rPr lang="ru-RU" sz="2800" b="1" dirty="0"/>
              <a:t>управления, другими машинами</a:t>
            </a:r>
            <a:r>
              <a:rPr lang="ru-RU" sz="2800" b="1" dirty="0" smtClean="0"/>
              <a:t>.</a:t>
            </a:r>
            <a:endParaRPr lang="en-US" sz="2800" b="1" dirty="0" smtClean="0"/>
          </a:p>
          <a:p>
            <a:pPr marL="0" indent="0" algn="just">
              <a:buNone/>
            </a:pPr>
            <a:endParaRPr lang="en-US" sz="2800" b="1" dirty="0" smtClean="0"/>
          </a:p>
          <a:p>
            <a:pPr marL="0" indent="0" algn="just">
              <a:buNone/>
            </a:pPr>
            <a:r>
              <a:rPr lang="ru-RU" sz="2800" dirty="0" smtClean="0"/>
              <a:t>В   </a:t>
            </a:r>
            <a:r>
              <a:rPr lang="ru-RU" sz="2800" dirty="0"/>
              <a:t>с п е ц и а л и з и р о в а н </a:t>
            </a:r>
            <a:r>
              <a:rPr lang="ru-RU" sz="2800" dirty="0" err="1"/>
              <a:t>н</a:t>
            </a:r>
            <a:r>
              <a:rPr lang="ru-RU" sz="2800" dirty="0"/>
              <a:t> ы х </a:t>
            </a:r>
            <a:r>
              <a:rPr lang="en-US" sz="2800" dirty="0" smtClean="0"/>
              <a:t>  </a:t>
            </a:r>
            <a:r>
              <a:rPr lang="ru-RU" sz="2800" dirty="0" smtClean="0"/>
              <a:t>у </a:t>
            </a:r>
            <a:r>
              <a:rPr lang="ru-RU" sz="2800" dirty="0"/>
              <a:t>п р а в л я ю щ и </a:t>
            </a:r>
            <a:r>
              <a:rPr lang="ru-RU" sz="2800" dirty="0" smtClean="0"/>
              <a:t>х</a:t>
            </a:r>
            <a:r>
              <a:rPr lang="en-US" sz="2800" dirty="0" smtClean="0"/>
              <a:t> </a:t>
            </a:r>
            <a:r>
              <a:rPr lang="ru-RU" sz="2800" dirty="0" smtClean="0"/>
              <a:t> ЭВМ (</a:t>
            </a:r>
            <a:r>
              <a:rPr lang="ru-RU" sz="2800" dirty="0"/>
              <a:t>технологические процессы, связь, ракеты и пр.) </a:t>
            </a:r>
            <a:r>
              <a:rPr lang="ru-RU" sz="2800" dirty="0" smtClean="0"/>
              <a:t>внешними устройствами</a:t>
            </a:r>
            <a:r>
              <a:rPr lang="en-US" sz="2800" dirty="0" smtClean="0"/>
              <a:t> </a:t>
            </a:r>
            <a:r>
              <a:rPr lang="ru-RU" sz="2800" dirty="0" smtClean="0"/>
              <a:t>ввода </a:t>
            </a:r>
            <a:r>
              <a:rPr lang="ru-RU" sz="2800" dirty="0"/>
              <a:t>являются датчики (температуры, давления, </a:t>
            </a:r>
            <a:r>
              <a:rPr lang="ru-RU" sz="2800" dirty="0" smtClean="0"/>
              <a:t>расстояния</a:t>
            </a:r>
            <a:r>
              <a:rPr lang="en-US" sz="2800" dirty="0" smtClean="0"/>
              <a:t> </a:t>
            </a:r>
            <a:r>
              <a:rPr lang="ru-RU" sz="2800" dirty="0" smtClean="0"/>
              <a:t>и </a:t>
            </a:r>
            <a:r>
              <a:rPr lang="ru-RU" sz="2800" dirty="0"/>
              <a:t>пр.), устройствами вывода — манипуляторы (</a:t>
            </a:r>
            <a:r>
              <a:rPr lang="ru-RU" sz="2800" dirty="0" err="1"/>
              <a:t>гидро</a:t>
            </a:r>
            <a:r>
              <a:rPr lang="ru-RU" sz="2800" dirty="0"/>
              <a:t>-</a:t>
            </a:r>
            <a:r>
              <a:rPr lang="ru-RU" sz="2800" dirty="0" smtClean="0"/>
              <a:t>,</a:t>
            </a:r>
            <a:r>
              <a:rPr lang="en-US" sz="2800" dirty="0" smtClean="0"/>
              <a:t> </a:t>
            </a:r>
            <a:r>
              <a:rPr lang="ru-RU" sz="2800" dirty="0" err="1" smtClean="0"/>
              <a:t>пневмо</a:t>
            </a:r>
            <a:r>
              <a:rPr lang="ru-RU" sz="2800" dirty="0" smtClean="0"/>
              <a:t>-</a:t>
            </a:r>
            <a:r>
              <a:rPr lang="ru-RU" sz="2800" dirty="0"/>
              <a:t>, сервоприводы рулей, вентилей и др.).</a:t>
            </a:r>
            <a:endParaRPr lang="ru-RU" sz="2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ru-RU" b="1" i="1" dirty="0"/>
              <a:t>Внешние устройства (ВУ</a:t>
            </a:r>
            <a:r>
              <a:rPr lang="ru-RU" b="1" i="1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94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484784"/>
            <a:ext cx="8640960" cy="464137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smtClean="0"/>
              <a:t>служат </a:t>
            </a:r>
            <a:r>
              <a:rPr lang="ru-RU" b="1" dirty="0"/>
              <a:t>для сопряжения </a:t>
            </a:r>
            <a:r>
              <a:rPr lang="ru-RU" b="1" dirty="0" smtClean="0"/>
              <a:t>центральных</a:t>
            </a:r>
            <a:r>
              <a:rPr lang="en-US" b="1" dirty="0" smtClean="0"/>
              <a:t> </a:t>
            </a:r>
            <a:r>
              <a:rPr lang="ru-RU" b="1" dirty="0" smtClean="0"/>
              <a:t>узлов </a:t>
            </a:r>
            <a:r>
              <a:rPr lang="ru-RU" b="1" dirty="0"/>
              <a:t>машины с ее внешними </a:t>
            </a:r>
            <a:r>
              <a:rPr lang="ru-RU" b="1" dirty="0" smtClean="0"/>
              <a:t>устройствами.</a:t>
            </a:r>
            <a:r>
              <a:rPr lang="en-US" b="1" dirty="0" smtClean="0"/>
              <a:t> </a:t>
            </a:r>
            <a:endParaRPr lang="ru-RU" b="1" dirty="0" smtClean="0"/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b="1" dirty="0" smtClean="0"/>
              <a:t>Однотипные </a:t>
            </a:r>
            <a:r>
              <a:rPr lang="ru-RU" b="1" dirty="0"/>
              <a:t>ЦУ и устройства </a:t>
            </a:r>
            <a:r>
              <a:rPr lang="ru-RU" b="1" dirty="0" smtClean="0"/>
              <a:t>хранения </a:t>
            </a:r>
            <a:r>
              <a:rPr lang="ru-RU" b="1" dirty="0"/>
              <a:t>данных могут </a:t>
            </a:r>
            <a:r>
              <a:rPr lang="ru-RU" b="1" dirty="0" smtClean="0"/>
              <a:t>использоваться</a:t>
            </a:r>
            <a:r>
              <a:rPr lang="en-US" b="1" dirty="0" smtClean="0"/>
              <a:t>  </a:t>
            </a:r>
            <a:r>
              <a:rPr lang="ru-RU" b="1" dirty="0" smtClean="0"/>
              <a:t>в </a:t>
            </a:r>
            <a:r>
              <a:rPr lang="ru-RU" b="1" dirty="0"/>
              <a:t>различных типах машин. </a:t>
            </a:r>
            <a:endParaRPr lang="ru-RU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r>
              <a:rPr lang="ru-RU" dirty="0" smtClean="0"/>
              <a:t>Известны примеры</a:t>
            </a:r>
            <a:r>
              <a:rPr lang="en-US" dirty="0" smtClean="0"/>
              <a:t> </a:t>
            </a:r>
            <a:r>
              <a:rPr lang="ru-RU" dirty="0" smtClean="0"/>
              <a:t>того</a:t>
            </a:r>
            <a:r>
              <a:rPr lang="ru-RU" dirty="0"/>
              <a:t>, как фирмы, начавшие свою </a:t>
            </a:r>
            <a:r>
              <a:rPr lang="ru-RU" dirty="0" smtClean="0"/>
              <a:t>деятельность </a:t>
            </a:r>
            <a:r>
              <a:rPr lang="ru-RU" dirty="0"/>
              <a:t>с </a:t>
            </a:r>
            <a:r>
              <a:rPr lang="ru-RU" dirty="0" smtClean="0"/>
              <a:t>производства</a:t>
            </a:r>
            <a:r>
              <a:rPr lang="en-US" dirty="0" smtClean="0"/>
              <a:t>  </a:t>
            </a:r>
            <a:r>
              <a:rPr lang="ru-RU" dirty="0" smtClean="0"/>
              <a:t>управляющих </a:t>
            </a:r>
            <a:r>
              <a:rPr lang="ru-RU" dirty="0"/>
              <a:t>машин, совершенствуя свою продукцию, </a:t>
            </a:r>
            <a:r>
              <a:rPr lang="ru-RU" dirty="0" smtClean="0"/>
              <a:t>перешли</a:t>
            </a:r>
            <a:r>
              <a:rPr lang="en-US" dirty="0" smtClean="0"/>
              <a:t> </a:t>
            </a:r>
            <a:r>
              <a:rPr lang="ru-RU" dirty="0" smtClean="0"/>
              <a:t>к выпуску,</a:t>
            </a:r>
            <a:r>
              <a:rPr lang="en-US" dirty="0" smtClean="0"/>
              <a:t> </a:t>
            </a:r>
            <a:r>
              <a:rPr lang="ru-RU" dirty="0" smtClean="0"/>
              <a:t>систем</a:t>
            </a:r>
            <a:r>
              <a:rPr lang="ru-RU" dirty="0"/>
              <a:t>, которые в зависимости от конфигурации </a:t>
            </a:r>
            <a:r>
              <a:rPr lang="ru-RU" dirty="0" smtClean="0"/>
              <a:t>ВУ</a:t>
            </a:r>
            <a:r>
              <a:rPr lang="en-US" dirty="0" smtClean="0"/>
              <a:t> </a:t>
            </a:r>
            <a:r>
              <a:rPr lang="ru-RU" dirty="0" smtClean="0"/>
              <a:t>могут </a:t>
            </a:r>
            <a:r>
              <a:rPr lang="ru-RU" dirty="0"/>
              <a:t>исполнять роль как универсальных, так и </a:t>
            </a:r>
            <a:r>
              <a:rPr lang="ru-RU" dirty="0" smtClean="0"/>
              <a:t>управляющих</a:t>
            </a:r>
            <a:r>
              <a:rPr lang="en-US" dirty="0" smtClean="0"/>
              <a:t> </a:t>
            </a:r>
            <a:r>
              <a:rPr lang="ru-RU" dirty="0" smtClean="0"/>
              <a:t>машин </a:t>
            </a:r>
            <a:r>
              <a:rPr lang="ru-RU" dirty="0"/>
              <a:t>(машины </a:t>
            </a:r>
            <a:r>
              <a:rPr lang="en-US" dirty="0"/>
              <a:t>Hewlett-Packard — HP </a:t>
            </a:r>
            <a:r>
              <a:rPr lang="ru-RU" dirty="0"/>
              <a:t>и </a:t>
            </a:r>
            <a:r>
              <a:rPr lang="en-US" dirty="0"/>
              <a:t>Digital </a:t>
            </a:r>
            <a:r>
              <a:rPr lang="en-US" dirty="0" smtClean="0"/>
              <a:t>Equipment Corporation </a:t>
            </a:r>
            <a:r>
              <a:rPr lang="en-US" dirty="0"/>
              <a:t>— DEC).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Интерфейсы</a:t>
            </a:r>
            <a:r>
              <a:rPr lang="ru-RU" b="1" i="1" dirty="0"/>
              <a:t> (каналы связи)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637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5995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1.  Использование двоичной системы счисления в вычислительных машинах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Преимущество перед десятичной системой счисления заключается в том, что устройства можно делать достаточно простыми, арифметические и логические операции в двоичной системе счисления также выполняются достаточно просто.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09583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1" cy="511256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Перечислим основные понятия и рассмотрим структуру </a:t>
            </a:r>
            <a:r>
              <a:rPr lang="ru-RU" dirty="0" smtClean="0"/>
              <a:t>и функции </a:t>
            </a:r>
            <a:r>
              <a:rPr lang="ru-RU" dirty="0"/>
              <a:t>абстрактного центрального устройства </a:t>
            </a:r>
            <a:r>
              <a:rPr lang="ru-RU" dirty="0" smtClean="0"/>
              <a:t>ЭВМ, арифметико-логическое </a:t>
            </a:r>
            <a:r>
              <a:rPr lang="ru-RU" dirty="0"/>
              <a:t>устройство (АЛУ) (</a:t>
            </a:r>
            <a:r>
              <a:rPr lang="ru-RU" dirty="0" err="1"/>
              <a:t>arithmetic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 smtClean="0"/>
              <a:t>logic</a:t>
            </a:r>
            <a:r>
              <a:rPr lang="ru-RU" dirty="0" smtClean="0"/>
              <a:t> </a:t>
            </a:r>
            <a:r>
              <a:rPr lang="ru-RU" dirty="0" err="1" smtClean="0"/>
              <a:t>unit</a:t>
            </a:r>
            <a:r>
              <a:rPr lang="ru-RU" dirty="0" smtClean="0"/>
              <a:t> </a:t>
            </a:r>
            <a:r>
              <a:rPr lang="ru-RU" dirty="0"/>
              <a:t>— ALU) которого предназначено для обработки целых </a:t>
            </a:r>
            <a:r>
              <a:rPr lang="ru-RU" dirty="0" smtClean="0"/>
              <a:t>чисел и </a:t>
            </a:r>
            <a:r>
              <a:rPr lang="ru-RU" dirty="0"/>
              <a:t>битовых строк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Команда, инструкция </a:t>
            </a:r>
            <a:r>
              <a:rPr lang="ru-RU" b="1" i="1" dirty="0"/>
              <a:t>(</a:t>
            </a:r>
            <a:r>
              <a:rPr lang="en-US" b="1" i="1" dirty="0"/>
              <a:t>instruction</a:t>
            </a:r>
            <a:r>
              <a:rPr lang="en-US" b="1" i="1" dirty="0" smtClean="0"/>
              <a:t>)</a:t>
            </a:r>
            <a:r>
              <a:rPr lang="ru-RU" b="1" i="1" dirty="0" smtClean="0"/>
              <a:t> - </a:t>
            </a:r>
            <a:r>
              <a:rPr lang="ru-RU" b="1" i="1" dirty="0"/>
              <a:t>Команда, инструкция (</a:t>
            </a:r>
            <a:r>
              <a:rPr lang="ru-RU" b="1" i="1" dirty="0" err="1"/>
              <a:t>instruction</a:t>
            </a:r>
            <a:r>
              <a:rPr lang="ru-RU" b="1" i="1" dirty="0"/>
              <a:t>) — </a:t>
            </a:r>
            <a:r>
              <a:rPr lang="ru-RU" b="1" dirty="0"/>
              <a:t>описание операции, </a:t>
            </a:r>
            <a:r>
              <a:rPr lang="ru-RU" b="1" dirty="0" smtClean="0"/>
              <a:t>которую нужно </a:t>
            </a:r>
            <a:r>
              <a:rPr lang="ru-RU" b="1" dirty="0"/>
              <a:t>выполнить. </a:t>
            </a:r>
            <a:endParaRPr lang="ru-RU" b="1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Каждая </a:t>
            </a:r>
            <a:r>
              <a:rPr lang="ru-RU" b="1" dirty="0">
                <a:solidFill>
                  <a:srgbClr val="FF0000"/>
                </a:solidFill>
              </a:rPr>
              <a:t>команда характеризуется </a:t>
            </a:r>
            <a:r>
              <a:rPr lang="ru-RU" b="1" dirty="0" smtClean="0">
                <a:solidFill>
                  <a:srgbClr val="FF0000"/>
                </a:solidFill>
              </a:rPr>
              <a:t>форматом</a:t>
            </a:r>
            <a:r>
              <a:rPr lang="ru-RU" b="1" dirty="0" smtClean="0"/>
              <a:t>, который </a:t>
            </a:r>
            <a:r>
              <a:rPr lang="ru-RU" b="1" dirty="0"/>
              <a:t>определяет ее структуру. Типичная команда содержит:</a:t>
            </a:r>
          </a:p>
          <a:p>
            <a:pPr marL="0" indent="0">
              <a:buNone/>
            </a:pPr>
            <a:r>
              <a:rPr lang="ru-RU" b="1" dirty="0"/>
              <a:t>• код операции (КОП), характеризующий тип выполняемого</a:t>
            </a:r>
          </a:p>
          <a:p>
            <a:pPr marL="0" indent="0">
              <a:buNone/>
            </a:pPr>
            <a:r>
              <a:rPr lang="ru-RU" b="1" dirty="0"/>
              <a:t>действия;</a:t>
            </a:r>
          </a:p>
          <a:p>
            <a:pPr marL="0" indent="0">
              <a:buNone/>
            </a:pPr>
            <a:r>
              <a:rPr lang="ru-RU" b="1" dirty="0"/>
              <a:t>• адресную часть (АЧ), которая в общем случае включает:</a:t>
            </a:r>
          </a:p>
          <a:p>
            <a:pPr marL="0" indent="0">
              <a:buNone/>
            </a:pPr>
            <a:r>
              <a:rPr lang="ru-RU" b="1" dirty="0"/>
              <a:t>— номера (адреса) индексного (ИР) и базисного (БР) регистров;</a:t>
            </a:r>
          </a:p>
          <a:p>
            <a:pPr marL="0" indent="0">
              <a:buNone/>
            </a:pPr>
            <a:r>
              <a:rPr lang="ru-RU" b="1" dirty="0"/>
              <a:t>— адреса операндов — А1, А2 и т. д.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Абстрактное центральное устройство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099989"/>
            <a:ext cx="8496943" cy="44253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i="1" dirty="0">
                <a:solidFill>
                  <a:srgbClr val="FF0000"/>
                </a:solidFill>
              </a:rPr>
              <a:t>Такт</a:t>
            </a:r>
            <a:r>
              <a:rPr lang="ru-RU" b="1" i="1" dirty="0"/>
              <a:t> </a:t>
            </a:r>
            <a:r>
              <a:rPr lang="ru-RU" dirty="0"/>
              <a:t>работы процессора — промежуток времени между </a:t>
            </a:r>
            <a:r>
              <a:rPr lang="ru-RU" dirty="0" smtClean="0"/>
              <a:t>соседними импульсами </a:t>
            </a:r>
            <a:r>
              <a:rPr lang="ru-RU" dirty="0"/>
              <a:t>(</a:t>
            </a:r>
            <a:r>
              <a:rPr lang="en-US" dirty="0"/>
              <a:t>tick of the internal clock) </a:t>
            </a:r>
            <a:r>
              <a:rPr lang="ru-RU" b="1" i="1" dirty="0"/>
              <a:t>генератора </a:t>
            </a:r>
            <a:r>
              <a:rPr lang="ru-RU" b="1" i="1" dirty="0" smtClean="0"/>
              <a:t>тактовых импульсов</a:t>
            </a:r>
            <a:r>
              <a:rPr lang="ru-RU" b="1" i="1" dirty="0"/>
              <a:t>, </a:t>
            </a:r>
            <a:r>
              <a:rPr lang="ru-RU" dirty="0"/>
              <a:t>частота которых есть </a:t>
            </a:r>
            <a:r>
              <a:rPr lang="ru-RU" b="1" i="1" dirty="0"/>
              <a:t>тактовая частота процессора</a:t>
            </a:r>
            <a:r>
              <a:rPr lang="ru-RU" b="1" i="1" dirty="0" smtClean="0"/>
              <a:t>.</a:t>
            </a:r>
          </a:p>
          <a:p>
            <a:pPr marL="0" indent="0" algn="just">
              <a:buNone/>
            </a:pPr>
            <a:endParaRPr lang="ru-RU" b="1" i="1" dirty="0"/>
          </a:p>
          <a:p>
            <a:pPr marL="0" indent="0" algn="just">
              <a:buNone/>
            </a:pPr>
            <a:r>
              <a:rPr lang="ru-RU" b="1" i="1" dirty="0">
                <a:solidFill>
                  <a:srgbClr val="FF0000"/>
                </a:solidFill>
              </a:rPr>
              <a:t>Такт процессора</a:t>
            </a:r>
            <a:r>
              <a:rPr lang="ru-RU" b="1" i="1" dirty="0"/>
              <a:t> (такт синхронизации) </a:t>
            </a:r>
            <a:r>
              <a:rPr lang="ru-RU" dirty="0"/>
              <a:t>— квант времени</a:t>
            </a:r>
            <a:r>
              <a:rPr lang="ru-RU" dirty="0" smtClean="0"/>
              <a:t>, в </a:t>
            </a:r>
            <a:r>
              <a:rPr lang="ru-RU" dirty="0"/>
              <a:t>течение которого осуществляется элементарная операция </a:t>
            </a:r>
            <a:r>
              <a:rPr lang="ru-RU" dirty="0" smtClean="0"/>
              <a:t>—  выборка</a:t>
            </a:r>
            <a:r>
              <a:rPr lang="ru-RU" dirty="0"/>
              <a:t>, сравнение, пересылка данных.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Цикл процессора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i="1" dirty="0">
                <a:solidFill>
                  <a:srgbClr val="FF0000"/>
                </a:solidFill>
              </a:rPr>
              <a:t>Цикл процессора </a:t>
            </a:r>
            <a:r>
              <a:rPr lang="ru-RU" dirty="0"/>
              <a:t>— период времени, за который </a:t>
            </a:r>
            <a:r>
              <a:rPr lang="ru-RU" dirty="0" smtClean="0"/>
              <a:t>осуществляется выполнение </a:t>
            </a:r>
            <a:r>
              <a:rPr lang="ru-RU" dirty="0"/>
              <a:t>команды исходной программы в </a:t>
            </a:r>
            <a:r>
              <a:rPr lang="ru-RU" dirty="0" smtClean="0"/>
              <a:t>машинном виде</a:t>
            </a:r>
            <a:r>
              <a:rPr lang="ru-RU" dirty="0"/>
              <a:t>; состоит из нескольких </a:t>
            </a:r>
            <a:r>
              <a:rPr lang="ru-RU" b="1" i="1" dirty="0">
                <a:solidFill>
                  <a:srgbClr val="FF0000"/>
                </a:solidFill>
              </a:rPr>
              <a:t>тактов</a:t>
            </a:r>
            <a:r>
              <a:rPr lang="ru-RU" b="1" i="1" dirty="0" smtClean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189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Цикл процессора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kv\Downloads\image39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348880"/>
            <a:ext cx="843472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89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63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/>
              <a:t>Процедура, соответствующая каждому такту, реализуется </a:t>
            </a:r>
            <a:r>
              <a:rPr lang="ru-RU" sz="2800" b="1" dirty="0" smtClean="0"/>
              <a:t>определенной логической </a:t>
            </a:r>
            <a:r>
              <a:rPr lang="ru-RU" sz="2800" b="1" dirty="0"/>
              <a:t>цепью (схемой) процессора, </a:t>
            </a:r>
            <a:r>
              <a:rPr lang="ru-RU" sz="2800" b="1" dirty="0" smtClean="0"/>
              <a:t>именуемой </a:t>
            </a:r>
            <a:r>
              <a:rPr lang="ru-RU" sz="2800" b="1" dirty="0" smtClean="0">
                <a:solidFill>
                  <a:srgbClr val="FF0000"/>
                </a:solidFill>
              </a:rPr>
              <a:t>микрокомандой.</a:t>
            </a:r>
          </a:p>
          <a:p>
            <a:pPr marL="0" indent="0" algn="just">
              <a:buNone/>
            </a:pPr>
            <a:endParaRPr lang="ru-RU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45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6632"/>
            <a:ext cx="8712967" cy="66247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b="1" dirty="0"/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Выполнение </a:t>
            </a:r>
            <a:r>
              <a:rPr lang="ru-RU" b="1" i="1" dirty="0">
                <a:solidFill>
                  <a:srgbClr val="FF0000"/>
                </a:solidFill>
              </a:rPr>
              <a:t>короткой команды</a:t>
            </a:r>
            <a:r>
              <a:rPr lang="ru-RU" b="1" i="1" dirty="0"/>
              <a:t> — </a:t>
            </a:r>
            <a:r>
              <a:rPr lang="ru-RU" b="1" dirty="0"/>
              <a:t>арифметика с ФТ (</a:t>
            </a:r>
            <a:r>
              <a:rPr lang="ru-RU" b="1" dirty="0" smtClean="0"/>
              <a:t>фиксированной запятой </a:t>
            </a:r>
            <a:r>
              <a:rPr lang="ru-RU" b="1" dirty="0"/>
              <a:t>— ФЗ), логическая операция — занимает </a:t>
            </a:r>
            <a:r>
              <a:rPr lang="ru-RU" b="1" dirty="0" smtClean="0"/>
              <a:t>как минимум </a:t>
            </a:r>
            <a:r>
              <a:rPr lang="ru-RU" b="1" dirty="0"/>
              <a:t>пять </a:t>
            </a:r>
            <a:r>
              <a:rPr lang="ru-RU" b="1" dirty="0" smtClean="0"/>
              <a:t>тактов:</a:t>
            </a:r>
            <a:endParaRPr lang="en-US" b="1" dirty="0" smtClean="0"/>
          </a:p>
          <a:p>
            <a:pPr marL="0" indent="0" algn="just">
              <a:buNone/>
            </a:pPr>
            <a:endParaRPr lang="ru-RU" b="1" dirty="0"/>
          </a:p>
          <a:p>
            <a:pPr marL="514350" indent="-514350" algn="just">
              <a:buFont typeface="+mj-lt"/>
              <a:buAutoNum type="arabicPeriod"/>
            </a:pPr>
            <a:r>
              <a:rPr lang="ru-RU" b="1" dirty="0" smtClean="0"/>
              <a:t>выборка </a:t>
            </a:r>
            <a:r>
              <a:rPr lang="ru-RU" b="1" dirty="0"/>
              <a:t>команды (</a:t>
            </a:r>
            <a:r>
              <a:rPr lang="en-US" b="1" dirty="0"/>
              <a:t>Fetch);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 smtClean="0"/>
              <a:t>расшифровка </a:t>
            </a:r>
            <a:r>
              <a:rPr lang="ru-RU" b="1" dirty="0"/>
              <a:t>кода операции/декодирование (</a:t>
            </a:r>
            <a:r>
              <a:rPr lang="en-US" b="1" dirty="0" smtClean="0"/>
              <a:t>instruction</a:t>
            </a:r>
            <a:r>
              <a:rPr lang="ru-RU" b="1" dirty="0" smtClean="0"/>
              <a:t> </a:t>
            </a:r>
            <a:r>
              <a:rPr lang="en-US" b="1" dirty="0" smtClean="0"/>
              <a:t>Decode</a:t>
            </a:r>
            <a:r>
              <a:rPr lang="en-US" b="1" dirty="0"/>
              <a:t>);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 smtClean="0"/>
              <a:t>вычисление </a:t>
            </a:r>
            <a:r>
              <a:rPr lang="ru-RU" b="1" dirty="0"/>
              <a:t>адреса и выборка данных из памяти (</a:t>
            </a:r>
            <a:r>
              <a:rPr lang="ru-RU" b="1" dirty="0" err="1" smtClean="0"/>
              <a:t>Address</a:t>
            </a:r>
            <a:r>
              <a:rPr lang="ru-RU" b="1" dirty="0" smtClean="0"/>
              <a:t> </a:t>
            </a:r>
            <a:r>
              <a:rPr lang="en-US" b="1" dirty="0" smtClean="0"/>
              <a:t>Generate</a:t>
            </a:r>
            <a:r>
              <a:rPr lang="en-US" b="1" dirty="0"/>
              <a:t>, </a:t>
            </a:r>
            <a:r>
              <a:rPr lang="en-US" b="1" dirty="0" smtClean="0"/>
              <a:t>Load)</a:t>
            </a:r>
            <a:r>
              <a:rPr lang="ru-RU" b="1" dirty="0" smtClean="0"/>
              <a:t>;</a:t>
            </a:r>
            <a:endParaRPr lang="en-US" b="1" dirty="0"/>
          </a:p>
          <a:p>
            <a:pPr marL="514350" indent="-514350" algn="just">
              <a:buFont typeface="+mj-lt"/>
              <a:buAutoNum type="arabicPeriod"/>
            </a:pPr>
            <a:r>
              <a:rPr lang="ru-RU" b="1" dirty="0" smtClean="0"/>
              <a:t>выполнение </a:t>
            </a:r>
            <a:r>
              <a:rPr lang="ru-RU" b="1" dirty="0"/>
              <a:t>операции (</a:t>
            </a:r>
            <a:r>
              <a:rPr lang="en-US" b="1" dirty="0"/>
              <a:t>Execute);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 smtClean="0"/>
              <a:t>запись </a:t>
            </a:r>
            <a:r>
              <a:rPr lang="ru-RU" b="1" dirty="0"/>
              <a:t>результата в память (</a:t>
            </a:r>
            <a:r>
              <a:rPr lang="ru-RU" b="1" dirty="0" err="1"/>
              <a:t>Write</a:t>
            </a:r>
            <a:r>
              <a:rPr lang="ru-RU" b="1" dirty="0"/>
              <a:t> </a:t>
            </a:r>
            <a:r>
              <a:rPr lang="ru-RU" b="1" dirty="0" err="1"/>
              <a:t>Back</a:t>
            </a:r>
            <a:r>
              <a:rPr lang="ru-RU" b="1" dirty="0"/>
              <a:t>, </a:t>
            </a:r>
            <a:r>
              <a:rPr lang="ru-RU" b="1" dirty="0" err="1"/>
              <a:t>store</a:t>
            </a:r>
            <a:r>
              <a:rPr lang="ru-RU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7339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556792"/>
            <a:ext cx="8280919" cy="5112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Важной характеристикой </a:t>
            </a:r>
            <a:r>
              <a:rPr lang="ru-RU" b="1" dirty="0" smtClean="0"/>
              <a:t>регистра является </a:t>
            </a:r>
            <a:r>
              <a:rPr lang="ru-RU" b="1" u="sng" dirty="0">
                <a:solidFill>
                  <a:srgbClr val="FF0000"/>
                </a:solidFill>
              </a:rPr>
              <a:t>высокая скорость приема и выдачи данных. </a:t>
            </a:r>
            <a:endParaRPr lang="ru-RU" b="1" u="sng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ru-RU" b="1" u="sng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Регистр</a:t>
            </a:r>
            <a:r>
              <a:rPr lang="ru-RU" b="1" dirty="0" smtClean="0"/>
              <a:t> состоит из </a:t>
            </a:r>
            <a:r>
              <a:rPr lang="ru-RU" b="1" dirty="0"/>
              <a:t>разрядов, в которые можно быстро записывать, </a:t>
            </a:r>
            <a:r>
              <a:rPr lang="ru-RU" b="1" dirty="0" smtClean="0"/>
              <a:t>запоминать и </a:t>
            </a:r>
            <a:r>
              <a:rPr lang="ru-RU" b="1" dirty="0"/>
              <a:t>считывать слово, команду, двоичное число и т. д. </a:t>
            </a:r>
            <a:r>
              <a:rPr lang="ru-RU" b="1" dirty="0" smtClean="0"/>
              <a:t>Обычно регистр </a:t>
            </a:r>
            <a:r>
              <a:rPr lang="ru-RU" b="1" dirty="0"/>
              <a:t>имеет ту же разрядность, что и машинное слово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ru-RU" b="1" dirty="0" smtClean="0"/>
              <a:t>Регистры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1408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Регистры</a:t>
            </a:r>
            <a:r>
              <a:rPr lang="ru-RU" b="1" i="1" dirty="0"/>
              <a:t> </a:t>
            </a:r>
            <a:r>
              <a:rPr lang="ru-RU" b="1" dirty="0"/>
              <a:t>— устройства, предназначенные для временного хранения данных ограниченного </a:t>
            </a:r>
            <a:r>
              <a:rPr lang="ru-RU" b="1" dirty="0" smtClean="0"/>
              <a:t>размера.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b="1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410336"/>
            <a:ext cx="8229600" cy="1002440"/>
          </a:xfrm>
        </p:spPr>
        <p:txBody>
          <a:bodyPr/>
          <a:lstStyle/>
          <a:p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2348880"/>
            <a:ext cx="8496944" cy="1872208"/>
          </a:xfrm>
          <a:prstGeom prst="round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39393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980728"/>
            <a:ext cx="7812856" cy="5472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Регистры   общего   назначения</a:t>
            </a:r>
            <a:r>
              <a:rPr lang="ru-RU" b="1" i="1" dirty="0" smtClean="0"/>
              <a:t> </a:t>
            </a:r>
            <a:r>
              <a:rPr lang="ru-RU" b="1" i="1" dirty="0"/>
              <a:t>— </a:t>
            </a:r>
            <a:r>
              <a:rPr lang="ru-RU" b="1" dirty="0"/>
              <a:t>РОН, </a:t>
            </a:r>
            <a:r>
              <a:rPr lang="ru-RU" b="1" dirty="0" smtClean="0"/>
              <a:t>регистры сверхоперативной </a:t>
            </a:r>
            <a:r>
              <a:rPr lang="ru-RU" b="1" dirty="0"/>
              <a:t>памяти </a:t>
            </a:r>
            <a:r>
              <a:rPr lang="ru-RU" b="1" dirty="0" smtClean="0"/>
              <a:t>или </a:t>
            </a:r>
            <a:r>
              <a:rPr lang="ru-RU" b="1" dirty="0"/>
              <a:t>— общее название для регистров, которые </a:t>
            </a:r>
            <a:r>
              <a:rPr lang="ru-RU" b="1" dirty="0" smtClean="0"/>
              <a:t>временно  содержат </a:t>
            </a:r>
            <a:r>
              <a:rPr lang="ru-RU" b="1" dirty="0"/>
              <a:t>данные, передаваемые в память или </a:t>
            </a:r>
            <a:r>
              <a:rPr lang="ru-RU" b="1" dirty="0" smtClean="0"/>
              <a:t>принимаемые из </a:t>
            </a:r>
            <a:r>
              <a:rPr lang="ru-RU" b="1" dirty="0"/>
              <a:t>нее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Регистр   команды </a:t>
            </a:r>
            <a:r>
              <a:rPr lang="ru-RU" b="1" dirty="0"/>
              <a:t>(РК, </a:t>
            </a:r>
            <a:r>
              <a:rPr lang="ru-RU" b="1" dirty="0" err="1"/>
              <a:t>Instruction</a:t>
            </a:r>
            <a:r>
              <a:rPr lang="ru-RU" b="1" dirty="0"/>
              <a:t> </a:t>
            </a:r>
            <a:r>
              <a:rPr lang="ru-RU" b="1" dirty="0" err="1"/>
              <a:t>Register</a:t>
            </a:r>
            <a:r>
              <a:rPr lang="ru-RU" b="1" dirty="0"/>
              <a:t> — IR) </a:t>
            </a:r>
            <a:r>
              <a:rPr lang="ru-RU" b="1" dirty="0" smtClean="0"/>
              <a:t>служит для </a:t>
            </a:r>
            <a:r>
              <a:rPr lang="ru-RU" b="1" dirty="0"/>
              <a:t>размещения текущей команды, которая находится в нем </a:t>
            </a:r>
            <a:r>
              <a:rPr lang="ru-RU" b="1" dirty="0" smtClean="0"/>
              <a:t>в течение </a:t>
            </a:r>
            <a:r>
              <a:rPr lang="ru-RU" b="1" dirty="0"/>
              <a:t>текущего цикла процессора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Регистр </a:t>
            </a:r>
            <a:r>
              <a:rPr lang="ru-RU" b="1" i="1" dirty="0">
                <a:solidFill>
                  <a:srgbClr val="FF0000"/>
                </a:solidFill>
              </a:rPr>
              <a:t>(РАК) , </a:t>
            </a:r>
            <a:r>
              <a:rPr lang="ru-RU" b="1" i="1" dirty="0" smtClean="0">
                <a:solidFill>
                  <a:srgbClr val="FF0000"/>
                </a:solidFill>
              </a:rPr>
              <a:t>счетчик </a:t>
            </a:r>
            <a:r>
              <a:rPr lang="ru-RU" b="1" i="1" dirty="0">
                <a:solidFill>
                  <a:srgbClr val="FF0000"/>
                </a:solidFill>
              </a:rPr>
              <a:t>( </a:t>
            </a:r>
            <a:r>
              <a:rPr lang="ru-RU" b="1" i="1" dirty="0" err="1">
                <a:solidFill>
                  <a:srgbClr val="FF0000"/>
                </a:solidFill>
              </a:rPr>
              <a:t>СчАК</a:t>
            </a:r>
            <a:r>
              <a:rPr lang="ru-RU" b="1" i="1" dirty="0" smtClean="0">
                <a:solidFill>
                  <a:srgbClr val="FF0000"/>
                </a:solidFill>
              </a:rPr>
              <a:t>),  адреса  команды</a:t>
            </a:r>
            <a:r>
              <a:rPr lang="ru-RU" b="1" i="1" dirty="0" smtClean="0"/>
              <a:t> </a:t>
            </a:r>
            <a:r>
              <a:rPr lang="ru-RU" b="1" dirty="0" smtClean="0"/>
              <a:t>(</a:t>
            </a:r>
            <a:r>
              <a:rPr lang="ru-RU" b="1" dirty="0" err="1"/>
              <a:t>program</a:t>
            </a:r>
            <a:r>
              <a:rPr lang="ru-RU" b="1" dirty="0"/>
              <a:t> </a:t>
            </a:r>
            <a:r>
              <a:rPr lang="ru-RU" b="1" dirty="0" err="1"/>
              <a:t>counter</a:t>
            </a:r>
            <a:r>
              <a:rPr lang="ru-RU" b="1" dirty="0"/>
              <a:t> — PC) — </a:t>
            </a:r>
            <a:r>
              <a:rPr lang="ru-RU" b="1" dirty="0" smtClean="0"/>
              <a:t>регистр</a:t>
            </a:r>
            <a:r>
              <a:rPr lang="ru-RU" b="1" dirty="0"/>
              <a:t>, содержащий адрес </a:t>
            </a:r>
            <a:r>
              <a:rPr lang="ru-RU" b="1" dirty="0" smtClean="0"/>
              <a:t>текущей команды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002440"/>
          </a:xfrm>
        </p:spPr>
        <p:txBody>
          <a:bodyPr/>
          <a:lstStyle/>
          <a:p>
            <a:r>
              <a:rPr lang="ru-RU" b="1" dirty="0" smtClean="0"/>
              <a:t>Виды </a:t>
            </a:r>
            <a:r>
              <a:rPr lang="ru-RU" b="1" dirty="0"/>
              <a:t>р</a:t>
            </a:r>
            <a:r>
              <a:rPr lang="ru-RU" b="1" dirty="0" smtClean="0"/>
              <a:t>егистров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1228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2. Программное управление ЭВМ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Работа ЭВМ контролируется программой, состоящей из набора команд. Команды выполняются последовательно друг за другом. Созданием машины с хранимой в памяти программой было положено начало тому, что мы сегодня называем программированием.</a:t>
            </a:r>
          </a:p>
        </p:txBody>
      </p:sp>
    </p:spTree>
    <p:extLst>
      <p:ext uri="{BB962C8B-B14F-4D97-AF65-F5344CB8AC3E}">
        <p14:creationId xmlns:p14="http://schemas.microsoft.com/office/powerpoint/2010/main" val="350026615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620688"/>
            <a:ext cx="8640960" cy="60486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Регистр  адрес </a:t>
            </a:r>
            <a:r>
              <a:rPr lang="ru-RU" b="1" i="1" dirty="0">
                <a:solidFill>
                  <a:srgbClr val="FF0000"/>
                </a:solidFill>
              </a:rPr>
              <a:t>а (числа) </a:t>
            </a:r>
            <a:r>
              <a:rPr lang="ru-RU" b="1" i="1" dirty="0"/>
              <a:t>— </a:t>
            </a:r>
            <a:r>
              <a:rPr lang="ru-RU" b="1" dirty="0"/>
              <a:t>РА(Ч) — содержит адрес </a:t>
            </a:r>
            <a:r>
              <a:rPr lang="ru-RU" b="1" dirty="0" smtClean="0"/>
              <a:t>одного из </a:t>
            </a:r>
            <a:r>
              <a:rPr lang="ru-RU" b="1" dirty="0"/>
              <a:t>операндов выполняемой команды (регистров </a:t>
            </a:r>
            <a:r>
              <a:rPr lang="ru-RU" b="1" dirty="0" smtClean="0"/>
              <a:t>может быть </a:t>
            </a:r>
            <a:r>
              <a:rPr lang="ru-RU" b="1" dirty="0"/>
              <a:t>несколько).</a:t>
            </a:r>
          </a:p>
          <a:p>
            <a:pPr marL="0" indent="0" algn="just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Регистр    числа </a:t>
            </a:r>
            <a:r>
              <a:rPr lang="ru-RU" b="1" i="1" dirty="0">
                <a:solidFill>
                  <a:srgbClr val="FF0000"/>
                </a:solidFill>
              </a:rPr>
              <a:t>(РЧ) </a:t>
            </a:r>
            <a:r>
              <a:rPr lang="ru-RU" b="1" dirty="0"/>
              <a:t>содержит операнд выполняемой команды</a:t>
            </a:r>
            <a:r>
              <a:rPr lang="ru-RU" b="1" dirty="0" smtClean="0"/>
              <a:t>,  этих </a:t>
            </a:r>
            <a:r>
              <a:rPr lang="ru-RU" b="1" dirty="0"/>
              <a:t>регистров также несколько.</a:t>
            </a:r>
          </a:p>
          <a:p>
            <a:pPr marL="0" indent="0" algn="just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Регистр  результата </a:t>
            </a:r>
            <a:r>
              <a:rPr lang="ru-RU" b="1" i="1" dirty="0">
                <a:solidFill>
                  <a:srgbClr val="FF0000"/>
                </a:solidFill>
              </a:rPr>
              <a:t>(РР) </a:t>
            </a:r>
            <a:r>
              <a:rPr lang="ru-RU" b="1" dirty="0"/>
              <a:t>предназначается для </a:t>
            </a:r>
            <a:r>
              <a:rPr lang="ru-RU" b="1" dirty="0" smtClean="0"/>
              <a:t>хранения  результата </a:t>
            </a:r>
            <a:r>
              <a:rPr lang="ru-RU" b="1" dirty="0"/>
              <a:t>выполнения команды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Сумматор </a:t>
            </a:r>
            <a:r>
              <a:rPr lang="ru-RU" b="1" i="1" dirty="0"/>
              <a:t>— </a:t>
            </a:r>
            <a:r>
              <a:rPr lang="ru-RU" b="1" dirty="0"/>
              <a:t>регистр, осуществляющий операции </a:t>
            </a:r>
            <a:r>
              <a:rPr lang="ru-RU" b="1" dirty="0" smtClean="0"/>
              <a:t>сложения (</a:t>
            </a:r>
            <a:r>
              <a:rPr lang="ru-RU" b="1" dirty="0"/>
              <a:t>логического и арифметического двоичного) чисел или </a:t>
            </a:r>
            <a:r>
              <a:rPr lang="ru-RU" b="1" dirty="0" smtClean="0"/>
              <a:t>битовых строк</a:t>
            </a:r>
            <a:r>
              <a:rPr lang="ru-RU" b="1" dirty="0"/>
              <a:t>, представленных в </a:t>
            </a:r>
            <a:r>
              <a:rPr lang="ru-RU" b="1" i="1" dirty="0"/>
              <a:t>прямом или обратном </a:t>
            </a:r>
            <a:r>
              <a:rPr lang="ru-RU" b="1" i="1" dirty="0" smtClean="0"/>
              <a:t>коде.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9355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1340768"/>
            <a:ext cx="8352928" cy="5256584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Архитектура «звезда</a:t>
            </a:r>
            <a:r>
              <a:rPr lang="ru-RU" b="1" i="1" dirty="0" smtClean="0">
                <a:solidFill>
                  <a:srgbClr val="FF0000"/>
                </a:solidFill>
              </a:rPr>
              <a:t>»</a:t>
            </a:r>
          </a:p>
          <a:p>
            <a:pPr marL="0" indent="0" algn="just">
              <a:buNone/>
            </a:pPr>
            <a:r>
              <a:rPr lang="ru-RU" b="1" dirty="0"/>
              <a:t>Здесь процессор (</a:t>
            </a:r>
            <a:r>
              <a:rPr lang="ru-RU" b="1" dirty="0" smtClean="0"/>
              <a:t>ЦУ) соединен </a:t>
            </a:r>
            <a:r>
              <a:rPr lang="ru-RU" b="1" dirty="0"/>
              <a:t>непосредственно с ВУ и управляет их работой (</a:t>
            </a:r>
            <a:r>
              <a:rPr lang="ru-RU" b="1" dirty="0" smtClean="0"/>
              <a:t>ранние модели </a:t>
            </a:r>
            <a:r>
              <a:rPr lang="ru-RU" b="1" dirty="0"/>
              <a:t>машин). Этот тип также именуется </a:t>
            </a:r>
            <a:r>
              <a:rPr lang="ru-RU" b="1" dirty="0">
                <a:solidFill>
                  <a:srgbClr val="FF0000"/>
                </a:solidFill>
              </a:rPr>
              <a:t>к л а с </a:t>
            </a:r>
            <a:r>
              <a:rPr lang="ru-RU" b="1" dirty="0" err="1">
                <a:solidFill>
                  <a:srgbClr val="FF0000"/>
                </a:solidFill>
              </a:rPr>
              <a:t>с</a:t>
            </a:r>
            <a:r>
              <a:rPr lang="ru-RU" b="1" dirty="0">
                <a:solidFill>
                  <a:srgbClr val="FF0000"/>
                </a:solidFill>
              </a:rPr>
              <a:t> и ч е </a:t>
            </a:r>
            <a:r>
              <a:rPr lang="ru-RU" b="1" dirty="0" smtClean="0">
                <a:solidFill>
                  <a:srgbClr val="FF0000"/>
                </a:solidFill>
              </a:rPr>
              <a:t>с к </a:t>
            </a:r>
            <a:r>
              <a:rPr lang="ru-RU" b="1" dirty="0">
                <a:solidFill>
                  <a:srgbClr val="FF0000"/>
                </a:solidFill>
              </a:rPr>
              <a:t>а я </a:t>
            </a:r>
            <a:r>
              <a:rPr lang="ru-RU" b="1" dirty="0" smtClean="0">
                <a:solidFill>
                  <a:srgbClr val="FF0000"/>
                </a:solidFill>
              </a:rPr>
              <a:t>  а </a:t>
            </a:r>
            <a:r>
              <a:rPr lang="ru-RU" b="1" dirty="0">
                <a:solidFill>
                  <a:srgbClr val="FF0000"/>
                </a:solidFill>
              </a:rPr>
              <a:t>р х и т е к т у р а (фон Неймана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  <a:r>
              <a:rPr lang="ru-RU" b="1" dirty="0" smtClean="0"/>
              <a:t>.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824" y="260648"/>
            <a:ext cx="8229600" cy="1143000"/>
          </a:xfrm>
        </p:spPr>
        <p:txBody>
          <a:bodyPr/>
          <a:lstStyle/>
          <a:p>
            <a:r>
              <a:rPr lang="ru-RU" b="1" i="1" dirty="0"/>
              <a:t>Архитектуры ЭВМ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24" y="3680048"/>
            <a:ext cx="7467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42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1340768"/>
            <a:ext cx="8280920" cy="5256584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i="1" dirty="0">
                <a:solidFill>
                  <a:srgbClr val="FF0000"/>
                </a:solidFill>
              </a:rPr>
              <a:t>Иерархическая </a:t>
            </a:r>
            <a:r>
              <a:rPr lang="ru-RU" b="1" i="1" dirty="0" smtClean="0">
                <a:solidFill>
                  <a:srgbClr val="FF0000"/>
                </a:solidFill>
              </a:rPr>
              <a:t>архитектура </a:t>
            </a:r>
            <a:r>
              <a:rPr lang="ru-RU" b="1" i="1" dirty="0"/>
              <a:t>— </a:t>
            </a:r>
            <a:r>
              <a:rPr lang="ru-RU" b="1" dirty="0"/>
              <a:t>ЦУ соединено </a:t>
            </a:r>
            <a:r>
              <a:rPr lang="ru-RU" b="1" dirty="0" smtClean="0"/>
              <a:t>с периферийными </a:t>
            </a:r>
            <a:r>
              <a:rPr lang="ru-RU" b="1" dirty="0"/>
              <a:t>процессорами (вспомогательными процессорами</a:t>
            </a:r>
            <a:r>
              <a:rPr lang="ru-RU" b="1" dirty="0" smtClean="0"/>
              <a:t>, каналами</a:t>
            </a:r>
            <a:r>
              <a:rPr lang="ru-RU" b="1" dirty="0"/>
              <a:t>, канальными процессорами), управляющими </a:t>
            </a:r>
            <a:r>
              <a:rPr lang="ru-RU" b="1" dirty="0" smtClean="0"/>
              <a:t>в свою </a:t>
            </a:r>
            <a:r>
              <a:rPr lang="ru-RU" b="1" dirty="0"/>
              <a:t>очередь контроллерами, к которым подключены </a:t>
            </a:r>
            <a:r>
              <a:rPr lang="ru-RU" b="1" dirty="0" smtClean="0"/>
              <a:t>группы ВУ.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ru-RU" b="1" i="1" dirty="0"/>
              <a:t>Архитектуры ЭВМ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8658746" cy="334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25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1340768"/>
            <a:ext cx="8280920" cy="5256584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i="1" dirty="0">
                <a:solidFill>
                  <a:srgbClr val="FF0000"/>
                </a:solidFill>
              </a:rPr>
              <a:t>Магистральная структура 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b="1" dirty="0" smtClean="0"/>
              <a:t>Процессор </a:t>
            </a:r>
            <a:r>
              <a:rPr lang="ru-RU" b="1" dirty="0"/>
              <a:t>(процессоры) и блоки памяти (ОП) </a:t>
            </a:r>
            <a:r>
              <a:rPr lang="ru-RU" b="1" dirty="0" smtClean="0"/>
              <a:t>взаимодействуют между </a:t>
            </a:r>
            <a:r>
              <a:rPr lang="ru-RU" b="1" dirty="0"/>
              <a:t>собой и с ВУ (контроллерами ВУ) через </a:t>
            </a:r>
            <a:r>
              <a:rPr lang="ru-RU" b="1" dirty="0" smtClean="0"/>
              <a:t>внутренний канал</a:t>
            </a:r>
            <a:r>
              <a:rPr lang="ru-RU" b="1" dirty="0"/>
              <a:t>, общий для всех устройств (машины DEC, IBM </a:t>
            </a:r>
            <a:r>
              <a:rPr lang="ru-RU" b="1" dirty="0" smtClean="0"/>
              <a:t>PC-совместимые ПЭВМ).</a:t>
            </a:r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/>
              <a:t> </a:t>
            </a:r>
            <a:r>
              <a:rPr lang="ru-RU" b="1" dirty="0"/>
              <a:t>Физически </a:t>
            </a:r>
            <a:r>
              <a:rPr lang="ru-RU" b="1" i="1" dirty="0"/>
              <a:t>магистраль </a:t>
            </a:r>
            <a:r>
              <a:rPr lang="ru-RU" b="1" dirty="0"/>
              <a:t>представляет </a:t>
            </a:r>
            <a:r>
              <a:rPr lang="ru-RU" b="1" dirty="0" smtClean="0"/>
              <a:t>собой </a:t>
            </a:r>
            <a:r>
              <a:rPr lang="ru-RU" b="1" dirty="0" err="1" smtClean="0">
                <a:solidFill>
                  <a:srgbClr val="FF0000"/>
                </a:solidFill>
              </a:rPr>
              <a:t>многопроводную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линию </a:t>
            </a:r>
            <a:r>
              <a:rPr lang="ru-RU" b="1" dirty="0"/>
              <a:t>с гнездами для подключения </a:t>
            </a:r>
            <a:r>
              <a:rPr lang="ru-RU" b="1" dirty="0" smtClean="0"/>
              <a:t>электронных схем</a:t>
            </a:r>
            <a:r>
              <a:rPr lang="ru-RU" b="1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ru-RU" b="1" i="1" dirty="0"/>
              <a:t>Архитектуры ЭВМ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103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1340768"/>
            <a:ext cx="8280920" cy="5256584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i="1" dirty="0">
                <a:solidFill>
                  <a:srgbClr val="FF0000"/>
                </a:solidFill>
              </a:rPr>
              <a:t>Магистральная структура </a:t>
            </a:r>
            <a:endParaRPr lang="ru-RU" b="1" i="1" dirty="0" smtClean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ru-RU" b="1" i="1" dirty="0"/>
              <a:t>Архитектуры ЭВМ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8500442" cy="29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52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1340768"/>
            <a:ext cx="8280920" cy="5256584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Системный </a:t>
            </a:r>
            <a:r>
              <a:rPr lang="ru-RU" b="1" dirty="0">
                <a:solidFill>
                  <a:srgbClr val="FF0000"/>
                </a:solidFill>
              </a:rPr>
              <a:t>блок обычно состоит </a:t>
            </a:r>
            <a:r>
              <a:rPr lang="ru-RU" b="1" dirty="0"/>
              <a:t>из: системной платы, </a:t>
            </a:r>
            <a:r>
              <a:rPr lang="ru-RU" b="1" dirty="0" smtClean="0"/>
              <a:t>блока питания</a:t>
            </a:r>
            <a:r>
              <a:rPr lang="ru-RU" b="1" dirty="0"/>
              <a:t>, накопителей на дисках, разъемов для дополнительных устройств</a:t>
            </a:r>
            <a:r>
              <a:rPr lang="ru-RU" b="1" dirty="0" smtClean="0"/>
              <a:t>; плат </a:t>
            </a:r>
            <a:r>
              <a:rPr lang="ru-RU" b="1" dirty="0"/>
              <a:t>расширения с контроллерами — адаптерами </a:t>
            </a:r>
            <a:r>
              <a:rPr lang="ru-RU" b="1" dirty="0" smtClean="0"/>
              <a:t>внешних устройств.</a:t>
            </a:r>
          </a:p>
          <a:p>
            <a:pPr marL="0" indent="0" algn="just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Типы корпусов:</a:t>
            </a:r>
          </a:p>
          <a:p>
            <a:pPr marL="0" indent="0" algn="just">
              <a:buNone/>
            </a:pPr>
            <a:r>
              <a:rPr lang="en-US" b="1" dirty="0" err="1"/>
              <a:t>Slimline</a:t>
            </a:r>
            <a:r>
              <a:rPr lang="en-US" b="1" dirty="0"/>
              <a:t>, Desktop, Tower (Mini-Tower, Midi-Tower, </a:t>
            </a:r>
            <a:r>
              <a:rPr lang="en-US" b="1" dirty="0" smtClean="0"/>
              <a:t>Super-</a:t>
            </a:r>
            <a:r>
              <a:rPr lang="ru-RU" b="1" dirty="0" smtClean="0"/>
              <a:t> </a:t>
            </a:r>
            <a:r>
              <a:rPr lang="en-US" b="1" dirty="0" smtClean="0"/>
              <a:t>Big-Tower</a:t>
            </a:r>
            <a:r>
              <a:rPr lang="en-US" b="1" dirty="0"/>
              <a:t>), File Server, </a:t>
            </a:r>
            <a:r>
              <a:rPr lang="en-US" b="1" dirty="0" err="1"/>
              <a:t>EasyPc</a:t>
            </a:r>
            <a:endParaRPr lang="ru-RU" b="1" i="1" dirty="0" smtClean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ru-RU" b="1" i="1" dirty="0"/>
              <a:t>Системный блок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503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1196752"/>
            <a:ext cx="8496944" cy="1656184"/>
          </a:xfrm>
          <a:prstGeom prst="round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340768"/>
            <a:ext cx="8352927" cy="5472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Устройство называется </a:t>
            </a:r>
            <a:r>
              <a:rPr lang="ru-RU" b="1" dirty="0">
                <a:solidFill>
                  <a:srgbClr val="FF0000"/>
                </a:solidFill>
              </a:rPr>
              <a:t>многопроцессорным</a:t>
            </a:r>
            <a:r>
              <a:rPr lang="ru-RU" b="1" dirty="0"/>
              <a:t>, если в его составе используется два или более физических процессора. 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При использовании многопроцессорных систем возникает  </a:t>
            </a:r>
            <a:r>
              <a:rPr lang="ru-RU" b="1" dirty="0">
                <a:solidFill>
                  <a:srgbClr val="FF0000"/>
                </a:solidFill>
              </a:rPr>
              <a:t>проблема     </a:t>
            </a:r>
            <a:r>
              <a:rPr lang="ru-RU" b="1" dirty="0" smtClean="0">
                <a:solidFill>
                  <a:srgbClr val="FF0000"/>
                </a:solidFill>
              </a:rPr>
              <a:t>масштабируемости.</a:t>
            </a:r>
          </a:p>
          <a:p>
            <a:pPr marL="0" indent="0">
              <a:buNone/>
            </a:pPr>
            <a:endParaRPr lang="ru-RU" sz="2000" b="1" dirty="0" smtClean="0"/>
          </a:p>
          <a:p>
            <a:pPr marL="0" indent="0" algn="just">
              <a:buNone/>
            </a:pPr>
            <a:r>
              <a:rPr lang="ru-RU" b="1" dirty="0" smtClean="0"/>
              <a:t>Использование </a:t>
            </a:r>
            <a:r>
              <a:rPr lang="ru-RU" b="1" dirty="0"/>
              <a:t>нескольких процессоров обычно не приводит к пропорциональному приросту производительности</a:t>
            </a:r>
          </a:p>
          <a:p>
            <a:pPr marL="0" indent="0">
              <a:buNone/>
            </a:pPr>
            <a:endParaRPr lang="ru-RU" b="1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Многопроцессорные КС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4581128"/>
            <a:ext cx="8496944" cy="1656184"/>
          </a:xfrm>
          <a:prstGeom prst="round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24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Проблема масштабируемости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38834"/>
            <a:ext cx="8848070" cy="435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00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260648"/>
            <a:ext cx="7956872" cy="58655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Если, например, одиночный процессор (1 х П) </a:t>
            </a:r>
            <a:r>
              <a:rPr lang="ru-RU" dirty="0" smtClean="0"/>
              <a:t>простаивает 20 </a:t>
            </a:r>
            <a:r>
              <a:rPr lang="ru-RU" dirty="0"/>
              <a:t>% своего времени, ожидая данные из оперативной памяти, </a:t>
            </a:r>
            <a:r>
              <a:rPr lang="ru-RU" dirty="0" smtClean="0"/>
              <a:t>то 2 </a:t>
            </a:r>
            <a:r>
              <a:rPr lang="ru-RU" dirty="0"/>
              <a:t>х П будет простаивать 33 % времени, а 4 х П — 50 %. В </a:t>
            </a:r>
            <a:r>
              <a:rPr lang="ru-RU" dirty="0" smtClean="0"/>
              <a:t>пересчете на </a:t>
            </a:r>
            <a:r>
              <a:rPr lang="ru-RU" dirty="0"/>
              <a:t>общую производительность, если 1 </a:t>
            </a:r>
            <a:r>
              <a:rPr lang="ru-RU" b="1" dirty="0"/>
              <a:t>х </a:t>
            </a:r>
            <a:r>
              <a:rPr lang="ru-RU" dirty="0"/>
              <a:t>П-система </a:t>
            </a:r>
            <a:r>
              <a:rPr lang="ru-RU" dirty="0" smtClean="0"/>
              <a:t>работает со </a:t>
            </a:r>
            <a:r>
              <a:rPr lang="ru-RU" dirty="0"/>
              <a:t>скоростью 100 %, то 2 </a:t>
            </a:r>
            <a:r>
              <a:rPr lang="ru-RU" b="1" dirty="0"/>
              <a:t>х </a:t>
            </a:r>
            <a:r>
              <a:rPr lang="ru-RU" dirty="0"/>
              <a:t>П-система — со скоростью 167 </a:t>
            </a:r>
            <a:r>
              <a:rPr lang="ru-RU" dirty="0" smtClean="0"/>
              <a:t>% (</a:t>
            </a:r>
            <a:r>
              <a:rPr lang="ru-RU" dirty="0"/>
              <a:t>вместо ожидаемых 200 %), а 4 </a:t>
            </a:r>
            <a:r>
              <a:rPr lang="ru-RU" b="1" dirty="0"/>
              <a:t>х </a:t>
            </a:r>
            <a:r>
              <a:rPr lang="ru-RU" dirty="0"/>
              <a:t>П-система — со </a:t>
            </a:r>
            <a:r>
              <a:rPr lang="ru-RU" dirty="0" smtClean="0"/>
              <a:t>скоростью 250 </a:t>
            </a:r>
            <a:r>
              <a:rPr lang="ru-RU" dirty="0"/>
              <a:t>% (вместо 400 </a:t>
            </a:r>
            <a:r>
              <a:rPr lang="ru-RU" dirty="0" smtClean="0"/>
              <a:t>%).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Любая </a:t>
            </a:r>
            <a:r>
              <a:rPr lang="ru-RU" b="1" dirty="0">
                <a:solidFill>
                  <a:srgbClr val="FF0000"/>
                </a:solidFill>
              </a:rPr>
              <a:t>многопроцессорная </a:t>
            </a:r>
            <a:r>
              <a:rPr lang="ru-RU" b="1" dirty="0"/>
              <a:t>система должна </a:t>
            </a:r>
            <a:r>
              <a:rPr lang="ru-RU" b="1" dirty="0" smtClean="0"/>
              <a:t>быть хорошо </a:t>
            </a:r>
            <a:r>
              <a:rPr lang="ru-RU" b="1" dirty="0"/>
              <a:t>сбалансирована — слишком быстрая память </a:t>
            </a:r>
            <a:r>
              <a:rPr lang="ru-RU" b="1" dirty="0" smtClean="0"/>
              <a:t>обходится чересчур </a:t>
            </a:r>
            <a:r>
              <a:rPr lang="ru-RU" b="1" dirty="0"/>
              <a:t>дорого; слишком медленная — сводит эффект от </a:t>
            </a:r>
            <a:r>
              <a:rPr lang="ru-RU" b="1" dirty="0" smtClean="0"/>
              <a:t>установки нескольких </a:t>
            </a:r>
            <a:r>
              <a:rPr lang="ru-RU" b="1" dirty="0"/>
              <a:t>процессоров к </a:t>
            </a:r>
            <a:r>
              <a:rPr lang="ru-RU" b="1" dirty="0" smtClean="0"/>
              <a:t>минимуму.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6357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1" cy="44973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i="1" dirty="0">
                <a:solidFill>
                  <a:srgbClr val="FF0000"/>
                </a:solidFill>
              </a:rPr>
              <a:t>Архитектура ВС </a:t>
            </a:r>
            <a:r>
              <a:rPr lang="ru-RU" sz="2800" b="1" i="1" dirty="0"/>
              <a:t>— </a:t>
            </a:r>
            <a:r>
              <a:rPr lang="ru-RU" sz="2800" b="1" dirty="0"/>
              <a:t>совокупность характеристик и параметров, определяющих функционально-логическую и структурную органи­зацию системы</a:t>
            </a:r>
            <a:r>
              <a:rPr lang="ru-RU" sz="2800" b="1" dirty="0" smtClean="0"/>
              <a:t>.</a:t>
            </a:r>
          </a:p>
          <a:p>
            <a:pPr algn="just"/>
            <a:endParaRPr lang="ru-RU" sz="2800" b="1" dirty="0"/>
          </a:p>
          <a:p>
            <a:pPr marL="0" indent="0" algn="just">
              <a:buNone/>
            </a:pPr>
            <a:r>
              <a:rPr lang="ru-RU" sz="2800" dirty="0" smtClean="0"/>
              <a:t>Понятие </a:t>
            </a:r>
            <a:r>
              <a:rPr lang="ru-RU" sz="2800" dirty="0"/>
              <a:t>архитектуры охватывает общие принципы построения и функционирования, наиболее существенные для пользо­вателей, которых больше интересуют возможности систем, а не дета­ли их технического исполнения</a:t>
            </a:r>
            <a:r>
              <a:rPr lang="ru-RU" sz="2800" b="1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b="1" dirty="0" smtClean="0"/>
              <a:t>Понятие Архитектуры ВС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8261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285537"/>
            <a:ext cx="8316097" cy="104923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3. Память компьютера используется не только для хранения данных, но и программ</a:t>
            </a:r>
            <a:r>
              <a:rPr lang="ru-RU" sz="32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 этом и команды программы и данные кодируются в двоичной системе счисления, т.е. их способ записи одинаков. Поэтому в определенных ситуациях над командами можно выполнять те же действия, что и над данными.</a:t>
            </a:r>
          </a:p>
        </p:txBody>
      </p:sp>
    </p:spTree>
    <p:extLst>
      <p:ext uri="{BB962C8B-B14F-4D97-AF65-F5344CB8AC3E}">
        <p14:creationId xmlns:p14="http://schemas.microsoft.com/office/powerpoint/2010/main" val="222769519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1" cy="46413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В </a:t>
            </a:r>
            <a:r>
              <a:rPr lang="ru-RU" b="1" dirty="0">
                <a:solidFill>
                  <a:srgbClr val="FF0000"/>
                </a:solidFill>
              </a:rPr>
              <a:t>1966</a:t>
            </a:r>
            <a:r>
              <a:rPr lang="ru-RU" b="1" dirty="0"/>
              <a:t> г. </a:t>
            </a:r>
            <a:r>
              <a:rPr lang="ru-RU" b="1" dirty="0">
                <a:solidFill>
                  <a:srgbClr val="FF0000"/>
                </a:solidFill>
              </a:rPr>
              <a:t>М. </a:t>
            </a:r>
            <a:r>
              <a:rPr lang="ru-RU" b="1" dirty="0" err="1">
                <a:solidFill>
                  <a:srgbClr val="FF0000"/>
                </a:solidFill>
              </a:rPr>
              <a:t>Флинном</a:t>
            </a:r>
            <a:r>
              <a:rPr lang="ru-RU" b="1" dirty="0">
                <a:solidFill>
                  <a:srgbClr val="FF0000"/>
                </a:solidFill>
              </a:rPr>
              <a:t> (</a:t>
            </a:r>
            <a:r>
              <a:rPr lang="ru-RU" b="1" dirty="0" err="1">
                <a:solidFill>
                  <a:srgbClr val="FF0000"/>
                </a:solidFill>
              </a:rPr>
              <a:t>Flynn</a:t>
            </a:r>
            <a:r>
              <a:rPr lang="ru-RU" b="1" dirty="0">
                <a:solidFill>
                  <a:srgbClr val="FF0000"/>
                </a:solidFill>
              </a:rPr>
              <a:t>)</a:t>
            </a:r>
            <a:r>
              <a:rPr lang="ru-RU" b="1" dirty="0"/>
              <a:t> была предложена </a:t>
            </a:r>
            <a:r>
              <a:rPr lang="ru-RU" b="1" dirty="0" smtClean="0">
                <a:solidFill>
                  <a:srgbClr val="FF0000"/>
                </a:solidFill>
              </a:rPr>
              <a:t>классификация архитектур </a:t>
            </a:r>
            <a:r>
              <a:rPr lang="ru-RU" b="1" dirty="0">
                <a:solidFill>
                  <a:srgbClr val="FF0000"/>
                </a:solidFill>
              </a:rPr>
              <a:t>ЭВМ </a:t>
            </a:r>
            <a:r>
              <a:rPr lang="ru-RU" b="1" dirty="0"/>
              <a:t>и вычислительных систем, в основу </a:t>
            </a:r>
            <a:r>
              <a:rPr lang="ru-RU" b="1" dirty="0" smtClean="0"/>
              <a:t>которой положено </a:t>
            </a:r>
            <a:r>
              <a:rPr lang="ru-RU" b="1" dirty="0"/>
              <a:t>понятие </a:t>
            </a:r>
            <a:r>
              <a:rPr lang="ru-RU" sz="2800" b="1" dirty="0" smtClean="0">
                <a:solidFill>
                  <a:srgbClr val="FF0000"/>
                </a:solidFill>
              </a:rPr>
              <a:t>потока</a:t>
            </a:r>
            <a:r>
              <a:rPr lang="ru-RU" b="1" dirty="0"/>
              <a:t> </a:t>
            </a:r>
            <a:r>
              <a:rPr lang="ru-RU" b="1" dirty="0" smtClean="0"/>
              <a:t>(последовательности элементов (</a:t>
            </a:r>
            <a:r>
              <a:rPr lang="ru-RU" b="1" dirty="0"/>
              <a:t>команд или </a:t>
            </a:r>
            <a:r>
              <a:rPr lang="ru-RU" b="1" dirty="0" smtClean="0"/>
              <a:t>данных)), </a:t>
            </a:r>
            <a:r>
              <a:rPr lang="ru-RU" b="1" dirty="0"/>
              <a:t>обрабатываемых процессором. </a:t>
            </a:r>
            <a:endParaRPr lang="ru-RU" b="1" dirty="0" smtClean="0"/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b="1" dirty="0" smtClean="0"/>
              <a:t>Соответствующая система </a:t>
            </a:r>
            <a:r>
              <a:rPr lang="ru-RU" b="1" dirty="0"/>
              <a:t>классификации, основанная на </a:t>
            </a:r>
            <a:r>
              <a:rPr lang="ru-RU" b="1" dirty="0" smtClean="0"/>
              <a:t>рассмотрении числа </a:t>
            </a:r>
            <a:r>
              <a:rPr lang="ru-RU" b="1" dirty="0" smtClean="0">
                <a:solidFill>
                  <a:srgbClr val="FF0000"/>
                </a:solidFill>
              </a:rPr>
              <a:t>потоков  команд </a:t>
            </a:r>
            <a:r>
              <a:rPr lang="ru-RU" b="1" dirty="0"/>
              <a:t>и </a:t>
            </a:r>
            <a:r>
              <a:rPr lang="ru-RU" b="1" dirty="0" smtClean="0">
                <a:solidFill>
                  <a:srgbClr val="FF0000"/>
                </a:solidFill>
              </a:rPr>
              <a:t>потоков данных</a:t>
            </a:r>
            <a:r>
              <a:rPr lang="ru-RU" b="1" dirty="0" smtClean="0"/>
              <a:t>, </a:t>
            </a:r>
            <a:r>
              <a:rPr lang="ru-RU" b="1" dirty="0"/>
              <a:t>приводит </a:t>
            </a:r>
            <a:r>
              <a:rPr lang="ru-RU" b="1" dirty="0" smtClean="0"/>
              <a:t>к четырем </a:t>
            </a:r>
            <a:r>
              <a:rPr lang="ru-RU" b="1" dirty="0"/>
              <a:t>базовым </a:t>
            </a:r>
            <a:r>
              <a:rPr lang="ru-RU" b="1" dirty="0" smtClean="0"/>
              <a:t>классам.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i="1" dirty="0"/>
              <a:t>Классификация архитектур вычислительных </a:t>
            </a:r>
            <a:r>
              <a:rPr lang="ru-RU" sz="2800" b="1" i="1" dirty="0" smtClean="0"/>
              <a:t>систем с </a:t>
            </a:r>
            <a:r>
              <a:rPr lang="ru-RU" sz="2800" b="1" i="1" dirty="0"/>
              <a:t>параллельной обработкой </a:t>
            </a:r>
            <a:r>
              <a:rPr lang="ru-RU" sz="2800" b="1" i="1" dirty="0" smtClean="0"/>
              <a:t>данных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9315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Классификация </a:t>
            </a:r>
            <a:r>
              <a:rPr lang="ru-RU" b="1" dirty="0" err="1" smtClean="0"/>
              <a:t>Флинна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57891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1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628801"/>
            <a:ext cx="8640960" cy="48965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Охватывает </a:t>
            </a:r>
            <a:r>
              <a:rPr lang="ru-RU" b="1" dirty="0"/>
              <a:t>все однопроцессорные и </a:t>
            </a:r>
            <a:r>
              <a:rPr lang="ru-RU" b="1" dirty="0" err="1" smtClean="0"/>
              <a:t>одномашинные</a:t>
            </a:r>
            <a:r>
              <a:rPr lang="ru-RU" b="1" dirty="0" smtClean="0"/>
              <a:t> варианты </a:t>
            </a:r>
            <a:r>
              <a:rPr lang="ru-RU" b="1" dirty="0"/>
              <a:t>систем — все ЭВМ классической </a:t>
            </a:r>
            <a:r>
              <a:rPr lang="ru-RU" b="1" dirty="0" smtClean="0"/>
              <a:t>структуры попадают </a:t>
            </a:r>
            <a:r>
              <a:rPr lang="ru-RU" b="1" dirty="0"/>
              <a:t>в этот класс. </a:t>
            </a:r>
            <a:endParaRPr lang="ru-RU" b="1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О</a:t>
            </a:r>
            <a:r>
              <a:rPr lang="ru-RU" dirty="0" smtClean="0"/>
              <a:t>диночный </a:t>
            </a:r>
            <a:r>
              <a:rPr lang="ru-RU" dirty="0"/>
              <a:t>поток команд — одиночный поток данных (ОКОД), в английском варианте — </a:t>
            </a:r>
            <a:r>
              <a:rPr lang="ru-RU" dirty="0" err="1"/>
              <a:t>Single</a:t>
            </a:r>
            <a:r>
              <a:rPr lang="ru-RU" dirty="0"/>
              <a:t> </a:t>
            </a:r>
            <a:r>
              <a:rPr lang="ru-RU" dirty="0" err="1"/>
              <a:t>Instruction</a:t>
            </a:r>
            <a:r>
              <a:rPr lang="ru-RU" dirty="0"/>
              <a:t> </a:t>
            </a:r>
            <a:r>
              <a:rPr lang="ru-RU" dirty="0" err="1"/>
              <a:t>Single</a:t>
            </a:r>
            <a:r>
              <a:rPr lang="ru-RU" dirty="0"/>
              <a:t> </a:t>
            </a:r>
            <a:r>
              <a:rPr lang="ru-RU" dirty="0" err="1"/>
              <a:t>Data</a:t>
            </a:r>
            <a:r>
              <a:rPr lang="ru-RU" dirty="0"/>
              <a:t> (SISD) — оди­ночный поток инструкций — одиночный поток </a:t>
            </a:r>
            <a:r>
              <a:rPr lang="ru-RU" dirty="0" smtClean="0"/>
              <a:t>данных.</a:t>
            </a:r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/>
              <a:t>Здесь </a:t>
            </a:r>
            <a:r>
              <a:rPr lang="ru-RU" b="1" dirty="0"/>
              <a:t>параллелизм </a:t>
            </a:r>
            <a:r>
              <a:rPr lang="ru-RU" b="1" dirty="0" smtClean="0"/>
              <a:t>вычислений обеспечивается </a:t>
            </a:r>
            <a:r>
              <a:rPr lang="ru-RU" b="1" dirty="0"/>
              <a:t>путем конвейеризации и распараллеливания </a:t>
            </a:r>
            <a:r>
              <a:rPr lang="ru-RU" b="1" dirty="0" smtClean="0"/>
              <a:t>потока микрокоманд </a:t>
            </a:r>
            <a:r>
              <a:rPr lang="ru-RU" b="1" dirty="0"/>
              <a:t>между исполнительными </a:t>
            </a:r>
            <a:r>
              <a:rPr lang="ru-RU" b="1" dirty="0" smtClean="0"/>
              <a:t>устройствами.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Архитектура ОКОД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39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Архитектура ОКОД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5782014" cy="410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7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1196752"/>
            <a:ext cx="8352928" cy="525658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/>
              <a:t>Одиночный поток команд — множественный поток данных (ОКМД), или </a:t>
            </a:r>
            <a:r>
              <a:rPr lang="ru-RU" b="1" dirty="0" err="1"/>
              <a:t>Single</a:t>
            </a:r>
            <a:r>
              <a:rPr lang="ru-RU" b="1" dirty="0"/>
              <a:t> </a:t>
            </a:r>
            <a:r>
              <a:rPr lang="ru-RU" b="1" dirty="0" err="1"/>
              <a:t>Instruction</a:t>
            </a:r>
            <a:r>
              <a:rPr lang="ru-RU" b="1" dirty="0"/>
              <a:t> </a:t>
            </a:r>
            <a:r>
              <a:rPr lang="ru-RU" b="1" dirty="0" err="1"/>
              <a:t>Multiple</a:t>
            </a:r>
            <a:r>
              <a:rPr lang="ru-RU" b="1" dirty="0"/>
              <a:t> </a:t>
            </a:r>
            <a:r>
              <a:rPr lang="ru-RU" b="1" dirty="0" err="1"/>
              <a:t>Data</a:t>
            </a:r>
            <a:r>
              <a:rPr lang="ru-RU" b="1" dirty="0"/>
              <a:t> (SIMD) — одиночный поток инструкций — одиночный поток </a:t>
            </a:r>
            <a:r>
              <a:rPr lang="ru-RU" b="1" dirty="0" smtClean="0"/>
              <a:t>данных.</a:t>
            </a:r>
          </a:p>
          <a:p>
            <a:pPr marL="0" indent="0" algn="just"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Архитектура </a:t>
            </a:r>
            <a:r>
              <a:rPr lang="ru-RU" b="1" i="1" dirty="0">
                <a:solidFill>
                  <a:srgbClr val="FF0000"/>
                </a:solidFill>
              </a:rPr>
              <a:t>ОКМД </a:t>
            </a:r>
            <a:r>
              <a:rPr lang="ru-RU" b="1" dirty="0">
                <a:solidFill>
                  <a:schemeClr val="tx1"/>
                </a:solidFill>
              </a:rPr>
              <a:t>предполагает создание структур </a:t>
            </a:r>
            <a:r>
              <a:rPr lang="ru-RU" b="1" dirty="0" smtClean="0">
                <a:solidFill>
                  <a:schemeClr val="tx1"/>
                </a:solidFill>
              </a:rPr>
              <a:t>векторной или </a:t>
            </a:r>
            <a:r>
              <a:rPr lang="ru-RU" b="1" dirty="0">
                <a:solidFill>
                  <a:schemeClr val="tx1"/>
                </a:solidFill>
              </a:rPr>
              <a:t>матричной обработки. Системы этого типа </a:t>
            </a:r>
            <a:r>
              <a:rPr lang="ru-RU" b="1" dirty="0" smtClean="0">
                <a:solidFill>
                  <a:schemeClr val="tx1"/>
                </a:solidFill>
              </a:rPr>
              <a:t>обычно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строятся как однородные, т. е. процессорные элементы, </a:t>
            </a:r>
            <a:r>
              <a:rPr lang="ru-RU" b="1" dirty="0" smtClean="0">
                <a:solidFill>
                  <a:schemeClr val="tx1"/>
                </a:solidFill>
              </a:rPr>
              <a:t>входящие в </a:t>
            </a:r>
            <a:r>
              <a:rPr lang="ru-RU" b="1" dirty="0">
                <a:solidFill>
                  <a:schemeClr val="tx1"/>
                </a:solidFill>
              </a:rPr>
              <a:t>систему, идентичны, и все они управляются одной и </a:t>
            </a:r>
            <a:r>
              <a:rPr lang="ru-RU" b="1" dirty="0" smtClean="0">
                <a:solidFill>
                  <a:schemeClr val="tx1"/>
                </a:solidFill>
              </a:rPr>
              <a:t>той же </a:t>
            </a:r>
            <a:r>
              <a:rPr lang="ru-RU" b="1" dirty="0">
                <a:solidFill>
                  <a:schemeClr val="tx1"/>
                </a:solidFill>
              </a:rPr>
              <a:t>последовательностью команд. Однако каждый процессор </a:t>
            </a:r>
            <a:r>
              <a:rPr lang="ru-RU" b="1" dirty="0" smtClean="0">
                <a:solidFill>
                  <a:schemeClr val="tx1"/>
                </a:solidFill>
              </a:rPr>
              <a:t>обрабатывает свой </a:t>
            </a:r>
            <a:r>
              <a:rPr lang="ru-RU" b="1" dirty="0">
                <a:solidFill>
                  <a:schemeClr val="tx1"/>
                </a:solidFill>
              </a:rPr>
              <a:t>поток данных.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Под </a:t>
            </a:r>
            <a:r>
              <a:rPr lang="ru-RU" dirty="0">
                <a:solidFill>
                  <a:schemeClr val="tx1"/>
                </a:solidFill>
              </a:rPr>
              <a:t>эту схему хорошо </a:t>
            </a:r>
            <a:r>
              <a:rPr lang="ru-RU" dirty="0" smtClean="0">
                <a:solidFill>
                  <a:schemeClr val="tx1"/>
                </a:solidFill>
              </a:rPr>
              <a:t>подходят задачи </a:t>
            </a:r>
            <a:r>
              <a:rPr lang="ru-RU" dirty="0">
                <a:solidFill>
                  <a:schemeClr val="tx1"/>
                </a:solidFill>
              </a:rPr>
              <a:t>обработки матриц или векторов (массивов), задачи </a:t>
            </a:r>
            <a:r>
              <a:rPr lang="ru-RU" dirty="0" smtClean="0">
                <a:solidFill>
                  <a:schemeClr val="tx1"/>
                </a:solidFill>
              </a:rPr>
              <a:t>реше</a:t>
            </a:r>
            <a:r>
              <a:rPr lang="ru-RU" dirty="0">
                <a:solidFill>
                  <a:schemeClr val="tx1"/>
                </a:solidFill>
              </a:rPr>
              <a:t>ния систем линейных и нелинейных, алгебраических и </a:t>
            </a:r>
            <a:r>
              <a:rPr lang="ru-RU" dirty="0" smtClean="0">
                <a:solidFill>
                  <a:schemeClr val="tx1"/>
                </a:solidFill>
              </a:rPr>
              <a:t>дифференциальных уравнений</a:t>
            </a:r>
            <a:r>
              <a:rPr lang="ru-RU" dirty="0">
                <a:solidFill>
                  <a:schemeClr val="tx1"/>
                </a:solidFill>
              </a:rPr>
              <a:t>, задачи теории </a:t>
            </a:r>
            <a:r>
              <a:rPr lang="ru-RU" dirty="0" smtClean="0">
                <a:solidFill>
                  <a:schemeClr val="tx1"/>
                </a:solidFill>
              </a:rPr>
              <a:t>поля.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074448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Архитектура ОКМД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509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Архитектура ОКМД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57400"/>
            <a:ext cx="4936697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88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56166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 smtClean="0"/>
              <a:t>Множественный </a:t>
            </a:r>
            <a:r>
              <a:rPr lang="ru-RU" b="1" dirty="0"/>
              <a:t>поток команд — одиночный поток данных (МКОД), или </a:t>
            </a:r>
            <a:r>
              <a:rPr lang="ru-RU" b="1" dirty="0" err="1"/>
              <a:t>Multiple</a:t>
            </a:r>
            <a:r>
              <a:rPr lang="ru-RU" b="1" dirty="0"/>
              <a:t> </a:t>
            </a:r>
            <a:r>
              <a:rPr lang="ru-RU" b="1" dirty="0" err="1"/>
              <a:t>Instruction</a:t>
            </a:r>
            <a:r>
              <a:rPr lang="ru-RU" b="1" dirty="0"/>
              <a:t> </a:t>
            </a:r>
            <a:r>
              <a:rPr lang="ru-RU" b="1" dirty="0" err="1"/>
              <a:t>Single</a:t>
            </a:r>
            <a:r>
              <a:rPr lang="ru-RU" b="1" dirty="0"/>
              <a:t> </a:t>
            </a:r>
            <a:r>
              <a:rPr lang="ru-RU" b="1" dirty="0" err="1"/>
              <a:t>Data</a:t>
            </a:r>
            <a:r>
              <a:rPr lang="ru-RU" b="1" dirty="0"/>
              <a:t> (MISD) — </a:t>
            </a:r>
            <a:r>
              <a:rPr lang="ru-RU" b="1" dirty="0" smtClean="0"/>
              <a:t>множественный </a:t>
            </a:r>
            <a:r>
              <a:rPr lang="ru-RU" b="1" dirty="0"/>
              <a:t>по­ток инструкций — одиночный поток </a:t>
            </a:r>
            <a:r>
              <a:rPr lang="ru-RU" b="1" dirty="0" smtClean="0"/>
              <a:t>данных.</a:t>
            </a:r>
          </a:p>
          <a:p>
            <a:pPr marL="0" indent="0" algn="just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Третий </a:t>
            </a:r>
            <a:r>
              <a:rPr lang="ru-RU" b="1" i="1" dirty="0">
                <a:solidFill>
                  <a:srgbClr val="FF0000"/>
                </a:solidFill>
              </a:rPr>
              <a:t>тип архитектуры (МКОД) </a:t>
            </a:r>
            <a:r>
              <a:rPr lang="ru-RU" b="1" dirty="0"/>
              <a:t>предполагает</a:t>
            </a:r>
            <a:r>
              <a:rPr lang="ru-RU" dirty="0"/>
              <a:t> </a:t>
            </a:r>
            <a:r>
              <a:rPr lang="ru-RU" b="1" dirty="0" smtClean="0"/>
              <a:t>построение своеобразного </a:t>
            </a:r>
            <a:r>
              <a:rPr lang="ru-RU" b="1" dirty="0"/>
              <a:t>процессорного конвейера, в котором </a:t>
            </a:r>
            <a:r>
              <a:rPr lang="ru-RU" b="1" dirty="0" smtClean="0"/>
              <a:t>результаты обработки </a:t>
            </a:r>
            <a:r>
              <a:rPr lang="ru-RU" b="1" dirty="0"/>
              <a:t>передаются от одного процессора к другому по цепочке</a:t>
            </a:r>
            <a:r>
              <a:rPr lang="ru-RU" b="1" dirty="0" smtClean="0"/>
              <a:t>. </a:t>
            </a:r>
          </a:p>
          <a:p>
            <a:pPr marL="0" indent="0" algn="just">
              <a:buNone/>
            </a:pPr>
            <a:r>
              <a:rPr lang="ru-RU" dirty="0" smtClean="0"/>
              <a:t>Прототипом </a:t>
            </a:r>
            <a:r>
              <a:rPr lang="ru-RU" dirty="0"/>
              <a:t>таких вычислений может служить схема </a:t>
            </a:r>
            <a:r>
              <a:rPr lang="ru-RU" dirty="0" smtClean="0"/>
              <a:t>любого производственного </a:t>
            </a:r>
            <a:r>
              <a:rPr lang="ru-RU" dirty="0"/>
              <a:t>конвейера. В современных ЭВМ по </a:t>
            </a:r>
            <a:r>
              <a:rPr lang="ru-RU" dirty="0" smtClean="0"/>
              <a:t>этому принципу </a:t>
            </a:r>
            <a:r>
              <a:rPr lang="ru-RU" dirty="0"/>
              <a:t>реализована схема совмещения операций, в </a:t>
            </a:r>
            <a:r>
              <a:rPr lang="ru-RU" dirty="0" smtClean="0"/>
              <a:t>которой параллельно </a:t>
            </a:r>
            <a:r>
              <a:rPr lang="ru-RU" dirty="0"/>
              <a:t>работают различные функциональные блоки, и </a:t>
            </a:r>
            <a:r>
              <a:rPr lang="ru-RU" dirty="0" smtClean="0"/>
              <a:t>каждый из </a:t>
            </a:r>
            <a:r>
              <a:rPr lang="ru-RU" dirty="0"/>
              <a:t>них делает свою часть в общем цикле обработки команды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8424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Архитектура МКОД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9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Архитектура МКОД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03759"/>
            <a:ext cx="5577627" cy="5149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71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124744"/>
            <a:ext cx="8028880" cy="5472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М</a:t>
            </a:r>
            <a:r>
              <a:rPr lang="ru-RU" b="1" dirty="0" smtClean="0"/>
              <a:t>ножественный </a:t>
            </a:r>
            <a:r>
              <a:rPr lang="ru-RU" b="1" dirty="0"/>
              <a:t>поток команд — множественный поток данных (МКМД), или </a:t>
            </a:r>
            <a:r>
              <a:rPr lang="ru-RU" b="1" dirty="0" err="1"/>
              <a:t>Multiple</a:t>
            </a:r>
            <a:r>
              <a:rPr lang="ru-RU" b="1" dirty="0"/>
              <a:t> </a:t>
            </a:r>
            <a:r>
              <a:rPr lang="ru-RU" b="1" dirty="0" err="1"/>
              <a:t>Instruction</a:t>
            </a:r>
            <a:r>
              <a:rPr lang="ru-RU" b="1" dirty="0"/>
              <a:t> </a:t>
            </a:r>
            <a:r>
              <a:rPr lang="ru-RU" b="1" dirty="0" err="1"/>
              <a:t>Multiple</a:t>
            </a:r>
            <a:r>
              <a:rPr lang="ru-RU" b="1" dirty="0"/>
              <a:t> </a:t>
            </a:r>
            <a:r>
              <a:rPr lang="ru-RU" b="1" dirty="0" err="1"/>
              <a:t>Data</a:t>
            </a:r>
            <a:r>
              <a:rPr lang="ru-RU" b="1" dirty="0"/>
              <a:t> (MIMD) — множе­ственный поток инструкций — множественный поток данных (MIMD</a:t>
            </a:r>
            <a:r>
              <a:rPr lang="ru-RU" b="1" dirty="0" smtClean="0"/>
              <a:t>).</a:t>
            </a:r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b="1" i="1" dirty="0">
                <a:solidFill>
                  <a:srgbClr val="FF0000"/>
                </a:solidFill>
              </a:rPr>
              <a:t>Архитектура МКМД </a:t>
            </a:r>
            <a:r>
              <a:rPr lang="ru-RU" b="1" dirty="0"/>
              <a:t>предполагает, что все процессоры </a:t>
            </a:r>
            <a:r>
              <a:rPr lang="ru-RU" b="1" dirty="0" smtClean="0"/>
              <a:t>системы работают </a:t>
            </a:r>
            <a:r>
              <a:rPr lang="ru-RU" b="1" dirty="0"/>
              <a:t>по своим программам с собственным </a:t>
            </a:r>
            <a:r>
              <a:rPr lang="ru-RU" b="1" dirty="0" smtClean="0"/>
              <a:t>потоком команд</a:t>
            </a:r>
            <a:r>
              <a:rPr lang="ru-RU" b="1" dirty="0"/>
              <a:t>. В простейшем случае они могут быть автономны и независимы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b="1" dirty="0"/>
              <a:t>Такая схема использования ВС часто применяется </a:t>
            </a:r>
            <a:r>
              <a:rPr lang="ru-RU" b="1" dirty="0" smtClean="0"/>
              <a:t>во многих </a:t>
            </a:r>
            <a:r>
              <a:rPr lang="ru-RU" b="1" dirty="0"/>
              <a:t>крупных вычислительных центрах для увеличения </a:t>
            </a:r>
            <a:r>
              <a:rPr lang="ru-RU" b="1" dirty="0" smtClean="0"/>
              <a:t>пропускной способности </a:t>
            </a:r>
            <a:r>
              <a:rPr lang="ru-RU" b="1" dirty="0"/>
              <a:t>центра.</a:t>
            </a:r>
          </a:p>
          <a:p>
            <a:pPr marL="0" indent="0" algn="just">
              <a:buNone/>
            </a:pP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Архитектура МКМД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0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Архитектура МКМД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538" y="1340768"/>
            <a:ext cx="4644718" cy="528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13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664" y="211395"/>
            <a:ext cx="8417201" cy="1049235"/>
          </a:xfrm>
        </p:spPr>
        <p:txBody>
          <a:bodyPr>
            <a:noAutofit/>
          </a:bodyPr>
          <a:lstStyle/>
          <a:p>
            <a:r>
              <a:rPr lang="ru-RU" sz="3200" b="1" dirty="0"/>
              <a:t>4. Ячейки памяти ЭВМ имеют адреса, которые последовательно пронумерованы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любой момент можно обратиться к любой ячейке памяти по ее адресу. Этот принцип открыл возможность использовать переменные в программировании.</a:t>
            </a:r>
          </a:p>
        </p:txBody>
      </p:sp>
    </p:spTree>
    <p:extLst>
      <p:ext uri="{BB962C8B-B14F-4D97-AF65-F5344CB8AC3E}">
        <p14:creationId xmlns:p14="http://schemas.microsoft.com/office/powerpoint/2010/main" val="269118162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1052736"/>
            <a:ext cx="7812856" cy="5544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Кластер, как правило, </a:t>
            </a:r>
            <a:r>
              <a:rPr lang="ru-RU" b="1" dirty="0">
                <a:solidFill>
                  <a:srgbClr val="FF0000"/>
                </a:solidFill>
              </a:rPr>
              <a:t>состоит </a:t>
            </a:r>
            <a:r>
              <a:rPr lang="ru-RU" b="1" dirty="0" smtClean="0">
                <a:solidFill>
                  <a:srgbClr val="FF0000"/>
                </a:solidFill>
              </a:rPr>
              <a:t>из двух </a:t>
            </a:r>
            <a:r>
              <a:rPr lang="ru-RU" b="1" dirty="0">
                <a:solidFill>
                  <a:srgbClr val="FF0000"/>
                </a:solidFill>
              </a:rPr>
              <a:t>или более </a:t>
            </a:r>
            <a:r>
              <a:rPr lang="ru-RU" b="1" dirty="0" smtClean="0">
                <a:solidFill>
                  <a:srgbClr val="FF0000"/>
                </a:solidFill>
              </a:rPr>
              <a:t>узлов</a:t>
            </a:r>
            <a:r>
              <a:rPr lang="ru-RU" b="1" dirty="0" smtClean="0"/>
              <a:t>, </a:t>
            </a:r>
            <a:r>
              <a:rPr lang="ru-RU" b="1" dirty="0"/>
              <a:t>которые связаны интерфейсами. </a:t>
            </a:r>
            <a:endParaRPr lang="ru-RU" b="1" dirty="0" smtClean="0"/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/>
              <a:t>Каждый </a:t>
            </a:r>
            <a:r>
              <a:rPr lang="ru-RU" b="1" dirty="0"/>
              <a:t>узел кластера содержит </a:t>
            </a:r>
            <a:r>
              <a:rPr lang="ru-RU" b="1" dirty="0" smtClean="0"/>
              <a:t>следующие основные </a:t>
            </a:r>
            <a:r>
              <a:rPr lang="ru-RU" b="1" dirty="0"/>
              <a:t>компоненты:</a:t>
            </a:r>
          </a:p>
          <a:p>
            <a:pPr marL="0" indent="0" algn="just">
              <a:buNone/>
            </a:pPr>
            <a:r>
              <a:rPr lang="ru-RU" b="1" dirty="0"/>
              <a:t>• центральный процессор </a:t>
            </a:r>
            <a:r>
              <a:rPr lang="ru-RU" b="1" dirty="0" smtClean="0"/>
              <a:t>обменивающийся </a:t>
            </a:r>
            <a:r>
              <a:rPr lang="ru-RU" b="1" dirty="0"/>
              <a:t>данными с </a:t>
            </a:r>
            <a:r>
              <a:rPr lang="ru-RU" b="1" dirty="0" smtClean="0"/>
              <a:t>оперативной памятью</a:t>
            </a:r>
            <a:r>
              <a:rPr lang="ru-RU" b="1" dirty="0"/>
              <a:t>;</a:t>
            </a:r>
          </a:p>
          <a:p>
            <a:pPr marL="0" indent="0" algn="just">
              <a:buNone/>
            </a:pPr>
            <a:r>
              <a:rPr lang="ru-RU" b="1" dirty="0"/>
              <a:t>• оперативную память (ОП), как и обычно, </a:t>
            </a:r>
            <a:r>
              <a:rPr lang="ru-RU" b="1" dirty="0" smtClean="0"/>
              <a:t>предназначенную для </a:t>
            </a:r>
            <a:r>
              <a:rPr lang="ru-RU" b="1" dirty="0"/>
              <a:t>хранения программ и данных;</a:t>
            </a:r>
          </a:p>
          <a:p>
            <a:pPr marL="0" indent="0" algn="just">
              <a:buNone/>
            </a:pPr>
            <a:r>
              <a:rPr lang="ru-RU" b="1" dirty="0"/>
              <a:t>• интерфейсы, обеспечивающие связь узлов;</a:t>
            </a:r>
          </a:p>
          <a:p>
            <a:pPr marL="0" indent="0" algn="just">
              <a:buNone/>
            </a:pPr>
            <a:r>
              <a:rPr lang="ru-RU" b="1" dirty="0"/>
              <a:t>• накопители данных (диски, ленты и пр.).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8384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Кластерная архитектура.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80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196752"/>
            <a:ext cx="8028880" cy="492941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В любой кластерной архитектуре ЦП используется более </a:t>
            </a:r>
            <a:r>
              <a:rPr lang="ru-RU" dirty="0" smtClean="0"/>
              <a:t>или менее </a:t>
            </a:r>
            <a:r>
              <a:rPr lang="ru-RU" dirty="0"/>
              <a:t>одинаковым образом, однако методы </a:t>
            </a:r>
            <a:r>
              <a:rPr lang="ru-RU" dirty="0" smtClean="0"/>
              <a:t>конфигурирования </a:t>
            </a:r>
            <a:r>
              <a:rPr lang="ru-RU" dirty="0"/>
              <a:t>компонентов — узлов, памяти и интерфейсов — </a:t>
            </a:r>
            <a:r>
              <a:rPr lang="ru-RU" dirty="0" smtClean="0"/>
              <a:t>существенно различаются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ru-RU" b="1" dirty="0">
                <a:solidFill>
                  <a:srgbClr val="FF0000"/>
                </a:solidFill>
              </a:rPr>
              <a:t>качестве узлов кластера могут выступать серверы</a:t>
            </a:r>
            <a:r>
              <a:rPr lang="ru-RU" b="1" dirty="0" smtClean="0">
                <a:solidFill>
                  <a:srgbClr val="FF0000"/>
                </a:solidFill>
              </a:rPr>
              <a:t>, рабочие </a:t>
            </a:r>
            <a:r>
              <a:rPr lang="ru-RU" b="1" dirty="0">
                <a:solidFill>
                  <a:srgbClr val="FF0000"/>
                </a:solidFill>
              </a:rPr>
              <a:t>станции или обычные персональные компьютеры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ru-RU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b="1" dirty="0"/>
              <a:t>Преимущество кластеризации </a:t>
            </a:r>
            <a:r>
              <a:rPr lang="ru-RU" b="1" dirty="0">
                <a:solidFill>
                  <a:srgbClr val="FF0000"/>
                </a:solidFill>
              </a:rPr>
              <a:t>для повышения </a:t>
            </a:r>
            <a:r>
              <a:rPr lang="ru-RU" b="1" dirty="0" smtClean="0">
                <a:solidFill>
                  <a:srgbClr val="FF0000"/>
                </a:solidFill>
              </a:rPr>
              <a:t>работоспособности </a:t>
            </a:r>
            <a:r>
              <a:rPr lang="ru-RU" b="1" dirty="0" smtClean="0"/>
              <a:t>- становится очевидным.   В  </a:t>
            </a:r>
            <a:r>
              <a:rPr lang="ru-RU" b="1" dirty="0"/>
              <a:t>случае сбоя какого-либо узла; </a:t>
            </a:r>
            <a:r>
              <a:rPr lang="ru-RU" b="1" dirty="0" smtClean="0"/>
              <a:t>при этом </a:t>
            </a:r>
            <a:r>
              <a:rPr lang="ru-RU" b="1" dirty="0"/>
              <a:t>другой узел кластера может взять на себя нагрузку </a:t>
            </a:r>
            <a:r>
              <a:rPr lang="ru-RU" b="1" dirty="0" smtClean="0"/>
              <a:t>неисправного узла</a:t>
            </a:r>
            <a:r>
              <a:rPr lang="ru-RU" b="1" dirty="0"/>
              <a:t>, и пользователи не заметят прерывания в доступе.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2635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Кластеры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82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484784"/>
            <a:ext cx="8568952" cy="5112568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Контрольные вопросы</a:t>
            </a:r>
          </a:p>
          <a:p>
            <a:r>
              <a:rPr lang="ru-RU" b="1" dirty="0"/>
              <a:t>1. Что такое поколения ЭВМ?</a:t>
            </a:r>
          </a:p>
          <a:p>
            <a:r>
              <a:rPr lang="ru-RU" b="1" dirty="0"/>
              <a:t>2. Охарактеризуйте ЭВМ по областям применения.</a:t>
            </a:r>
          </a:p>
          <a:p>
            <a:r>
              <a:rPr lang="ru-RU" b="1" dirty="0"/>
              <a:t>3. Назовите основные классы и подклассы вычислительных машин и дайте </a:t>
            </a:r>
            <a:r>
              <a:rPr lang="ru-RU" b="1" dirty="0" smtClean="0"/>
              <a:t>их сравнительную </a:t>
            </a:r>
            <a:r>
              <a:rPr lang="ru-RU" b="1" dirty="0"/>
              <a:t>характеристику.</a:t>
            </a:r>
          </a:p>
          <a:p>
            <a:r>
              <a:rPr lang="ru-RU" b="1" dirty="0"/>
              <a:t>4. Дайте общую характеристику и определите область использования </a:t>
            </a:r>
            <a:r>
              <a:rPr lang="ru-RU" b="1" dirty="0" err="1" smtClean="0"/>
              <a:t>суперЭВМ</a:t>
            </a:r>
            <a:r>
              <a:rPr lang="ru-RU" b="1" dirty="0" smtClean="0"/>
              <a:t> и </a:t>
            </a:r>
            <a:r>
              <a:rPr lang="ru-RU" b="1" dirty="0" err="1"/>
              <a:t>мэйнфреймов</a:t>
            </a:r>
            <a:r>
              <a:rPr lang="ru-RU" b="1" dirty="0"/>
              <a:t>.</a:t>
            </a:r>
          </a:p>
          <a:p>
            <a:r>
              <a:rPr lang="ru-RU" b="1" dirty="0"/>
              <a:t>5. Когда и на основании чего фон Нейман предложил новые принципы </a:t>
            </a:r>
            <a:r>
              <a:rPr lang="ru-RU" b="1" dirty="0" smtClean="0"/>
              <a:t>создания компьютеров</a:t>
            </a:r>
            <a:r>
              <a:rPr lang="ru-RU" b="1" dirty="0"/>
              <a:t>?</a:t>
            </a:r>
          </a:p>
          <a:p>
            <a:r>
              <a:rPr lang="ru-RU" b="1" dirty="0"/>
              <a:t>6. Что такое процессор и АЛУ?</a:t>
            </a:r>
          </a:p>
          <a:p>
            <a:r>
              <a:rPr lang="ru-RU" b="1" dirty="0"/>
              <a:t>7. Что такое регистры? Назовите некоторые важные регистры и опишите </a:t>
            </a:r>
            <a:r>
              <a:rPr lang="ru-RU" b="1" dirty="0" smtClean="0"/>
              <a:t>их функции</a:t>
            </a:r>
            <a:r>
              <a:rPr lang="ru-RU" b="1" dirty="0"/>
              <a:t>.</a:t>
            </a:r>
          </a:p>
          <a:p>
            <a:r>
              <a:rPr lang="ru-RU" b="1" dirty="0"/>
              <a:t>8. Перечислите основные типы архитектуры ЭВМ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Контрольные вопросы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97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597666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9. Что такое вычислительные системы и каковы их разновидности?</a:t>
            </a:r>
          </a:p>
          <a:p>
            <a:r>
              <a:rPr lang="ru-RU" b="1" dirty="0"/>
              <a:t>10. Чем многомашинные ВС отличаются от многопроцессорных?</a:t>
            </a:r>
          </a:p>
          <a:p>
            <a:r>
              <a:rPr lang="ru-RU" b="1" dirty="0"/>
              <a:t>11. Охарактеризуйте одиночный поток команд — одиночный поток </a:t>
            </a:r>
            <a:r>
              <a:rPr lang="ru-RU" b="1" dirty="0" smtClean="0"/>
              <a:t>данных (ОКОД</a:t>
            </a:r>
            <a:r>
              <a:rPr lang="ru-RU" b="1" dirty="0"/>
              <a:t>).</a:t>
            </a:r>
          </a:p>
          <a:p>
            <a:r>
              <a:rPr lang="ru-RU" b="1" dirty="0"/>
              <a:t>12. Охарактеризуйте одиночный поток команд — множественный поток </a:t>
            </a:r>
            <a:r>
              <a:rPr lang="ru-RU" b="1" dirty="0" smtClean="0"/>
              <a:t>данных (</a:t>
            </a:r>
            <a:r>
              <a:rPr lang="ru-RU" b="1" dirty="0"/>
              <a:t>ОКМД).</a:t>
            </a:r>
          </a:p>
          <a:p>
            <a:r>
              <a:rPr lang="ru-RU" b="1" dirty="0"/>
              <a:t>13. Охарактеризуйте множественный поток команд — одиночный поток данных</a:t>
            </a:r>
          </a:p>
          <a:p>
            <a:r>
              <a:rPr lang="ru-RU" b="1" dirty="0"/>
              <a:t>(МКОД).</a:t>
            </a:r>
          </a:p>
          <a:p>
            <a:r>
              <a:rPr lang="ru-RU" b="1" dirty="0"/>
              <a:t>14. Охарактеризуйте множественный поток команд — множественный поток данных</a:t>
            </a:r>
          </a:p>
          <a:p>
            <a:r>
              <a:rPr lang="ru-RU" b="1" dirty="0"/>
              <a:t>(МКМД).</a:t>
            </a:r>
          </a:p>
          <a:p>
            <a:r>
              <a:rPr lang="ru-RU" b="1" dirty="0"/>
              <a:t>15. На какие классы подразделяются многопроцессорные параллельные ВС?</a:t>
            </a:r>
          </a:p>
          <a:p>
            <a:r>
              <a:rPr lang="ru-RU" b="1" dirty="0"/>
              <a:t>16. Что такое кластеры и какими преимуществами они </a:t>
            </a:r>
            <a:r>
              <a:rPr lang="ru-RU" b="1" dirty="0" smtClean="0"/>
              <a:t>обладают?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663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810" y="285536"/>
            <a:ext cx="8614909" cy="1049235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5. Возможность условного перехода в процессе выполнения программы</a:t>
            </a:r>
            <a:r>
              <a:rPr lang="ru-RU" sz="36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 смотря на то, что команды выполняются последовательно, в программах можно реализовать возможность перехода к любому участку кода.</a:t>
            </a:r>
          </a:p>
        </p:txBody>
      </p:sp>
    </p:spTree>
    <p:extLst>
      <p:ext uri="{BB962C8B-B14F-4D97-AF65-F5344CB8AC3E}">
        <p14:creationId xmlns:p14="http://schemas.microsoft.com/office/powerpoint/2010/main" val="128465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998" y="630876"/>
            <a:ext cx="7773338" cy="777794"/>
          </a:xfrm>
        </p:spPr>
        <p:txBody>
          <a:bodyPr>
            <a:noAutofit/>
          </a:bodyPr>
          <a:lstStyle/>
          <a:p>
            <a:r>
              <a:rPr lang="ru-RU" b="1" dirty="0"/>
              <a:t>Архитектура фон Неймана</a:t>
            </a:r>
            <a:br>
              <a:rPr lang="ru-RU" b="1" dirty="0"/>
            </a:br>
            <a:endParaRPr lang="ru-RU" dirty="0"/>
          </a:p>
        </p:txBody>
      </p:sp>
      <p:pic>
        <p:nvPicPr>
          <p:cNvPr id="1026" name="Picture 2" descr="http://xreferat.com/image/33/1305972603_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2809" y="1229281"/>
            <a:ext cx="6413158" cy="459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905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dok.opredelim.com/pars_docs/refs/62/61784/img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21" y="484460"/>
            <a:ext cx="8013825" cy="601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014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31849" cy="104923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Поколения компьютеров - история развития вычислительной техники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1098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Нулевое поколение. Механические вычислители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330" y="2367093"/>
            <a:ext cx="3886670" cy="342410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счетная машина </a:t>
            </a:r>
            <a:r>
              <a:rPr lang="ru-RU" dirty="0" err="1"/>
              <a:t>блеза</a:t>
            </a:r>
            <a:r>
              <a:rPr lang="ru-RU" dirty="0"/>
              <a:t> паскаля,  1642 г. эта машина могла выполнять лишь операции сложения и вычитания.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08900" y="670341"/>
            <a:ext cx="7248114" cy="1492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7" name="Picture 2" descr="Аналитическая машина Бэббидж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27" y="2550384"/>
            <a:ext cx="4076697" cy="305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579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628800"/>
            <a:ext cx="8640959" cy="44973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200" b="1" i="1" dirty="0">
                <a:solidFill>
                  <a:srgbClr val="FF0000"/>
                </a:solidFill>
              </a:rPr>
              <a:t>Структура </a:t>
            </a:r>
            <a:r>
              <a:rPr lang="ru-RU" sz="3200" b="1" dirty="0">
                <a:solidFill>
                  <a:srgbClr val="FF0000"/>
                </a:solidFill>
              </a:rPr>
              <a:t>компьютера </a:t>
            </a:r>
            <a:r>
              <a:rPr lang="ru-RU" sz="3200" b="1" dirty="0"/>
              <a:t>— это совокупность его </a:t>
            </a:r>
            <a:r>
              <a:rPr lang="ru-RU" sz="3200" b="1" dirty="0" smtClean="0"/>
              <a:t>функциональных элементов </a:t>
            </a:r>
            <a:r>
              <a:rPr lang="ru-RU" sz="3200" b="1" dirty="0"/>
              <a:t>и связей между ними</a:t>
            </a:r>
            <a:r>
              <a:rPr lang="ru-RU" sz="3200" b="1" dirty="0" smtClean="0"/>
              <a:t>.</a:t>
            </a:r>
          </a:p>
          <a:p>
            <a:pPr algn="just"/>
            <a:endParaRPr lang="ru-RU" sz="3200" b="1" dirty="0" smtClean="0"/>
          </a:p>
          <a:p>
            <a:pPr marL="0" indent="0" algn="just">
              <a:buNone/>
            </a:pPr>
            <a:r>
              <a:rPr lang="ru-RU" sz="3200" b="1" dirty="0" smtClean="0"/>
              <a:t>Архитектура определяет принципы </a:t>
            </a:r>
            <a:r>
              <a:rPr lang="ru-RU" sz="3200" b="1" dirty="0"/>
              <a:t>действия, информационные связи и взаимное </a:t>
            </a:r>
            <a:r>
              <a:rPr lang="ru-RU" sz="3200" b="1" dirty="0" smtClean="0"/>
              <a:t>соединение основных </a:t>
            </a:r>
            <a:r>
              <a:rPr lang="ru-RU" sz="3200" b="1" dirty="0"/>
              <a:t>логических узлов компьютера: </a:t>
            </a:r>
            <a:r>
              <a:rPr lang="ru-RU" sz="3200" b="1" i="1" dirty="0"/>
              <a:t>процессора, </a:t>
            </a:r>
            <a:r>
              <a:rPr lang="ru-RU" sz="3200" b="1" i="1" dirty="0" smtClean="0"/>
              <a:t>оперативного запоминающего </a:t>
            </a:r>
            <a:r>
              <a:rPr lang="ru-RU" sz="3200" b="1" i="1" dirty="0"/>
              <a:t>устройства </a:t>
            </a:r>
            <a:r>
              <a:rPr lang="ru-RU" sz="3200" b="1" i="1" dirty="0" smtClean="0"/>
              <a:t>(ОЗУ</a:t>
            </a:r>
            <a:r>
              <a:rPr lang="ru-RU" sz="3200" b="1" i="1" dirty="0"/>
              <a:t>, ОП), внешних ЗУ и </a:t>
            </a:r>
            <a:r>
              <a:rPr lang="ru-RU" sz="3200" b="1" i="1" dirty="0" smtClean="0"/>
              <a:t>периферийных устройств</a:t>
            </a:r>
            <a:r>
              <a:rPr lang="ru-RU" sz="3200" b="1" i="1" dirty="0"/>
              <a:t>.</a:t>
            </a:r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5119"/>
            <a:ext cx="8229600" cy="131593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Базовые представления об архитектуре ЭВМ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34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091" y="421460"/>
            <a:ext cx="8120639" cy="104923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Первое поколение. Компьютеры на электронных лампах (194х-1955)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15734"/>
            <a:ext cx="5869459" cy="385372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Быстродействие: несколько десятков тысяч операций в секунду.</a:t>
            </a:r>
          </a:p>
          <a:p>
            <a:r>
              <a:rPr lang="ru-RU" b="1" dirty="0"/>
              <a:t>Особенности:</a:t>
            </a:r>
            <a:endParaRPr lang="ru-RU" dirty="0"/>
          </a:p>
          <a:p>
            <a:r>
              <a:rPr lang="ru-RU" dirty="0"/>
              <a:t>Поскольку лампы имеют существенные размеры и их тысячи, то машины имели огромные размеры.</a:t>
            </a:r>
          </a:p>
          <a:p>
            <a:r>
              <a:rPr lang="ru-RU" dirty="0"/>
              <a:t>Поскольку ламп много и они имеют свойство перегорать, то часто компьютер простаивал из-за поиска и замены вышедшей из строя лампы.</a:t>
            </a:r>
          </a:p>
          <a:p>
            <a:r>
              <a:rPr lang="ru-RU" dirty="0"/>
              <a:t>Лампы выделяют большое количество тепла, следовательно, вычислительные машины требуют специальные мощные охладительные системы.</a:t>
            </a:r>
          </a:p>
          <a:p>
            <a:endParaRPr lang="ru-RU" dirty="0"/>
          </a:p>
        </p:txBody>
      </p:sp>
      <p:pic>
        <p:nvPicPr>
          <p:cNvPr id="5124" name="Picture 4" descr="http://www.compgramotnost.ru/wp-content/uploads/2010/05/electron_lam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924" y="2465174"/>
            <a:ext cx="1002184" cy="282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860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Поколения ЭВМ таблиц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87" y="422103"/>
            <a:ext cx="4061391" cy="517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Под термином поколение ЭВМ понимаю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005" y="1216866"/>
            <a:ext cx="4744995" cy="320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210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350" y="1052736"/>
            <a:ext cx="6672649" cy="47032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Второе поколение. Компьютеры на транзисторах (1955-1965)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351" y="2015733"/>
            <a:ext cx="4868563" cy="403907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Быстродействие: сотни тысяч операций в секунду</a:t>
            </a:r>
          </a:p>
          <a:p>
            <a:r>
              <a:rPr lang="ru-RU" dirty="0"/>
              <a:t>Первый компьютер на транзисторах </a:t>
            </a:r>
            <a:r>
              <a:rPr lang="ru-RU" b="1" dirty="0"/>
              <a:t>TX</a:t>
            </a:r>
            <a:r>
              <a:rPr lang="ru-RU" dirty="0"/>
              <a:t> стал прототипом для компьютеров ветки </a:t>
            </a:r>
            <a:r>
              <a:rPr lang="ru-RU" b="1" dirty="0"/>
              <a:t>PDP</a:t>
            </a:r>
            <a:r>
              <a:rPr lang="ru-RU" dirty="0"/>
              <a:t> фирмы DEC, которые можно считать родоначальниками компьютерной промышленности, </a:t>
            </a:r>
            <a:r>
              <a:rPr lang="ru-RU" dirty="0" err="1"/>
              <a:t>т.к</a:t>
            </a:r>
            <a:r>
              <a:rPr lang="ru-RU" dirty="0"/>
              <a:t> появилось явление массовой продажи машин. DEC выпускает первый миникомпьютер (размером со шкаф). Зафиксировано появление дисплея.</a:t>
            </a:r>
          </a:p>
        </p:txBody>
      </p:sp>
      <p:pic>
        <p:nvPicPr>
          <p:cNvPr id="6146" name="Picture 2" descr="Компьютер PDP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564" y="2901135"/>
            <a:ext cx="3842436" cy="288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compgramotnost.ru/wp-content/uploads/2010/05/Transistorer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924" y="403226"/>
            <a:ext cx="1954170" cy="195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450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40" y="463471"/>
            <a:ext cx="6571343" cy="104923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Третье поколение. Компьютеры на интегральных схемах (1965-1980)</a:t>
            </a:r>
            <a:br>
              <a:rPr lang="ru-RU" b="1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4793" y="1913758"/>
            <a:ext cx="6207979" cy="369621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Быстродействие: миллионы операций в секунду.</a:t>
            </a:r>
          </a:p>
          <a:p>
            <a:r>
              <a:rPr lang="ru-RU" dirty="0"/>
              <a:t>Интегральная схема представляет собой электронную схему, вытравленную на кремниевом кристалле. На такой схеме умещаются тысячи транзисторов.</a:t>
            </a:r>
          </a:p>
          <a:p>
            <a:r>
              <a:rPr lang="ru-RU" dirty="0"/>
              <a:t>Появилась проблема совместимости выпускаемых моделей (программного обеспечения под них). Впервые большое внимание совместимости уделила компания IBM.</a:t>
            </a:r>
          </a:p>
        </p:txBody>
      </p:sp>
      <p:pic>
        <p:nvPicPr>
          <p:cNvPr id="7172" name="Picture 4" descr="PDP-11. Компьютер третьего покол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772" y="1987894"/>
            <a:ext cx="2716556" cy="362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compgramotnost.ru/wp-content/uploads/2010/05/microsxema-150x1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346" y="274455"/>
            <a:ext cx="1715272" cy="148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715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86" y="1124744"/>
            <a:ext cx="8587946" cy="33359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Четвертое поколение. Компьютеры на больших (и сверхбольших) интегральных схемах (1980-…)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281" y="2015734"/>
            <a:ext cx="7290487" cy="3964936"/>
          </a:xfrm>
        </p:spPr>
        <p:txBody>
          <a:bodyPr>
            <a:normAutofit fontScale="92500"/>
          </a:bodyPr>
          <a:lstStyle/>
          <a:p>
            <a:r>
              <a:rPr lang="ru-RU" dirty="0"/>
              <a:t>Быстродействие: сотни миллионов операций в секунду.</a:t>
            </a:r>
          </a:p>
          <a:p>
            <a:r>
              <a:rPr lang="ru-RU" dirty="0"/>
              <a:t>Появилась возможность размещать на одном кристалле не одну интегральную схему, а тысячи. Быстродействие компьютеров увеличилось значительно.</a:t>
            </a:r>
          </a:p>
          <a:p>
            <a:r>
              <a:rPr lang="ru-RU" dirty="0"/>
              <a:t>В конце 70-х – начале 80-х популярностью пользовался компьютера </a:t>
            </a:r>
            <a:r>
              <a:rPr lang="ru-RU" b="1" dirty="0" err="1"/>
              <a:t>Apple</a:t>
            </a:r>
            <a:r>
              <a:rPr lang="ru-RU" dirty="0"/>
              <a:t>, разработанный Стивом Джобсом и Стивом Возняком. Позднее в массовое производство был запущен персональный компьютер </a:t>
            </a:r>
            <a:r>
              <a:rPr lang="ru-RU" b="1" dirty="0"/>
              <a:t>IBM PC</a:t>
            </a:r>
            <a:r>
              <a:rPr lang="ru-RU" dirty="0"/>
              <a:t> на процессоре </a:t>
            </a:r>
            <a:r>
              <a:rPr lang="ru-RU" dirty="0" err="1"/>
              <a:t>Intel</a:t>
            </a:r>
            <a:r>
              <a:rPr lang="ru-RU" dirty="0"/>
              <a:t>.</a:t>
            </a:r>
          </a:p>
        </p:txBody>
      </p:sp>
      <p:pic>
        <p:nvPicPr>
          <p:cNvPr id="8198" name="Picture 6" descr="http://www.compgramotnost.ru/wp-content/uploads/2010/05/microprocesso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580" y="2200662"/>
            <a:ext cx="1938852" cy="193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653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Третье поколение ЭВМ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04" y="1966698"/>
            <a:ext cx="4247158" cy="323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BM P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26" y="1966698"/>
            <a:ext cx="4478374" cy="323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472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577" y="347321"/>
            <a:ext cx="7230953" cy="69064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Пятое поколение?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745" y="1892166"/>
            <a:ext cx="6724325" cy="3841369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42" name="Picture 2" descr="Пятое поколение ЭВ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098" y="2113262"/>
            <a:ext cx="5015909" cy="388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528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881" y="359677"/>
            <a:ext cx="8392487" cy="1049235"/>
          </a:xfrm>
        </p:spPr>
        <p:txBody>
          <a:bodyPr>
            <a:normAutofit fontScale="90000"/>
          </a:bodyPr>
          <a:lstStyle/>
          <a:p>
            <a:r>
              <a:rPr lang="ru-RU" dirty="0"/>
              <a:t>Характеристики шестого поколения </a:t>
            </a:r>
          </a:p>
        </p:txBody>
      </p:sp>
      <p:pic>
        <p:nvPicPr>
          <p:cNvPr id="12290" name="Picture 2" descr="История развития ЭВМ 5 поколени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56" y="1408912"/>
            <a:ext cx="7188028" cy="399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4558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B443F9-D032-4C71-98FD-DFD3BA245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Гарвардская архитектура и её достоинства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C734D6-32B5-431C-A3ED-62070D1FA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635" y="2015732"/>
            <a:ext cx="7779026" cy="380197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При реализации микропроцессоров традиционно используется два подхода к построению архитектуры:</a:t>
            </a:r>
          </a:p>
          <a:p>
            <a:r>
              <a:rPr lang="ru-RU" dirty="0"/>
              <a:t>Архитектура фон Неймана</a:t>
            </a:r>
          </a:p>
          <a:p>
            <a:r>
              <a:rPr lang="ru-RU" dirty="0"/>
              <a:t>Гарвардская архитектура</a:t>
            </a:r>
          </a:p>
          <a:p>
            <a:r>
              <a:rPr lang="ru-RU" dirty="0"/>
              <a:t>В архитектуре фон Неймана применяется однородная память микропроцессора. В эту память могут записываться различные программы. При этом специальная программа-загрузчик работает с ними как с данными. Затем управление может быть передано этим программам и они уже начинают выполнять свой алгоритм. При подобном подходе к управлению микропроцессором удается достигнуть максимальной гибкости микропроцессорной системы.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357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CDF522D-8BA6-4DC1-89F2-88D2393F5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435" y="861391"/>
            <a:ext cx="7142922" cy="489005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 качестве недостатка архитектуры фон Неймана можно назвать возможность непреднамеренного нарушения работоспособности системы (программные ошибки) и преднамеренное уничтожение ее работы (вирусные атаки). В Гарвардской архитектуре принципиально различаются два вида памяти микропроцессора:</a:t>
            </a:r>
          </a:p>
          <a:p>
            <a:r>
              <a:rPr lang="ru-RU" dirty="0"/>
              <a:t>Память программ (для хранения инструкций микропроцессора)</a:t>
            </a:r>
          </a:p>
          <a:p>
            <a:r>
              <a:rPr lang="ru-RU" dirty="0"/>
              <a:t>Память данных (для временного хранения и обработки переменных)</a:t>
            </a:r>
          </a:p>
          <a:p>
            <a:r>
              <a:rPr lang="ru-RU" dirty="0"/>
              <a:t>В гарвардской архитектуре принципиально невозможно осуществить операцию записи в память программ, что исключает возможность случайного разрушения управляющей программы в случае ошибки программы при работе с данными или атаки третьих лиц. Кроме того, для работы с памятью программ и с памятью данных организуются отдельные шины обмена данными (системные шины), как это показано на </a:t>
            </a:r>
            <a:r>
              <a:rPr lang="ru-RU" dirty="0">
                <a:hlinkClick r:id="rId2"/>
              </a:rPr>
              <a:t>структурной схеме</a:t>
            </a:r>
            <a:r>
              <a:rPr lang="ru-RU" dirty="0"/>
              <a:t>, приведенной на рисунке 1.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547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00808"/>
            <a:ext cx="8640959" cy="48245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/>
              <a:t>В основу архитектуры большинства компьютеров </a:t>
            </a:r>
            <a:r>
              <a:rPr lang="ru-RU" sz="2800" b="1" dirty="0" smtClean="0"/>
              <a:t>положены следующие </a:t>
            </a:r>
            <a:r>
              <a:rPr lang="ru-RU" sz="2800" b="1" dirty="0"/>
              <a:t>общие принципы, сформулированные в 1945 г. </a:t>
            </a:r>
            <a:r>
              <a:rPr lang="ru-RU" sz="2800" b="1" dirty="0" smtClean="0"/>
              <a:t>Американским  ученым </a:t>
            </a:r>
            <a:r>
              <a:rPr lang="ru-RU" sz="2800" b="1" dirty="0">
                <a:solidFill>
                  <a:srgbClr val="FF0000"/>
                </a:solidFill>
              </a:rPr>
              <a:t>Джоном фон </a:t>
            </a:r>
            <a:r>
              <a:rPr lang="ru-RU" sz="2800" b="1" dirty="0" smtClean="0">
                <a:solidFill>
                  <a:srgbClr val="FF0000"/>
                </a:solidFill>
              </a:rPr>
              <a:t>Нейманом</a:t>
            </a:r>
            <a:r>
              <a:rPr lang="en-US" sz="2800" b="1" dirty="0" smtClean="0"/>
              <a:t>:</a:t>
            </a:r>
            <a:endParaRPr lang="ru-RU" sz="2800" b="1" dirty="0" smtClean="0"/>
          </a:p>
          <a:p>
            <a:pPr marL="0" indent="0" algn="just">
              <a:buNone/>
            </a:pPr>
            <a:endParaRPr lang="ru-RU" sz="2800" b="1" dirty="0"/>
          </a:p>
          <a:p>
            <a:pPr marL="0" indent="0" algn="just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1. Принцип </a:t>
            </a:r>
            <a:r>
              <a:rPr lang="ru-RU" sz="2800" b="1" i="1" dirty="0">
                <a:solidFill>
                  <a:srgbClr val="FF0000"/>
                </a:solidFill>
              </a:rPr>
              <a:t>программного </a:t>
            </a:r>
            <a:r>
              <a:rPr lang="ru-RU" sz="2800" b="1" i="1" dirty="0" smtClean="0">
                <a:solidFill>
                  <a:srgbClr val="FF0000"/>
                </a:solidFill>
              </a:rPr>
              <a:t>управления:</a:t>
            </a:r>
            <a:endParaRPr lang="ru-RU" sz="2800" b="1" i="1" dirty="0" smtClean="0"/>
          </a:p>
          <a:p>
            <a:pPr marL="0" indent="0" algn="just">
              <a:buNone/>
            </a:pPr>
            <a:r>
              <a:rPr lang="ru-RU" sz="2800" b="1" dirty="0" smtClean="0"/>
              <a:t>Программа состоит </a:t>
            </a:r>
            <a:r>
              <a:rPr lang="ru-RU" sz="2800" b="1" dirty="0"/>
              <a:t>из набора команд, которые </a:t>
            </a:r>
            <a:r>
              <a:rPr lang="ru-RU" sz="2800" b="1" dirty="0" smtClean="0"/>
              <a:t>выполняются процессором </a:t>
            </a:r>
            <a:r>
              <a:rPr lang="ru-RU" sz="2800" b="1" dirty="0"/>
              <a:t>автоматически друг за другом в </a:t>
            </a:r>
            <a:r>
              <a:rPr lang="ru-RU" sz="2800" b="1" dirty="0" smtClean="0"/>
              <a:t>определенной последовательности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marL="0" indent="0" algn="just">
              <a:buNone/>
            </a:pPr>
            <a:endParaRPr lang="ru-RU" sz="2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1" dirty="0"/>
              <a:t>Принципы фон Неймана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70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¡ÑÑÑÐºÑÑÑÐ½Ð°Ñ ÑÑÐµÐ¼Ð° Ð³Ð°ÑÐ²Ð°ÑÐ´ÑÐºÐ¾Ð¹ Ð°ÑÑÐ¸ÑÐµÐºÑÑÑÑ">
            <a:extLst>
              <a:ext uri="{FF2B5EF4-FFF2-40B4-BE49-F238E27FC236}">
                <a16:creationId xmlns:a16="http://schemas.microsoft.com/office/drawing/2014/main" id="{CD33A853-E881-4A8A-873E-4A83B22945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7" y="848139"/>
            <a:ext cx="7182678" cy="467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239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72829BF-AA40-4532-9868-07CF87DF2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878" y="980661"/>
            <a:ext cx="7458243" cy="448568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Эти особенности определили области применения гарвардской архитектуры. Гарвардская архитектура применяется в </a:t>
            </a:r>
            <a:r>
              <a:rPr lang="ru-RU" dirty="0" err="1"/>
              <a:t>микроконтролерах</a:t>
            </a:r>
            <a:r>
              <a:rPr lang="ru-RU" dirty="0"/>
              <a:t> и в </a:t>
            </a:r>
            <a:r>
              <a:rPr lang="ru-RU" dirty="0">
                <a:hlinkClick r:id="rId2"/>
              </a:rPr>
              <a:t>сигнальных процессорах </a:t>
            </a:r>
            <a:r>
              <a:rPr lang="ru-RU" dirty="0"/>
              <a:t>, где требуется обеспечить высокую надёжность работы аппаратуры. В сигнальных процессорах Гарвардская архитектура дополняется применением </a:t>
            </a:r>
            <a:r>
              <a:rPr lang="ru-RU" dirty="0" err="1">
                <a:hlinkClick r:id="rId3"/>
              </a:rPr>
              <a:t>трехшинного</a:t>
            </a:r>
            <a:r>
              <a:rPr lang="ru-RU" dirty="0">
                <a:hlinkClick r:id="rId3"/>
              </a:rPr>
              <a:t> операционного блока микропроцессора</a:t>
            </a:r>
            <a:r>
              <a:rPr lang="ru-RU" dirty="0"/>
              <a:t>. </a:t>
            </a:r>
            <a:r>
              <a:rPr lang="ru-RU" dirty="0" err="1"/>
              <a:t>Трехшинная</a:t>
            </a:r>
            <a:r>
              <a:rPr lang="ru-RU" dirty="0"/>
              <a:t> архитектура операционного блока позволяет совместить операции считывания двух операндов с записью результата выполнения команды в оперативную память микропроцессора. Это значительно увеличивает производительность сигнального микропроцессора без увеличения его тактовой частоты.</a:t>
            </a:r>
          </a:p>
        </p:txBody>
      </p:sp>
    </p:spTree>
    <p:extLst>
      <p:ext uri="{BB962C8B-B14F-4D97-AF65-F5344CB8AC3E}">
        <p14:creationId xmlns:p14="http://schemas.microsoft.com/office/powerpoint/2010/main" val="7862041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81C086A-8876-4C03-9AF8-5937853F0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418" y="914401"/>
            <a:ext cx="6981164" cy="456519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В Гарвардской архитектуре характеристики устройств памяти программ и памяти данных не всегда выполняются одинаковыми. В памяти данных и команд могут различаться разрядность шины данных и распределение адресов памяти. Часто адресные пространства памяти программ и памяти данных выполняют различными. Это приводит к различию разрядности шины адреса для этих видов памяти. В микроконтроллерах память программ обычно реализуется в виде постоянного запоминающего устройства, а память данных — в виде ОЗУ. В сигнальных процессорах память программ вынуждены выполнять в виде ОЗУ. Это связано с более высоким быстродействием оперативного запоминающего устройства, однако при этом в процессе работы осуществляется защита от записи в эту область памяти.</a:t>
            </a:r>
          </a:p>
        </p:txBody>
      </p:sp>
    </p:spTree>
    <p:extLst>
      <p:ext uri="{BB962C8B-B14F-4D97-AF65-F5344CB8AC3E}">
        <p14:creationId xmlns:p14="http://schemas.microsoft.com/office/powerpoint/2010/main" val="15563588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FF673F1-5776-4304-92DF-5FB9C9017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278" y="901147"/>
            <a:ext cx="7153443" cy="475073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Применение двух системных шин для обращения к памяти программ и памяти данных в </a:t>
            </a:r>
            <a:r>
              <a:rPr lang="ru-RU" dirty="0" err="1"/>
              <a:t>гарвадской</a:t>
            </a:r>
            <a:r>
              <a:rPr lang="ru-RU" dirty="0"/>
              <a:t> архитектуре имеет два недостатка — высокую стоимость и большое количество внешних выводов микропроцессора. При </a:t>
            </a:r>
            <a:r>
              <a:rPr lang="ru-RU" dirty="0" err="1"/>
              <a:t>использованиии</a:t>
            </a:r>
            <a:r>
              <a:rPr lang="ru-RU" dirty="0"/>
              <a:t> двух шин для передачи команд и данных, микропроцессор должен иметь почти вдвое больше выводов, так как шина адреса и шина данных составляют основную часть выводов микропроцессора. Для уменьшения количества выводов кристалла микропроцессора фирмы-производители микросхем объединили шины данных и шины адреса для внешней памяти данных и программ, оставив только различные сигналы управления (WR, RD, IRQ) а внутри микропроцессора сохранили классическую гарвардскую архитектуру. Такое решение получило </a:t>
            </a:r>
            <a:r>
              <a:rPr lang="ru-RU" dirty="0" err="1"/>
              <a:t>название</a:t>
            </a:r>
            <a:r>
              <a:rPr lang="ru-RU" b="1" dirty="0" err="1"/>
              <a:t>модифицированная</a:t>
            </a:r>
            <a:r>
              <a:rPr lang="ru-RU" b="1" dirty="0"/>
              <a:t> гарвардская архитектура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1790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AF3AEA8-D34E-4CF5-8E0E-3B0ABB60E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531" y="781879"/>
            <a:ext cx="7126938" cy="449893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сигнальных процессорах для реализации таких алгоритмах как </a:t>
            </a:r>
            <a:r>
              <a:rPr lang="ru-RU" dirty="0">
                <a:hlinkClick r:id="rId2"/>
              </a:rPr>
              <a:t>быстрое преобразование Фурье</a:t>
            </a:r>
            <a:r>
              <a:rPr lang="ru-RU" dirty="0"/>
              <a:t> и цифровая фильтрация часто требуется еще большее количество внутренних шин. Обычно применяются две шины для чтения данных, одна шина для записи данных и одна шина для чтения инструкций. Подобная структура микропроцессора получила название расширенной гарвардской архитектуры. Этот подход практикуют производители сигнальных процессоров — фирмы </a:t>
            </a:r>
            <a:r>
              <a:rPr lang="ru-RU" dirty="0" err="1"/>
              <a:t>Analog</a:t>
            </a:r>
            <a:r>
              <a:rPr lang="ru-RU" dirty="0"/>
              <a:t> </a:t>
            </a:r>
            <a:r>
              <a:rPr lang="ru-RU" dirty="0" err="1"/>
              <a:t>Devices</a:t>
            </a:r>
            <a:r>
              <a:rPr lang="ru-RU" dirty="0"/>
              <a:t> (семейства сигнальных процессоров </a:t>
            </a:r>
            <a:r>
              <a:rPr lang="ru-RU" dirty="0" err="1"/>
              <a:t>BlackFin</a:t>
            </a:r>
            <a:r>
              <a:rPr lang="ru-RU" dirty="0"/>
              <a:t> и </a:t>
            </a:r>
            <a:r>
              <a:rPr lang="ru-RU" dirty="0" err="1"/>
              <a:t>Tiger</a:t>
            </a:r>
            <a:r>
              <a:rPr lang="ru-RU" dirty="0"/>
              <a:t> </a:t>
            </a:r>
            <a:r>
              <a:rPr lang="ru-RU" dirty="0" err="1"/>
              <a:t>Shark</a:t>
            </a:r>
            <a:r>
              <a:rPr lang="ru-RU" dirty="0"/>
              <a:t>), </a:t>
            </a:r>
            <a:r>
              <a:rPr lang="ru-RU" dirty="0" err="1"/>
              <a:t>Texas</a:t>
            </a:r>
            <a:r>
              <a:rPr lang="ru-RU" dirty="0"/>
              <a:t> </a:t>
            </a:r>
            <a:r>
              <a:rPr lang="ru-RU" dirty="0" err="1"/>
              <a:t>Instrunents</a:t>
            </a:r>
            <a:r>
              <a:rPr lang="ru-RU" dirty="0"/>
              <a:t> (семейства сигнальных процессоров C5000™ </a:t>
            </a:r>
            <a:r>
              <a:rPr lang="ru-RU" dirty="0" err="1"/>
              <a:t>DSPs</a:t>
            </a:r>
            <a:r>
              <a:rPr lang="ru-RU" dirty="0"/>
              <a:t> и C6000™ </a:t>
            </a:r>
            <a:r>
              <a:rPr lang="ru-RU" dirty="0" err="1"/>
              <a:t>DSPs</a:t>
            </a:r>
            <a:r>
              <a:rPr lang="ru-RU" dirty="0"/>
              <a:t>), </a:t>
            </a:r>
            <a:r>
              <a:rPr lang="ru-RU" dirty="0" err="1"/>
              <a:t>Freescale</a:t>
            </a:r>
            <a:r>
              <a:rPr lang="ru-RU" dirty="0"/>
              <a:t> (семейства сигнальных процессоров MSC8251 и DSP56K).</a:t>
            </a:r>
          </a:p>
        </p:txBody>
      </p:sp>
    </p:spTree>
    <p:extLst>
      <p:ext uri="{BB962C8B-B14F-4D97-AF65-F5344CB8AC3E}">
        <p14:creationId xmlns:p14="http://schemas.microsoft.com/office/powerpoint/2010/main" val="9721436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00808"/>
            <a:ext cx="8352927" cy="48245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i="1" dirty="0">
                <a:solidFill>
                  <a:srgbClr val="FF0000"/>
                </a:solidFill>
              </a:rPr>
              <a:t>Арифметико-логическое устройство (АЛУ). 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/>
              <a:t>Arithmetic</a:t>
            </a:r>
            <a:r>
              <a:rPr lang="ru-RU" b="1" dirty="0" smtClean="0"/>
              <a:t> </a:t>
            </a:r>
            <a:r>
              <a:rPr lang="ru-RU" b="1" dirty="0" err="1" smtClean="0"/>
              <a:t>and</a:t>
            </a:r>
            <a:r>
              <a:rPr lang="ru-RU" b="1" dirty="0" smtClean="0"/>
              <a:t> </a:t>
            </a:r>
            <a:r>
              <a:rPr lang="ru-RU" b="1" dirty="0" err="1" smtClean="0"/>
              <a:t>Logical</a:t>
            </a:r>
            <a:r>
              <a:rPr lang="ru-RU" b="1" dirty="0" smtClean="0"/>
              <a:t> </a:t>
            </a:r>
            <a:r>
              <a:rPr lang="ru-RU" b="1" dirty="0" err="1"/>
              <a:t>Unit</a:t>
            </a:r>
            <a:r>
              <a:rPr lang="ru-RU" b="1" dirty="0"/>
              <a:t> (ALU) — часть процессора, выполняющая </a:t>
            </a:r>
            <a:r>
              <a:rPr lang="ru-RU" b="1" dirty="0" smtClean="0"/>
              <a:t>арифметические и </a:t>
            </a:r>
            <a:r>
              <a:rPr lang="ru-RU" b="1" dirty="0"/>
              <a:t>логические операции над данными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dirty="0"/>
              <a:t>АЛУ реализует набор простых операций. 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Арифметической операцией </a:t>
            </a:r>
            <a:r>
              <a:rPr lang="ru-RU" b="1" dirty="0"/>
              <a:t>называют процедуру обработки данных, аргументы </a:t>
            </a:r>
            <a:r>
              <a:rPr lang="ru-RU" b="1" dirty="0" smtClean="0"/>
              <a:t>и </a:t>
            </a:r>
            <a:r>
              <a:rPr lang="ru-RU" b="1" dirty="0" smtClean="0">
                <a:solidFill>
                  <a:srgbClr val="FF0000"/>
                </a:solidFill>
              </a:rPr>
              <a:t>результат </a:t>
            </a:r>
            <a:r>
              <a:rPr lang="ru-RU" b="1" dirty="0">
                <a:solidFill>
                  <a:srgbClr val="FF0000"/>
                </a:solidFill>
              </a:rPr>
              <a:t>которой являются числами</a:t>
            </a:r>
            <a:r>
              <a:rPr lang="ru-RU" b="1" dirty="0"/>
              <a:t> (сложение, вычитание, умножение</a:t>
            </a:r>
            <a:r>
              <a:rPr lang="ru-RU" b="1" dirty="0" smtClean="0"/>
              <a:t>, деление</a:t>
            </a:r>
            <a:r>
              <a:rPr lang="ru-RU" b="1" dirty="0"/>
              <a:t>). </a:t>
            </a:r>
            <a:endParaRPr lang="ru-RU" b="1" dirty="0" smtClean="0"/>
          </a:p>
          <a:p>
            <a:pPr marL="0" indent="0" algn="just">
              <a:buNone/>
            </a:pPr>
            <a:endParaRPr lang="ru-RU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Арифметические и Логические операции и  </a:t>
            </a:r>
            <a:r>
              <a:rPr lang="ru-RU" b="1" dirty="0">
                <a:solidFill>
                  <a:srgbClr val="FF0000"/>
                </a:solidFill>
              </a:rPr>
              <a:t>АЛУ</a:t>
            </a:r>
          </a:p>
        </p:txBody>
      </p:sp>
    </p:spTree>
    <p:extLst>
      <p:ext uri="{BB962C8B-B14F-4D97-AF65-F5344CB8AC3E}">
        <p14:creationId xmlns:p14="http://schemas.microsoft.com/office/powerpoint/2010/main" val="17317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620688"/>
            <a:ext cx="8424936" cy="55054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rgbClr val="FF0000"/>
                </a:solidFill>
              </a:rPr>
              <a:t>Логической операцией</a:t>
            </a:r>
            <a:r>
              <a:rPr lang="ru-RU" sz="2800" b="1" dirty="0"/>
              <a:t> именуют процедуру, осуществляющую построение сложного высказывания (операции и, или, не). </a:t>
            </a:r>
            <a:endParaRPr lang="ru-RU" sz="2800" b="1" dirty="0" smtClean="0"/>
          </a:p>
          <a:p>
            <a:pPr marL="0" indent="0" algn="just">
              <a:buNone/>
            </a:pPr>
            <a:endParaRPr lang="ru-RU" sz="2800" b="1" dirty="0" smtClean="0"/>
          </a:p>
          <a:p>
            <a:pPr marL="0" indent="0" algn="just">
              <a:buNone/>
            </a:pPr>
            <a:r>
              <a:rPr lang="ru-RU" sz="2800" b="1" dirty="0" smtClean="0"/>
              <a:t>АЛУ </a:t>
            </a:r>
            <a:r>
              <a:rPr lang="ru-RU" sz="2800" b="1" dirty="0"/>
              <a:t>состоит из </a:t>
            </a:r>
            <a:r>
              <a:rPr lang="ru-RU" sz="2800" b="1" dirty="0">
                <a:solidFill>
                  <a:srgbClr val="FF0000"/>
                </a:solidFill>
              </a:rPr>
              <a:t>регистров, сумматора с соответствующими логическими схемами и блока управления выполняемым процессом.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ru-RU" sz="2800" b="1" dirty="0" smtClean="0"/>
          </a:p>
          <a:p>
            <a:pPr marL="0" indent="0" algn="just">
              <a:buNone/>
            </a:pPr>
            <a:r>
              <a:rPr lang="ru-RU" sz="2800" b="1" dirty="0" smtClean="0"/>
              <a:t>АЛУ </a:t>
            </a:r>
            <a:r>
              <a:rPr lang="ru-RU" sz="2800" b="1" dirty="0"/>
              <a:t>работает в соответствии с сообщаемыми ему </a:t>
            </a:r>
            <a:r>
              <a:rPr lang="ru-RU" sz="2800" b="1" dirty="0">
                <a:solidFill>
                  <a:srgbClr val="FF0000"/>
                </a:solidFill>
              </a:rPr>
              <a:t>кодами операций</a:t>
            </a:r>
            <a:r>
              <a:rPr lang="ru-RU" sz="2800" b="1" dirty="0"/>
              <a:t>, которые должны быть выполнены над переменными, помещаемыми в регистры.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874278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1" cy="51125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Команда, инструкция </a:t>
            </a:r>
            <a:r>
              <a:rPr lang="ru-RU" b="1" i="1" dirty="0"/>
              <a:t>(</a:t>
            </a:r>
            <a:r>
              <a:rPr lang="en-US" b="1" i="1" dirty="0"/>
              <a:t>instruction</a:t>
            </a:r>
            <a:r>
              <a:rPr lang="en-US" b="1" i="1" dirty="0" smtClean="0"/>
              <a:t>)</a:t>
            </a:r>
            <a:r>
              <a:rPr lang="ru-RU" b="1" i="1" dirty="0" smtClean="0"/>
              <a:t> — </a:t>
            </a:r>
            <a:r>
              <a:rPr lang="ru-RU" b="1" dirty="0"/>
              <a:t>описание операции, </a:t>
            </a:r>
            <a:r>
              <a:rPr lang="ru-RU" b="1" dirty="0" smtClean="0"/>
              <a:t>которую нужно выполнить ЦП.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Каждая </a:t>
            </a:r>
            <a:r>
              <a:rPr lang="ru-RU" b="1" dirty="0">
                <a:solidFill>
                  <a:srgbClr val="FF0000"/>
                </a:solidFill>
              </a:rPr>
              <a:t>команда характеризуется </a:t>
            </a:r>
            <a:r>
              <a:rPr lang="ru-RU" b="1" dirty="0" smtClean="0">
                <a:solidFill>
                  <a:srgbClr val="FF0000"/>
                </a:solidFill>
              </a:rPr>
              <a:t>форматом</a:t>
            </a:r>
            <a:r>
              <a:rPr lang="ru-RU" b="1" dirty="0" smtClean="0"/>
              <a:t>, который </a:t>
            </a:r>
            <a:r>
              <a:rPr lang="ru-RU" b="1" dirty="0"/>
              <a:t>определяет ее структуру. Типичная команда содержит:</a:t>
            </a:r>
          </a:p>
          <a:p>
            <a:pPr marL="0" indent="0">
              <a:buNone/>
            </a:pPr>
            <a:r>
              <a:rPr lang="ru-RU" b="1" dirty="0"/>
              <a:t>• </a:t>
            </a:r>
            <a:r>
              <a:rPr lang="ru-RU" b="1" dirty="0">
                <a:solidFill>
                  <a:srgbClr val="FF0000"/>
                </a:solidFill>
              </a:rPr>
              <a:t>код операции (КОП), </a:t>
            </a:r>
            <a:r>
              <a:rPr lang="ru-RU" b="1" dirty="0"/>
              <a:t>характеризующий тип выполняемого</a:t>
            </a:r>
          </a:p>
          <a:p>
            <a:pPr marL="0" indent="0">
              <a:buNone/>
            </a:pPr>
            <a:r>
              <a:rPr lang="ru-RU" b="1" dirty="0"/>
              <a:t>действия;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• адресную часть (АЧ), </a:t>
            </a:r>
            <a:r>
              <a:rPr lang="ru-RU" b="1" dirty="0"/>
              <a:t>которая в общем случае включает:</a:t>
            </a:r>
          </a:p>
          <a:p>
            <a:pPr marL="0" indent="0">
              <a:buNone/>
            </a:pPr>
            <a:r>
              <a:rPr lang="ru-RU" b="1" dirty="0"/>
              <a:t>— </a:t>
            </a:r>
            <a:r>
              <a:rPr lang="ru-RU" b="1" dirty="0">
                <a:solidFill>
                  <a:srgbClr val="FF0000"/>
                </a:solidFill>
              </a:rPr>
              <a:t>номера</a:t>
            </a:r>
            <a:r>
              <a:rPr lang="ru-RU" b="1" dirty="0"/>
              <a:t> (адреса) индексного (ИР) и базисного (БР) регистров;</a:t>
            </a:r>
          </a:p>
          <a:p>
            <a:pPr marL="0" indent="0">
              <a:buNone/>
            </a:pPr>
            <a:r>
              <a:rPr lang="ru-RU" b="1" dirty="0"/>
              <a:t>— </a:t>
            </a:r>
            <a:r>
              <a:rPr lang="ru-RU" b="1" dirty="0">
                <a:solidFill>
                  <a:srgbClr val="FF0000"/>
                </a:solidFill>
              </a:rPr>
              <a:t>адреса операндов </a:t>
            </a:r>
            <a:r>
              <a:rPr lang="ru-RU" b="1" dirty="0"/>
              <a:t>— А1, А2 и т. д.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Команда, инструкция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356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628800"/>
            <a:ext cx="8640959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i="1" dirty="0"/>
              <a:t>Абстрактное центральное </a:t>
            </a:r>
            <a:r>
              <a:rPr lang="ru-RU" b="1" i="1" dirty="0" smtClean="0"/>
              <a:t>устройство – Это упрощенная схема процессора.</a:t>
            </a:r>
          </a:p>
          <a:p>
            <a:pPr marL="0" indent="0" algn="just">
              <a:buNone/>
            </a:pPr>
            <a:endParaRPr lang="ru-RU" b="1" i="1" dirty="0"/>
          </a:p>
          <a:p>
            <a:pPr marL="0" indent="0" algn="just">
              <a:buNone/>
            </a:pPr>
            <a:r>
              <a:rPr lang="ru-RU" b="1" i="1" dirty="0" smtClean="0"/>
              <a:t> </a:t>
            </a:r>
            <a:r>
              <a:rPr lang="ru-RU" dirty="0" smtClean="0"/>
              <a:t>Выполняет </a:t>
            </a:r>
            <a:r>
              <a:rPr lang="ru-RU" dirty="0"/>
              <a:t>все функции процессора (управление устройствами, обработка данных). В реализованном виде и есть сам процессор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Цикл </a:t>
            </a:r>
            <a:r>
              <a:rPr lang="ru-RU" b="1" i="1" dirty="0">
                <a:solidFill>
                  <a:srgbClr val="FF0000"/>
                </a:solidFill>
              </a:rPr>
              <a:t>процессора </a:t>
            </a:r>
            <a:r>
              <a:rPr lang="ru-RU" b="1" dirty="0"/>
              <a:t>— период времени, за который </a:t>
            </a:r>
            <a:r>
              <a:rPr lang="ru-RU" b="1" dirty="0" smtClean="0"/>
              <a:t>осуществляется выполнение </a:t>
            </a:r>
            <a:r>
              <a:rPr lang="ru-RU" b="1" dirty="0"/>
              <a:t>команды исходной программы в </a:t>
            </a:r>
            <a:r>
              <a:rPr lang="ru-RU" b="1" dirty="0" smtClean="0"/>
              <a:t>машинном виде</a:t>
            </a:r>
            <a:r>
              <a:rPr lang="ru-RU" b="1" dirty="0"/>
              <a:t>; состоит из нескольких </a:t>
            </a:r>
            <a:r>
              <a:rPr lang="ru-RU" b="1" i="1" dirty="0">
                <a:solidFill>
                  <a:srgbClr val="FF0000"/>
                </a:solidFill>
              </a:rPr>
              <a:t>тактов</a:t>
            </a:r>
            <a:r>
              <a:rPr lang="ru-RU" b="1" i="1" dirty="0" smtClean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Абстрактное центральное устройство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148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00808"/>
            <a:ext cx="8496943" cy="44253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i="1" dirty="0">
                <a:solidFill>
                  <a:srgbClr val="FF0000"/>
                </a:solidFill>
              </a:rPr>
              <a:t>Такт</a:t>
            </a:r>
            <a:r>
              <a:rPr lang="ru-RU" sz="2800" b="1" i="1" dirty="0"/>
              <a:t> </a:t>
            </a:r>
            <a:r>
              <a:rPr lang="ru-RU" sz="2800" dirty="0"/>
              <a:t>работы процессора — промежуток времени между </a:t>
            </a:r>
            <a:r>
              <a:rPr lang="ru-RU" sz="2800" dirty="0" smtClean="0"/>
              <a:t>соседними импульсами </a:t>
            </a:r>
            <a:r>
              <a:rPr lang="ru-RU" sz="2800" dirty="0"/>
              <a:t>(</a:t>
            </a:r>
            <a:r>
              <a:rPr lang="en-US" sz="2800" dirty="0"/>
              <a:t>tick of the internal clock) </a:t>
            </a:r>
            <a:r>
              <a:rPr lang="ru-RU" sz="2800" b="1" i="1" dirty="0"/>
              <a:t>генератора </a:t>
            </a:r>
            <a:r>
              <a:rPr lang="ru-RU" sz="2800" b="1" i="1" dirty="0" smtClean="0"/>
              <a:t>тактовых импульсов</a:t>
            </a:r>
            <a:r>
              <a:rPr lang="ru-RU" sz="2800" b="1" i="1" dirty="0"/>
              <a:t>, </a:t>
            </a:r>
            <a:r>
              <a:rPr lang="ru-RU" sz="2800" dirty="0"/>
              <a:t>частота которых есть </a:t>
            </a:r>
            <a:r>
              <a:rPr lang="ru-RU" sz="2800" b="1" i="1" dirty="0"/>
              <a:t>тактовая частота процессора</a:t>
            </a:r>
            <a:r>
              <a:rPr lang="ru-RU" sz="2800" b="1" i="1" dirty="0" smtClean="0"/>
              <a:t>.</a:t>
            </a:r>
          </a:p>
          <a:p>
            <a:pPr marL="0" indent="0" algn="just">
              <a:buNone/>
            </a:pPr>
            <a:endParaRPr lang="ru-RU" sz="2800" b="1" i="1" dirty="0"/>
          </a:p>
          <a:p>
            <a:pPr marL="0" indent="0" algn="just">
              <a:buNone/>
            </a:pPr>
            <a:r>
              <a:rPr lang="ru-RU" sz="2800" b="1" i="1" dirty="0">
                <a:solidFill>
                  <a:srgbClr val="FF0000"/>
                </a:solidFill>
              </a:rPr>
              <a:t>Такт процессора</a:t>
            </a:r>
            <a:r>
              <a:rPr lang="ru-RU" sz="2800" b="1" i="1" dirty="0"/>
              <a:t> (такт синхронизации) </a:t>
            </a:r>
            <a:r>
              <a:rPr lang="ru-RU" sz="2800" dirty="0"/>
              <a:t>— квант времени</a:t>
            </a:r>
            <a:r>
              <a:rPr lang="ru-RU" sz="2800" dirty="0" smtClean="0"/>
              <a:t>, в </a:t>
            </a:r>
            <a:r>
              <a:rPr lang="ru-RU" sz="2800" dirty="0"/>
              <a:t>течение которого осуществляется элементарная операция </a:t>
            </a:r>
            <a:r>
              <a:rPr lang="ru-RU" sz="2800" dirty="0" smtClean="0"/>
              <a:t>—  выборка</a:t>
            </a:r>
            <a:r>
              <a:rPr lang="ru-RU" sz="2800" dirty="0"/>
              <a:t>, сравнение, пересылка данных.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68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84784"/>
            <a:ext cx="8640959" cy="5112568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2. </a:t>
            </a:r>
            <a:r>
              <a:rPr lang="ru-RU" sz="3200" b="1" i="1" dirty="0" smtClean="0">
                <a:solidFill>
                  <a:srgbClr val="FF0000"/>
                </a:solidFill>
              </a:rPr>
              <a:t>принцип </a:t>
            </a:r>
            <a:r>
              <a:rPr lang="ru-RU" sz="3200" b="1" i="1" dirty="0">
                <a:solidFill>
                  <a:srgbClr val="FF0000"/>
                </a:solidFill>
              </a:rPr>
              <a:t>однородности </a:t>
            </a:r>
            <a:r>
              <a:rPr lang="ru-RU" sz="3200" b="1" i="1" dirty="0" smtClean="0">
                <a:solidFill>
                  <a:srgbClr val="FF0000"/>
                </a:solidFill>
              </a:rPr>
              <a:t>памяти.</a:t>
            </a:r>
          </a:p>
          <a:p>
            <a:pPr marL="0" indent="0">
              <a:buNone/>
            </a:pPr>
            <a:r>
              <a:rPr lang="ru-RU" sz="3200" b="1" u="sng" dirty="0" smtClean="0"/>
              <a:t>Программы </a:t>
            </a:r>
            <a:r>
              <a:rPr lang="ru-RU" sz="3200" b="1" u="sng" dirty="0"/>
              <a:t>и данные </a:t>
            </a:r>
            <a:r>
              <a:rPr lang="ru-RU" sz="3200" b="1" u="sng" dirty="0" smtClean="0"/>
              <a:t>хранятся  в </a:t>
            </a:r>
            <a:r>
              <a:rPr lang="ru-RU" sz="3200" b="1" u="sng" dirty="0"/>
              <a:t>одной и той же памяти</a:t>
            </a:r>
            <a:r>
              <a:rPr lang="ru-RU" sz="3200" b="1" u="sng" dirty="0" smtClean="0"/>
              <a:t>. </a:t>
            </a:r>
          </a:p>
          <a:p>
            <a:pPr marL="0" indent="0">
              <a:buNone/>
            </a:pPr>
            <a:endParaRPr lang="ru-RU" sz="3200" b="1" dirty="0" smtClean="0"/>
          </a:p>
          <a:p>
            <a:pPr marL="0" indent="0" algn="just">
              <a:buNone/>
            </a:pPr>
            <a:r>
              <a:rPr lang="ru-RU" sz="3200" b="1" dirty="0" smtClean="0"/>
              <a:t>Компьютер не различает</a:t>
            </a:r>
            <a:r>
              <a:rPr lang="ru-RU" sz="3200" b="1" dirty="0"/>
              <a:t>, что </a:t>
            </a:r>
            <a:r>
              <a:rPr lang="ru-RU" sz="3200" b="1" dirty="0" smtClean="0"/>
              <a:t>хранится </a:t>
            </a:r>
            <a:r>
              <a:rPr lang="ru-RU" sz="3200" b="1" dirty="0"/>
              <a:t>в данной ячейке памяти — число</a:t>
            </a:r>
            <a:r>
              <a:rPr lang="ru-RU" sz="3200" b="1" dirty="0" smtClean="0"/>
              <a:t>, текст </a:t>
            </a:r>
            <a:r>
              <a:rPr lang="ru-RU" sz="3200" b="1" dirty="0"/>
              <a:t>или команда. </a:t>
            </a:r>
            <a:endParaRPr lang="ru-RU" sz="3200" b="1" dirty="0" smtClean="0"/>
          </a:p>
          <a:p>
            <a:pPr marL="0" indent="0" algn="just">
              <a:buNone/>
            </a:pPr>
            <a:r>
              <a:rPr lang="ru-RU" sz="3200" b="1" dirty="0" smtClean="0"/>
              <a:t>Над </a:t>
            </a:r>
            <a:r>
              <a:rPr lang="ru-RU" sz="3200" b="1" dirty="0"/>
              <a:t>командами можно выполнять </a:t>
            </a:r>
            <a:r>
              <a:rPr lang="ru-RU" sz="3200" b="1" dirty="0" smtClean="0"/>
              <a:t>такие же </a:t>
            </a:r>
            <a:r>
              <a:rPr lang="ru-RU" sz="3200" b="1" dirty="0"/>
              <a:t>действия, как и над данными.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1" dirty="0"/>
              <a:t>Принципы фон Неймана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91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8245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272000"/>
            <a:ext cx="8229600" cy="125272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Структура простейшего </a:t>
            </a:r>
            <a:r>
              <a:rPr lang="ru-RU" sz="2400" dirty="0"/>
              <a:t>центрального устройства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65" y="692696"/>
            <a:ext cx="8153915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09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Выполнение </a:t>
            </a:r>
            <a:r>
              <a:rPr lang="ru-RU" b="1" i="1" dirty="0"/>
              <a:t>короткой команды — </a:t>
            </a:r>
            <a:r>
              <a:rPr lang="ru-RU" b="1" dirty="0"/>
              <a:t>арифметика с ФТ (</a:t>
            </a:r>
            <a:r>
              <a:rPr lang="ru-RU" b="1" dirty="0" smtClean="0"/>
              <a:t>фиксированной запятой </a:t>
            </a:r>
            <a:r>
              <a:rPr lang="ru-RU" b="1" dirty="0"/>
              <a:t>— ФЗ), логическая операция — занимает </a:t>
            </a:r>
            <a:r>
              <a:rPr lang="ru-RU" b="1" dirty="0" smtClean="0"/>
              <a:t>как минимум </a:t>
            </a:r>
            <a:r>
              <a:rPr lang="ru-RU" b="1" dirty="0"/>
              <a:t>пять </a:t>
            </a:r>
            <a:r>
              <a:rPr lang="ru-RU" b="1" dirty="0" smtClean="0"/>
              <a:t>тактов:</a:t>
            </a:r>
            <a:endParaRPr lang="ru-RU" b="1" dirty="0"/>
          </a:p>
          <a:p>
            <a:pPr marL="0" indent="0" algn="just">
              <a:buNone/>
            </a:pPr>
            <a:r>
              <a:rPr lang="ru-RU" b="1" dirty="0"/>
              <a:t>• выборка команды (</a:t>
            </a:r>
            <a:r>
              <a:rPr lang="en-US" b="1" dirty="0"/>
              <a:t>Fetch);</a:t>
            </a:r>
          </a:p>
          <a:p>
            <a:pPr marL="0" indent="0" algn="just">
              <a:buNone/>
            </a:pPr>
            <a:r>
              <a:rPr lang="ru-RU" b="1" dirty="0"/>
              <a:t>• расшифровка кода операции/декодирование (</a:t>
            </a:r>
            <a:r>
              <a:rPr lang="en-US" b="1" dirty="0" smtClean="0"/>
              <a:t>instruction</a:t>
            </a:r>
            <a:r>
              <a:rPr lang="ru-RU" b="1" dirty="0" smtClean="0"/>
              <a:t> </a:t>
            </a:r>
            <a:r>
              <a:rPr lang="en-US" b="1" dirty="0" smtClean="0"/>
              <a:t>Decode</a:t>
            </a:r>
            <a:r>
              <a:rPr lang="en-US" b="1" dirty="0"/>
              <a:t>);</a:t>
            </a:r>
          </a:p>
          <a:p>
            <a:pPr marL="0" indent="0" algn="just">
              <a:buNone/>
            </a:pPr>
            <a:r>
              <a:rPr lang="ru-RU" b="1" dirty="0"/>
              <a:t>• вычисление адреса и выборка данных из памяти (</a:t>
            </a:r>
            <a:r>
              <a:rPr lang="ru-RU" b="1" dirty="0" err="1" smtClean="0"/>
              <a:t>Address</a:t>
            </a:r>
            <a:r>
              <a:rPr lang="ru-RU" b="1" dirty="0" smtClean="0"/>
              <a:t> </a:t>
            </a:r>
            <a:r>
              <a:rPr lang="en-US" b="1" dirty="0" smtClean="0"/>
              <a:t>Generate</a:t>
            </a:r>
            <a:r>
              <a:rPr lang="en-US" b="1" dirty="0"/>
              <a:t>, </a:t>
            </a:r>
            <a:r>
              <a:rPr lang="en-US" b="1" dirty="0" smtClean="0"/>
              <a:t>Load)</a:t>
            </a:r>
            <a:r>
              <a:rPr lang="ru-RU" b="1" dirty="0" smtClean="0"/>
              <a:t>;</a:t>
            </a:r>
            <a:endParaRPr lang="en-US" b="1" dirty="0"/>
          </a:p>
          <a:p>
            <a:pPr marL="0" indent="0" algn="just">
              <a:buNone/>
            </a:pPr>
            <a:r>
              <a:rPr lang="ru-RU" b="1" dirty="0"/>
              <a:t>• выполнение операции (</a:t>
            </a:r>
            <a:r>
              <a:rPr lang="en-US" b="1" dirty="0"/>
              <a:t>Execute);</a:t>
            </a:r>
          </a:p>
          <a:p>
            <a:pPr marL="0" indent="0" algn="just">
              <a:buNone/>
            </a:pPr>
            <a:r>
              <a:rPr lang="ru-RU" b="1" dirty="0"/>
              <a:t>• запись результата в память (</a:t>
            </a:r>
            <a:r>
              <a:rPr lang="ru-RU" b="1" dirty="0" err="1"/>
              <a:t>Write</a:t>
            </a:r>
            <a:r>
              <a:rPr lang="ru-RU" b="1" dirty="0"/>
              <a:t> </a:t>
            </a:r>
            <a:r>
              <a:rPr lang="ru-RU" b="1" dirty="0" err="1"/>
              <a:t>Back</a:t>
            </a:r>
            <a:r>
              <a:rPr lang="ru-RU" b="1" dirty="0"/>
              <a:t>, </a:t>
            </a:r>
            <a:r>
              <a:rPr lang="ru-RU" b="1" dirty="0" err="1"/>
              <a:t>store</a:t>
            </a:r>
            <a:r>
              <a:rPr lang="ru-RU" b="1" dirty="0"/>
              <a:t>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05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1700808"/>
            <a:ext cx="8496944" cy="442535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2800" b="1" dirty="0" smtClean="0"/>
          </a:p>
          <a:p>
            <a:pPr marL="0" indent="0" algn="just">
              <a:buNone/>
            </a:pPr>
            <a:endParaRPr lang="en-US" sz="2800" b="1" dirty="0"/>
          </a:p>
          <a:p>
            <a:pPr marL="0" indent="0" algn="just">
              <a:buNone/>
            </a:pPr>
            <a:endParaRPr lang="en-US" sz="2800" b="1" dirty="0" smtClean="0"/>
          </a:p>
          <a:p>
            <a:pPr marL="0" indent="0" algn="just">
              <a:buNone/>
            </a:pPr>
            <a:r>
              <a:rPr lang="ru-RU" sz="2800" b="1" dirty="0" smtClean="0"/>
              <a:t>Процедура</a:t>
            </a:r>
            <a:r>
              <a:rPr lang="ru-RU" sz="2800" b="1" dirty="0"/>
              <a:t>, соответствующая каждому такту, реализуется </a:t>
            </a:r>
            <a:r>
              <a:rPr lang="ru-RU" sz="2800" b="1" dirty="0" smtClean="0"/>
              <a:t>определенной логической </a:t>
            </a:r>
            <a:r>
              <a:rPr lang="ru-RU" sz="2800" b="1" dirty="0"/>
              <a:t>цепью (схемой) процессора, </a:t>
            </a:r>
            <a:r>
              <a:rPr lang="ru-RU" sz="2800" b="1" dirty="0" smtClean="0"/>
              <a:t>обычно именуемой  </a:t>
            </a:r>
            <a:r>
              <a:rPr lang="ru-RU" sz="2800" b="1" dirty="0" smtClean="0">
                <a:solidFill>
                  <a:srgbClr val="FF0000"/>
                </a:solidFill>
              </a:rPr>
              <a:t>м </a:t>
            </a:r>
            <a:r>
              <a:rPr lang="ru-RU" sz="2800" b="1" dirty="0">
                <a:solidFill>
                  <a:srgbClr val="FF0000"/>
                </a:solidFill>
              </a:rPr>
              <a:t>и к р о к о м а н д о </a:t>
            </a:r>
            <a:r>
              <a:rPr lang="ru-RU" sz="2800" b="1" dirty="0" smtClean="0">
                <a:solidFill>
                  <a:srgbClr val="FF0000"/>
                </a:solidFill>
              </a:rPr>
              <a:t>й .</a:t>
            </a:r>
          </a:p>
          <a:p>
            <a:pPr marL="0" indent="0" algn="just">
              <a:buNone/>
            </a:pP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924944"/>
            <a:ext cx="8712968" cy="2448272"/>
          </a:xfrm>
          <a:prstGeom prst="round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22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sz="2800" b="1" i="1" dirty="0">
                <a:solidFill>
                  <a:srgbClr val="FF0000"/>
                </a:solidFill>
              </a:rPr>
              <a:t>Регистры</a:t>
            </a:r>
            <a:r>
              <a:rPr lang="ru-RU" sz="2800" b="1" i="1" dirty="0"/>
              <a:t> </a:t>
            </a:r>
            <a:r>
              <a:rPr lang="ru-RU" sz="2800" dirty="0"/>
              <a:t>— </a:t>
            </a:r>
            <a:r>
              <a:rPr lang="ru-RU" sz="2800" b="1" dirty="0"/>
              <a:t>устройства, предназначенные для временного хранения данных ограниченного размера (регистровое запоминающее устройство — РЗУ).</a:t>
            </a:r>
            <a:endParaRPr lang="ru-RU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Регистры</a:t>
            </a:r>
            <a:endParaRPr lang="ru-RU" sz="4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2924944"/>
            <a:ext cx="8568952" cy="2088232"/>
          </a:xfrm>
          <a:prstGeom prst="round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20393131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556792"/>
            <a:ext cx="8640959" cy="456937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/>
              <a:t>Важной характеристикой </a:t>
            </a:r>
            <a:r>
              <a:rPr lang="ru-RU" b="1" dirty="0" smtClean="0"/>
              <a:t>регистра является </a:t>
            </a:r>
            <a:r>
              <a:rPr lang="ru-RU" b="1" u="sng" dirty="0"/>
              <a:t>высокая скорость приема и выдачи данных. </a:t>
            </a:r>
            <a:endParaRPr lang="ru-RU" b="1" u="sng" dirty="0" smtClean="0"/>
          </a:p>
          <a:p>
            <a:pPr marL="0" indent="0" algn="just">
              <a:buNone/>
            </a:pPr>
            <a:endParaRPr lang="ru-RU" b="1" u="sng" dirty="0" smtClean="0"/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Регистр</a:t>
            </a:r>
            <a:r>
              <a:rPr lang="ru-RU" b="1" dirty="0" smtClean="0"/>
              <a:t> состоит из </a:t>
            </a:r>
            <a:r>
              <a:rPr lang="ru-RU" b="1" dirty="0"/>
              <a:t>разрядов, в которые можно быстро записывать, </a:t>
            </a:r>
            <a:r>
              <a:rPr lang="ru-RU" b="1" dirty="0" smtClean="0"/>
              <a:t>запоминать и </a:t>
            </a:r>
            <a:r>
              <a:rPr lang="ru-RU" b="1" dirty="0"/>
              <a:t>считывать слово, команду, двоичное число и т. д. </a:t>
            </a:r>
            <a:r>
              <a:rPr lang="ru-RU" b="1" dirty="0" smtClean="0"/>
              <a:t>Обычно регистр </a:t>
            </a:r>
            <a:r>
              <a:rPr lang="ru-RU" b="1" dirty="0"/>
              <a:t>имеет ту же разрядность, что и машинное слово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b="1" dirty="0"/>
              <a:t>Регистр, обладающий способностью перемещать </a:t>
            </a:r>
            <a:r>
              <a:rPr lang="ru-RU" b="1" dirty="0" smtClean="0"/>
              <a:t>содержимое своих </a:t>
            </a:r>
            <a:r>
              <a:rPr lang="ru-RU" b="1" dirty="0"/>
              <a:t>разрядов, называют </a:t>
            </a:r>
            <a:r>
              <a:rPr lang="ru-RU" b="1" dirty="0" smtClean="0">
                <a:solidFill>
                  <a:srgbClr val="FF0000"/>
                </a:solidFill>
              </a:rPr>
              <a:t>сдвиговым.</a:t>
            </a:r>
          </a:p>
          <a:p>
            <a:pPr marL="0" indent="0" algn="just">
              <a:buNone/>
            </a:pPr>
            <a:r>
              <a:rPr lang="ru-RU" dirty="0"/>
              <a:t>В этих регистрах за </a:t>
            </a:r>
            <a:r>
              <a:rPr lang="ru-RU" dirty="0" smtClean="0"/>
              <a:t>один такт </a:t>
            </a:r>
            <a:r>
              <a:rPr lang="ru-RU" dirty="0"/>
              <a:t>хранимое слово поразрядно сдвигается на одну позицию.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Регистры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20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i="1" dirty="0">
                <a:solidFill>
                  <a:srgbClr val="FF0000"/>
                </a:solidFill>
              </a:rPr>
              <a:t>Р е г и с т р ы </a:t>
            </a:r>
            <a:r>
              <a:rPr lang="ru-RU" b="1" i="1" dirty="0" smtClean="0">
                <a:solidFill>
                  <a:srgbClr val="FF0000"/>
                </a:solidFill>
              </a:rPr>
              <a:t>  о </a:t>
            </a:r>
            <a:r>
              <a:rPr lang="ru-RU" b="1" i="1" dirty="0">
                <a:solidFill>
                  <a:srgbClr val="FF0000"/>
                </a:solidFill>
              </a:rPr>
              <a:t>б щ е г о </a:t>
            </a:r>
            <a:r>
              <a:rPr lang="ru-RU" b="1" i="1" dirty="0" smtClean="0">
                <a:solidFill>
                  <a:srgbClr val="FF0000"/>
                </a:solidFill>
              </a:rPr>
              <a:t>  н </a:t>
            </a:r>
            <a:r>
              <a:rPr lang="ru-RU" b="1" i="1" dirty="0">
                <a:solidFill>
                  <a:srgbClr val="FF0000"/>
                </a:solidFill>
              </a:rPr>
              <a:t>а з н а ч е н и я</a:t>
            </a:r>
            <a:r>
              <a:rPr lang="ru-RU" b="1" i="1" dirty="0"/>
              <a:t> — </a:t>
            </a:r>
            <a:r>
              <a:rPr lang="ru-RU" dirty="0"/>
              <a:t>РОН, </a:t>
            </a:r>
            <a:r>
              <a:rPr lang="ru-RU" dirty="0" smtClean="0"/>
              <a:t>регистры сверхоперативной </a:t>
            </a:r>
            <a:r>
              <a:rPr lang="ru-RU" dirty="0"/>
              <a:t>памяти или регистровый файл — РФ (</a:t>
            </a:r>
            <a:r>
              <a:rPr lang="ru-RU" dirty="0" err="1" smtClean="0"/>
              <a:t>General</a:t>
            </a:r>
            <a:r>
              <a:rPr lang="ru-RU" dirty="0" smtClean="0"/>
              <a:t> </a:t>
            </a:r>
            <a:r>
              <a:rPr lang="ru-RU" dirty="0" err="1" smtClean="0"/>
              <a:t>Purpose</a:t>
            </a:r>
            <a:r>
              <a:rPr lang="ru-RU" dirty="0" smtClean="0"/>
              <a:t> </a:t>
            </a:r>
            <a:r>
              <a:rPr lang="ru-RU" dirty="0" err="1"/>
              <a:t>Registers</a:t>
            </a:r>
            <a:r>
              <a:rPr lang="ru-RU" dirty="0"/>
              <a:t>) — общее название для регистров, которые </a:t>
            </a:r>
            <a:r>
              <a:rPr lang="ru-RU" dirty="0" smtClean="0"/>
              <a:t>временно  содержат </a:t>
            </a:r>
            <a:r>
              <a:rPr lang="ru-RU" dirty="0"/>
              <a:t>данные, передаваемые в память или </a:t>
            </a:r>
            <a:r>
              <a:rPr lang="ru-RU" dirty="0" smtClean="0"/>
              <a:t>принимаемые из </a:t>
            </a:r>
            <a:r>
              <a:rPr lang="ru-RU" dirty="0"/>
              <a:t>нее.</a:t>
            </a:r>
          </a:p>
          <a:p>
            <a:pPr marL="0" indent="0" algn="just">
              <a:buNone/>
            </a:pPr>
            <a:r>
              <a:rPr lang="ru-RU" b="1" i="1" dirty="0">
                <a:solidFill>
                  <a:srgbClr val="FF0000"/>
                </a:solidFill>
              </a:rPr>
              <a:t>Р е г и с т </a:t>
            </a:r>
            <a:r>
              <a:rPr lang="ru-RU" b="1" i="1" dirty="0" smtClean="0">
                <a:solidFill>
                  <a:srgbClr val="FF0000"/>
                </a:solidFill>
              </a:rPr>
              <a:t>р   </a:t>
            </a:r>
            <a:r>
              <a:rPr lang="ru-RU" b="1" i="1" dirty="0">
                <a:solidFill>
                  <a:srgbClr val="FF0000"/>
                </a:solidFill>
              </a:rPr>
              <a:t>к о м а н д ы </a:t>
            </a:r>
            <a:r>
              <a:rPr lang="ru-RU" dirty="0"/>
              <a:t>(РК, </a:t>
            </a:r>
            <a:r>
              <a:rPr lang="ru-RU" dirty="0" err="1"/>
              <a:t>Instruction</a:t>
            </a:r>
            <a:r>
              <a:rPr lang="ru-RU" dirty="0"/>
              <a:t> </a:t>
            </a:r>
            <a:r>
              <a:rPr lang="ru-RU" dirty="0" err="1"/>
              <a:t>Register</a:t>
            </a:r>
            <a:r>
              <a:rPr lang="ru-RU" dirty="0"/>
              <a:t> — IR) </a:t>
            </a:r>
            <a:r>
              <a:rPr lang="ru-RU" dirty="0" smtClean="0"/>
              <a:t>служит для </a:t>
            </a:r>
            <a:r>
              <a:rPr lang="ru-RU" dirty="0"/>
              <a:t>размещения текущей команды, которая находится в нем </a:t>
            </a:r>
            <a:r>
              <a:rPr lang="ru-RU" dirty="0" smtClean="0"/>
              <a:t>в течение </a:t>
            </a:r>
            <a:r>
              <a:rPr lang="ru-RU" dirty="0"/>
              <a:t>текущего цикла процессора.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Р е г и с т р (РАК) , с ч е т ч и к ( </a:t>
            </a:r>
            <a:r>
              <a:rPr lang="ru-RU" b="1" i="1" dirty="0" err="1">
                <a:solidFill>
                  <a:srgbClr val="FF0000"/>
                </a:solidFill>
              </a:rPr>
              <a:t>СчАК</a:t>
            </a:r>
            <a:r>
              <a:rPr lang="ru-RU" b="1" i="1" dirty="0">
                <a:solidFill>
                  <a:srgbClr val="FF0000"/>
                </a:solidFill>
              </a:rPr>
              <a:t>) а д р е с а к о </a:t>
            </a:r>
            <a:r>
              <a:rPr lang="ru-RU" b="1" i="1" dirty="0" smtClean="0">
                <a:solidFill>
                  <a:srgbClr val="FF0000"/>
                </a:solidFill>
              </a:rPr>
              <a:t> м </a:t>
            </a:r>
            <a:r>
              <a:rPr lang="ru-RU" b="1" i="1" dirty="0">
                <a:solidFill>
                  <a:srgbClr val="FF0000"/>
                </a:solidFill>
              </a:rPr>
              <a:t>а н </a:t>
            </a:r>
            <a:r>
              <a:rPr lang="ru-RU" b="1" i="1" dirty="0" smtClean="0">
                <a:solidFill>
                  <a:srgbClr val="FF0000"/>
                </a:solidFill>
              </a:rPr>
              <a:t>д ы</a:t>
            </a:r>
            <a:r>
              <a:rPr lang="ru-RU" b="1" i="1" dirty="0" smtClean="0"/>
              <a:t> </a:t>
            </a:r>
            <a:r>
              <a:rPr lang="ru-RU" dirty="0" smtClean="0"/>
              <a:t>(</a:t>
            </a:r>
            <a:r>
              <a:rPr lang="ru-RU" dirty="0" err="1"/>
              <a:t>program</a:t>
            </a:r>
            <a:r>
              <a:rPr lang="ru-RU" dirty="0"/>
              <a:t> </a:t>
            </a:r>
            <a:r>
              <a:rPr lang="ru-RU" dirty="0" err="1"/>
              <a:t>counter</a:t>
            </a:r>
            <a:r>
              <a:rPr lang="ru-RU" dirty="0"/>
              <a:t> — PC) — регистр, содержащий адрес </a:t>
            </a:r>
            <a:r>
              <a:rPr lang="ru-RU" dirty="0" smtClean="0"/>
              <a:t>текущей команды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ru-RU" dirty="0" smtClean="0"/>
              <a:t>Регистры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147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628800"/>
            <a:ext cx="8640960" cy="504056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i="1" dirty="0">
                <a:solidFill>
                  <a:srgbClr val="FF0000"/>
                </a:solidFill>
              </a:rPr>
              <a:t>Р е г и с т </a:t>
            </a:r>
            <a:r>
              <a:rPr lang="ru-RU" b="1" i="1" dirty="0" smtClean="0">
                <a:solidFill>
                  <a:srgbClr val="FF0000"/>
                </a:solidFill>
              </a:rPr>
              <a:t>р  </a:t>
            </a:r>
            <a:r>
              <a:rPr lang="ru-RU" b="1" i="1" dirty="0">
                <a:solidFill>
                  <a:srgbClr val="FF0000"/>
                </a:solidFill>
              </a:rPr>
              <a:t>а д р е с а (числа) </a:t>
            </a:r>
            <a:r>
              <a:rPr lang="ru-RU" b="1" i="1" dirty="0"/>
              <a:t>— </a:t>
            </a:r>
            <a:r>
              <a:rPr lang="ru-RU" b="1" dirty="0"/>
              <a:t>РА(Ч) — содержит адрес одного</a:t>
            </a:r>
          </a:p>
          <a:p>
            <a:pPr marL="0" indent="0" algn="just">
              <a:buNone/>
            </a:pPr>
            <a:r>
              <a:rPr lang="ru-RU" b="1" dirty="0"/>
              <a:t>из операндов выполняемой команды (регистров </a:t>
            </a:r>
            <a:r>
              <a:rPr lang="ru-RU" b="1" dirty="0" smtClean="0"/>
              <a:t>может быть </a:t>
            </a:r>
            <a:r>
              <a:rPr lang="ru-RU" b="1" dirty="0"/>
              <a:t>несколько).</a:t>
            </a:r>
          </a:p>
          <a:p>
            <a:pPr marL="0" indent="0" algn="just">
              <a:buNone/>
            </a:pPr>
            <a:r>
              <a:rPr lang="ru-RU" b="1" i="1" dirty="0">
                <a:solidFill>
                  <a:srgbClr val="FF0000"/>
                </a:solidFill>
              </a:rPr>
              <a:t>Р е г и с т р ч и с л а (РЧ) </a:t>
            </a:r>
            <a:r>
              <a:rPr lang="ru-RU" b="1" dirty="0"/>
              <a:t>содержит операнд выполняемой команды,</a:t>
            </a:r>
          </a:p>
          <a:p>
            <a:pPr marL="0" indent="0" algn="just">
              <a:buNone/>
            </a:pPr>
            <a:r>
              <a:rPr lang="ru-RU" b="1" dirty="0"/>
              <a:t>этих регистров также несколько.</a:t>
            </a:r>
          </a:p>
          <a:p>
            <a:pPr marL="0" indent="0" algn="just">
              <a:buNone/>
            </a:pPr>
            <a:r>
              <a:rPr lang="ru-RU" b="1" i="1" dirty="0">
                <a:solidFill>
                  <a:srgbClr val="FF0000"/>
                </a:solidFill>
              </a:rPr>
              <a:t>Р е г и с т р 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р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е з у л ь т а т а (РР) </a:t>
            </a:r>
            <a:r>
              <a:rPr lang="ru-RU" b="1" dirty="0"/>
              <a:t>предназначается для хранения</a:t>
            </a:r>
          </a:p>
          <a:p>
            <a:pPr marL="0" indent="0" algn="just">
              <a:buNone/>
            </a:pPr>
            <a:r>
              <a:rPr lang="ru-RU" b="1" dirty="0"/>
              <a:t>результата выполнения команды.</a:t>
            </a:r>
          </a:p>
          <a:p>
            <a:pPr marL="0" indent="0" algn="just">
              <a:buNone/>
            </a:pPr>
            <a:r>
              <a:rPr lang="ru-RU" b="1" i="1" dirty="0">
                <a:solidFill>
                  <a:srgbClr val="FF0000"/>
                </a:solidFill>
              </a:rPr>
              <a:t>С у м </a:t>
            </a:r>
            <a:r>
              <a:rPr lang="ru-RU" b="1" i="1" dirty="0" err="1">
                <a:solidFill>
                  <a:srgbClr val="FF0000"/>
                </a:solidFill>
              </a:rPr>
              <a:t>м</a:t>
            </a:r>
            <a:r>
              <a:rPr lang="ru-RU" b="1" i="1" dirty="0">
                <a:solidFill>
                  <a:srgbClr val="FF0000"/>
                </a:solidFill>
              </a:rPr>
              <a:t> а т о р </a:t>
            </a:r>
            <a:r>
              <a:rPr lang="ru-RU" b="1" i="1" dirty="0"/>
              <a:t>— </a:t>
            </a:r>
            <a:r>
              <a:rPr lang="ru-RU" b="1" dirty="0"/>
              <a:t>регистр, осуществляющий операции </a:t>
            </a:r>
            <a:r>
              <a:rPr lang="ru-RU" b="1" dirty="0" smtClean="0"/>
              <a:t>сложения (</a:t>
            </a:r>
            <a:r>
              <a:rPr lang="ru-RU" b="1" dirty="0"/>
              <a:t>логического и арифметического двоичного) чисел или </a:t>
            </a:r>
            <a:r>
              <a:rPr lang="ru-RU" b="1" dirty="0" smtClean="0"/>
              <a:t>битовых строк</a:t>
            </a:r>
            <a:r>
              <a:rPr lang="ru-RU" b="1" dirty="0"/>
              <a:t>, представленных в </a:t>
            </a:r>
            <a:r>
              <a:rPr lang="ru-RU" b="1" i="1" dirty="0"/>
              <a:t>прямом или обратном коде. </a:t>
            </a:r>
            <a:r>
              <a:rPr lang="ru-RU" b="1" dirty="0"/>
              <a:t>Регистр</a:t>
            </a:r>
            <a:r>
              <a:rPr lang="ru-RU" b="1" dirty="0" smtClean="0"/>
              <a:t>, хранящий </a:t>
            </a:r>
            <a:r>
              <a:rPr lang="ru-RU" b="1" dirty="0"/>
              <a:t>промежуточные данные, часто именуют </a:t>
            </a:r>
            <a:r>
              <a:rPr lang="ru-RU" b="1" i="1" dirty="0"/>
              <a:t>аккумулятором.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Регистры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46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/>
              <a:t>Узлы ЭВМ</a:t>
            </a:r>
            <a:endParaRPr lang="ru-RU" sz="7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1523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80696"/>
          </a:xfrm>
        </p:spPr>
        <p:txBody>
          <a:bodyPr>
            <a:normAutofit/>
          </a:bodyPr>
          <a:lstStyle/>
          <a:p>
            <a:r>
              <a:rPr lang="ru-RU" dirty="0" smtClean="0"/>
              <a:t>Узлы ЭВМ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У з </a:t>
            </a:r>
            <a:r>
              <a:rPr lang="ru-RU" sz="3600" b="1" dirty="0">
                <a:solidFill>
                  <a:srgbClr val="FF0000"/>
                </a:solidFill>
              </a:rPr>
              <a:t>л о м ЭВМ </a:t>
            </a:r>
            <a:r>
              <a:rPr lang="ru-RU" sz="3600" b="1" dirty="0"/>
              <a:t>называется совокупность </a:t>
            </a:r>
            <a:r>
              <a:rPr lang="ru-RU" sz="3600" b="1" dirty="0" smtClean="0"/>
              <a:t>функционально связанных </a:t>
            </a:r>
            <a:r>
              <a:rPr lang="ru-RU" sz="3600" b="1" dirty="0"/>
              <a:t>элементов, </a:t>
            </a:r>
            <a:r>
              <a:rPr lang="ru-RU" sz="3600" b="1" dirty="0" smtClean="0"/>
              <a:t>предназначенных </a:t>
            </a:r>
            <a:r>
              <a:rPr lang="ru-RU" sz="3600" b="1" dirty="0"/>
              <a:t>для выполнения </a:t>
            </a:r>
            <a:r>
              <a:rPr lang="ru-RU" sz="3600" b="1" dirty="0" smtClean="0"/>
              <a:t>определенных </a:t>
            </a:r>
            <a:r>
              <a:rPr lang="ru-RU" sz="3600" b="1" dirty="0"/>
              <a:t>операций над двоичными словами.</a:t>
            </a:r>
          </a:p>
        </p:txBody>
      </p:sp>
    </p:spTree>
    <p:extLst>
      <p:ext uri="{BB962C8B-B14F-4D97-AF65-F5344CB8AC3E}">
        <p14:creationId xmlns:p14="http://schemas.microsoft.com/office/powerpoint/2010/main" val="9847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danbigras.ru/RK86/CPU/CPUP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-1035496"/>
            <a:ext cx="11593288" cy="9073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395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1" cy="50405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3. принцип </a:t>
            </a:r>
            <a:r>
              <a:rPr lang="ru-RU" sz="2800" b="1" i="1" dirty="0">
                <a:solidFill>
                  <a:srgbClr val="FF0000"/>
                </a:solidFill>
              </a:rPr>
              <a:t>адресности. 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sz="2800" b="1" u="sng" dirty="0" smtClean="0"/>
              <a:t>Структурно </a:t>
            </a:r>
            <a:r>
              <a:rPr lang="ru-RU" sz="2800" b="1" u="sng" dirty="0"/>
              <a:t>основная память </a:t>
            </a:r>
            <a:r>
              <a:rPr lang="ru-RU" sz="2800" b="1" u="sng" dirty="0" smtClean="0"/>
              <a:t>состоит из </a:t>
            </a:r>
            <a:r>
              <a:rPr lang="ru-RU" sz="2800" b="1" u="sng" dirty="0"/>
              <a:t>перенумерованных </a:t>
            </a:r>
            <a:r>
              <a:rPr lang="ru-RU" sz="2800" b="1" u="sng" dirty="0" smtClean="0"/>
              <a:t>ячеек. </a:t>
            </a:r>
          </a:p>
          <a:p>
            <a:pPr marL="0" indent="0" algn="just">
              <a:buNone/>
            </a:pPr>
            <a:endParaRPr lang="ru-RU" sz="2800" b="1" dirty="0" smtClean="0"/>
          </a:p>
          <a:p>
            <a:pPr marL="0" indent="0" algn="just">
              <a:buNone/>
            </a:pPr>
            <a:r>
              <a:rPr lang="ru-RU" sz="2800" b="1" dirty="0" smtClean="0"/>
              <a:t>Процессору </a:t>
            </a:r>
            <a:r>
              <a:rPr lang="ru-RU" sz="2800" b="1" dirty="0"/>
              <a:t>в </a:t>
            </a:r>
            <a:r>
              <a:rPr lang="ru-RU" sz="2800" b="1" dirty="0" smtClean="0"/>
              <a:t>произвольный момент </a:t>
            </a:r>
            <a:r>
              <a:rPr lang="ru-RU" sz="2800" b="1" dirty="0"/>
              <a:t>времени </a:t>
            </a:r>
            <a:r>
              <a:rPr lang="ru-RU" sz="2800" b="1" dirty="0" smtClean="0"/>
              <a:t> доступна </a:t>
            </a:r>
            <a:r>
              <a:rPr lang="ru-RU" sz="2800" b="1" dirty="0"/>
              <a:t>любая ячейка.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1" dirty="0"/>
              <a:t>Принципы фон Неймана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15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Узлы ЭВМ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471338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/>
              <a:t>По выполняемым функциям узлы делятся </a:t>
            </a:r>
            <a:r>
              <a:rPr lang="ru-RU" b="1" dirty="0" smtClean="0"/>
              <a:t>на: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 smtClean="0"/>
              <a:t> </a:t>
            </a:r>
            <a:r>
              <a:rPr lang="ru-RU" b="1" dirty="0"/>
              <a:t>регистры, </a:t>
            </a:r>
            <a:endParaRPr lang="ru-RU" b="1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ru-RU" b="1" dirty="0" smtClean="0"/>
              <a:t>сумматоры (</a:t>
            </a:r>
            <a:r>
              <a:rPr lang="ru-RU" b="1" dirty="0"/>
              <a:t>накапливающего типа</a:t>
            </a:r>
            <a:r>
              <a:rPr lang="ru-RU" b="1" dirty="0" smtClean="0"/>
              <a:t>),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 smtClean="0"/>
              <a:t> </a:t>
            </a:r>
            <a:r>
              <a:rPr lang="ru-RU" b="1" dirty="0"/>
              <a:t>счетчики</a:t>
            </a:r>
            <a:r>
              <a:rPr lang="ru-RU" b="1" dirty="0" smtClean="0"/>
              <a:t>,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 smtClean="0"/>
              <a:t> </a:t>
            </a:r>
            <a:r>
              <a:rPr lang="ru-RU" b="1" dirty="0"/>
              <a:t>дешифраторы</a:t>
            </a:r>
            <a:r>
              <a:rPr lang="ru-RU" b="1" dirty="0" smtClean="0"/>
              <a:t>,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 smtClean="0"/>
              <a:t> </a:t>
            </a:r>
            <a:r>
              <a:rPr lang="ru-RU" b="1" dirty="0"/>
              <a:t>шифраторы</a:t>
            </a:r>
            <a:r>
              <a:rPr lang="ru-RU" b="1" dirty="0" smtClean="0"/>
              <a:t>,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 smtClean="0"/>
              <a:t> мультиплексоры,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 smtClean="0"/>
              <a:t> </a:t>
            </a:r>
            <a:r>
              <a:rPr lang="ru-RU" b="1" dirty="0" err="1"/>
              <a:t>демультиплексоры</a:t>
            </a:r>
            <a:r>
              <a:rPr lang="ru-RU" b="1" dirty="0" smtClean="0"/>
              <a:t>,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 smtClean="0"/>
              <a:t> </a:t>
            </a:r>
            <a:r>
              <a:rPr lang="ru-RU" b="1" dirty="0"/>
              <a:t>схемы сравнения кодов</a:t>
            </a:r>
            <a:r>
              <a:rPr lang="ru-RU" b="1" dirty="0" smtClean="0"/>
              <a:t>,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 smtClean="0"/>
              <a:t> программируемые </a:t>
            </a:r>
            <a:r>
              <a:rPr lang="ru-RU" b="1" dirty="0"/>
              <a:t>логические матрицы (ПЛМ</a:t>
            </a:r>
            <a:r>
              <a:rPr lang="ru-RU" b="1" dirty="0" smtClean="0"/>
              <a:t>),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 smtClean="0"/>
              <a:t> аналого-цифровые и </a:t>
            </a:r>
            <a:r>
              <a:rPr lang="ru-RU" b="1" dirty="0"/>
              <a:t>цифроаналоговые преобразователи (АЦП и ЦАП) и пр.</a:t>
            </a:r>
          </a:p>
        </p:txBody>
      </p:sp>
    </p:spTree>
    <p:extLst>
      <p:ext uri="{BB962C8B-B14F-4D97-AF65-F5344CB8AC3E}">
        <p14:creationId xmlns:p14="http://schemas.microsoft.com/office/powerpoint/2010/main" val="356308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919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i="1" dirty="0">
                <a:solidFill>
                  <a:srgbClr val="FF0000"/>
                </a:solidFill>
              </a:rPr>
              <a:t>Регистр</a:t>
            </a:r>
            <a:r>
              <a:rPr lang="ru-RU" sz="2800" b="1" i="1" dirty="0"/>
              <a:t> — </a:t>
            </a:r>
            <a:r>
              <a:rPr lang="ru-RU" sz="2800" b="1" dirty="0">
                <a:solidFill>
                  <a:schemeClr val="bg1"/>
                </a:solidFill>
              </a:rPr>
              <a:t>узел ЭВМ, предназначенный для хранения </a:t>
            </a:r>
            <a:r>
              <a:rPr lang="ru-RU" sz="2800" b="1" dirty="0" smtClean="0">
                <a:solidFill>
                  <a:schemeClr val="bg1"/>
                </a:solidFill>
              </a:rPr>
              <a:t>двоичных слов </a:t>
            </a:r>
            <a:r>
              <a:rPr lang="ru-RU" sz="2800" b="1" dirty="0">
                <a:solidFill>
                  <a:schemeClr val="bg1"/>
                </a:solidFill>
              </a:rPr>
              <a:t>и выполнения над ними некоторых логических операций.</a:t>
            </a:r>
          </a:p>
          <a:p>
            <a:pPr marL="0" indent="0" algn="just">
              <a:buNone/>
            </a:pPr>
            <a:endParaRPr lang="ru-RU" sz="1600" dirty="0" smtClean="0"/>
          </a:p>
          <a:p>
            <a:pPr marL="0" indent="0" algn="just">
              <a:buNone/>
            </a:pPr>
            <a:r>
              <a:rPr lang="ru-RU" dirty="0" smtClean="0"/>
              <a:t>Регистр </a:t>
            </a:r>
            <a:r>
              <a:rPr lang="ru-RU" dirty="0"/>
              <a:t>представляет собой совокупность триггеров, число </a:t>
            </a:r>
            <a:r>
              <a:rPr lang="ru-RU" dirty="0" smtClean="0"/>
              <a:t>которых соответствует </a:t>
            </a:r>
            <a:r>
              <a:rPr lang="ru-RU" dirty="0"/>
              <a:t>числу разрядов в слове, и вспомогательных схем</a:t>
            </a:r>
            <a:r>
              <a:rPr lang="ru-RU" dirty="0" smtClean="0"/>
              <a:t>, обеспечивающих </a:t>
            </a:r>
            <a:r>
              <a:rPr lang="ru-RU" dirty="0"/>
              <a:t>выполнение некоторых операций, таких как:</a:t>
            </a:r>
          </a:p>
          <a:p>
            <a:pPr marL="0" indent="0" algn="just">
              <a:buNone/>
            </a:pPr>
            <a:r>
              <a:rPr lang="ru-RU" dirty="0"/>
              <a:t>• установка регистра в 0 — сброс;</a:t>
            </a:r>
          </a:p>
          <a:p>
            <a:pPr marL="0" indent="0" algn="just">
              <a:buNone/>
            </a:pPr>
            <a:r>
              <a:rPr lang="ru-RU" dirty="0"/>
              <a:t>• прием слова;</a:t>
            </a:r>
          </a:p>
          <a:p>
            <a:pPr marL="0" indent="0" algn="just">
              <a:buNone/>
            </a:pPr>
            <a:r>
              <a:rPr lang="ru-RU" dirty="0"/>
              <a:t>• выдача слова;</a:t>
            </a:r>
          </a:p>
          <a:p>
            <a:pPr marL="0" indent="0" algn="just">
              <a:buNone/>
            </a:pPr>
            <a:r>
              <a:rPr lang="ru-RU" dirty="0"/>
              <a:t>• сдвиг слова влево или вправо на требуемое количество разрядов;</a:t>
            </a:r>
          </a:p>
          <a:p>
            <a:pPr marL="0" indent="0" algn="just">
              <a:buNone/>
            </a:pPr>
            <a:r>
              <a:rPr lang="ru-RU" dirty="0"/>
              <a:t>• преобразование последовательного кода в параллельный </a:t>
            </a:r>
            <a:r>
              <a:rPr lang="ru-RU" dirty="0" smtClean="0"/>
              <a:t>и наоборот</a:t>
            </a:r>
            <a:r>
              <a:rPr lang="ru-RU" dirty="0"/>
              <a:t>;</a:t>
            </a:r>
          </a:p>
          <a:p>
            <a:pPr marL="0" indent="0" algn="just">
              <a:buNone/>
            </a:pPr>
            <a:r>
              <a:rPr lang="ru-RU" dirty="0"/>
              <a:t>• разрядные логические операции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68" y="3312368"/>
            <a:ext cx="1567430" cy="165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39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471338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i="1" dirty="0">
                <a:solidFill>
                  <a:srgbClr val="FF0000"/>
                </a:solidFill>
              </a:rPr>
              <a:t>Счетчик</a:t>
            </a:r>
            <a:r>
              <a:rPr lang="ru-RU" b="1" i="1" dirty="0"/>
              <a:t> — </a:t>
            </a:r>
            <a:r>
              <a:rPr lang="ru-RU" b="1" dirty="0"/>
              <a:t>накопительный узел ЭВМ, </a:t>
            </a:r>
            <a:r>
              <a:rPr lang="ru-RU" b="1" dirty="0" smtClean="0"/>
              <a:t>предназначенный для подсчета </a:t>
            </a:r>
            <a:r>
              <a:rPr lang="ru-RU" b="1" dirty="0"/>
              <a:t>числа импульсов, поступивших на его вход. </a:t>
            </a:r>
            <a:r>
              <a:rPr lang="ru-RU" dirty="0"/>
              <a:t>По </a:t>
            </a:r>
            <a:r>
              <a:rPr lang="ru-RU" dirty="0" smtClean="0"/>
              <a:t>структуре различают </a:t>
            </a:r>
            <a:r>
              <a:rPr lang="ru-RU" dirty="0"/>
              <a:t>счетчики:</a:t>
            </a:r>
          </a:p>
          <a:p>
            <a:pPr marL="0" indent="0">
              <a:buNone/>
            </a:pPr>
            <a:r>
              <a:rPr lang="ru-RU" dirty="0"/>
              <a:t>• с последовательным переносом;</a:t>
            </a:r>
          </a:p>
          <a:p>
            <a:pPr marL="0" indent="0">
              <a:buNone/>
            </a:pPr>
            <a:r>
              <a:rPr lang="ru-RU" dirty="0"/>
              <a:t>• сквозным переносом;</a:t>
            </a:r>
          </a:p>
          <a:p>
            <a:pPr marL="0" indent="0">
              <a:buNone/>
            </a:pPr>
            <a:r>
              <a:rPr lang="ru-RU" dirty="0"/>
              <a:t>• параллельным переносом;</a:t>
            </a:r>
          </a:p>
          <a:p>
            <a:pPr marL="0" indent="0">
              <a:buNone/>
            </a:pPr>
            <a:r>
              <a:rPr lang="ru-RU" dirty="0"/>
              <a:t>• Групповым переносом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/>
              <a:t>Условное обозначение: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277" y="3843197"/>
            <a:ext cx="2581155" cy="239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48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5842992" cy="34377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Сумматор </a:t>
            </a:r>
            <a:r>
              <a:rPr lang="ru-RU" sz="2400" b="1" dirty="0" smtClean="0"/>
              <a:t>— узел ЭВМ, выполняющий суммирование двоичных</a:t>
            </a:r>
            <a:r>
              <a:rPr lang="en-US" sz="2400" b="1" dirty="0" smtClean="0"/>
              <a:t> </a:t>
            </a:r>
            <a:r>
              <a:rPr lang="ru-RU" sz="2400" b="1" dirty="0" smtClean="0"/>
              <a:t>кодов чисел. Он является узлом преобразования информации.</a:t>
            </a:r>
            <a:endParaRPr lang="en-US" sz="2400" b="1" dirty="0" smtClean="0"/>
          </a:p>
          <a:p>
            <a:pPr marL="0" indent="0" algn="just">
              <a:buNone/>
            </a:pP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Различают комбинационные и накапливающие сумматоры. </a:t>
            </a:r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Условное обозначение:</a:t>
            </a:r>
            <a:endParaRPr lang="ru-RU" sz="2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13595"/>
            <a:ext cx="249555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85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Узлы ЭВМ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1853560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i="1" dirty="0">
                <a:solidFill>
                  <a:srgbClr val="FF0000"/>
                </a:solidFill>
              </a:rPr>
              <a:t>Дешифратор</a:t>
            </a:r>
            <a:r>
              <a:rPr lang="ru-RU" b="1" i="1" dirty="0"/>
              <a:t> </a:t>
            </a:r>
            <a:r>
              <a:rPr lang="ru-RU" b="1" dirty="0"/>
              <a:t>— комбинационный узел, который </a:t>
            </a:r>
            <a:r>
              <a:rPr lang="ru-RU" b="1" dirty="0" smtClean="0"/>
              <a:t>предназначен для </a:t>
            </a:r>
            <a:r>
              <a:rPr lang="ru-RU" b="1" dirty="0"/>
              <a:t>преобразования двоичного кода </a:t>
            </a:r>
            <a:r>
              <a:rPr lang="ru-RU" b="1" dirty="0" smtClean="0"/>
              <a:t> </a:t>
            </a:r>
            <a:r>
              <a:rPr lang="ru-RU" b="1" dirty="0"/>
              <a:t>на входе в </a:t>
            </a:r>
            <a:r>
              <a:rPr lang="ru-RU" b="1" dirty="0" smtClean="0"/>
              <a:t>управляющий сигнал  </a:t>
            </a:r>
            <a:r>
              <a:rPr lang="ru-RU" b="1" dirty="0"/>
              <a:t>на одном из </a:t>
            </a:r>
            <a:r>
              <a:rPr lang="ru-RU" b="1" dirty="0" smtClean="0"/>
              <a:t>выходов.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33056"/>
            <a:ext cx="325755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72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302433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3000" b="1" i="1" dirty="0">
                <a:solidFill>
                  <a:srgbClr val="FF0000"/>
                </a:solidFill>
              </a:rPr>
              <a:t>Шифратор</a:t>
            </a:r>
            <a:r>
              <a:rPr lang="ru-RU" sz="3000" b="1" i="1" dirty="0"/>
              <a:t> — </a:t>
            </a:r>
            <a:r>
              <a:rPr lang="ru-RU" sz="3000" b="1" dirty="0"/>
              <a:t>это узел ЭВМ с несколькими входами и выходами</a:t>
            </a:r>
            <a:r>
              <a:rPr lang="ru-RU" sz="3000" b="1" dirty="0" smtClean="0"/>
              <a:t>, преобразующий </a:t>
            </a:r>
            <a:r>
              <a:rPr lang="ru-RU" sz="3000" b="1" dirty="0"/>
              <a:t>сигнал на одном из входов в код этого </a:t>
            </a:r>
            <a:r>
              <a:rPr lang="ru-RU" sz="3000" b="1" dirty="0" smtClean="0"/>
              <a:t>входа</a:t>
            </a:r>
            <a:r>
              <a:rPr lang="ru-RU" sz="3000" b="1" i="1" dirty="0" smtClean="0"/>
              <a:t>. </a:t>
            </a:r>
          </a:p>
          <a:p>
            <a:pPr marL="0" indent="0" algn="just">
              <a:buNone/>
            </a:pPr>
            <a:endParaRPr lang="ru-RU" sz="3000" b="1" i="1" dirty="0"/>
          </a:p>
          <a:p>
            <a:pPr marL="0" indent="0" algn="just">
              <a:buNone/>
            </a:pPr>
            <a:r>
              <a:rPr lang="ru-RU" sz="3000" b="1" dirty="0" smtClean="0"/>
              <a:t>Шифратор </a:t>
            </a:r>
            <a:r>
              <a:rPr lang="ru-RU" sz="3000" b="1" dirty="0"/>
              <a:t>выполняет функцию, обратную </a:t>
            </a:r>
            <a:r>
              <a:rPr lang="ru-RU" sz="3000" b="1" dirty="0" smtClean="0"/>
              <a:t>относительно дешифратора.</a:t>
            </a:r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9000"/>
            <a:ext cx="378142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7123" y="3861048"/>
            <a:ext cx="532700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Примером шифратора является клавиатура, </a:t>
            </a:r>
            <a:r>
              <a:rPr lang="ru-RU" sz="2400" b="1" dirty="0" smtClean="0"/>
              <a:t>преобразующая </a:t>
            </a:r>
            <a:r>
              <a:rPr lang="ru-RU" sz="2400" b="1" dirty="0"/>
              <a:t>сигналы </a:t>
            </a:r>
            <a:r>
              <a:rPr lang="ru-RU" sz="2400" b="1" dirty="0" smtClean="0"/>
              <a:t>клавиш в </a:t>
            </a:r>
            <a:r>
              <a:rPr lang="ru-RU" sz="2400" b="1" dirty="0"/>
              <a:t>код этой клавиши.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2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ru-RU" dirty="0" smtClean="0"/>
              <a:t>Узлы ЭВМ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13681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i="1" dirty="0">
                <a:solidFill>
                  <a:srgbClr val="FF0000"/>
                </a:solidFill>
              </a:rPr>
              <a:t>Мультиплексор</a:t>
            </a:r>
            <a:r>
              <a:rPr lang="ru-RU" sz="2800" b="1" i="1" dirty="0"/>
              <a:t> — </a:t>
            </a:r>
            <a:r>
              <a:rPr lang="ru-RU" sz="2800" b="1" dirty="0"/>
              <a:t>узел ЭВМ, осуществляющий передачу </a:t>
            </a:r>
            <a:r>
              <a:rPr lang="ru-RU" sz="2800" b="1" dirty="0" smtClean="0"/>
              <a:t>сигналов с </a:t>
            </a:r>
            <a:r>
              <a:rPr lang="ru-RU" sz="2800" b="1" dirty="0"/>
              <a:t>одной из входных линий в </a:t>
            </a:r>
            <a:r>
              <a:rPr lang="ru-RU" sz="2800" b="1" dirty="0" smtClean="0"/>
              <a:t>выходную.</a:t>
            </a:r>
            <a:endParaRPr lang="ru-RU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6" y="2852935"/>
            <a:ext cx="2770746" cy="353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618" y="3573016"/>
            <a:ext cx="2326376" cy="281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10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dirty="0" smtClean="0"/>
              <a:t>Узлы ЭВМ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40776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i="1" dirty="0" err="1">
                <a:solidFill>
                  <a:srgbClr val="FF0000"/>
                </a:solidFill>
              </a:rPr>
              <a:t>Демультиплексор</a:t>
            </a:r>
            <a:r>
              <a:rPr lang="ru-RU" b="1" i="1" dirty="0"/>
              <a:t> </a:t>
            </a:r>
            <a:r>
              <a:rPr lang="ru-RU" b="1" dirty="0"/>
              <a:t>выполняет функцию, обратную </a:t>
            </a:r>
            <a:r>
              <a:rPr lang="ru-RU" b="1" dirty="0" smtClean="0"/>
              <a:t>функции мультиплексора</a:t>
            </a:r>
            <a:r>
              <a:rPr lang="ru-RU" b="1" dirty="0"/>
              <a:t>, и используется для временного разделения </a:t>
            </a:r>
            <a:r>
              <a:rPr lang="ru-RU" b="1" dirty="0" smtClean="0"/>
              <a:t>данных, поступающих </a:t>
            </a:r>
            <a:r>
              <a:rPr lang="ru-RU" b="1" dirty="0"/>
              <a:t>от одного источника, по каналам. 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/>
              <a:t>Это узел ЭВМ</a:t>
            </a:r>
            <a:r>
              <a:rPr lang="ru-RU" b="1" dirty="0"/>
              <a:t>, осуществляющий передачу информации, поступающей </a:t>
            </a:r>
            <a:r>
              <a:rPr lang="ru-RU" b="1" dirty="0" smtClean="0"/>
              <a:t>на общий </a:t>
            </a:r>
            <a:r>
              <a:rPr lang="ru-RU" b="1" dirty="0"/>
              <a:t>вход, на одну из выходных линий</a:t>
            </a:r>
          </a:p>
        </p:txBody>
      </p:sp>
    </p:spTree>
    <p:extLst>
      <p:ext uri="{BB962C8B-B14F-4D97-AF65-F5344CB8AC3E}">
        <p14:creationId xmlns:p14="http://schemas.microsoft.com/office/powerpoint/2010/main" val="46414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Демултиплексор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00" y="2553459"/>
            <a:ext cx="3171428" cy="339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967" y="3140968"/>
            <a:ext cx="2456393" cy="253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74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ru-RU" dirty="0" smtClean="0"/>
              <a:t>Узлы ЭВМ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1484784"/>
            <a:ext cx="8229600" cy="4389120"/>
          </a:xfrm>
        </p:spPr>
        <p:txBody>
          <a:bodyPr/>
          <a:lstStyle/>
          <a:p>
            <a:pPr algn="just"/>
            <a:r>
              <a:rPr lang="ru-RU" b="1" i="1" dirty="0">
                <a:solidFill>
                  <a:srgbClr val="FF0000"/>
                </a:solidFill>
              </a:rPr>
              <a:t>Схема сравнения чисел (цифровой </a:t>
            </a:r>
            <a:r>
              <a:rPr lang="ru-RU" b="1" i="1" dirty="0" smtClean="0">
                <a:solidFill>
                  <a:srgbClr val="FF0000"/>
                </a:solidFill>
              </a:rPr>
              <a:t>компаратор</a:t>
            </a:r>
            <a:r>
              <a:rPr lang="ru-RU" b="1" i="1" dirty="0">
                <a:solidFill>
                  <a:srgbClr val="FF0000"/>
                </a:solidFill>
              </a:rPr>
              <a:t>) 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/>
              <a:t>- </a:t>
            </a:r>
            <a:r>
              <a:rPr lang="ru-RU" dirty="0" smtClean="0"/>
              <a:t>узел ЭВМ, предназначенный </a:t>
            </a:r>
            <a:r>
              <a:rPr lang="ru-RU" dirty="0"/>
              <a:t>для выдачи выходных сигналов </a:t>
            </a:r>
            <a:r>
              <a:rPr lang="ru-RU" b="1" dirty="0"/>
              <a:t>«равно</a:t>
            </a:r>
            <a:r>
              <a:rPr lang="ru-RU" b="1" dirty="0" smtClean="0"/>
              <a:t>» (Е), </a:t>
            </a:r>
            <a:r>
              <a:rPr lang="ru-RU" b="1" dirty="0"/>
              <a:t>«больше» </a:t>
            </a:r>
            <a:r>
              <a:rPr lang="ru-RU" dirty="0"/>
              <a:t>(G), </a:t>
            </a:r>
            <a:r>
              <a:rPr lang="ru-RU" b="1" dirty="0"/>
              <a:t>«меньше» </a:t>
            </a:r>
            <a:r>
              <a:rPr lang="ru-RU" dirty="0"/>
              <a:t>(</a:t>
            </a:r>
            <a:r>
              <a:rPr lang="ru-RU" b="1" i="1" dirty="0"/>
              <a:t>L</a:t>
            </a:r>
            <a:r>
              <a:rPr lang="ru-RU" dirty="0"/>
              <a:t>) в зависимости от </a:t>
            </a:r>
            <a:r>
              <a:rPr lang="ru-RU" dirty="0" smtClean="0"/>
              <a:t>соотношения сравниваемых </a:t>
            </a:r>
            <a:r>
              <a:rPr lang="ru-RU" dirty="0"/>
              <a:t>кодов </a:t>
            </a:r>
            <a:r>
              <a:rPr lang="ru-RU" b="1" i="1" dirty="0"/>
              <a:t>А и </a:t>
            </a:r>
            <a:r>
              <a:rPr lang="ru-RU" b="1" i="1" dirty="0" smtClean="0"/>
              <a:t>В.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3573016"/>
            <a:ext cx="30575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6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5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/>
              <a:t>Компьютеры, построенные на этих принципах, относятся </a:t>
            </a:r>
            <a:r>
              <a:rPr lang="ru-RU" sz="2800" b="1" dirty="0" smtClean="0"/>
              <a:t>к типу </a:t>
            </a:r>
            <a:r>
              <a:rPr lang="ru-RU" sz="2800" b="1" dirty="0">
                <a:solidFill>
                  <a:srgbClr val="FF0000"/>
                </a:solidFill>
              </a:rPr>
              <a:t>ф о н - н е й м а н о в с к и </a:t>
            </a:r>
            <a:r>
              <a:rPr lang="ru-RU" sz="2800" b="1" dirty="0" smtClean="0">
                <a:solidFill>
                  <a:srgbClr val="FF0000"/>
                </a:solidFill>
              </a:rPr>
              <a:t>х.</a:t>
            </a:r>
          </a:p>
          <a:p>
            <a:pPr marL="0" indent="0" algn="just">
              <a:buNone/>
            </a:pPr>
            <a:endParaRPr lang="ru-RU" sz="2800" b="1" dirty="0"/>
          </a:p>
          <a:p>
            <a:pPr marL="0" indent="0" algn="just">
              <a:buNone/>
            </a:pPr>
            <a:r>
              <a:rPr lang="ru-RU" sz="2800" b="1" dirty="0" smtClean="0"/>
              <a:t> </a:t>
            </a:r>
            <a:r>
              <a:rPr lang="ru-RU" sz="2800" b="1" dirty="0"/>
              <a:t>Существуют и другие </a:t>
            </a:r>
            <a:r>
              <a:rPr lang="ru-RU" sz="2800" b="1" dirty="0" smtClean="0"/>
              <a:t>классы компьютеров</a:t>
            </a:r>
            <a:r>
              <a:rPr lang="ru-RU" sz="2800" b="1" dirty="0"/>
              <a:t>, принципиально отличающиеся от них, — </a:t>
            </a:r>
            <a:r>
              <a:rPr lang="ru-RU" sz="2800" b="1" dirty="0" smtClean="0"/>
              <a:t>не-фон-неймановские</a:t>
            </a:r>
            <a:r>
              <a:rPr lang="ru-RU" sz="2800" b="1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b="1" i="1" dirty="0"/>
              <a:t>Принципы фон Неймана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83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Узлы ЭВМ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i="1" dirty="0">
                <a:solidFill>
                  <a:srgbClr val="FF0000"/>
                </a:solidFill>
              </a:rPr>
              <a:t>Программируемые логические матрицы (</a:t>
            </a:r>
            <a:r>
              <a:rPr lang="ru-RU" sz="2800" b="1" i="1" dirty="0" smtClean="0">
                <a:solidFill>
                  <a:srgbClr val="FF0000"/>
                </a:solidFill>
              </a:rPr>
              <a:t>ПЛМ)</a:t>
            </a:r>
            <a:r>
              <a:rPr lang="ru-RU" sz="2800" dirty="0" smtClean="0"/>
              <a:t> </a:t>
            </a:r>
            <a:r>
              <a:rPr lang="ru-RU" sz="2800" dirty="0"/>
              <a:t>— </a:t>
            </a:r>
            <a:r>
              <a:rPr lang="ru-RU" sz="2800" b="1" dirty="0" smtClean="0"/>
              <a:t>узел ЭВМ</a:t>
            </a:r>
            <a:r>
              <a:rPr lang="ru-RU" sz="2800" b="1" dirty="0"/>
              <a:t>, предназначенный для реализации системы булевых функций</a:t>
            </a:r>
            <a:r>
              <a:rPr lang="ru-RU" sz="2800" b="1" dirty="0" smtClean="0"/>
              <a:t>.</a:t>
            </a:r>
          </a:p>
          <a:p>
            <a:pPr marL="0" indent="0" algn="just">
              <a:buNone/>
            </a:pPr>
            <a:endParaRPr lang="ru-RU" sz="2800" b="1" dirty="0"/>
          </a:p>
          <a:p>
            <a:pPr marL="0" indent="0" algn="just">
              <a:buNone/>
            </a:pPr>
            <a:r>
              <a:rPr lang="ru-RU" sz="2800" dirty="0"/>
              <a:t>ПЛМ — это комбинационная схема с регулярной структурой</a:t>
            </a:r>
            <a:r>
              <a:rPr lang="ru-RU" sz="2800" dirty="0" smtClean="0"/>
              <a:t>, которая </a:t>
            </a:r>
            <a:r>
              <a:rPr lang="ru-RU" sz="2800" dirty="0"/>
              <a:t>реализуется обычно в виде интегральной схемы.</a:t>
            </a:r>
          </a:p>
        </p:txBody>
      </p:sp>
    </p:spTree>
    <p:extLst>
      <p:ext uri="{BB962C8B-B14F-4D97-AF65-F5344CB8AC3E}">
        <p14:creationId xmlns:p14="http://schemas.microsoft.com/office/powerpoint/2010/main" val="358742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Программируемые логические матрицы </a:t>
            </a:r>
            <a:r>
              <a:rPr lang="ru-RU" b="1" i="1">
                <a:solidFill>
                  <a:schemeClr val="tx1"/>
                </a:solidFill>
              </a:rPr>
              <a:t>(</a:t>
            </a:r>
            <a:r>
              <a:rPr lang="ru-RU" b="1" i="1" smtClean="0">
                <a:solidFill>
                  <a:schemeClr val="tx1"/>
                </a:solidFill>
              </a:rPr>
              <a:t>ПЛМ</a:t>
            </a:r>
            <a:r>
              <a:rPr lang="ru-RU" b="1" i="1" dirty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65" y="1935163"/>
            <a:ext cx="7026469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8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Узлы ЭВМ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3450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i="1" dirty="0">
                <a:solidFill>
                  <a:srgbClr val="FF0000"/>
                </a:solidFill>
              </a:rPr>
              <a:t>Цифроаналоговый преобразователь (</a:t>
            </a:r>
            <a:r>
              <a:rPr lang="ru-RU" sz="2800" b="1" i="1" dirty="0" smtClean="0">
                <a:solidFill>
                  <a:srgbClr val="FF0000"/>
                </a:solidFill>
              </a:rPr>
              <a:t>ЦАП</a:t>
            </a:r>
            <a:r>
              <a:rPr lang="ru-RU" sz="2800" b="1" i="1" dirty="0">
                <a:solidFill>
                  <a:srgbClr val="FF0000"/>
                </a:solidFill>
              </a:rPr>
              <a:t>, DAC</a:t>
            </a:r>
            <a:r>
              <a:rPr lang="ru-RU" sz="2800" b="1" i="1" dirty="0" smtClean="0">
                <a:solidFill>
                  <a:srgbClr val="FF0000"/>
                </a:solidFill>
              </a:rPr>
              <a:t>)</a:t>
            </a:r>
          </a:p>
          <a:p>
            <a:pPr marL="0" indent="0" algn="just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/>
              <a:t>предназначен для </a:t>
            </a:r>
            <a:r>
              <a:rPr lang="ru-RU" sz="2800" b="1" dirty="0"/>
              <a:t>преобразования </a:t>
            </a:r>
            <a:r>
              <a:rPr lang="ru-RU" sz="2800" b="1" dirty="0" smtClean="0"/>
              <a:t>числа, представленного </a:t>
            </a:r>
            <a:r>
              <a:rPr lang="en-US" sz="2800" b="1" dirty="0" smtClean="0"/>
              <a:t>n</a:t>
            </a:r>
            <a:r>
              <a:rPr lang="ru-RU" sz="2800" b="1" dirty="0" smtClean="0"/>
              <a:t>-разрядным двоичным кодом </a:t>
            </a:r>
            <a:r>
              <a:rPr lang="ru-RU" sz="2800" b="1" dirty="0"/>
              <a:t>в выходное напряжение — пропорциональную </a:t>
            </a:r>
            <a:r>
              <a:rPr lang="ru-RU" sz="2800" b="1" dirty="0" smtClean="0"/>
              <a:t>аналоговую величину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448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Узлы ЭВМ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34506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i="1" dirty="0">
                <a:solidFill>
                  <a:srgbClr val="FF0000"/>
                </a:solidFill>
              </a:rPr>
              <a:t>Аналого-цифровой преобразователь (АЦП, ADC) </a:t>
            </a:r>
            <a:r>
              <a:rPr lang="ru-RU" sz="2800" b="1" dirty="0" smtClean="0"/>
              <a:t>основывается на </a:t>
            </a:r>
            <a:r>
              <a:rPr lang="ru-RU" sz="2800" b="1" dirty="0"/>
              <a:t>операциях дискретизации сигнала по времени и </a:t>
            </a:r>
            <a:r>
              <a:rPr lang="ru-RU" sz="2800" b="1" dirty="0" smtClean="0"/>
              <a:t>квантовании по уровню. </a:t>
            </a:r>
            <a:r>
              <a:rPr lang="ru-RU" sz="2800" b="1" dirty="0"/>
              <a:t>В процессе дискретизации через </a:t>
            </a:r>
            <a:r>
              <a:rPr lang="ru-RU" sz="2800" b="1" dirty="0" smtClean="0"/>
              <a:t>определенные интервалы </a:t>
            </a:r>
            <a:r>
              <a:rPr lang="ru-RU" sz="2800" b="1" dirty="0"/>
              <a:t>времени измеряются мгновенные </a:t>
            </a:r>
            <a:r>
              <a:rPr lang="ru-RU" sz="2800" b="1" dirty="0" smtClean="0"/>
              <a:t>значения непрерывного </a:t>
            </a:r>
            <a:r>
              <a:rPr lang="ru-RU" sz="2800" b="1" dirty="0"/>
              <a:t>сигнала</a:t>
            </a:r>
            <a:r>
              <a:rPr lang="ru-RU" sz="2800" b="1" dirty="0" smtClean="0"/>
              <a:t>.</a:t>
            </a:r>
          </a:p>
          <a:p>
            <a:pPr marL="0" indent="0" algn="just">
              <a:buNone/>
            </a:pPr>
            <a:endParaRPr lang="ru-RU" sz="2800" b="1" dirty="0"/>
          </a:p>
          <a:p>
            <a:pPr marL="0" indent="0" algn="just">
              <a:buNone/>
            </a:pPr>
            <a:r>
              <a:rPr lang="ru-RU" sz="2800" b="1" dirty="0"/>
              <a:t>Суть операции квантования состоит в создании </a:t>
            </a:r>
            <a:r>
              <a:rPr lang="ru-RU" sz="2800" b="1" dirty="0" smtClean="0"/>
              <a:t>множества уровней</a:t>
            </a:r>
            <a:r>
              <a:rPr lang="ru-RU" sz="2800" b="1" dirty="0"/>
              <a:t>, смещенных относительно друг друга на величину </a:t>
            </a:r>
            <a:r>
              <a:rPr lang="ru-RU" sz="2800" b="1" dirty="0" smtClean="0"/>
              <a:t>шага квантования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243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ru-RU" b="1" dirty="0" smtClean="0"/>
              <a:t>ЭВМ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i="1" dirty="0">
                <a:solidFill>
                  <a:srgbClr val="FF0000"/>
                </a:solidFill>
              </a:rPr>
              <a:t>Электронная вычислительная машина</a:t>
            </a:r>
            <a:r>
              <a:rPr lang="ru-RU" sz="2800" b="1" dirty="0">
                <a:solidFill>
                  <a:srgbClr val="FF0000"/>
                </a:solidFill>
              </a:rPr>
              <a:t> (ЭВМ</a:t>
            </a:r>
            <a:r>
              <a:rPr lang="ru-RU" sz="2800" b="1" dirty="0"/>
              <a:t>) – это комплекс технических средств, предназначенных для автоматической обработки информации в процессе вычислительных и информационных задач.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ЭВМ </a:t>
            </a:r>
            <a:r>
              <a:rPr lang="ru-RU" dirty="0"/>
              <a:t>классифицируются по ряду признаков:</a:t>
            </a:r>
          </a:p>
          <a:p>
            <a:pPr lvl="0"/>
            <a:r>
              <a:rPr lang="ru-RU" dirty="0"/>
              <a:t>по этапам создания и элементной базе </a:t>
            </a:r>
            <a:r>
              <a:rPr lang="ru-RU" dirty="0" smtClean="0"/>
              <a:t>(поколения ЭВМ);</a:t>
            </a:r>
            <a:endParaRPr lang="ru-RU" dirty="0"/>
          </a:p>
          <a:p>
            <a:pPr lvl="0"/>
            <a:r>
              <a:rPr lang="ru-RU" dirty="0"/>
              <a:t>по назначению;</a:t>
            </a:r>
          </a:p>
          <a:p>
            <a:pPr lvl="0"/>
            <a:r>
              <a:rPr lang="ru-RU" dirty="0"/>
              <a:t>по способу организации вычислительного процесса;</a:t>
            </a:r>
          </a:p>
          <a:p>
            <a:pPr lvl="0"/>
            <a:r>
              <a:rPr lang="ru-RU" dirty="0"/>
              <a:t>по размерам и вычислительным мощностям;</a:t>
            </a:r>
          </a:p>
          <a:p>
            <a:pPr lvl="0"/>
            <a:r>
              <a:rPr lang="ru-RU" dirty="0"/>
              <a:t>по функциональным возможностям и т.д</a:t>
            </a:r>
            <a:r>
              <a:rPr lang="ru-RU" b="1" dirty="0"/>
              <a:t>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307070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Назначения ЭВМ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b="1" dirty="0" smtClean="0"/>
              <a:t>универсальные </a:t>
            </a:r>
            <a:r>
              <a:rPr lang="ru-RU" sz="3200" b="1" dirty="0"/>
              <a:t>или общего назначения</a:t>
            </a:r>
            <a:r>
              <a:rPr lang="ru-RU" sz="3200" b="1" dirty="0" smtClean="0"/>
              <a:t>;</a:t>
            </a:r>
          </a:p>
          <a:p>
            <a:pPr lvl="0"/>
            <a:endParaRPr lang="ru-RU" sz="3200" b="1" dirty="0"/>
          </a:p>
          <a:p>
            <a:pPr lvl="0"/>
            <a:r>
              <a:rPr lang="ru-RU" sz="3200" b="1" dirty="0"/>
              <a:t>проблемно-ориентированные</a:t>
            </a:r>
            <a:r>
              <a:rPr lang="ru-RU" sz="3200" b="1" dirty="0" smtClean="0"/>
              <a:t>;</a:t>
            </a:r>
          </a:p>
          <a:p>
            <a:pPr lvl="0"/>
            <a:endParaRPr lang="ru-RU" sz="3200" b="1" dirty="0"/>
          </a:p>
          <a:p>
            <a:r>
              <a:rPr lang="ru-RU" sz="3200" b="1" dirty="0"/>
              <a:t>специализированные.</a:t>
            </a:r>
          </a:p>
        </p:txBody>
      </p:sp>
    </p:spTree>
    <p:extLst>
      <p:ext uri="{BB962C8B-B14F-4D97-AF65-F5344CB8AC3E}">
        <p14:creationId xmlns:p14="http://schemas.microsoft.com/office/powerpoint/2010/main" val="18094824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b="1" dirty="0" smtClean="0"/>
              <a:t>Универсальные ЭВМ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Универсальные ЭВМ предназначены для решения самых различных инженерно-технических, экономических, математических и других задач</a:t>
            </a:r>
            <a:r>
              <a:rPr lang="ru-RU" b="1" dirty="0" smtClean="0"/>
              <a:t>,  </a:t>
            </a:r>
            <a:r>
              <a:rPr lang="ru-RU" b="1" dirty="0"/>
              <a:t>отличающихся сложностью алгоритмов и большим объемом обрабатываемых данных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Они широко используются в ВЦ коллективного пользования и других мощных вычислительных комплексах. </a:t>
            </a:r>
          </a:p>
        </p:txBody>
      </p:sp>
    </p:spTree>
    <p:extLst>
      <p:ext uri="{BB962C8B-B14F-4D97-AF65-F5344CB8AC3E}">
        <p14:creationId xmlns:p14="http://schemas.microsoft.com/office/powerpoint/2010/main" val="442522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ru-RU" b="1" dirty="0" smtClean="0"/>
              <a:t>Признаки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472608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высокая </a:t>
            </a:r>
            <a:r>
              <a:rPr lang="ru-RU" b="1" dirty="0"/>
              <a:t>производительность;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/>
              <a:t>разнообразие форм обрабатываемых данных </a:t>
            </a:r>
            <a:r>
              <a:rPr lang="ru-RU" dirty="0"/>
              <a:t>(двоичные, десятичные, символьных, при большом диапазоне их изменения и высокой точности их представления);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/>
              <a:t>обширный набор выполняемых </a:t>
            </a:r>
            <a:r>
              <a:rPr lang="ru-RU" b="1" dirty="0" smtClean="0"/>
              <a:t>операций;</a:t>
            </a:r>
            <a:endParaRPr lang="ru-RU" b="1" dirty="0"/>
          </a:p>
          <a:p>
            <a:pPr marL="514350" lvl="0" indent="-514350">
              <a:buFont typeface="+mj-lt"/>
              <a:buAutoNum type="arabicPeriod"/>
            </a:pPr>
            <a:r>
              <a:rPr lang="ru-RU" b="1" dirty="0"/>
              <a:t>большая емкость оперативной памяти;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развитая организация системы ввода-вывода </a:t>
            </a:r>
            <a:r>
              <a:rPr lang="ru-RU" b="1" dirty="0" smtClean="0"/>
              <a:t>информации.</a:t>
            </a:r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558406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363241" cy="404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3954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91" y="404664"/>
            <a:ext cx="917454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964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772816"/>
            <a:ext cx="8568952" cy="47525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Агрегаты компьютера</a:t>
            </a:r>
            <a:r>
              <a:rPr lang="ru-RU" sz="3200" b="1" dirty="0" smtClean="0"/>
              <a:t> включают </a:t>
            </a:r>
            <a:r>
              <a:rPr lang="ru-RU" sz="3200" b="1" dirty="0"/>
              <a:t>в свой состав </a:t>
            </a:r>
            <a:r>
              <a:rPr lang="ru-RU" sz="3200" b="1" dirty="0" smtClean="0"/>
              <a:t>логические элементы </a:t>
            </a:r>
            <a:r>
              <a:rPr lang="ru-RU" sz="3200" b="1" dirty="0"/>
              <a:t>и узлы, </a:t>
            </a:r>
            <a:r>
              <a:rPr lang="ru-RU" sz="3200" b="1" dirty="0" smtClean="0"/>
              <a:t> используемые </a:t>
            </a:r>
            <a:r>
              <a:rPr lang="ru-RU" sz="3200" b="1" dirty="0"/>
              <a:t>для хранения информации</a:t>
            </a:r>
            <a:r>
              <a:rPr lang="ru-RU" sz="3200" b="1" dirty="0" smtClean="0"/>
              <a:t>, ее </a:t>
            </a:r>
            <a:r>
              <a:rPr lang="ru-RU" sz="3200" b="1" dirty="0"/>
              <a:t>обработки и управления этими процессами</a:t>
            </a:r>
            <a:r>
              <a:rPr lang="ru-RU" sz="3200" b="1" dirty="0" smtClean="0"/>
              <a:t>.</a:t>
            </a:r>
          </a:p>
          <a:p>
            <a:pPr marL="0" indent="0" algn="just">
              <a:buNone/>
            </a:pPr>
            <a:endParaRPr lang="ru-RU" sz="3200" b="1" dirty="0"/>
          </a:p>
          <a:p>
            <a:pPr marL="0" indent="0" algn="just">
              <a:buNone/>
            </a:pPr>
            <a:r>
              <a:rPr lang="ru-RU" sz="3200" b="1" dirty="0" smtClean="0"/>
              <a:t>Агрегаты: Жесткий диск, Оперативная память, процессор …</a:t>
            </a:r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Функциональные блоки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(</a:t>
            </a:r>
            <a:r>
              <a:rPr lang="ru-RU" b="1" i="1" dirty="0"/>
              <a:t>агрегаты, устройства)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36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businessman.ru/static/img/n/1/2/8/4/5/5/i/1284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9551"/>
            <a:ext cx="9304215" cy="668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2795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82022"/>
            <a:ext cx="9625045" cy="692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87286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8" y="0"/>
            <a:ext cx="89272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2117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Проблемно-ориентированные ЭВМ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058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Проблемно-ориентированные ЭВМ </a:t>
            </a:r>
            <a:r>
              <a:rPr lang="ru-RU" b="1" dirty="0">
                <a:solidFill>
                  <a:srgbClr val="FF0000"/>
                </a:solidFill>
              </a:rPr>
              <a:t>предназначены для решения </a:t>
            </a:r>
            <a:r>
              <a:rPr lang="ru-RU" b="1" dirty="0" smtClean="0">
                <a:solidFill>
                  <a:srgbClr val="FF0000"/>
                </a:solidFill>
              </a:rPr>
              <a:t>узкого </a:t>
            </a:r>
            <a:r>
              <a:rPr lang="ru-RU" b="1" dirty="0">
                <a:solidFill>
                  <a:srgbClr val="FF0000"/>
                </a:solidFill>
              </a:rPr>
              <a:t>круга задач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smtClean="0"/>
              <a:t>связанных</a:t>
            </a:r>
            <a:r>
              <a:rPr lang="ru-RU" dirty="0"/>
              <a:t>, как правило, с управлением технологическими объектами; регистрацией, накоплением и обработкой относительно небольших объемов данных; выполнением расчетов по сравнительно несложным алгоритмам. </a:t>
            </a:r>
            <a:endParaRPr lang="ru-RU" dirty="0" smtClean="0"/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b="1" dirty="0"/>
              <a:t>Проблемно-ориентированные ЭВМ</a:t>
            </a:r>
            <a:r>
              <a:rPr lang="ru-RU" b="1" dirty="0" smtClean="0"/>
              <a:t> </a:t>
            </a:r>
            <a:r>
              <a:rPr lang="ru-RU" b="1" dirty="0"/>
              <a:t>обладают ограниченными, по сравнению с универсальными ВМ, аппаратными и программными ресурсами.</a:t>
            </a:r>
          </a:p>
          <a:p>
            <a:pPr algn="just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6088938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7198"/>
            <a:ext cx="8679244" cy="659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33249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https://retrotexnika.ru/img/kompyuter/setu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21" y="160339"/>
            <a:ext cx="9403553" cy="6509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821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00035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33201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b="1" dirty="0"/>
              <a:t>Специализированные ВМ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/>
              <a:t>Специализированные ВМ предназначены для решения </a:t>
            </a:r>
            <a:r>
              <a:rPr lang="ru-RU" b="1" dirty="0">
                <a:solidFill>
                  <a:srgbClr val="FF0000"/>
                </a:solidFill>
              </a:rPr>
              <a:t>определенного узкого круга задач </a:t>
            </a:r>
            <a:r>
              <a:rPr lang="ru-RU" b="1" dirty="0"/>
              <a:t>или реализации строго определенной группы функций. </a:t>
            </a:r>
            <a:endParaRPr lang="ru-RU" b="1" dirty="0" smtClean="0"/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b="1" dirty="0" smtClean="0"/>
              <a:t>Такая </a:t>
            </a:r>
            <a:r>
              <a:rPr lang="ru-RU" b="1" dirty="0"/>
              <a:t>узкая ориентация ВМ позволяет четко специализировать их структуру, существенно снизить их сложность и стоимость при сохранении высокой производительности и надежности работы.</a:t>
            </a:r>
          </a:p>
          <a:p>
            <a:pPr algn="just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4995965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elepromsys.ru/images/products/spevm_bl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347" y="404664"/>
            <a:ext cx="9677875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44082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6" y="116632"/>
            <a:ext cx="9002988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599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06496"/>
            <a:ext cx="8640959" cy="44588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/>
              <a:t>Для сопряжения агрегатов применяются интерфейсы и шины. Они соединяют агрегаты друг с другом и с  </a:t>
            </a:r>
            <a:r>
              <a:rPr lang="ru-RU" sz="2800" b="1" dirty="0"/>
              <a:t>внешними </a:t>
            </a:r>
            <a:r>
              <a:rPr lang="ru-RU" sz="2800" b="1" dirty="0" smtClean="0"/>
              <a:t>устройствами.</a:t>
            </a:r>
          </a:p>
          <a:p>
            <a:pPr marL="0" indent="0" algn="just">
              <a:buNone/>
            </a:pPr>
            <a:endParaRPr lang="ru-RU" sz="2800" b="1" dirty="0"/>
          </a:p>
          <a:p>
            <a:pPr marL="0" indent="0" algn="just">
              <a:buNone/>
            </a:pPr>
            <a:r>
              <a:rPr lang="ru-RU" sz="2800" b="1" dirty="0"/>
              <a:t>Интерфейс представляет собой </a:t>
            </a:r>
            <a:r>
              <a:rPr lang="ru-RU" sz="2800" b="1" dirty="0">
                <a:solidFill>
                  <a:srgbClr val="FF0000"/>
                </a:solidFill>
              </a:rPr>
              <a:t>совокупность коммутаторов, линий, </a:t>
            </a:r>
            <a:r>
              <a:rPr lang="ru-RU" sz="2800" b="1" dirty="0"/>
              <a:t>сигналов, электронных схем и алгоритмов (протоколов), предназначенную для осуществления обмена информацией между устройствами</a:t>
            </a:r>
            <a:endParaRPr lang="ru-RU" sz="2800" b="1" dirty="0" smtClean="0"/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Интерфейсы и шины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0022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1.bp.blogspot.com/-HWSGbRYVi64/XBH2usvu6XI/AAAAAAAAACU/mwrhHykvnxwQ8ez_IunqsmhWyhD7zinvwCEwYBhgL/s1600/thumb_cellcube1.pn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95"/>
            <a:ext cx="8134350" cy="622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37851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04775"/>
            <a:ext cx="7143750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05820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75078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Сферы применения и методы использования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ЭВМ </a:t>
            </a:r>
            <a:r>
              <a:rPr lang="ru-RU" dirty="0" smtClean="0"/>
              <a:t>можно разделить </a:t>
            </a:r>
            <a:r>
              <a:rPr lang="ru-RU" dirty="0"/>
              <a:t>на следующие </a:t>
            </a:r>
            <a:r>
              <a:rPr lang="ru-RU" dirty="0" smtClean="0"/>
              <a:t>группы: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4863"/>
            <a:ext cx="9001000" cy="423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15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2344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5400" b="1" i="1" dirty="0">
                <a:solidFill>
                  <a:srgbClr val="FF0000"/>
                </a:solidFill>
              </a:rPr>
              <a:t>С у п е р к о м п ь ю т е </a:t>
            </a:r>
            <a:r>
              <a:rPr lang="ru-RU" sz="5400" b="1" i="1" dirty="0" smtClean="0">
                <a:solidFill>
                  <a:srgbClr val="FF0000"/>
                </a:solidFill>
              </a:rPr>
              <a:t>р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1845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dirty="0" smtClean="0"/>
              <a:t>предназначен для высокоскоростного </a:t>
            </a:r>
            <a:r>
              <a:rPr lang="ru-RU" sz="3200" b="1" dirty="0"/>
              <a:t>выполнения прикладных процессов. </a:t>
            </a:r>
            <a:endParaRPr lang="ru-RU" sz="3200" b="1" dirty="0" smtClean="0"/>
          </a:p>
          <a:p>
            <a:pPr marL="0" indent="0" algn="just">
              <a:buNone/>
            </a:pPr>
            <a:r>
              <a:rPr lang="ru-RU" sz="2000" dirty="0" smtClean="0"/>
              <a:t>В </a:t>
            </a:r>
            <a:r>
              <a:rPr lang="ru-RU" sz="2000" b="1" dirty="0">
                <a:solidFill>
                  <a:srgbClr val="FF0000"/>
                </a:solidFill>
              </a:rPr>
              <a:t>1976 </a:t>
            </a:r>
            <a:r>
              <a:rPr lang="ru-RU" sz="2000" b="1" dirty="0" smtClean="0">
                <a:solidFill>
                  <a:srgbClr val="FF0000"/>
                </a:solidFill>
              </a:rPr>
              <a:t>г. </a:t>
            </a:r>
            <a:r>
              <a:rPr lang="ru-RU" sz="2000" dirty="0" smtClean="0"/>
              <a:t>корпорация </a:t>
            </a:r>
            <a:r>
              <a:rPr lang="ru-RU" sz="2000" dirty="0" err="1"/>
              <a:t>Cray</a:t>
            </a:r>
            <a:r>
              <a:rPr lang="ru-RU" sz="2000" dirty="0"/>
              <a:t> </a:t>
            </a:r>
            <a:r>
              <a:rPr lang="ru-RU" sz="2000" dirty="0" err="1"/>
              <a:t>Research</a:t>
            </a:r>
            <a:r>
              <a:rPr lang="ru-RU" sz="2000" dirty="0"/>
              <a:t> изготовила первый </a:t>
            </a:r>
            <a:r>
              <a:rPr lang="ru-RU" sz="2000" dirty="0" smtClean="0"/>
              <a:t>сверхбыстродействующий компьютер</a:t>
            </a:r>
            <a:r>
              <a:rPr lang="ru-RU" sz="2000" dirty="0"/>
              <a:t>, давая начало новому классу компьютеров</a:t>
            </a:r>
            <a:r>
              <a:rPr lang="ru-RU" sz="2000" dirty="0" smtClean="0"/>
              <a:t>. Первоначально </a:t>
            </a:r>
            <a:r>
              <a:rPr lang="ru-RU" sz="2000" dirty="0" err="1"/>
              <a:t>Cray</a:t>
            </a:r>
            <a:r>
              <a:rPr lang="ru-RU" sz="2000" dirty="0"/>
              <a:t> </a:t>
            </a:r>
            <a:r>
              <a:rPr lang="ru-RU" sz="2000" dirty="0" err="1"/>
              <a:t>Research</a:t>
            </a:r>
            <a:r>
              <a:rPr lang="ru-RU" sz="2000" dirty="0"/>
              <a:t> предполагала, что потребность </a:t>
            </a:r>
            <a:r>
              <a:rPr lang="ru-RU" sz="2000" dirty="0" smtClean="0"/>
              <a:t>в таких </a:t>
            </a:r>
            <a:r>
              <a:rPr lang="ru-RU" sz="2000" dirty="0"/>
              <a:t>компьютерах будет небольшой, однако она </a:t>
            </a:r>
            <a:r>
              <a:rPr lang="ru-RU" sz="2000" dirty="0" smtClean="0"/>
              <a:t>увеличивается и </a:t>
            </a:r>
            <a:r>
              <a:rPr lang="ru-RU" sz="2000" dirty="0"/>
              <a:t>особенно в последние годы</a:t>
            </a:r>
            <a:r>
              <a:rPr lang="ru-RU" sz="2000" dirty="0" smtClean="0"/>
              <a:t>.</a:t>
            </a:r>
          </a:p>
          <a:p>
            <a:pPr marL="0" indent="0" algn="just">
              <a:buNone/>
            </a:pPr>
            <a:r>
              <a:rPr lang="ru-RU" sz="2400" dirty="0"/>
              <a:t>Внедрение суперкомпьютеров долго сдерживалось </a:t>
            </a:r>
            <a:r>
              <a:rPr lang="ru-RU" sz="2400" dirty="0" smtClean="0"/>
              <a:t>отсутствием развитого ПО. </a:t>
            </a:r>
            <a:endParaRPr lang="en-US" sz="2400" dirty="0" smtClean="0"/>
          </a:p>
          <a:p>
            <a:pPr marL="0" indent="0" algn="just">
              <a:buNone/>
            </a:pPr>
            <a:r>
              <a:rPr lang="ru-RU" sz="2400" dirty="0" smtClean="0"/>
              <a:t>В </a:t>
            </a:r>
            <a:r>
              <a:rPr lang="ru-RU" sz="2400" dirty="0"/>
              <a:t>настоящее время </a:t>
            </a:r>
            <a:r>
              <a:rPr lang="ru-RU" sz="2400" dirty="0" smtClean="0"/>
              <a:t>ситуация изменяется</a:t>
            </a:r>
            <a:r>
              <a:rPr lang="ru-RU" sz="2400" dirty="0"/>
              <a:t>, появились языки, предназначенные для </a:t>
            </a:r>
            <a:r>
              <a:rPr lang="ru-RU" sz="2400" dirty="0" smtClean="0"/>
              <a:t>параллельной обработки</a:t>
            </a:r>
            <a:r>
              <a:rPr lang="ru-RU" sz="2400" dirty="0"/>
              <a:t>, все больше предлагается </a:t>
            </a:r>
            <a:r>
              <a:rPr lang="ru-RU" sz="2400" dirty="0" smtClean="0"/>
              <a:t>эффективных </a:t>
            </a:r>
            <a:r>
              <a:rPr lang="ru-RU" sz="2400" dirty="0"/>
              <a:t>операционных систем. Суперкомпьютеры выпускаются </a:t>
            </a:r>
            <a:r>
              <a:rPr lang="ru-RU" sz="2400" dirty="0" smtClean="0"/>
              <a:t>значительным  числом </a:t>
            </a:r>
            <a:r>
              <a:rPr lang="ru-RU" sz="2400" dirty="0"/>
              <a:t>фирм.</a:t>
            </a:r>
          </a:p>
        </p:txBody>
      </p:sp>
    </p:spTree>
    <p:extLst>
      <p:ext uri="{BB962C8B-B14F-4D97-AF65-F5344CB8AC3E}">
        <p14:creationId xmlns:p14="http://schemas.microsoft.com/office/powerpoint/2010/main" val="13406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СуперКомпьютеры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32856"/>
            <a:ext cx="6775400" cy="4241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76200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1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Базовый компьютер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49118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i="1" dirty="0">
                <a:solidFill>
                  <a:srgbClr val="FF0000"/>
                </a:solidFill>
              </a:rPr>
              <a:t>Б а з о в ы й </a:t>
            </a:r>
            <a:r>
              <a:rPr lang="ru-RU" b="1" i="1" dirty="0" smtClean="0">
                <a:solidFill>
                  <a:srgbClr val="FF0000"/>
                </a:solidFill>
              </a:rPr>
              <a:t>(б </a:t>
            </a:r>
            <a:r>
              <a:rPr lang="ru-RU" b="1" i="1" dirty="0">
                <a:solidFill>
                  <a:srgbClr val="FF0000"/>
                </a:solidFill>
              </a:rPr>
              <a:t>о </a:t>
            </a:r>
            <a:r>
              <a:rPr lang="ru-RU" b="1" i="1" dirty="0" smtClean="0">
                <a:solidFill>
                  <a:srgbClr val="FF0000"/>
                </a:solidFill>
              </a:rPr>
              <a:t>л ь ш о </a:t>
            </a:r>
            <a:r>
              <a:rPr lang="ru-RU" b="1" i="1" dirty="0">
                <a:solidFill>
                  <a:srgbClr val="FF0000"/>
                </a:solidFill>
              </a:rPr>
              <a:t>й) к о м п ь ю т е р </a:t>
            </a:r>
            <a:r>
              <a:rPr lang="ru-RU" b="1" dirty="0">
                <a:solidFill>
                  <a:srgbClr val="FF0000"/>
                </a:solidFill>
              </a:rPr>
              <a:t>— </a:t>
            </a:r>
            <a:r>
              <a:rPr lang="ru-RU" b="1" i="1" dirty="0" err="1" smtClean="0">
                <a:solidFill>
                  <a:srgbClr val="FF0000"/>
                </a:solidFill>
              </a:rPr>
              <a:t>mainframe</a:t>
            </a:r>
            <a:r>
              <a:rPr lang="ru-RU" b="1" i="1" dirty="0" smtClean="0">
                <a:solidFill>
                  <a:srgbClr val="FF0000"/>
                </a:solidFill>
              </a:rPr>
              <a:t>  </a:t>
            </a:r>
          </a:p>
          <a:p>
            <a:pPr marL="0" indent="0" algn="just">
              <a:buNone/>
            </a:pPr>
            <a:r>
              <a:rPr lang="ru-RU" b="1" dirty="0" smtClean="0"/>
              <a:t>основной </a:t>
            </a:r>
            <a:r>
              <a:rPr lang="ru-RU" b="1" dirty="0"/>
              <a:t>тип компьютера, используемый в больших </a:t>
            </a:r>
            <a:r>
              <a:rPr lang="ru-RU" b="1" dirty="0" smtClean="0"/>
              <a:t>информационных сетях</a:t>
            </a:r>
            <a:r>
              <a:rPr lang="ru-RU" b="1" dirty="0"/>
              <a:t>, работает с большой скоростью и по </a:t>
            </a:r>
            <a:r>
              <a:rPr lang="ru-RU" b="1" dirty="0" smtClean="0"/>
              <a:t>производительности уступает </a:t>
            </a:r>
            <a:r>
              <a:rPr lang="ru-RU" b="1" dirty="0"/>
              <a:t>суперкомпьютеру, но охватывает более </a:t>
            </a:r>
            <a:r>
              <a:rPr lang="ru-RU" b="1" dirty="0" smtClean="0"/>
              <a:t>широкий круг </a:t>
            </a:r>
            <a:r>
              <a:rPr lang="ru-RU" b="1" dirty="0"/>
              <a:t>решаемых задач. </a:t>
            </a:r>
            <a:endParaRPr lang="ru-RU" b="1" dirty="0" smtClean="0"/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dirty="0" smtClean="0"/>
              <a:t>Превосходит мини-компьютер </a:t>
            </a:r>
            <a:r>
              <a:rPr lang="ru-RU" dirty="0"/>
              <a:t>по скорости работы и сложности </a:t>
            </a:r>
            <a:r>
              <a:rPr lang="ru-RU" dirty="0" smtClean="0"/>
              <a:t>выполняемых прикладных </a:t>
            </a:r>
            <a:r>
              <a:rPr lang="ru-RU" dirty="0"/>
              <a:t>процессов. </a:t>
            </a:r>
            <a:endParaRPr lang="ru-RU" dirty="0" smtClean="0"/>
          </a:p>
          <a:p>
            <a:pPr marL="0" indent="0" algn="just">
              <a:buNone/>
            </a:pPr>
            <a:r>
              <a:rPr lang="ru-RU" b="1" dirty="0" smtClean="0"/>
              <a:t>Базовый </a:t>
            </a:r>
            <a:r>
              <a:rPr lang="ru-RU" b="1" dirty="0"/>
              <a:t>компьютер обладает </a:t>
            </a:r>
            <a:r>
              <a:rPr lang="ru-RU" b="1" dirty="0" smtClean="0"/>
              <a:t>относительно большой </a:t>
            </a:r>
            <a:r>
              <a:rPr lang="ru-RU" b="1" dirty="0"/>
              <a:t>оперативной памятью и предоставляет </a:t>
            </a:r>
            <a:r>
              <a:rPr lang="ru-RU" b="1" dirty="0" smtClean="0"/>
              <a:t>свои  ресурсы </a:t>
            </a:r>
            <a:r>
              <a:rPr lang="ru-RU" b="1" dirty="0"/>
              <a:t>через коммуникационную сеть большому числу пользователей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297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Базовый ком</a:t>
            </a:r>
            <a:r>
              <a:rPr lang="ru-RU" dirty="0"/>
              <a:t>п</a:t>
            </a:r>
            <a:r>
              <a:rPr lang="ru-RU" dirty="0" smtClean="0"/>
              <a:t>ьютер (</a:t>
            </a:r>
            <a:r>
              <a:rPr lang="en-US" dirty="0" err="1" smtClean="0"/>
              <a:t>MainFrame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281" y="1935163"/>
            <a:ext cx="4389437" cy="4389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784" y="1529586"/>
            <a:ext cx="4168408" cy="521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5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/>
              <a:t>Мини компьютер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3100" b="1" i="1" dirty="0">
                <a:solidFill>
                  <a:srgbClr val="FF0000"/>
                </a:solidFill>
              </a:rPr>
              <a:t>М и н и - к о м п ь ю т е р </a:t>
            </a:r>
            <a:r>
              <a:rPr lang="ru-RU" sz="3100" b="1" i="1" dirty="0" smtClean="0">
                <a:solidFill>
                  <a:srgbClr val="FF0000"/>
                </a:solidFill>
              </a:rPr>
              <a:t>(m </a:t>
            </a:r>
            <a:r>
              <a:rPr lang="ru-RU" sz="3100" b="1" i="1" dirty="0">
                <a:solidFill>
                  <a:srgbClr val="FF0000"/>
                </a:solidFill>
              </a:rPr>
              <a:t>i n i c o m p u t e </a:t>
            </a:r>
            <a:r>
              <a:rPr lang="ru-RU" sz="3100" b="1" i="1" dirty="0" smtClean="0">
                <a:solidFill>
                  <a:srgbClr val="FF0000"/>
                </a:solidFill>
              </a:rPr>
              <a:t>r)</a:t>
            </a:r>
            <a:r>
              <a:rPr lang="ru-RU" sz="3100" b="1" i="1" dirty="0" smtClean="0"/>
              <a:t> </a:t>
            </a:r>
            <a:r>
              <a:rPr lang="ru-RU" sz="3100" b="1" dirty="0"/>
              <a:t>— </a:t>
            </a:r>
            <a:endParaRPr lang="ru-RU" sz="3100" b="1" dirty="0" smtClean="0"/>
          </a:p>
          <a:p>
            <a:pPr marL="0" indent="0" algn="just">
              <a:buNone/>
            </a:pPr>
            <a:r>
              <a:rPr lang="ru-RU" sz="3100" b="1" dirty="0" smtClean="0"/>
              <a:t>компьютер с  ограниченными возможностями </a:t>
            </a:r>
            <a:r>
              <a:rPr lang="ru-RU" sz="3100" b="1" dirty="0"/>
              <a:t>обработки данных</a:t>
            </a:r>
            <a:r>
              <a:rPr lang="ru-RU" sz="3100" b="1" dirty="0" smtClean="0"/>
              <a:t>. </a:t>
            </a:r>
          </a:p>
          <a:p>
            <a:pPr marL="0" indent="0" algn="just">
              <a:buNone/>
            </a:pPr>
            <a:r>
              <a:rPr lang="ru-RU" dirty="0" smtClean="0"/>
              <a:t>Термин</a:t>
            </a:r>
            <a:r>
              <a:rPr lang="ru-RU" dirty="0"/>
              <a:t>, распространённый в 1960—1980-х годах</a:t>
            </a:r>
            <a:endParaRPr lang="ru-RU" b="1" dirty="0" smtClean="0"/>
          </a:p>
          <a:p>
            <a:pPr marL="0" indent="0" algn="just">
              <a:buNone/>
            </a:pPr>
            <a:endParaRPr lang="ru-RU" sz="3100" b="1" dirty="0" smtClean="0"/>
          </a:p>
          <a:p>
            <a:pPr marL="0" indent="0" algn="just">
              <a:buNone/>
            </a:pPr>
            <a:r>
              <a:rPr lang="ru-RU" sz="3100" b="1" dirty="0" smtClean="0"/>
              <a:t>По сравнению с </a:t>
            </a:r>
            <a:r>
              <a:rPr lang="ru-RU" sz="3100" b="1" dirty="0"/>
              <a:t>базовым компьютером мини-компьютер </a:t>
            </a:r>
            <a:r>
              <a:rPr lang="ru-RU" sz="3100" b="1" dirty="0" smtClean="0"/>
              <a:t>имеет </a:t>
            </a:r>
            <a:r>
              <a:rPr lang="ru-RU" sz="3100" b="1" dirty="0"/>
              <a:t>ограниченную оперативную </a:t>
            </a:r>
            <a:r>
              <a:rPr lang="ru-RU" sz="3100" b="1" dirty="0" smtClean="0"/>
              <a:t>память и </a:t>
            </a:r>
            <a:r>
              <a:rPr lang="ru-RU" sz="3100" b="1" dirty="0"/>
              <a:t>относительно небольшое быстродействие</a:t>
            </a:r>
            <a:r>
              <a:rPr lang="ru-RU" sz="3100" b="1" dirty="0" smtClean="0"/>
              <a:t>.</a:t>
            </a:r>
            <a:endParaRPr lang="en-US" sz="3100" b="1" dirty="0" smtClean="0"/>
          </a:p>
          <a:p>
            <a:pPr marL="0" indent="0" algn="just">
              <a:buNone/>
            </a:pPr>
            <a:endParaRPr lang="en-US" b="1" dirty="0"/>
          </a:p>
          <a:p>
            <a:pPr marL="0" indent="0" algn="just">
              <a:buNone/>
            </a:pPr>
            <a:r>
              <a:rPr lang="ru-RU" dirty="0" smtClean="0"/>
              <a:t>Мини-компьютер имеет небольшую </a:t>
            </a:r>
            <a:r>
              <a:rPr lang="ru-RU" dirty="0"/>
              <a:t>стоимость, размеры и </a:t>
            </a:r>
            <a:r>
              <a:rPr lang="ru-RU" dirty="0" smtClean="0"/>
              <a:t>прост </a:t>
            </a:r>
            <a:r>
              <a:rPr lang="ru-RU" dirty="0"/>
              <a:t>в эксплуатации. </a:t>
            </a:r>
            <a:r>
              <a:rPr lang="ru-RU" dirty="0" smtClean="0"/>
              <a:t>Термин «</a:t>
            </a:r>
            <a:r>
              <a:rPr lang="ru-RU" dirty="0"/>
              <a:t>мини-компьютер» появился тогда, когда не было </a:t>
            </a:r>
            <a:r>
              <a:rPr lang="ru-RU" dirty="0" smtClean="0"/>
              <a:t>персональных компьютеров</a:t>
            </a:r>
            <a:r>
              <a:rPr lang="ru-RU" dirty="0"/>
              <a:t>. Теперь же существуют такие </a:t>
            </a:r>
            <a:r>
              <a:rPr lang="ru-RU" dirty="0" smtClean="0"/>
              <a:t>персональные компьютеры</a:t>
            </a:r>
            <a:r>
              <a:rPr lang="ru-RU" dirty="0"/>
              <a:t>, которые превосходят даже базовые </a:t>
            </a:r>
            <a:r>
              <a:rPr lang="ru-RU" dirty="0" smtClean="0"/>
              <a:t>компьютеры восьмидесятых </a:t>
            </a:r>
            <a:r>
              <a:rPr lang="ru-RU" dirty="0"/>
              <a:t>годов. Поэтому рассматриваемый </a:t>
            </a:r>
            <a:r>
              <a:rPr lang="ru-RU" dirty="0" smtClean="0"/>
              <a:t>термин применяется </a:t>
            </a:r>
            <a:r>
              <a:rPr lang="ru-RU" dirty="0"/>
              <a:t>все реже, уступая понятиям </a:t>
            </a:r>
            <a:r>
              <a:rPr lang="ru-RU" b="1" i="1" dirty="0"/>
              <a:t>рабочая станция </a:t>
            </a:r>
            <a:r>
              <a:rPr lang="ru-RU" dirty="0"/>
              <a:t>и </a:t>
            </a:r>
            <a:r>
              <a:rPr lang="ru-RU" b="1" i="1" dirty="0" smtClean="0"/>
              <a:t>персональный компьютер</a:t>
            </a:r>
            <a:r>
              <a:rPr lang="ru-RU" b="1" i="1" dirty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561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Мини компьютер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35981"/>
            <a:ext cx="6096000" cy="39878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70333"/>
            <a:ext cx="5589388" cy="422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6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kv\OneDrive\Предметы\Технические средства информатизации\Шина компьюте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16632"/>
            <a:ext cx="9180513" cy="626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72315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ru-RU" dirty="0" smtClean="0"/>
              <a:t>Рабочая станция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i="1" dirty="0">
                <a:solidFill>
                  <a:srgbClr val="FF0000"/>
                </a:solidFill>
              </a:rPr>
              <a:t>Р а б о ч а </a:t>
            </a:r>
            <a:r>
              <a:rPr lang="ru-RU" i="1" dirty="0" smtClean="0">
                <a:solidFill>
                  <a:srgbClr val="FF0000"/>
                </a:solidFill>
              </a:rPr>
              <a:t>я   с т </a:t>
            </a:r>
            <a:r>
              <a:rPr lang="ru-RU" i="1" dirty="0">
                <a:solidFill>
                  <a:srgbClr val="FF0000"/>
                </a:solidFill>
              </a:rPr>
              <a:t>а н ц и я </a:t>
            </a:r>
            <a:r>
              <a:rPr lang="ru-RU" dirty="0" smtClean="0">
                <a:solidFill>
                  <a:srgbClr val="FF0000"/>
                </a:solidFill>
              </a:rPr>
              <a:t> (</a:t>
            </a:r>
            <a:r>
              <a:rPr lang="ru-RU" i="1" dirty="0" smtClean="0">
                <a:solidFill>
                  <a:srgbClr val="FF0000"/>
                </a:solidFill>
              </a:rPr>
              <a:t>w </a:t>
            </a:r>
            <a:r>
              <a:rPr lang="ru-RU" i="1" dirty="0">
                <a:solidFill>
                  <a:srgbClr val="FF0000"/>
                </a:solidFill>
              </a:rPr>
              <a:t>o r k s t a t i o </a:t>
            </a:r>
            <a:r>
              <a:rPr lang="ru-RU" i="1" dirty="0" smtClean="0">
                <a:solidFill>
                  <a:srgbClr val="FF0000"/>
                </a:solidFill>
              </a:rPr>
              <a:t>n) </a:t>
            </a:r>
            <a:r>
              <a:rPr lang="ru-RU" dirty="0" smtClean="0">
                <a:solidFill>
                  <a:srgbClr val="FF0000"/>
                </a:solidFill>
              </a:rPr>
              <a:t>—</a:t>
            </a:r>
          </a:p>
          <a:p>
            <a:pPr marL="0" indent="0" algn="just">
              <a:buNone/>
            </a:pPr>
            <a:r>
              <a:rPr lang="ru-RU" dirty="0" smtClean="0"/>
              <a:t>Компьютер специализированный </a:t>
            </a:r>
            <a:r>
              <a:rPr lang="ru-RU" dirty="0"/>
              <a:t>на </a:t>
            </a:r>
            <a:r>
              <a:rPr lang="ru-RU" dirty="0" smtClean="0"/>
              <a:t>выполнение </a:t>
            </a:r>
            <a:r>
              <a:rPr lang="ru-RU" dirty="0"/>
              <a:t>определенных задач пользователя.</a:t>
            </a: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Рабочая </a:t>
            </a:r>
            <a:r>
              <a:rPr lang="ru-RU" dirty="0"/>
              <a:t>станция</a:t>
            </a:r>
            <a:r>
              <a:rPr lang="ru-RU" dirty="0" smtClean="0"/>
              <a:t>, создается </a:t>
            </a:r>
            <a:r>
              <a:rPr lang="ru-RU" dirty="0"/>
              <a:t>на базе </a:t>
            </a:r>
            <a:r>
              <a:rPr lang="ru-RU" dirty="0" smtClean="0"/>
              <a:t>компьютера</a:t>
            </a:r>
            <a:r>
              <a:rPr lang="ru-RU" dirty="0"/>
              <a:t>. Для этого </a:t>
            </a:r>
            <a:r>
              <a:rPr lang="ru-RU" dirty="0" smtClean="0"/>
              <a:t>разрабатывается архитектура </a:t>
            </a:r>
            <a:r>
              <a:rPr lang="ru-RU" dirty="0"/>
              <a:t>рабочей станции, подбираются </a:t>
            </a:r>
            <a:r>
              <a:rPr lang="ru-RU" dirty="0" smtClean="0"/>
              <a:t>необходимые устройства </a:t>
            </a:r>
            <a:r>
              <a:rPr lang="ru-RU" dirty="0"/>
              <a:t>(процессоры, запоминающие устройства, графопостроители</a:t>
            </a:r>
            <a:r>
              <a:rPr lang="ru-RU" dirty="0" smtClean="0"/>
              <a:t>, принтеры </a:t>
            </a:r>
            <a:r>
              <a:rPr lang="ru-RU" dirty="0"/>
              <a:t>и т. д</a:t>
            </a:r>
            <a:r>
              <a:rPr lang="ru-RU" dirty="0" smtClean="0"/>
              <a:t>.), создается или приобретается  </a:t>
            </a:r>
            <a:r>
              <a:rPr lang="ru-RU" dirty="0"/>
              <a:t>нужное </a:t>
            </a:r>
            <a:r>
              <a:rPr lang="ru-RU" dirty="0" smtClean="0"/>
              <a:t>программное обеспечение.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3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Рабочая станция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57" y="1935163"/>
            <a:ext cx="5925285" cy="4389437"/>
          </a:xfrm>
        </p:spPr>
      </p:pic>
    </p:spTree>
    <p:extLst>
      <p:ext uri="{BB962C8B-B14F-4D97-AF65-F5344CB8AC3E}">
        <p14:creationId xmlns:p14="http://schemas.microsoft.com/office/powerpoint/2010/main" val="359820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Микрокомпьютеры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i="1" dirty="0">
                <a:solidFill>
                  <a:srgbClr val="FF0000"/>
                </a:solidFill>
              </a:rPr>
              <a:t>М и к р о к о м п ь ю т е </a:t>
            </a:r>
            <a:r>
              <a:rPr lang="ru-RU" b="1" i="1" dirty="0" smtClean="0">
                <a:solidFill>
                  <a:srgbClr val="FF0000"/>
                </a:solidFill>
              </a:rPr>
              <a:t>р</a:t>
            </a:r>
          </a:p>
          <a:p>
            <a:pPr marL="0" indent="0" algn="just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/>
              <a:t>( m i c r o c o m p u t e r ) </a:t>
            </a:r>
            <a:r>
              <a:rPr lang="ru-RU" b="1" dirty="0" smtClean="0"/>
              <a:t>— Устройство имеющих одну </a:t>
            </a:r>
            <a:r>
              <a:rPr lang="ru-RU" b="1" dirty="0"/>
              <a:t>либо несколько сверхбольших </a:t>
            </a:r>
            <a:r>
              <a:rPr lang="ru-RU" b="1" dirty="0" smtClean="0"/>
              <a:t>интегральных схем</a:t>
            </a:r>
            <a:r>
              <a:rPr lang="ru-RU" b="1" dirty="0"/>
              <a:t>. </a:t>
            </a:r>
            <a:endParaRPr lang="ru-RU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r>
              <a:rPr lang="ru-RU" b="1" dirty="0" smtClean="0"/>
              <a:t>В </a:t>
            </a:r>
            <a:r>
              <a:rPr lang="ru-RU" b="1" dirty="0"/>
              <a:t>дальнейшем </a:t>
            </a:r>
            <a:r>
              <a:rPr lang="ru-RU" b="1" dirty="0" smtClean="0"/>
              <a:t>эти  ЭВМ </a:t>
            </a:r>
            <a:r>
              <a:rPr lang="ru-RU" b="1" dirty="0"/>
              <a:t>стали именовать персональными </a:t>
            </a:r>
            <a:r>
              <a:rPr lang="ru-RU" b="1" dirty="0" smtClean="0"/>
              <a:t>компьютерами</a:t>
            </a:r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dirty="0"/>
              <a:t>Термин вышел из употребления в 1990-е </a:t>
            </a:r>
            <a:r>
              <a:rPr lang="ru-RU" dirty="0" smtClean="0"/>
              <a:t>годы</a:t>
            </a:r>
            <a:r>
              <a:rPr lang="ru-RU" dirty="0"/>
              <a:t>.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322118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4753"/>
            <a:ext cx="8229600" cy="1260369"/>
          </a:xfrm>
        </p:spPr>
        <p:txBody>
          <a:bodyPr/>
          <a:lstStyle/>
          <a:p>
            <a:r>
              <a:rPr lang="ru-RU" b="1" dirty="0" smtClean="0"/>
              <a:t>Принципы построения ЭВМ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4978896" cy="547260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dirty="0"/>
              <a:t>В основу построения большинства ЭВМ положены следующие общие принципы, сформулированные в </a:t>
            </a:r>
            <a:r>
              <a:rPr lang="ru-RU" sz="2800" b="1" dirty="0">
                <a:solidFill>
                  <a:srgbClr val="FF0000"/>
                </a:solidFill>
              </a:rPr>
              <a:t>1945 </a:t>
            </a:r>
            <a:r>
              <a:rPr lang="ru-RU" sz="2800" b="1" dirty="0"/>
              <a:t>году американским ученым </a:t>
            </a:r>
            <a:r>
              <a:rPr lang="ru-RU" sz="2800" b="1" dirty="0">
                <a:solidFill>
                  <a:srgbClr val="FF0000"/>
                </a:solidFill>
              </a:rPr>
              <a:t>Джоном фон Нейманом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  <a:p>
            <a:endParaRPr lang="ru-RU" b="1" dirty="0"/>
          </a:p>
        </p:txBody>
      </p:sp>
      <p:pic>
        <p:nvPicPr>
          <p:cNvPr id="1026" name="Picture 2" descr="https://ru.pic1.sayfamous.com/celebrity-scientist/183_7908423053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68760"/>
            <a:ext cx="3528392" cy="441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79415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5536" y="836712"/>
            <a:ext cx="8424936" cy="1584176"/>
          </a:xfrm>
          <a:prstGeom prst="roundRect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4533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i="1" dirty="0">
                <a:solidFill>
                  <a:srgbClr val="FF0000"/>
                </a:solidFill>
              </a:rPr>
              <a:t>Принцип программного </a:t>
            </a:r>
            <a:r>
              <a:rPr lang="ru-RU" sz="2800" b="1" i="1" dirty="0" smtClean="0">
                <a:solidFill>
                  <a:srgbClr val="FF0000"/>
                </a:solidFill>
              </a:rPr>
              <a:t>управления</a:t>
            </a:r>
          </a:p>
          <a:p>
            <a:pPr marL="0" indent="0" algn="just">
              <a:buNone/>
            </a:pPr>
            <a:r>
              <a:rPr lang="ru-RU" b="1" dirty="0" smtClean="0"/>
              <a:t>Программа </a:t>
            </a:r>
            <a:r>
              <a:rPr lang="ru-RU" b="1" dirty="0"/>
              <a:t>состоит из набора команд, которые выполняются процессором автоматически друг за другом в определенной последовательности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/>
              <a:t>Выборка </a:t>
            </a:r>
            <a:r>
              <a:rPr lang="ru-RU" b="1" dirty="0"/>
              <a:t>программы из памяти осуществляется с помощью </a:t>
            </a:r>
            <a:r>
              <a:rPr lang="ru-RU" b="1" dirty="0">
                <a:solidFill>
                  <a:srgbClr val="FF0000"/>
                </a:solidFill>
              </a:rPr>
              <a:t>счетчика команд</a:t>
            </a:r>
            <a:r>
              <a:rPr lang="ru-RU" b="1" dirty="0"/>
              <a:t>. Этот регистр процессора последовательно увеличивает хранимый в нем адрес очередной команды на длину команды. </a:t>
            </a:r>
            <a:endParaRPr lang="ru-RU" b="1" dirty="0" smtClean="0"/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dirty="0" smtClean="0"/>
              <a:t>А </a:t>
            </a:r>
            <a:r>
              <a:rPr lang="ru-RU" dirty="0"/>
              <a:t>так как команды программы расположены в памяти друг за другом, то тем самым организуется выборка цепочки команд из последовательно расположенных ячеек памяти.</a:t>
            </a:r>
          </a:p>
          <a:p>
            <a:pPr marL="0" indent="0" algn="just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1554580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980728"/>
            <a:ext cx="8496944" cy="1296144"/>
          </a:xfrm>
          <a:prstGeom prst="roundRect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Принцип </a:t>
            </a:r>
            <a:r>
              <a:rPr lang="ru-RU" sz="2800" b="1" i="1" dirty="0">
                <a:solidFill>
                  <a:srgbClr val="FF0000"/>
                </a:solidFill>
              </a:rPr>
              <a:t>однородности </a:t>
            </a:r>
            <a:r>
              <a:rPr lang="ru-RU" sz="2800" b="1" i="1" dirty="0" smtClean="0">
                <a:solidFill>
                  <a:srgbClr val="FF0000"/>
                </a:solidFill>
              </a:rPr>
              <a:t>памяти</a:t>
            </a:r>
          </a:p>
          <a:p>
            <a:pPr marL="0" indent="0">
              <a:buNone/>
            </a:pPr>
            <a:endParaRPr lang="ru-RU" sz="28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b="1" dirty="0"/>
              <a:t>Программы и данные хранятся в одной и той же памяти. </a:t>
            </a:r>
            <a:endParaRPr lang="ru-RU" sz="2800" b="1" dirty="0" smtClean="0"/>
          </a:p>
          <a:p>
            <a:pPr marL="0" indent="0">
              <a:buNone/>
            </a:pPr>
            <a:endParaRPr lang="ru-RU" sz="2800" b="1" dirty="0"/>
          </a:p>
          <a:p>
            <a:pPr marL="0" indent="0" algn="just">
              <a:buNone/>
            </a:pPr>
            <a:r>
              <a:rPr lang="ru-RU" sz="2400" b="1" dirty="0" smtClean="0"/>
              <a:t>Компьютер </a:t>
            </a:r>
            <a:r>
              <a:rPr lang="ru-RU" sz="2400" b="1" dirty="0"/>
              <a:t>не различает, что хранится в данной ячейке памяти – число, текст или команда. Над командами можно выполнять такие же действия, как и над данными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Это </a:t>
            </a:r>
            <a:r>
              <a:rPr lang="ru-RU" sz="2400" dirty="0"/>
              <a:t>открывает целый ряд возможностей. Например, программа в процессе своего выполнения также может подвергаться переработке, что позволяет задавать в самой программе правила получения некоторых ее частей (так в программе организуется выполнение циклов и подпрограмм).</a:t>
            </a:r>
          </a:p>
          <a:p>
            <a:pPr marL="0" indent="0">
              <a:buNone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9935096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908720"/>
            <a:ext cx="8712968" cy="180020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91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</a:rPr>
              <a:t>Принцип </a:t>
            </a:r>
            <a:r>
              <a:rPr lang="ru-RU" sz="3200" b="1" dirty="0" smtClean="0">
                <a:solidFill>
                  <a:srgbClr val="FF0000"/>
                </a:solidFill>
              </a:rPr>
              <a:t>адресности</a:t>
            </a:r>
          </a:p>
          <a:p>
            <a:pPr marL="0" indent="0" algn="just">
              <a:buNone/>
            </a:pPr>
            <a:r>
              <a:rPr lang="ru-RU" sz="2800" b="1" dirty="0"/>
              <a:t>Структурно основная память состоит из перенумерованных ячеек; процессору в произвольный момент времени доступна любая ячейка. </a:t>
            </a:r>
            <a:endParaRPr lang="ru-RU" sz="2800" b="1" dirty="0" smtClean="0"/>
          </a:p>
          <a:p>
            <a:pPr marL="0" indent="0" algn="just">
              <a:buNone/>
            </a:pPr>
            <a:endParaRPr lang="ru-RU" sz="2400" b="1" dirty="0"/>
          </a:p>
          <a:p>
            <a:pPr marL="0" indent="0" algn="just">
              <a:buNone/>
            </a:pPr>
            <a:r>
              <a:rPr lang="ru-RU" sz="2400" dirty="0" smtClean="0"/>
              <a:t>Отсюда </a:t>
            </a:r>
            <a:r>
              <a:rPr lang="ru-RU" sz="2400" dirty="0"/>
              <a:t>следует возможность давать имена областям памяти, так, чтобы к запомненным в них значениям можно было впоследствии обращаться или менять их в процессе выполнения программ с использованием присвоенных имен.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104946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ru-RU" b="1" dirty="0" smtClean="0"/>
              <a:t>Компьютер фон Неймана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/>
              <a:t>Компьютеры, построенные на этих принципах, относятся к типу </a:t>
            </a:r>
            <a:r>
              <a:rPr lang="ru-RU" sz="2800" b="1" dirty="0">
                <a:solidFill>
                  <a:srgbClr val="FF0000"/>
                </a:solidFill>
              </a:rPr>
              <a:t>фон-неймановских или классических</a:t>
            </a:r>
            <a:r>
              <a:rPr lang="ru-RU" sz="2800" b="1" dirty="0" smtClean="0"/>
              <a:t>.</a:t>
            </a:r>
          </a:p>
          <a:p>
            <a:pPr marL="0" indent="0" algn="just">
              <a:buNone/>
            </a:pPr>
            <a:r>
              <a:rPr lang="ru-RU" sz="2800" b="1" dirty="0" smtClean="0"/>
              <a:t> </a:t>
            </a:r>
            <a:r>
              <a:rPr lang="ru-RU" dirty="0" smtClean="0"/>
              <a:t> </a:t>
            </a:r>
            <a:r>
              <a:rPr lang="ru-RU" b="1" dirty="0"/>
              <a:t>С</a:t>
            </a:r>
            <a:r>
              <a:rPr lang="ru-RU" b="1" dirty="0" smtClean="0"/>
              <a:t>уществуют </a:t>
            </a:r>
            <a:r>
              <a:rPr lang="ru-RU" b="1" dirty="0"/>
              <a:t>компьютеры, принципиально отличающиеся от фон-неймановских. </a:t>
            </a:r>
            <a:endParaRPr lang="ru-RU" b="1" dirty="0" smtClean="0"/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dirty="0" smtClean="0"/>
              <a:t>Для </a:t>
            </a:r>
            <a:r>
              <a:rPr lang="ru-RU" dirty="0"/>
              <a:t>них, например, может не выполняться принцип программного управления, т.е. они могут работать без «счетчика команд», указывающего текущую выполняемую команду программы. Для обращения к какой-либо переменной, хранящейся в памяти, этим компьютерам не обязательно давать ей имя.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Такие </a:t>
            </a:r>
            <a:r>
              <a:rPr lang="ru-RU" dirty="0"/>
              <a:t>компьютеры называются не-фон-неймановскими.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853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Схема Фон Неймана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47700" y="2276872"/>
            <a:ext cx="7848600" cy="3895328"/>
            <a:chOff x="408" y="1680"/>
            <a:chExt cx="4944" cy="220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864" y="2592"/>
              <a:ext cx="899" cy="435"/>
            </a:xfrm>
            <a:prstGeom prst="rect">
              <a:avLst/>
            </a:prstGeom>
            <a:solidFill>
              <a:srgbClr val="969696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2800" b="1"/>
                <a:t>УВВ</a:t>
              </a:r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408" y="2763"/>
              <a:ext cx="45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1757" y="2763"/>
              <a:ext cx="37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131" y="2335"/>
              <a:ext cx="1798" cy="899"/>
            </a:xfrm>
            <a:prstGeom prst="rect">
              <a:avLst/>
            </a:prstGeom>
            <a:solidFill>
              <a:srgbClr val="969696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2800" b="1"/>
                <a:t>ЗУ</a:t>
              </a:r>
            </a:p>
            <a:p>
              <a:pPr algn="ctr" eaLnBrk="0" hangingPunct="0"/>
              <a:r>
                <a:rPr lang="ru-RU" sz="1600" b="1" i="1"/>
                <a:t>Результат       Программы</a:t>
              </a:r>
            </a:p>
            <a:p>
              <a:pPr eaLnBrk="0" hangingPunct="0"/>
              <a:endParaRPr lang="ru-RU" sz="1600" b="1" i="1"/>
            </a:p>
            <a:p>
              <a:pPr algn="ctr" eaLnBrk="0" hangingPunct="0"/>
              <a:r>
                <a:rPr lang="ru-RU" sz="1600" b="1" i="1"/>
                <a:t>Данные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131" y="3397"/>
              <a:ext cx="1798" cy="491"/>
            </a:xfrm>
            <a:prstGeom prst="rect">
              <a:avLst/>
            </a:prstGeom>
            <a:solidFill>
              <a:srgbClr val="969696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2800" b="1"/>
                <a:t>АЛУ</a:t>
              </a: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2506" y="3254"/>
              <a:ext cx="0" cy="16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3404" y="3254"/>
              <a:ext cx="0" cy="16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3929" y="2825"/>
              <a:ext cx="3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229" y="2580"/>
              <a:ext cx="749" cy="435"/>
            </a:xfrm>
            <a:prstGeom prst="rect">
              <a:avLst/>
            </a:prstGeom>
            <a:solidFill>
              <a:srgbClr val="969696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2800" b="1"/>
                <a:t>Увыв</a:t>
              </a: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4978" y="2825"/>
              <a:ext cx="37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V="1">
              <a:off x="2506" y="2171"/>
              <a:ext cx="0" cy="16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3404" y="2171"/>
              <a:ext cx="0" cy="16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3779" y="2028"/>
              <a:ext cx="300" cy="1472"/>
            </a:xfrm>
            <a:custGeom>
              <a:avLst/>
              <a:gdLst>
                <a:gd name="T0" fmla="*/ 0 w 312"/>
                <a:gd name="T1" fmla="*/ 0 h 1296"/>
                <a:gd name="T2" fmla="*/ 101 w 312"/>
                <a:gd name="T3" fmla="*/ 454 h 1296"/>
                <a:gd name="T4" fmla="*/ 203 w 312"/>
                <a:gd name="T5" fmla="*/ 1361 h 1296"/>
                <a:gd name="T6" fmla="*/ 203 w 312"/>
                <a:gd name="T7" fmla="*/ 3172 h 1296"/>
                <a:gd name="T8" fmla="*/ 101 w 312"/>
                <a:gd name="T9" fmla="*/ 4078 h 1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296">
                  <a:moveTo>
                    <a:pt x="0" y="0"/>
                  </a:moveTo>
                  <a:cubicBezTo>
                    <a:pt x="48" y="36"/>
                    <a:pt x="96" y="72"/>
                    <a:pt x="144" y="144"/>
                  </a:cubicBezTo>
                  <a:cubicBezTo>
                    <a:pt x="192" y="216"/>
                    <a:pt x="264" y="288"/>
                    <a:pt x="288" y="432"/>
                  </a:cubicBezTo>
                  <a:cubicBezTo>
                    <a:pt x="312" y="576"/>
                    <a:pt x="312" y="864"/>
                    <a:pt x="288" y="1008"/>
                  </a:cubicBezTo>
                  <a:cubicBezTo>
                    <a:pt x="264" y="1152"/>
                    <a:pt x="168" y="1248"/>
                    <a:pt x="144" y="1296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3704" y="1782"/>
              <a:ext cx="525" cy="1800"/>
            </a:xfrm>
            <a:custGeom>
              <a:avLst/>
              <a:gdLst>
                <a:gd name="T0" fmla="*/ 0 w 312"/>
                <a:gd name="T1" fmla="*/ 0 h 1296"/>
                <a:gd name="T2" fmla="*/ 15550 w 312"/>
                <a:gd name="T3" fmla="*/ 2768 h 1296"/>
                <a:gd name="T4" fmla="*/ 31163 w 312"/>
                <a:gd name="T5" fmla="*/ 8307 h 1296"/>
                <a:gd name="T6" fmla="*/ 31163 w 312"/>
                <a:gd name="T7" fmla="*/ 19379 h 1296"/>
                <a:gd name="T8" fmla="*/ 15550 w 312"/>
                <a:gd name="T9" fmla="*/ 24919 h 1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296">
                  <a:moveTo>
                    <a:pt x="0" y="0"/>
                  </a:moveTo>
                  <a:cubicBezTo>
                    <a:pt x="48" y="36"/>
                    <a:pt x="96" y="72"/>
                    <a:pt x="144" y="144"/>
                  </a:cubicBezTo>
                  <a:cubicBezTo>
                    <a:pt x="192" y="216"/>
                    <a:pt x="264" y="288"/>
                    <a:pt x="288" y="432"/>
                  </a:cubicBezTo>
                  <a:cubicBezTo>
                    <a:pt x="312" y="576"/>
                    <a:pt x="312" y="864"/>
                    <a:pt x="288" y="1008"/>
                  </a:cubicBezTo>
                  <a:cubicBezTo>
                    <a:pt x="264" y="1152"/>
                    <a:pt x="168" y="1248"/>
                    <a:pt x="144" y="1296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3479" y="1844"/>
              <a:ext cx="225" cy="0"/>
            </a:xfrm>
            <a:prstGeom prst="line">
              <a:avLst/>
            </a:prstGeom>
            <a:noFill/>
            <a:ln w="762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V="1">
              <a:off x="3629" y="1762"/>
              <a:ext cx="0" cy="163"/>
            </a:xfrm>
            <a:prstGeom prst="line">
              <a:avLst/>
            </a:prstGeom>
            <a:noFill/>
            <a:ln w="762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3629" y="2007"/>
              <a:ext cx="75" cy="82"/>
            </a:xfrm>
            <a:prstGeom prst="line">
              <a:avLst/>
            </a:prstGeom>
            <a:noFill/>
            <a:ln w="762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3704" y="2089"/>
              <a:ext cx="0" cy="16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3629" y="2007"/>
              <a:ext cx="150" cy="16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3704" y="2007"/>
              <a:ext cx="75" cy="0"/>
            </a:xfrm>
            <a:prstGeom prst="line">
              <a:avLst/>
            </a:prstGeom>
            <a:noFill/>
            <a:ln w="762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3704" y="1844"/>
              <a:ext cx="0" cy="163"/>
            </a:xfrm>
            <a:prstGeom prst="line">
              <a:avLst/>
            </a:prstGeom>
            <a:noFill/>
            <a:ln w="762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3554" y="1925"/>
              <a:ext cx="15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2131" y="1680"/>
              <a:ext cx="1798" cy="491"/>
            </a:xfrm>
            <a:prstGeom prst="rect">
              <a:avLst/>
            </a:prstGeom>
            <a:solidFill>
              <a:srgbClr val="969696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2800" b="1"/>
                <a:t>УУ</a:t>
              </a: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3929" y="3499"/>
              <a:ext cx="74" cy="8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H="1" flipV="1">
              <a:off x="3929" y="2191"/>
              <a:ext cx="74" cy="16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609600" y="1371600"/>
            <a:ext cx="7924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i="1" dirty="0">
                <a:latin typeface="Lucida Grande" pitchFamily="4" charset="0"/>
                <a:cs typeface="Times New Roman" pitchFamily="18" charset="0"/>
              </a:rPr>
              <a:t>Машины</a:t>
            </a:r>
            <a:r>
              <a:rPr lang="ru-RU" sz="2000" b="1" i="1" dirty="0">
                <a:latin typeface="Wide Lati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Wide Latin" pitchFamily="18" charset="0"/>
                <a:cs typeface="Times New Roman" pitchFamily="18" charset="0"/>
              </a:rPr>
              <a:t>1-</a:t>
            </a:r>
            <a:r>
              <a:rPr lang="ru-RU" b="1" i="1" dirty="0" smtClean="0">
                <a:latin typeface="Wide Latin" pitchFamily="18" charset="0"/>
                <a:cs typeface="Times New Roman" pitchFamily="18" charset="0"/>
              </a:rPr>
              <a:t>го</a:t>
            </a:r>
            <a:r>
              <a:rPr lang="ru-RU" sz="2000" b="1" i="1" dirty="0" smtClean="0">
                <a:latin typeface="Wide Lati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Lucida Grande" pitchFamily="4" charset="0"/>
                <a:cs typeface="Times New Roman" pitchFamily="18" charset="0"/>
              </a:rPr>
              <a:t>поколени</a:t>
            </a:r>
            <a:r>
              <a:rPr lang="ru-RU" sz="2000" b="1" i="1" dirty="0" smtClean="0">
                <a:latin typeface="Lucida Grande" pitchFamily="4" charset="0"/>
              </a:rPr>
              <a:t>я</a:t>
            </a:r>
            <a:r>
              <a:rPr lang="ru-RU" sz="2000" b="1" i="1" dirty="0" smtClean="0">
                <a:latin typeface="Wide Lati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latin typeface="Lucida Grande" pitchFamily="4" charset="0"/>
                <a:cs typeface="Times New Roman" pitchFamily="18" charset="0"/>
              </a:rPr>
              <a:t>имели</a:t>
            </a:r>
            <a:r>
              <a:rPr lang="ru-RU" sz="2000" b="1" i="1" dirty="0">
                <a:latin typeface="Wide Lati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latin typeface="Lucida Grande" pitchFamily="4" charset="0"/>
                <a:cs typeface="Times New Roman" pitchFamily="18" charset="0"/>
              </a:rPr>
              <a:t>структуру</a:t>
            </a:r>
            <a:r>
              <a:rPr lang="ru-RU" sz="2000" b="1" i="1" dirty="0">
                <a:latin typeface="Wide Latin" pitchFamily="18" charset="0"/>
                <a:cs typeface="Times New Roman" pitchFamily="18" charset="0"/>
              </a:rPr>
              <a:t>, </a:t>
            </a:r>
            <a:r>
              <a:rPr lang="ru-RU" sz="2000" b="1" i="1" dirty="0">
                <a:latin typeface="Lucida Grande" pitchFamily="4" charset="0"/>
                <a:cs typeface="Times New Roman" pitchFamily="18" charset="0"/>
              </a:rPr>
              <a:t>названную</a:t>
            </a:r>
            <a:r>
              <a:rPr lang="ru-RU" sz="2000" b="1" i="1" dirty="0">
                <a:latin typeface="Wide Lati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latin typeface="Lucida Grande" pitchFamily="4" charset="0"/>
                <a:cs typeface="Times New Roman" pitchFamily="18" charset="0"/>
              </a:rPr>
              <a:t>классической</a:t>
            </a:r>
            <a:r>
              <a:rPr lang="ru-RU" sz="2000" b="1" i="1" dirty="0">
                <a:latin typeface="Wide Lati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latin typeface="Lucida Grande" pitchFamily="4" charset="0"/>
                <a:cs typeface="Times New Roman" pitchFamily="18" charset="0"/>
              </a:rPr>
              <a:t>или</a:t>
            </a:r>
            <a:r>
              <a:rPr lang="ru-RU" sz="2000" b="1" i="1" dirty="0">
                <a:latin typeface="Wide Lati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latin typeface="Lucida Grande" pitchFamily="4" charset="0"/>
                <a:cs typeface="Times New Roman" pitchFamily="18" charset="0"/>
              </a:rPr>
              <a:t>структурой</a:t>
            </a:r>
            <a:r>
              <a:rPr lang="ru-RU" sz="2000" b="1" i="1" dirty="0">
                <a:latin typeface="Wide Lati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latin typeface="Lucida Grande" pitchFamily="4" charset="0"/>
                <a:cs typeface="Times New Roman" pitchFamily="18" charset="0"/>
              </a:rPr>
              <a:t>фон</a:t>
            </a:r>
            <a:r>
              <a:rPr lang="ru-RU" sz="2000" b="1" i="1" dirty="0">
                <a:latin typeface="Wide Lati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latin typeface="Lucida Grande" pitchFamily="4" charset="0"/>
                <a:cs typeface="Times New Roman" pitchFamily="18" charset="0"/>
              </a:rPr>
              <a:t>Неймана</a:t>
            </a:r>
            <a:r>
              <a:rPr lang="ru-RU" sz="2000" b="1" i="1" dirty="0">
                <a:latin typeface="Wide Latin" pitchFamily="18" charset="0"/>
                <a:cs typeface="Times New Roman" pitchFamily="18" charset="0"/>
              </a:rPr>
              <a:t>:</a:t>
            </a:r>
            <a:endParaRPr lang="ru-RU" sz="2000" b="1" i="1" dirty="0">
              <a:latin typeface="Wide Latin" pitchFamily="18" charset="0"/>
            </a:endParaRPr>
          </a:p>
        </p:txBody>
      </p:sp>
      <p:sp>
        <p:nvSpPr>
          <p:cNvPr id="32" name="AutoShape 33" descr="Песок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 flipH="1">
            <a:off x="8001000" y="6477000"/>
            <a:ext cx="381000" cy="381000"/>
          </a:xfrm>
          <a:prstGeom prst="actionButtonForwardNex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34" descr="Песок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477000"/>
            <a:ext cx="381000" cy="381000"/>
          </a:xfrm>
          <a:prstGeom prst="actionButtonHom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35" descr="Песок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ForwardNex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9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нутри компьютера - запуск Wind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autoUpdateAnimBg="0" advAuto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23900" y="489743"/>
            <a:ext cx="7696200" cy="680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81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600" b="1" dirty="0">
                <a:solidFill>
                  <a:schemeClr val="accent2"/>
                </a:solidFill>
              </a:rPr>
              <a:t>УВВ</a:t>
            </a:r>
            <a:r>
              <a:rPr lang="ru-RU" sz="2800" b="1" dirty="0"/>
              <a:t> – </a:t>
            </a:r>
            <a:r>
              <a:rPr lang="ru-RU" b="1" dirty="0"/>
              <a:t>устройство ввода. Вводит и кодирует информацию.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sz="3600" b="1" dirty="0">
                <a:solidFill>
                  <a:schemeClr val="accent2"/>
                </a:solidFill>
              </a:rPr>
              <a:t>АЛУ</a:t>
            </a:r>
            <a:r>
              <a:rPr lang="ru-RU" sz="2800" b="1" dirty="0"/>
              <a:t> – </a:t>
            </a:r>
            <a:r>
              <a:rPr lang="ru-RU" b="1" dirty="0"/>
              <a:t>арифметико-логическое устройство. Обрабатывает арифметическую и логическую информацию.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sz="3600" b="1" dirty="0">
                <a:solidFill>
                  <a:schemeClr val="accent2"/>
                </a:solidFill>
              </a:rPr>
              <a:t>ЗУ</a:t>
            </a:r>
            <a:r>
              <a:rPr lang="ru-RU" sz="2800" b="1" dirty="0"/>
              <a:t> – </a:t>
            </a:r>
            <a:r>
              <a:rPr lang="ru-RU" b="1" dirty="0"/>
              <a:t>запоминающее устройство. Хранит данные, программу и результаты</a:t>
            </a:r>
            <a:r>
              <a:rPr lang="ru-RU" sz="2800" b="1" dirty="0"/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sz="3600" b="1" dirty="0">
                <a:solidFill>
                  <a:schemeClr val="accent2"/>
                </a:solidFill>
              </a:rPr>
              <a:t>УУ</a:t>
            </a:r>
            <a:r>
              <a:rPr lang="ru-RU" b="1" dirty="0"/>
              <a:t>-</a:t>
            </a:r>
            <a:r>
              <a:rPr lang="ru-RU" sz="2800" b="1" dirty="0"/>
              <a:t> </a:t>
            </a:r>
            <a:r>
              <a:rPr lang="ru-RU" b="1" dirty="0"/>
              <a:t>устройство управления. Управляет работой всех устройств и ходом обработки информации.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sz="3600" b="1" dirty="0" err="1">
                <a:solidFill>
                  <a:schemeClr val="accent2"/>
                </a:solidFill>
              </a:rPr>
              <a:t>Увыв</a:t>
            </a:r>
            <a:r>
              <a:rPr lang="ru-RU" sz="2800" b="1" dirty="0"/>
              <a:t> </a:t>
            </a:r>
            <a:r>
              <a:rPr lang="ru-RU" b="1" dirty="0"/>
              <a:t>- </a:t>
            </a:r>
            <a:r>
              <a:rPr lang="ru-RU" b="1" dirty="0">
                <a:cs typeface="Times New Roman" pitchFamily="18" charset="0"/>
              </a:rPr>
              <a:t>устройство вывода. Выводит информацию, раскодирует ее.</a:t>
            </a:r>
          </a:p>
          <a:p>
            <a:pPr algn="just" eaLnBrk="1" hangingPunct="1">
              <a:spcBef>
                <a:spcPct val="50000"/>
              </a:spcBef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7783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11085</TotalTime>
  <Words>5504</Words>
  <Application>Microsoft Office PowerPoint</Application>
  <PresentationFormat>Экран (4:3)</PresentationFormat>
  <Paragraphs>498</Paragraphs>
  <Slides>143</Slides>
  <Notes>0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143</vt:i4>
      </vt:variant>
    </vt:vector>
  </HeadingPairs>
  <TitlesOfParts>
    <vt:vector size="149" baseType="lpstr">
      <vt:lpstr>Candara</vt:lpstr>
      <vt:lpstr>Lucida Grande</vt:lpstr>
      <vt:lpstr>Symbol</vt:lpstr>
      <vt:lpstr>Times New Roman</vt:lpstr>
      <vt:lpstr>Wide Latin</vt:lpstr>
      <vt:lpstr>Волна</vt:lpstr>
      <vt:lpstr>Базовые представления об архитектуре ЭВМ</vt:lpstr>
      <vt:lpstr>Базовые представления об архитектуре ЭВМ</vt:lpstr>
      <vt:lpstr>Принципы фон Неймана</vt:lpstr>
      <vt:lpstr>Принципы фон Неймана</vt:lpstr>
      <vt:lpstr>Принципы фон Неймана</vt:lpstr>
      <vt:lpstr>Принципы фон Неймана</vt:lpstr>
      <vt:lpstr>Функциональные блоки  (агрегаты, устройства)</vt:lpstr>
      <vt:lpstr>Интерфейсы и шины</vt:lpstr>
      <vt:lpstr>Презентация PowerPoint</vt:lpstr>
      <vt:lpstr>Презентация PowerPoint</vt:lpstr>
      <vt:lpstr>1.  Использование двоичной системы счисления в вычислительных машинах.</vt:lpstr>
      <vt:lpstr>2. Программное управление ЭВМ</vt:lpstr>
      <vt:lpstr>3. Память компьютера используется не только для хранения данных, но и программ.</vt:lpstr>
      <vt:lpstr>4. Ячейки памяти ЭВМ имеют адреса, которые последовательно пронумерованы</vt:lpstr>
      <vt:lpstr>5. Возможность условного перехода в процессе выполнения программы.</vt:lpstr>
      <vt:lpstr>Архитектура фон Неймана </vt:lpstr>
      <vt:lpstr>Презентация PowerPoint</vt:lpstr>
      <vt:lpstr>Поколения компьютеров - история развития вычислительной техники </vt:lpstr>
      <vt:lpstr>Нулевое поколение. Механические вычислители</vt:lpstr>
      <vt:lpstr>Первое поколение. Компьютеры на электронных лампах (194х-1955) </vt:lpstr>
      <vt:lpstr>Презентация PowerPoint</vt:lpstr>
      <vt:lpstr>Второе поколение. Компьютеры на транзисторах (1955-1965) </vt:lpstr>
      <vt:lpstr>Третье поколение. Компьютеры на интегральных схемах (1965-1980) </vt:lpstr>
      <vt:lpstr>Четвертое поколение. Компьютеры на больших (и сверхбольших) интегральных схемах (1980-…) </vt:lpstr>
      <vt:lpstr>Презентация PowerPoint</vt:lpstr>
      <vt:lpstr>Пятое поколение? </vt:lpstr>
      <vt:lpstr>Характеристики шестого поколения </vt:lpstr>
      <vt:lpstr>Гарвардская архитектура и её достоинства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Арифметические и Логические операции и  АЛУ</vt:lpstr>
      <vt:lpstr>Презентация PowerPoint</vt:lpstr>
      <vt:lpstr>Команда, инструкция</vt:lpstr>
      <vt:lpstr>Абстрактное центральное устройство</vt:lpstr>
      <vt:lpstr>Презентация PowerPoint</vt:lpstr>
      <vt:lpstr>Структура простейшего центрального устройства</vt:lpstr>
      <vt:lpstr>Презентация PowerPoint</vt:lpstr>
      <vt:lpstr>Презентация PowerPoint</vt:lpstr>
      <vt:lpstr>Регистры</vt:lpstr>
      <vt:lpstr>Регистры</vt:lpstr>
      <vt:lpstr>Регистры</vt:lpstr>
      <vt:lpstr>Регистры</vt:lpstr>
      <vt:lpstr>Узлы ЭВМ</vt:lpstr>
      <vt:lpstr>Узлы ЭВМ </vt:lpstr>
      <vt:lpstr>Презентация PowerPoint</vt:lpstr>
      <vt:lpstr>Узлы ЭВМ</vt:lpstr>
      <vt:lpstr>Презентация PowerPoint</vt:lpstr>
      <vt:lpstr>Презентация PowerPoint</vt:lpstr>
      <vt:lpstr>Презентация PowerPoint</vt:lpstr>
      <vt:lpstr>Узлы ЭВМ</vt:lpstr>
      <vt:lpstr>Презентация PowerPoint</vt:lpstr>
      <vt:lpstr>Узлы ЭВМ</vt:lpstr>
      <vt:lpstr>Узлы ЭВМ</vt:lpstr>
      <vt:lpstr>Презентация PowerPoint</vt:lpstr>
      <vt:lpstr>Узлы ЭВМ</vt:lpstr>
      <vt:lpstr>Узлы ЭВМ</vt:lpstr>
      <vt:lpstr>Программируемые логические матрицы (ПЛМ)</vt:lpstr>
      <vt:lpstr>Узлы ЭВМ</vt:lpstr>
      <vt:lpstr>Узлы ЭВМ</vt:lpstr>
      <vt:lpstr>ЭВМ</vt:lpstr>
      <vt:lpstr>Назначения ЭВМ</vt:lpstr>
      <vt:lpstr>Универсальные ЭВМ</vt:lpstr>
      <vt:lpstr>Признаки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Проблемно-ориентированные ЭВМ</vt:lpstr>
      <vt:lpstr>Презентация PowerPoint</vt:lpstr>
      <vt:lpstr>Презентация PowerPoint</vt:lpstr>
      <vt:lpstr>Презентация PowerPoint</vt:lpstr>
      <vt:lpstr>Специализированные ВМ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Сферы применения и методы использования</vt:lpstr>
      <vt:lpstr>С у п е р к о м п ь ю т е р</vt:lpstr>
      <vt:lpstr>СуперКомпьютеры</vt:lpstr>
      <vt:lpstr>Базовый компьютер</vt:lpstr>
      <vt:lpstr>Базовый компьютер (MainFrame)</vt:lpstr>
      <vt:lpstr>Мини компьютер </vt:lpstr>
      <vt:lpstr>Мини компьютер</vt:lpstr>
      <vt:lpstr>Рабочая станция</vt:lpstr>
      <vt:lpstr>Рабочая станция</vt:lpstr>
      <vt:lpstr>Микрокомпьютеры</vt:lpstr>
      <vt:lpstr>Принципы построения ЭВМ</vt:lpstr>
      <vt:lpstr>Презентация PowerPoint</vt:lpstr>
      <vt:lpstr>Презентация PowerPoint</vt:lpstr>
      <vt:lpstr>Презентация PowerPoint</vt:lpstr>
      <vt:lpstr>Компьютер фон Неймана</vt:lpstr>
      <vt:lpstr>Схема Фон Неймана</vt:lpstr>
      <vt:lpstr>Презентация PowerPoint</vt:lpstr>
      <vt:lpstr>Схема компьютера 3 и 4  поколения</vt:lpstr>
      <vt:lpstr>Презентация PowerPoint</vt:lpstr>
      <vt:lpstr>В ЭВМ 4-го поколения   Ядро ЭВМ образуют процессор и основная память (ОП).   Подключение всех внешних устройств  обеспечивается через соответствующие адаптеры – согласователи скоростей работы сопрягаемых устройств или контроллеры – специальные устройства управления периферийной аппаратурой.   Контроллеры играют роль каналов ввода-вывода. В качестве особых устройств следует выделить таймер – устройство измерения времени и контроллер прямого доступа к памяти (КПД) – устройство, обеспечивающее доступ к ОП, минуя процессор. </vt:lpstr>
      <vt:lpstr>Функциональные блоки  (агрегаты, устройства)</vt:lpstr>
      <vt:lpstr>Функциональные блоки</vt:lpstr>
      <vt:lpstr>Презентация PowerPoint</vt:lpstr>
      <vt:lpstr>АЛУ</vt:lpstr>
      <vt:lpstr>Презентация PowerPoint</vt:lpstr>
      <vt:lpstr>Внешние устройства (ВУ)</vt:lpstr>
      <vt:lpstr>Интерфейсы (каналы связи)</vt:lpstr>
      <vt:lpstr>Абстрактное центральное устройство</vt:lpstr>
      <vt:lpstr>Цикл процессора</vt:lpstr>
      <vt:lpstr>Презентация PowerPoint</vt:lpstr>
      <vt:lpstr>Цикл процессора</vt:lpstr>
      <vt:lpstr>Презентация PowerPoint</vt:lpstr>
      <vt:lpstr>Презентация PowerPoint</vt:lpstr>
      <vt:lpstr>Презентация PowerPoint</vt:lpstr>
      <vt:lpstr>Регистры</vt:lpstr>
      <vt:lpstr>Презентация PowerPoint</vt:lpstr>
      <vt:lpstr>Виды регистров</vt:lpstr>
      <vt:lpstr>Презентация PowerPoint</vt:lpstr>
      <vt:lpstr>Архитектуры ЭВМ</vt:lpstr>
      <vt:lpstr>Архитектуры ЭВМ</vt:lpstr>
      <vt:lpstr>Архитектуры ЭВМ</vt:lpstr>
      <vt:lpstr>Архитектуры ЭВМ</vt:lpstr>
      <vt:lpstr>Системный блок</vt:lpstr>
      <vt:lpstr>Многопроцессорные КС</vt:lpstr>
      <vt:lpstr>Проблема масштабируемости</vt:lpstr>
      <vt:lpstr>Презентация PowerPoint</vt:lpstr>
      <vt:lpstr>Понятие Архитектуры ВС</vt:lpstr>
      <vt:lpstr>Классификация архитектур вычислительных систем с параллельной обработкой данных</vt:lpstr>
      <vt:lpstr>Классификация Флинна</vt:lpstr>
      <vt:lpstr>Архитектура ОКОД</vt:lpstr>
      <vt:lpstr>Архитектура ОКОД</vt:lpstr>
      <vt:lpstr>Архитектура ОКМД</vt:lpstr>
      <vt:lpstr>Архитектура ОКМД</vt:lpstr>
      <vt:lpstr>Архитектура МКОД</vt:lpstr>
      <vt:lpstr>Архитектура МКОД</vt:lpstr>
      <vt:lpstr>Архитектура МКМД</vt:lpstr>
      <vt:lpstr>Архитектура МКМД</vt:lpstr>
      <vt:lpstr>Кластерная архитектура.</vt:lpstr>
      <vt:lpstr>Кластеры</vt:lpstr>
      <vt:lpstr>Контрольные вопросы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Ч. 2.3 Базовые представления об архитектуре ЭВМ</dc:title>
  <dc:creator>kv</dc:creator>
  <cp:lastModifiedBy>Zver</cp:lastModifiedBy>
  <cp:revision>130</cp:revision>
  <dcterms:created xsi:type="dcterms:W3CDTF">2017-06-25T10:35:00Z</dcterms:created>
  <dcterms:modified xsi:type="dcterms:W3CDTF">2022-04-14T20:14:26Z</dcterms:modified>
</cp:coreProperties>
</file>